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302" r:id="rId4"/>
    <p:sldId id="295" r:id="rId5"/>
    <p:sldId id="313" r:id="rId6"/>
    <p:sldId id="297" r:id="rId7"/>
    <p:sldId id="299" r:id="rId8"/>
    <p:sldId id="307" r:id="rId9"/>
    <p:sldId id="303" r:id="rId10"/>
    <p:sldId id="300" r:id="rId11"/>
    <p:sldId id="301" r:id="rId12"/>
    <p:sldId id="304" r:id="rId13"/>
    <p:sldId id="305" r:id="rId14"/>
    <p:sldId id="282" r:id="rId15"/>
    <p:sldId id="306" r:id="rId16"/>
    <p:sldId id="290" r:id="rId17"/>
    <p:sldId id="314" r:id="rId18"/>
    <p:sldId id="308" r:id="rId19"/>
    <p:sldId id="283" r:id="rId20"/>
    <p:sldId id="309" r:id="rId21"/>
    <p:sldId id="31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20" autoAdjust="0"/>
  </p:normalViewPr>
  <p:slideViewPr>
    <p:cSldViewPr snapToGrid="0">
      <p:cViewPr varScale="1">
        <p:scale>
          <a:sx n="65" d="100"/>
          <a:sy n="65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52BD4-5A0D-41CC-B880-6D7C3FBADAE3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2E1CF-D144-4E08-B1B8-1A1943A42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0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Word-level information</a:t>
            </a:r>
          </a:p>
          <a:p>
            <a:r>
              <a:rPr lang="en-US" altLang="zh-CN" dirty="0" smtClean="0"/>
              <a:t>Since the trigger</a:t>
            </a:r>
            <a:r>
              <a:rPr lang="en-US" altLang="zh-CN" baseline="0" dirty="0" smtClean="0"/>
              <a:t> has no </a:t>
            </a:r>
            <a:r>
              <a:rPr lang="en-US" altLang="zh-CN" dirty="0" smtClean="0"/>
              <a:t>Boundary limitation, it</a:t>
            </a:r>
            <a:r>
              <a:rPr lang="en-US" altLang="zh-CN" baseline="0" dirty="0" smtClean="0"/>
              <a:t> influences the recall of the 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2E1CF-D144-4E08-B1B8-1A1943A422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8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2E1CF-D144-4E08-B1B8-1A1943A422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2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97E3-6480-4083-A362-5184DC042A79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0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78F1-F8D5-44D3-93E5-051D230FCBCA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32AD-3BEC-4DAF-A1F1-11DD89F7C4C7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9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567D-7818-4FCA-8208-1A48DACB682F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762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66E8-AAD1-41A5-BC01-FD202428E128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1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F75B-AD0B-4BD7-9AED-26C8957200C1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1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8C67-455E-4751-ABC5-B1DBF26DF55A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3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2D7-4300-41E2-B92C-49A3D20A52BD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3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093E-A966-4A5C-87C9-550342CF658D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3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9FCD-29E0-4216-93B6-7C338D055C1B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26C-7C9A-4462-AC5C-DD389A2608EF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3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792B5D64-AAC2-4D71-A9C7-5A0659149078}" type="datetime1">
              <a:rPr lang="zh-CN" altLang="en-US" smtClean="0"/>
              <a:pPr/>
              <a:t>2018/11/7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E662FDA1-FE1F-47C7-9815-F9F4153675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45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3357" y="2178437"/>
            <a:ext cx="10989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Nugget Proposal Networks for Chinese Event Detection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12375" y="3015734"/>
            <a:ext cx="4811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Hongyu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 Lin, </a:t>
            </a:r>
            <a:r>
              <a:rPr lang="en-US" altLang="zh-C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Yaojie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 Lu, </a:t>
            </a:r>
            <a:r>
              <a:rPr lang="en-US" altLang="zh-C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Xianpei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 Han, Le 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Sun</a:t>
            </a:r>
          </a:p>
          <a:p>
            <a:pPr algn="ctr"/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ACL 2018</a:t>
            </a:r>
            <a:endParaRPr lang="zh-CN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 Baseline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92" y="1805781"/>
            <a:ext cx="8806415" cy="36131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72718" y="5666492"/>
            <a:ext cx="5246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Character-based Convolution </a:t>
            </a:r>
            <a:r>
              <a:rPr lang="en-US" altLang="zh-C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BiLSTM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 network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Nugget Proposal </a:t>
            </a:r>
            <a:r>
              <a:rPr lang="en-US" altLang="zh-CN" dirty="0" smtClean="0"/>
              <a:t>Networks(NPN)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42" y="1345401"/>
            <a:ext cx="5146380" cy="50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Representation in NPN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44" y="1436788"/>
            <a:ext cx="7335912" cy="49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in NPN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94" y="1646238"/>
            <a:ext cx="6256158" cy="32663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723" y="5363785"/>
            <a:ext cx="1704975" cy="36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552" y="5176838"/>
            <a:ext cx="3619500" cy="1000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052" y="3957071"/>
            <a:ext cx="3419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Trigger Nugget Generator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80" y="1690688"/>
            <a:ext cx="5800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Dealing with Conflicts between </a:t>
            </a:r>
            <a:r>
              <a:rPr lang="en-US" altLang="zh-CN" sz="3600" dirty="0" smtClean="0"/>
              <a:t>Proposed Nuggets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79641" y="2775093"/>
            <a:ext cx="492443" cy="25979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>
                <a:ea typeface="Cambria" panose="02040503050406030204" pitchFamily="18" charset="0"/>
              </a:rPr>
              <a:t>那个</a:t>
            </a:r>
            <a:r>
              <a:rPr lang="en-US" altLang="zh-CN" sz="2000" b="1" dirty="0" smtClean="0">
                <a:ea typeface="Cambria" panose="02040503050406030204" pitchFamily="18" charset="0"/>
              </a:rPr>
              <a:t> </a:t>
            </a:r>
            <a:r>
              <a:rPr lang="zh-CN" altLang="en-US" sz="2000" b="1" dirty="0" smtClean="0">
                <a:ea typeface="Cambria" panose="02040503050406030204" pitchFamily="18" charset="0"/>
              </a:rPr>
              <a:t>受</a:t>
            </a:r>
            <a:r>
              <a:rPr lang="en-US" altLang="zh-CN" sz="2000" b="1" dirty="0" smtClean="0">
                <a:ea typeface="Cambria" panose="02040503050406030204" pitchFamily="18" charset="0"/>
              </a:rPr>
              <a:t> </a:t>
            </a:r>
            <a:r>
              <a:rPr lang="zh-CN" altLang="en-US" sz="2000" b="1" dirty="0" smtClean="0">
                <a:ea typeface="Cambria" panose="02040503050406030204" pitchFamily="18" charset="0"/>
              </a:rPr>
              <a:t>了</a:t>
            </a:r>
            <a:r>
              <a:rPr lang="en-US" altLang="zh-CN" sz="2000" b="1" dirty="0" smtClean="0">
                <a:ea typeface="Cambria" panose="02040503050406030204" pitchFamily="18" charset="0"/>
              </a:rPr>
              <a:t> </a:t>
            </a:r>
            <a:r>
              <a:rPr lang="zh-CN" altLang="en-US" sz="2000" b="1" dirty="0" smtClean="0">
                <a:ea typeface="Cambria" panose="02040503050406030204" pitchFamily="18" charset="0"/>
              </a:rPr>
              <a:t>伤</a:t>
            </a:r>
            <a:r>
              <a:rPr lang="en-US" altLang="zh-CN" sz="2000" b="1" dirty="0" smtClean="0">
                <a:ea typeface="Cambria" panose="02040503050406030204" pitchFamily="18" charset="0"/>
              </a:rPr>
              <a:t> </a:t>
            </a:r>
            <a:r>
              <a:rPr lang="zh-CN" altLang="en-US" sz="2000" b="1" dirty="0" smtClean="0">
                <a:ea typeface="Cambria" panose="02040503050406030204" pitchFamily="18" charset="0"/>
              </a:rPr>
              <a:t>的</a:t>
            </a:r>
            <a:r>
              <a:rPr lang="en-US" altLang="zh-CN" sz="2000" b="1" dirty="0" smtClean="0">
                <a:ea typeface="Cambria" panose="02040503050406030204" pitchFamily="18" charset="0"/>
              </a:rPr>
              <a:t> </a:t>
            </a:r>
            <a:r>
              <a:rPr lang="zh-CN" altLang="en-US" sz="2000" b="1" dirty="0" smtClean="0">
                <a:ea typeface="Cambria" panose="02040503050406030204" pitchFamily="18" charset="0"/>
              </a:rPr>
              <a:t>士兵</a:t>
            </a:r>
            <a:endParaRPr lang="zh-CN" altLang="en-US" sz="2000" b="1" dirty="0"/>
          </a:p>
        </p:txBody>
      </p:sp>
      <p:cxnSp>
        <p:nvCxnSpPr>
          <p:cNvPr id="8" name="直接箭头连接符 7"/>
          <p:cNvCxnSpPr>
            <a:stCxn id="29" idx="3"/>
            <a:endCxn id="18" idx="1"/>
          </p:cNvCxnSpPr>
          <p:nvPr/>
        </p:nvCxnSpPr>
        <p:spPr>
          <a:xfrm flipV="1">
            <a:off x="2363876" y="3258255"/>
            <a:ext cx="1039775" cy="24122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1" idx="3"/>
            <a:endCxn id="19" idx="1"/>
          </p:cNvCxnSpPr>
          <p:nvPr/>
        </p:nvCxnSpPr>
        <p:spPr>
          <a:xfrm>
            <a:off x="2363876" y="3836613"/>
            <a:ext cx="1187999" cy="1846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03651" y="305820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受了伤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3551875" y="3836613"/>
            <a:ext cx="54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NIL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1696576" y="3338942"/>
            <a:ext cx="667300" cy="3210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696576" y="3676071"/>
            <a:ext cx="667300" cy="3210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351641" y="2775093"/>
            <a:ext cx="492443" cy="25979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>
                <a:ea typeface="Cambria" panose="02040503050406030204" pitchFamily="18" charset="0"/>
              </a:rPr>
              <a:t>那个</a:t>
            </a:r>
            <a:r>
              <a:rPr lang="en-US" altLang="zh-CN" sz="2000" b="1" dirty="0" smtClean="0">
                <a:ea typeface="Cambria" panose="02040503050406030204" pitchFamily="18" charset="0"/>
              </a:rPr>
              <a:t> </a:t>
            </a:r>
            <a:r>
              <a:rPr lang="zh-CN" altLang="en-US" sz="2000" b="1" dirty="0" smtClean="0">
                <a:ea typeface="Cambria" panose="02040503050406030204" pitchFamily="18" charset="0"/>
              </a:rPr>
              <a:t>受</a:t>
            </a:r>
            <a:r>
              <a:rPr lang="en-US" altLang="zh-CN" sz="2000" b="1" dirty="0" smtClean="0">
                <a:ea typeface="Cambria" panose="02040503050406030204" pitchFamily="18" charset="0"/>
              </a:rPr>
              <a:t> </a:t>
            </a:r>
            <a:r>
              <a:rPr lang="zh-CN" altLang="en-US" sz="2000" b="1" dirty="0" smtClean="0">
                <a:ea typeface="Cambria" panose="02040503050406030204" pitchFamily="18" charset="0"/>
              </a:rPr>
              <a:t>了</a:t>
            </a:r>
            <a:r>
              <a:rPr lang="en-US" altLang="zh-CN" sz="2000" b="1" dirty="0" smtClean="0">
                <a:ea typeface="Cambria" panose="02040503050406030204" pitchFamily="18" charset="0"/>
              </a:rPr>
              <a:t> </a:t>
            </a:r>
            <a:r>
              <a:rPr lang="zh-CN" altLang="en-US" sz="2000" b="1" dirty="0" smtClean="0">
                <a:ea typeface="Cambria" panose="02040503050406030204" pitchFamily="18" charset="0"/>
              </a:rPr>
              <a:t>伤</a:t>
            </a:r>
            <a:r>
              <a:rPr lang="en-US" altLang="zh-CN" sz="2000" b="1" dirty="0" smtClean="0">
                <a:ea typeface="Cambria" panose="02040503050406030204" pitchFamily="18" charset="0"/>
              </a:rPr>
              <a:t> </a:t>
            </a:r>
            <a:r>
              <a:rPr lang="zh-CN" altLang="en-US" sz="2000" b="1" dirty="0" smtClean="0">
                <a:ea typeface="Cambria" panose="02040503050406030204" pitchFamily="18" charset="0"/>
              </a:rPr>
              <a:t>的</a:t>
            </a:r>
            <a:r>
              <a:rPr lang="en-US" altLang="zh-CN" sz="2000" b="1" dirty="0" smtClean="0">
                <a:ea typeface="Cambria" panose="02040503050406030204" pitchFamily="18" charset="0"/>
              </a:rPr>
              <a:t> </a:t>
            </a:r>
            <a:r>
              <a:rPr lang="zh-CN" altLang="en-US" sz="2000" b="1" dirty="0" smtClean="0">
                <a:ea typeface="Cambria" panose="02040503050406030204" pitchFamily="18" charset="0"/>
              </a:rPr>
              <a:t>士兵</a:t>
            </a:r>
            <a:endParaRPr lang="zh-CN" altLang="en-US" sz="2000" b="1" dirty="0"/>
          </a:p>
        </p:txBody>
      </p:sp>
      <p:sp>
        <p:nvSpPr>
          <p:cNvPr id="26" name="矩形 25"/>
          <p:cNvSpPr/>
          <p:nvPr/>
        </p:nvSpPr>
        <p:spPr>
          <a:xfrm>
            <a:off x="6268576" y="4013200"/>
            <a:ext cx="667300" cy="3210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33" idx="3"/>
            <a:endCxn id="28" idx="1"/>
          </p:cNvCxnSpPr>
          <p:nvPr/>
        </p:nvCxnSpPr>
        <p:spPr>
          <a:xfrm flipV="1">
            <a:off x="6935876" y="3273530"/>
            <a:ext cx="1152616" cy="2259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088492" y="307347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受了伤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8199423" y="44601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伤</a:t>
            </a:r>
            <a:endParaRPr lang="zh-CN" alt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2" name="直接箭头连接符 31"/>
          <p:cNvCxnSpPr>
            <a:stCxn id="26" idx="3"/>
            <a:endCxn id="30" idx="1"/>
          </p:cNvCxnSpPr>
          <p:nvPr/>
        </p:nvCxnSpPr>
        <p:spPr>
          <a:xfrm>
            <a:off x="6935876" y="4173742"/>
            <a:ext cx="1263547" cy="47102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268576" y="3338942"/>
            <a:ext cx="667300" cy="3210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58919" y="5588846"/>
            <a:ext cx="2747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NIL/trigger 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conflict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7862" y="5588846"/>
            <a:ext cx="2775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overlapped 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conflict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Type Classifier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37585" y="2825893"/>
            <a:ext cx="492443" cy="25979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那个</a:t>
            </a:r>
            <a:r>
              <a:rPr lang="en-US" altLang="zh-C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CN" alt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受</a:t>
            </a:r>
            <a:r>
              <a:rPr lang="en-US" altLang="zh-C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CN" alt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了</a:t>
            </a:r>
            <a:r>
              <a:rPr lang="en-US" altLang="zh-C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CN" alt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伤</a:t>
            </a:r>
            <a:r>
              <a:rPr lang="en-US" altLang="zh-C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CN" alt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的</a:t>
            </a:r>
            <a:r>
              <a:rPr lang="en-US" altLang="zh-C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CN" alt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士兵</a:t>
            </a:r>
            <a:endParaRPr lang="zh-CN" altLang="en-US" sz="2000" b="1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4519" y="4013200"/>
            <a:ext cx="667300" cy="3210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21" idx="3"/>
            <a:endCxn id="31" idx="1"/>
          </p:cNvCxnSpPr>
          <p:nvPr/>
        </p:nvCxnSpPr>
        <p:spPr>
          <a:xfrm flipV="1">
            <a:off x="4352637" y="2890181"/>
            <a:ext cx="1496277" cy="12720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1" idx="3"/>
            <a:endCxn id="32" idx="1"/>
          </p:cNvCxnSpPr>
          <p:nvPr/>
        </p:nvCxnSpPr>
        <p:spPr>
          <a:xfrm flipV="1">
            <a:off x="4352637" y="3475360"/>
            <a:ext cx="1496276" cy="6868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104176" y="3450079"/>
            <a:ext cx="249967" cy="1424313"/>
            <a:chOff x="4176215" y="2981321"/>
            <a:chExt cx="450387" cy="2739422"/>
          </a:xfrm>
        </p:grpSpPr>
        <p:sp>
          <p:nvSpPr>
            <p:cNvPr id="17" name="椭圆 16"/>
            <p:cNvSpPr/>
            <p:nvPr/>
          </p:nvSpPr>
          <p:spPr>
            <a:xfrm>
              <a:off x="4185961" y="5291137"/>
              <a:ext cx="433553" cy="4296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185961" y="2981321"/>
              <a:ext cx="437928" cy="27394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185961" y="4829174"/>
              <a:ext cx="433553" cy="4296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193049" y="4367211"/>
              <a:ext cx="433553" cy="4296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190834" y="3905248"/>
              <a:ext cx="433553" cy="4296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4183248" y="3443285"/>
              <a:ext cx="433553" cy="4296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176215" y="2981321"/>
              <a:ext cx="433553" cy="4296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5848914" y="2690126"/>
            <a:ext cx="997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INJURE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5848913" y="3290694"/>
            <a:ext cx="669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DIE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848914" y="4372384"/>
            <a:ext cx="2677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mbria" panose="02040503050406030204" pitchFamily="18" charset="0"/>
                <a:ea typeface="Cambria" panose="02040503050406030204" pitchFamily="18" charset="0"/>
              </a:rPr>
              <a:t>MERGE_ORGANIZATION</a:t>
            </a:r>
          </a:p>
        </p:txBody>
      </p:sp>
      <p:cxnSp>
        <p:nvCxnSpPr>
          <p:cNvPr id="34" name="直接箭头连接符 33"/>
          <p:cNvCxnSpPr>
            <a:stCxn id="21" idx="3"/>
            <a:endCxn id="33" idx="1"/>
          </p:cNvCxnSpPr>
          <p:nvPr/>
        </p:nvCxnSpPr>
        <p:spPr>
          <a:xfrm>
            <a:off x="4352637" y="4162236"/>
            <a:ext cx="1496277" cy="3948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848914" y="4958924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PHONE-WRITE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1" idx="3"/>
            <a:endCxn id="37" idx="1"/>
          </p:cNvCxnSpPr>
          <p:nvPr/>
        </p:nvCxnSpPr>
        <p:spPr>
          <a:xfrm>
            <a:off x="4352637" y="4162236"/>
            <a:ext cx="1496277" cy="9813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134100" y="3779670"/>
            <a:ext cx="89085" cy="100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134099" y="3944383"/>
            <a:ext cx="89085" cy="100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134098" y="4112146"/>
            <a:ext cx="89085" cy="100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6" idx="3"/>
            <a:endCxn id="21" idx="1"/>
          </p:cNvCxnSpPr>
          <p:nvPr/>
        </p:nvCxnSpPr>
        <p:spPr>
          <a:xfrm flipV="1">
            <a:off x="3321819" y="4162236"/>
            <a:ext cx="787766" cy="11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Nugget Proposal Networks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42" y="1345401"/>
            <a:ext cx="5146380" cy="50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Task Description</a:t>
            </a:r>
          </a:p>
          <a:p>
            <a:r>
              <a:rPr lang="en-US" altLang="zh-CN" dirty="0"/>
              <a:t>Nugget Proposal Networks </a:t>
            </a:r>
            <a:endParaRPr lang="en-US" altLang="zh-CN" dirty="0" smtClean="0"/>
          </a:p>
          <a:p>
            <a:r>
              <a:rPr lang="en-US" altLang="zh-CN" b="1" dirty="0" smtClean="0"/>
              <a:t>Experiments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Experiment results on ACE2005 and KBPEval2017.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050369"/>
            <a:ext cx="95059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Task Description</a:t>
            </a:r>
          </a:p>
          <a:p>
            <a:r>
              <a:rPr lang="en-US" altLang="zh-CN" dirty="0"/>
              <a:t>Nugget Proposal Networks </a:t>
            </a:r>
            <a:endParaRPr lang="en-US" altLang="zh-CN" dirty="0" smtClean="0"/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Structural </a:t>
            </a:r>
            <a:r>
              <a:rPr lang="en-US" altLang="zh-CN" dirty="0"/>
              <a:t>and semantic </a:t>
            </a:r>
            <a:r>
              <a:rPr lang="en-US" altLang="zh-CN" dirty="0" smtClean="0"/>
              <a:t>information from </a:t>
            </a:r>
            <a:r>
              <a:rPr lang="en-US" altLang="zh-CN" dirty="0"/>
              <a:t>both characters and </a:t>
            </a:r>
            <a:r>
              <a:rPr lang="en-US" altLang="zh-CN" dirty="0" smtClean="0"/>
              <a:t>words</a:t>
            </a:r>
            <a:r>
              <a:rPr lang="en-US" altLang="zh-CN" dirty="0"/>
              <a:t> </a:t>
            </a:r>
            <a:r>
              <a:rPr lang="en-US" altLang="zh-CN" dirty="0" smtClean="0"/>
              <a:t>benefits the representation.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Task-specific hybrid </a:t>
            </a:r>
            <a:r>
              <a:rPr lang="en-US" altLang="zh-CN" dirty="0" smtClean="0"/>
              <a:t>representation </a:t>
            </a:r>
            <a:r>
              <a:rPr lang="en-US" altLang="zh-CN" dirty="0" smtClean="0"/>
              <a:t>for the </a:t>
            </a:r>
            <a:r>
              <a:rPr lang="en-US" altLang="zh-CN" dirty="0" smtClean="0"/>
              <a:t>separate task is good for the entire network.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3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0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Task Description</a:t>
            </a:r>
          </a:p>
          <a:p>
            <a:r>
              <a:rPr lang="en-US" altLang="zh-CN" dirty="0"/>
              <a:t>Nugget Proposal Networks </a:t>
            </a:r>
            <a:endParaRPr lang="en-US" altLang="zh-CN" dirty="0" smtClean="0"/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4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 Detection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42987" y="3239270"/>
            <a:ext cx="10310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Trigger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the main word that most clearly expresses the occurrence of 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an event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zh-C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2986" y="1945140"/>
            <a:ext cx="10310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Event 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detection: aims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to identify event triggers of specific 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types</a:t>
            </a:r>
            <a:endParaRPr lang="zh-CN" alt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 Detection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42987" y="1690688"/>
            <a:ext cx="10044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Predefined Event Type (33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) in ACE dataset: </a:t>
            </a: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INJURE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, DIE, MERGE_ORGANIZATION, 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TRANSFER-OWNERSHIP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PHONE-WRITE…  </a:t>
            </a:r>
            <a:endParaRPr lang="zh-CN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47411" y="4235950"/>
            <a:ext cx="8535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Input:             Henry was injured, and then passed away soon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30" name="直接箭头连接符 29"/>
          <p:cNvCxnSpPr>
            <a:stCxn id="35" idx="0"/>
            <a:endCxn id="31" idx="2"/>
          </p:cNvCxnSpPr>
          <p:nvPr/>
        </p:nvCxnSpPr>
        <p:spPr>
          <a:xfrm flipV="1">
            <a:off x="4700208" y="3339680"/>
            <a:ext cx="0" cy="747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086066" y="2939570"/>
            <a:ext cx="1228284" cy="400110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INJURE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39167" y="2938301"/>
            <a:ext cx="80461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DIE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cxnSp>
        <p:nvCxnSpPr>
          <p:cNvPr id="33" name="直接箭头连接符 32"/>
          <p:cNvCxnSpPr>
            <a:stCxn id="36" idx="0"/>
            <a:endCxn id="32" idx="2"/>
          </p:cNvCxnSpPr>
          <p:nvPr/>
        </p:nvCxnSpPr>
        <p:spPr>
          <a:xfrm flipH="1" flipV="1">
            <a:off x="7341475" y="3338411"/>
            <a:ext cx="1" cy="748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190847" y="4086845"/>
            <a:ext cx="1018722" cy="64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510087" y="4086845"/>
            <a:ext cx="1662777" cy="64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42987" y="2908793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lang="zh-C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 animBg="1"/>
      <p:bldP spid="32" grpId="0" animBg="1"/>
      <p:bldP spid="35" grpId="0" animBg="1"/>
      <p:bldP spid="36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Word-trigger </a:t>
            </a:r>
            <a:r>
              <a:rPr lang="en-US" altLang="zh-CN" dirty="0"/>
              <a:t>M</a:t>
            </a:r>
            <a:r>
              <a:rPr lang="en-US" altLang="zh-CN" dirty="0" smtClean="0"/>
              <a:t>ismatch </a:t>
            </a:r>
            <a:r>
              <a:rPr lang="en-US" altLang="zh-CN" dirty="0"/>
              <a:t>P</a:t>
            </a:r>
            <a:r>
              <a:rPr lang="en-US" altLang="zh-CN" dirty="0" smtClean="0"/>
              <a:t>roblem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2988" y="4218790"/>
            <a:ext cx="8535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Input:	</a:t>
            </a:r>
            <a:r>
              <a:rPr lang="en-US" altLang="zh-CN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这家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公司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并购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了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多家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公司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endParaRPr lang="zh-CN" alt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直接箭头连接符 6"/>
          <p:cNvCxnSpPr>
            <a:stCxn id="3" idx="0"/>
            <a:endCxn id="15" idx="2"/>
          </p:cNvCxnSpPr>
          <p:nvPr/>
        </p:nvCxnSpPr>
        <p:spPr>
          <a:xfrm flipH="1" flipV="1">
            <a:off x="4255680" y="3340533"/>
            <a:ext cx="1410084" cy="697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833280" y="2940423"/>
            <a:ext cx="2844800" cy="400110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MERGE_ORGANIZATION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4503" y="2946422"/>
            <a:ext cx="292949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</a:rPr>
              <a:t>TRANSFER_OWNERSHIP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cxnSp>
        <p:nvCxnSpPr>
          <p:cNvPr id="20" name="直接箭头连接符 19"/>
          <p:cNvCxnSpPr>
            <a:stCxn id="14" idx="0"/>
            <a:endCxn id="16" idx="2"/>
          </p:cNvCxnSpPr>
          <p:nvPr/>
        </p:nvCxnSpPr>
        <p:spPr>
          <a:xfrm flipV="1">
            <a:off x="5982225" y="3346532"/>
            <a:ext cx="1697027" cy="691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42988" y="2909646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lang="zh-C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33815" y="4037666"/>
            <a:ext cx="263897" cy="64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50276" y="4038136"/>
            <a:ext cx="263897" cy="64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80050" y="1878373"/>
            <a:ext cx="5949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1:  a trigger can 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be </a:t>
            </a:r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part of a word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6" grpId="0" animBg="1"/>
      <p:bldP spid="27" grpId="0"/>
      <p:bldP spid="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Word-trigger Mismatch Problem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2988" y="4218790"/>
            <a:ext cx="8535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Input:		</a:t>
            </a:r>
            <a:r>
              <a:rPr lang="zh-CN" alt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那个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受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了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伤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的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士兵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不治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身亡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zh-CN" alt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zh-C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直接箭头连接符 6"/>
          <p:cNvCxnSpPr>
            <a:stCxn id="3" idx="0"/>
            <a:endCxn id="15" idx="2"/>
          </p:cNvCxnSpPr>
          <p:nvPr/>
        </p:nvCxnSpPr>
        <p:spPr>
          <a:xfrm flipV="1">
            <a:off x="4450838" y="3340533"/>
            <a:ext cx="0" cy="738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809261" y="2940423"/>
            <a:ext cx="1283153" cy="400110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ambria" panose="02040503050406030204" pitchFamily="18" charset="0"/>
              </a:rPr>
              <a:t>INJURE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42988" y="2909646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lang="zh-C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43888" y="4078584"/>
            <a:ext cx="1413900" cy="64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80051" y="1878373"/>
            <a:ext cx="5227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a trigger can </a:t>
            </a:r>
            <a:r>
              <a:rPr lang="en-US" altLang="zh-CN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cross words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1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27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Cambria" panose="02040503050406030204" pitchFamily="18" charset="0"/>
              </a:rPr>
              <a:t>Percentages of different types of matches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494757"/>
            <a:ext cx="86772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Task Description</a:t>
            </a:r>
          </a:p>
          <a:p>
            <a:r>
              <a:rPr lang="en-US" altLang="zh-CN" b="1" dirty="0"/>
              <a:t>Nugget Proposal Networks </a:t>
            </a:r>
            <a:endParaRPr lang="en-US" altLang="zh-CN" b="1" dirty="0" smtClean="0"/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9206</TotalTime>
  <Words>292</Words>
  <Application>Microsoft Office PowerPoint</Application>
  <PresentationFormat>宽屏</PresentationFormat>
  <Paragraphs>99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黑体</vt:lpstr>
      <vt:lpstr>Arial</vt:lpstr>
      <vt:lpstr>Cambria</vt:lpstr>
      <vt:lpstr>Office 主题​​</vt:lpstr>
      <vt:lpstr>PowerPoint 演示文稿</vt:lpstr>
      <vt:lpstr>Outline</vt:lpstr>
      <vt:lpstr>Outline</vt:lpstr>
      <vt:lpstr>Event Detection</vt:lpstr>
      <vt:lpstr>Event Detection</vt:lpstr>
      <vt:lpstr>Word-trigger Mismatch Problem</vt:lpstr>
      <vt:lpstr>Word-trigger Mismatch Problem</vt:lpstr>
      <vt:lpstr>Percentages of different types of matches</vt:lpstr>
      <vt:lpstr>Outline</vt:lpstr>
      <vt:lpstr>One Baseline Model</vt:lpstr>
      <vt:lpstr>Nugget Proposal Networks(NPN) </vt:lpstr>
      <vt:lpstr>Representation in NPN</vt:lpstr>
      <vt:lpstr>Representation in NPN</vt:lpstr>
      <vt:lpstr>Trigger Nugget Generator</vt:lpstr>
      <vt:lpstr>Dealing with Conflicts between Proposed Nuggets</vt:lpstr>
      <vt:lpstr>Event Type Classifier</vt:lpstr>
      <vt:lpstr>Nugget Proposal Networks </vt:lpstr>
      <vt:lpstr>Outline</vt:lpstr>
      <vt:lpstr>Experiment results on ACE2005 and KBPEval2017.</vt:lpstr>
      <vt:lpstr>Conclusion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Liberal Event Extraction and Event Schema Induction</dc:title>
  <dc:creator>zhang hj</dc:creator>
  <cp:lastModifiedBy>zhang hj</cp:lastModifiedBy>
  <cp:revision>275</cp:revision>
  <dcterms:created xsi:type="dcterms:W3CDTF">2018-04-30T06:18:16Z</dcterms:created>
  <dcterms:modified xsi:type="dcterms:W3CDTF">2018-11-07T08:52:37Z</dcterms:modified>
</cp:coreProperties>
</file>