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9" r:id="rId2"/>
    <p:sldId id="257" r:id="rId3"/>
    <p:sldId id="260" r:id="rId4"/>
    <p:sldId id="262" r:id="rId5"/>
    <p:sldId id="264" r:id="rId6"/>
    <p:sldId id="263" r:id="rId7"/>
    <p:sldId id="261" r:id="rId8"/>
    <p:sldId id="265" r:id="rId9"/>
    <p:sldId id="266" r:id="rId10"/>
    <p:sldId id="267" r:id="rId11"/>
    <p:sldId id="269" r:id="rId12"/>
    <p:sldId id="268" r:id="rId13"/>
    <p:sldId id="272" r:id="rId14"/>
    <p:sldId id="270" r:id="rId15"/>
    <p:sldId id="271" r:id="rId16"/>
    <p:sldId id="273" r:id="rId17"/>
    <p:sldId id="275" r:id="rId18"/>
    <p:sldId id="302" r:id="rId19"/>
    <p:sldId id="300" r:id="rId20"/>
    <p:sldId id="298" r:id="rId21"/>
    <p:sldId id="276" r:id="rId22"/>
    <p:sldId id="277" r:id="rId23"/>
    <p:sldId id="299" r:id="rId24"/>
    <p:sldId id="291" r:id="rId25"/>
    <p:sldId id="290" r:id="rId26"/>
    <p:sldId id="289" r:id="rId27"/>
    <p:sldId id="288" r:id="rId28"/>
    <p:sldId id="287" r:id="rId29"/>
    <p:sldId id="286" r:id="rId30"/>
    <p:sldId id="279" r:id="rId31"/>
    <p:sldId id="280" r:id="rId32"/>
    <p:sldId id="281" r:id="rId33"/>
    <p:sldId id="282" r:id="rId34"/>
    <p:sldId id="283" r:id="rId35"/>
    <p:sldId id="303" r:id="rId36"/>
    <p:sldId id="284" r:id="rId37"/>
    <p:sldId id="301" r:id="rId38"/>
    <p:sldId id="292" r:id="rId39"/>
    <p:sldId id="295" r:id="rId40"/>
    <p:sldId id="296" r:id="rId41"/>
    <p:sldId id="30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047"/>
  </p:normalViewPr>
  <p:slideViewPr>
    <p:cSldViewPr snapToGrid="0" snapToObjects="1" showGuides="1">
      <p:cViewPr varScale="1">
        <p:scale>
          <a:sx n="90" d="100"/>
          <a:sy n="90" d="100"/>
        </p:scale>
        <p:origin x="13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FC740-BDA1-B34B-AEA7-6D2E50320660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09F3-559F-9740-B71F-02E3A05B2C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65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45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81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13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77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16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11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2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419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61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205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77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811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373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162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filler/role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TPDN.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model,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filler/role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talked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about.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sequence.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82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35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each filler and each role by looking up its learned representation in a dictionary.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39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Bind the filler and role vectors using the tensor product.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672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the tensor products.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52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 the sum into a vector by concatenating its rows.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128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a linear transformation to the sum to generate the final encoding, 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748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TPDN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filler/role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22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294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a Tensor Product Representation onto a set of vector representations such that the vector encodings produced by the TPDN are as close as possible to the vector encodings produced by the RNN.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initialize the filler embeddings of the TPDN with the pre-trained word embeddings from BERT’s input layer, freeze it, learn a linear projection on top of it and use a Mean Squared Error (MSE) loss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encodings produced by the TPDN are close to the vector encodings produced by BERT,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948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initialize the filler embeddings of the TPDN with the pre-trained word embeddings from BERT’s input layer, freeze it, learn a linear projection on top of it and use a Mean Squared Error (MSE) loss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encodings produced by the TPDN are close to the vector encodings produced by BERT,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09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implicitly implements a tree-based scheme, as a TPDN model following that scheme best approximates BERT’s representation at most layers.</a:t>
            </a:r>
            <a:endParaRPr lang="en-US" altLang="zh-CN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encodes classical, tree-like structures despite relying purely on attention mechanisms.</a:t>
            </a:r>
            <a:endParaRPr lang="en-US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2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3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4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4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80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09F3-559F-9740-B71F-02E3A05B2C7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92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ED24A-4822-C94D-BFE7-574C5C06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081C1-2EC5-4941-BDD7-DA30D50C2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99C73-366E-2E4E-AC7A-C6D79462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E213-C92D-6548-86C8-8C123B53EE0F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41AFD-FE05-2747-8888-4B4BECC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3FF00-C2B7-3444-97B2-07DF679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4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A75E-9E15-3741-A6BB-34A0289A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ED070-ACB4-AC41-9AE5-D286CD5C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07CA5-8259-BC49-8AAA-52A65018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5826-41FB-A74E-9EED-F5A4A5C7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E7D2-EA8B-F848-B559-B9EBB745E841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E8C2D-507F-C04E-B2D3-C407D538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3FF2D-6509-B945-8BB2-C251AE1D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6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5EC7-BD46-E640-A3D9-52217DF7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6ED33-BCF4-5C43-BD88-C813518A4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2CCF2-949B-8340-9586-D5E3B93F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727A5-54E8-D041-BAE6-28DA130F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1A0B-8DC0-884A-86D3-93589617BFC7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DF043-AFAE-8B46-8AC0-803652EE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316F0-8766-B148-9080-E574716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01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3064-F34F-0E49-BDE4-E6A296B7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D4B81-6388-AC4E-84B7-FE72E6A0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C65A2-C1C4-9E47-80C5-CFE1525B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996-43BB-6647-8973-D69F9CAF3B94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65512-2697-3148-9335-706CE6E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18D20-A563-294C-9D38-98468B40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19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C8A10C-2BF9-6241-A150-1532D8BFD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D9333-CAA7-DF4D-8A62-2E502C4B7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D528-AD1B-C946-83A1-650D847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3A7E-BC32-144C-8287-C0FDD0C5DB1B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5DC3-204F-2F47-968D-02839C34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924F9-E361-3B49-98B0-7CD9DEC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75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90A5-AB69-8C45-9832-722159349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01827"/>
            <a:ext cx="10515600" cy="1095685"/>
          </a:xfrm>
        </p:spPr>
        <p:txBody>
          <a:bodyPr>
            <a:normAutofit/>
          </a:bodyPr>
          <a:lstStyle>
            <a:lvl1pPr algn="ctr">
              <a:defRPr sz="3600" b="1">
                <a:latin typeface="Times" pitchFamily="2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DE3F54-7165-3F4A-9D97-8EA24753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18DE40AD-5040-8447-9834-FD4B2DF35065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245F3-69DF-0944-B149-FAFF5C69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DC490-2D49-4347-8C93-B1F86CBA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FEF73BA8-BCC4-E441-B52E-2CFF650E836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B37049-7853-F941-A742-9FDDAC0B39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873994"/>
            <a:ext cx="10515600" cy="1316154"/>
          </a:xfrm>
        </p:spPr>
        <p:txBody>
          <a:bodyPr/>
          <a:lstStyle>
            <a:lvl1pPr marL="0" indent="0" algn="ctr">
              <a:buNone/>
              <a:defRPr>
                <a:latin typeface="Times" pitchFamily="2" charset="0"/>
              </a:defRPr>
            </a:lvl1pPr>
          </a:lstStyle>
          <a:p>
            <a:pPr lvl="0"/>
            <a:r>
              <a:rPr kumimoji="1" lang="en-US" altLang="zh-CN" dirty="0" err="1"/>
              <a:t>SubTitle</a:t>
            </a:r>
            <a:endParaRPr kumimoji="1"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ED0FEAE-C969-D841-9F31-F9313B584F1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02994" y="5698893"/>
            <a:ext cx="2386012" cy="84001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Name</a:t>
            </a:r>
          </a:p>
          <a:p>
            <a:pPr lvl="0"/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7C61D62-69C5-9B4B-8580-D13E17DDA71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3025" y="4320361"/>
            <a:ext cx="1885950" cy="558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" pitchFamily="2" charset="0"/>
              </a:defRPr>
            </a:lvl1pPr>
          </a:lstStyle>
          <a:p>
            <a:pPr lvl="0"/>
            <a:r>
              <a:rPr kumimoji="1" lang="en-US" altLang="zh-CN" dirty="0"/>
              <a:t>Conference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64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A78A0-1014-EC4F-AFED-0E2E3F327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361" y="371978"/>
            <a:ext cx="10515600" cy="716543"/>
          </a:xfrm>
        </p:spPr>
        <p:txBody>
          <a:bodyPr>
            <a:normAutofit/>
          </a:bodyPr>
          <a:lstStyle>
            <a:lvl1pPr>
              <a:defRPr sz="2800" b="1">
                <a:latin typeface="Times" pitchFamily="2" charset="0"/>
              </a:defRPr>
            </a:lvl1pPr>
          </a:lstStyle>
          <a:p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7C4CF-9C6E-534B-A6C8-1BBA9EE5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4A6E-A8B6-AC44-8F8F-044CCAB6F028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AAB56-48B9-A749-8158-EAD76CD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159EC-4BE7-1B42-91F6-153F03F0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93F2B79-C9D0-F348-A74D-B7EE1122D7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55" y="1334971"/>
            <a:ext cx="10671717" cy="4798199"/>
          </a:xfrm>
        </p:spPr>
        <p:txBody>
          <a:bodyPr>
            <a:normAutofit/>
          </a:bodyPr>
          <a:lstStyle>
            <a:lvl1pPr>
              <a:defRPr sz="2400">
                <a:latin typeface="Times" pitchFamily="2" charset="0"/>
              </a:defRPr>
            </a:lvl1pPr>
            <a:lvl2pPr>
              <a:defRPr sz="2000">
                <a:latin typeface="Times" pitchFamily="2" charset="0"/>
              </a:defRPr>
            </a:lvl2pPr>
            <a:lvl3pPr>
              <a:defRPr sz="1800">
                <a:latin typeface="Times" pitchFamily="2" charset="0"/>
              </a:defRPr>
            </a:lvl3pPr>
            <a:lvl4pPr>
              <a:defRPr sz="1600">
                <a:latin typeface="Times" pitchFamily="2" charset="0"/>
              </a:defRPr>
            </a:lvl4pPr>
            <a:lvl5pPr>
              <a:defRPr sz="1600">
                <a:latin typeface="Times" pitchFamily="2" charset="0"/>
              </a:defRPr>
            </a:lvl5pPr>
          </a:lstStyle>
          <a:p>
            <a:pPr lvl="0"/>
            <a:r>
              <a:rPr kumimoji="1" lang="en-US" altLang="zh-CN" dirty="0"/>
              <a:t>Template</a:t>
            </a:r>
          </a:p>
          <a:p>
            <a:pPr lvl="1"/>
            <a:r>
              <a:rPr kumimoji="1" lang="en-US" altLang="zh-CN" dirty="0"/>
              <a:t>Template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Template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Template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29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258B-84D3-774B-90AF-1A230687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BDA2E-71DC-A940-A178-F4F1FD57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975F8-849C-CB46-9B08-1AEE85DD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10A1-67F0-1545-989F-C17484D9ED9D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0C9EA-DF78-8748-AAA4-E23CF6B4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9433-13D4-3D43-8310-8F8769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3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C0913-980A-BC40-B574-C59CD12E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15974-E886-8B40-987D-EC10F82E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115A1-0587-0C4F-AFBE-459538CA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179E-946A-9C4A-90FE-E3F5E205BC64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E3C2F-4AB4-A349-A6CF-2BCC49E0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551AB-D6CB-7546-8C8F-3697E4E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98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5525-FF2F-2240-9C92-8F993659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E06E1-CBAB-5C48-AFED-1DC566146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C5C1F-1E9A-5941-8EC6-7512E363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37E94-E89D-3A4D-AA61-AA00CB5E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32FC-CAC1-AE4A-B159-2329D213A0BE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AFC29-1571-AE46-96CD-EE853839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8B614-8846-AE48-8CC7-D271737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17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F892-0A41-7B4F-80E2-023E628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2DAA3-3EE4-6846-98AF-8A18C3B5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BB741-6882-CA49-BF34-A3442230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0FA1C-C931-1843-A07E-F8EF186AE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84B3F-EBDF-904D-B6D9-23FBC8D7A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744A24-5441-6A45-B031-68F71A30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8A15-4971-9142-AF82-B3DB98C2921D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AD2702-BC7A-7B4A-B0ED-DB619CC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FF5596-A506-5A41-B648-882BA19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5668-E2EB-3445-AC44-2911311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A9A5C-F70E-694A-B35B-11D41786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3DE-4F20-E441-AAFB-0F1267799DEC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C651A-A8C0-7948-906E-C368CF3C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FBAEA-F891-6A47-BAF8-A7327B46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4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46F8B-F3DF-8847-AAF6-03697A4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72CB-96FA-B049-8EEA-B866875A60FB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D50DA4-37CA-EC47-AB7D-14EF6CF6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09B9E-7586-6749-A353-C6978DF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5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1109F-B150-3140-9736-DF0FD1E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78045-5ABC-2A44-A48B-23964AAE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4BC96-2EED-1E49-9B8B-68F68367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46B7-9258-0749-B261-A5EFD682518A}" type="datetime1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BAA24-4164-5B4C-84BC-6BFEC6555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3EB5B-954F-CA47-820B-655813710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3BA8-BCC4-E441-B52E-2CFF650E8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F4FF-B3C5-D447-9BFC-386BC5E8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BERT learn about the structure of language? 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B453A4-8922-1349-A39B-6B62A6023C7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Sophie</a:t>
            </a:r>
          </a:p>
          <a:p>
            <a:r>
              <a:rPr kumimoji="1" lang="en-US" altLang="zh-CN" dirty="0"/>
              <a:t>2019.10.16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E09C0-A46A-0745-AF6D-246A17237E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312391" y="2873375"/>
            <a:ext cx="7567218" cy="1316038"/>
          </a:xfrm>
          <a:prstGeom prst="rect">
            <a:avLst/>
          </a:prstGeo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5C9E2369-B2B1-9A48-BDAB-B70225460D91}"/>
              </a:ext>
            </a:extLst>
          </p:cNvPr>
          <p:cNvSpPr txBox="1">
            <a:spLocks/>
          </p:cNvSpPr>
          <p:nvPr/>
        </p:nvSpPr>
        <p:spPr>
          <a:xfrm>
            <a:off x="4902994" y="4438147"/>
            <a:ext cx="2386012" cy="45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2019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B78876-2BBB-8247-83E4-6C18302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22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01A0-6E92-384A-9C69-A747D58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Probing Tasks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7DEF-3513-C649-ACB8-9335F760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5" y="1334971"/>
            <a:ext cx="10671717" cy="4798199"/>
          </a:xfrm>
        </p:spPr>
        <p:txBody>
          <a:bodyPr/>
          <a:lstStyle/>
          <a:p>
            <a:r>
              <a:rPr lang="en-US" altLang="zh-CN" dirty="0"/>
              <a:t>Probing task:</a:t>
            </a:r>
            <a:r>
              <a:rPr lang="zh-CN" altLang="en-US" dirty="0"/>
              <a:t> </a:t>
            </a:r>
            <a:r>
              <a:rPr lang="en-US" altLang="zh-CN" dirty="0"/>
              <a:t>Setting up an auxiliary classification task where the final output of a model is used as features to predict a linguistic phenomenon of interest.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B895D-899F-514F-9C48-AC1CB810B0F6}"/>
              </a:ext>
            </a:extLst>
          </p:cNvPr>
          <p:cNvSpPr/>
          <p:nvPr/>
        </p:nvSpPr>
        <p:spPr>
          <a:xfrm>
            <a:off x="970155" y="3788279"/>
            <a:ext cx="1981200" cy="8589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Simple</a:t>
            </a:r>
            <a:r>
              <a:rPr kumimoji="1" lang="zh-CN" altLang="en-US" sz="2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Classifier</a:t>
            </a:r>
            <a:endParaRPr kumimoji="1" lang="zh-CN" alt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1DE94-22E1-674C-BD93-8BA69AB1C1B2}"/>
              </a:ext>
            </a:extLst>
          </p:cNvPr>
          <p:cNvSpPr/>
          <p:nvPr/>
        </p:nvSpPr>
        <p:spPr>
          <a:xfrm>
            <a:off x="970155" y="5043851"/>
            <a:ext cx="1981200" cy="8589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BERT</a:t>
            </a:r>
            <a:r>
              <a:rPr kumimoji="1" lang="zh-CN" altLang="en-US" sz="2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Layer</a:t>
            </a:r>
            <a:endParaRPr kumimoji="1" lang="zh-CN" alt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E6640F-4B99-CA44-BF77-F433841E0F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960755" y="4647261"/>
            <a:ext cx="0" cy="39659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F00E09B-A40B-CA44-8E2B-BEF86CDFF736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1960755" y="3358788"/>
            <a:ext cx="0" cy="42949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8EC5BD7-575C-C346-A93D-3E68ADBF5DE9}"/>
              </a:ext>
            </a:extLst>
          </p:cNvPr>
          <p:cNvSpPr/>
          <p:nvPr/>
        </p:nvSpPr>
        <p:spPr>
          <a:xfrm>
            <a:off x="630721" y="2527791"/>
            <a:ext cx="2660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Predict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endParaRPr kumimoji="1" lang="en-US" altLang="zh-CN" sz="2400" dirty="0">
              <a:latin typeface="Times" pitchFamily="2" charset="0"/>
            </a:endParaRPr>
          </a:p>
          <a:p>
            <a:pPr algn="ctr"/>
            <a:r>
              <a:rPr kumimoji="1" lang="en-US" altLang="zh-CN" sz="2400" dirty="0">
                <a:latin typeface="Times" pitchFamily="2" charset="0"/>
              </a:rPr>
              <a:t>Sentence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Length</a:t>
            </a:r>
            <a:endParaRPr kumimoji="1" lang="zh-CN" altLang="en-US" sz="2400" dirty="0">
              <a:latin typeface="Times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AA6D2-C81F-1942-8617-EFFA8BA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92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01A0-6E92-384A-9C69-A747D585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Probing Tasks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7DEF-3513-C649-ACB8-9335F760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Probing task:</a:t>
            </a:r>
            <a:r>
              <a:rPr lang="zh-CN" altLang="en-US" dirty="0"/>
              <a:t> </a:t>
            </a:r>
            <a:r>
              <a:rPr lang="en-US" altLang="zh-CN" dirty="0"/>
              <a:t>Setting up an auxiliary classification task where the final output of a model is used as features to predict a linguistic phenomenon of interest.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B895D-899F-514F-9C48-AC1CB810B0F6}"/>
              </a:ext>
            </a:extLst>
          </p:cNvPr>
          <p:cNvSpPr/>
          <p:nvPr/>
        </p:nvSpPr>
        <p:spPr>
          <a:xfrm>
            <a:off x="970155" y="3788279"/>
            <a:ext cx="1981200" cy="8589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Simple</a:t>
            </a:r>
            <a:r>
              <a:rPr kumimoji="1" lang="zh-CN" altLang="en-US" sz="2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Classifier</a:t>
            </a:r>
            <a:endParaRPr kumimoji="1" lang="zh-CN" alt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1DE94-22E1-674C-BD93-8BA69AB1C1B2}"/>
              </a:ext>
            </a:extLst>
          </p:cNvPr>
          <p:cNvSpPr/>
          <p:nvPr/>
        </p:nvSpPr>
        <p:spPr>
          <a:xfrm>
            <a:off x="970155" y="5043851"/>
            <a:ext cx="1981200" cy="8589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BERT</a:t>
            </a:r>
            <a:r>
              <a:rPr kumimoji="1" lang="zh-CN" altLang="en-US" sz="2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" pitchFamily="2" charset="0"/>
              </a:rPr>
              <a:t>Layer</a:t>
            </a:r>
            <a:endParaRPr kumimoji="1" lang="zh-CN" alt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E6640F-4B99-CA44-BF77-F433841E0F9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960755" y="4647261"/>
            <a:ext cx="0" cy="39659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F00E09B-A40B-CA44-8E2B-BEF86CDFF736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1960755" y="3358788"/>
            <a:ext cx="0" cy="42949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8EC5BD7-575C-C346-A93D-3E68ADBF5DE9}"/>
              </a:ext>
            </a:extLst>
          </p:cNvPr>
          <p:cNvSpPr/>
          <p:nvPr/>
        </p:nvSpPr>
        <p:spPr>
          <a:xfrm>
            <a:off x="630721" y="2527791"/>
            <a:ext cx="2660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Predict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endParaRPr kumimoji="1" lang="en-US" altLang="zh-CN" sz="2400" dirty="0">
              <a:latin typeface="Times" pitchFamily="2" charset="0"/>
            </a:endParaRPr>
          </a:p>
          <a:p>
            <a:pPr algn="ctr"/>
            <a:r>
              <a:rPr kumimoji="1" lang="en-US" altLang="zh-CN" sz="2400" dirty="0">
                <a:latin typeface="Times" pitchFamily="2" charset="0"/>
              </a:rPr>
              <a:t>Sentence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Length</a:t>
            </a:r>
            <a:endParaRPr kumimoji="1" lang="zh-CN" altLang="en-US" sz="2400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B7B7ED-6B71-9942-B25E-643252D611BC}"/>
              </a:ext>
            </a:extLst>
          </p:cNvPr>
          <p:cNvSpPr txBox="1"/>
          <p:nvPr/>
        </p:nvSpPr>
        <p:spPr>
          <a:xfrm>
            <a:off x="3290789" y="2200437"/>
            <a:ext cx="9341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" pitchFamily="2" charset="0"/>
              </a:rPr>
              <a:t>10</a:t>
            </a:r>
            <a:r>
              <a:rPr kumimoji="1" lang="zh-CN" altLang="en-US" sz="2400" b="1" dirty="0">
                <a:latin typeface="Times" pitchFamily="2" charset="0"/>
              </a:rPr>
              <a:t> </a:t>
            </a:r>
            <a:r>
              <a:rPr kumimoji="1" lang="en-US" altLang="zh-CN" sz="2400" b="1" dirty="0">
                <a:latin typeface="Times" pitchFamily="2" charset="0"/>
              </a:rPr>
              <a:t>probing sentence-level datasets/tasks: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Surface tasks</a:t>
            </a:r>
            <a:r>
              <a:rPr lang="en-US" altLang="zh-CN" sz="2000" dirty="0">
                <a:latin typeface="Times" pitchFamily="2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sentence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presence of words in the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Syntactic tasks</a:t>
            </a:r>
            <a:r>
              <a:rPr lang="en-US" altLang="zh-CN" sz="2000" dirty="0">
                <a:latin typeface="Times" pitchFamily="2" charset="0"/>
              </a:rPr>
              <a:t>:</a:t>
            </a:r>
            <a:r>
              <a:rPr lang="zh-CN" altLang="en-US" sz="2000" dirty="0">
                <a:latin typeface="Times" pitchFamily="2" charset="0"/>
              </a:rPr>
              <a:t> </a:t>
            </a:r>
            <a:endParaRPr lang="en-US" altLang="zh-CN" sz="2000" dirty="0">
              <a:latin typeface="Time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sensitivity to word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depth of the syntactic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sequence of top-level constituents in the syntax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" pitchFamily="2" charset="0"/>
              </a:rPr>
              <a:t>Semantic tasks</a:t>
            </a:r>
            <a:r>
              <a:rPr lang="en-US" altLang="zh-CN" sz="2000" dirty="0">
                <a:latin typeface="Times" pitchFamily="2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tense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subject number in the main clause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the sensitivity to random replacement of a noun/verb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the random swapping of coordinated clausal conjuncts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6ED99-ACFA-974B-B3E1-CBAC5F5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8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7916-850B-4746-AA75-C7F748A0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Probing Tasks 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F32A22-090A-B44C-90DB-B033CB3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F62C7-38A3-444A-BDC9-A596797F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AAA7D9-B5A1-BB45-B867-F09FA2A043D3}"/>
              </a:ext>
            </a:extLst>
          </p:cNvPr>
          <p:cNvGrpSpPr/>
          <p:nvPr/>
        </p:nvGrpSpPr>
        <p:grpSpPr>
          <a:xfrm>
            <a:off x="-8314" y="1567392"/>
            <a:ext cx="12136570" cy="3723215"/>
            <a:chOff x="-8314" y="1567392"/>
            <a:chExt cx="12136570" cy="3723215"/>
          </a:xfrm>
        </p:grpSpPr>
        <p:pic>
          <p:nvPicPr>
            <p:cNvPr id="9" name="内容占位符 4">
              <a:extLst>
                <a:ext uri="{FF2B5EF4-FFF2-40B4-BE49-F238E27FC236}">
                  <a16:creationId xmlns:a16="http://schemas.microsoft.com/office/drawing/2014/main" id="{7CE810F3-70D4-D542-8F9F-32D38F1A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314" y="1567392"/>
              <a:ext cx="12136570" cy="372321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525F-D94D-5B4E-A0E8-0A068E85A6F1}"/>
                </a:ext>
              </a:extLst>
            </p:cNvPr>
            <p:cNvSpPr/>
            <p:nvPr/>
          </p:nvSpPr>
          <p:spPr>
            <a:xfrm>
              <a:off x="886689" y="2962996"/>
              <a:ext cx="2133600" cy="4017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6E06AE-70D6-8A4A-89BC-A5A994985A81}"/>
                </a:ext>
              </a:extLst>
            </p:cNvPr>
            <p:cNvSpPr/>
            <p:nvPr/>
          </p:nvSpPr>
          <p:spPr>
            <a:xfrm>
              <a:off x="3208725" y="3539791"/>
              <a:ext cx="3103418" cy="8747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865CA5-2CE7-A641-8B20-738B29234249}"/>
                </a:ext>
              </a:extLst>
            </p:cNvPr>
            <p:cNvSpPr/>
            <p:nvPr/>
          </p:nvSpPr>
          <p:spPr>
            <a:xfrm>
              <a:off x="6539345" y="3572597"/>
              <a:ext cx="5361709" cy="14843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24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7916-850B-4746-AA75-C7F748A0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Probing Tasks 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687B40-D807-3641-9BF8-51C068449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67392"/>
            <a:ext cx="12136570" cy="3723215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C43B73-27E1-0045-804A-A50AF8B5E2D2}"/>
              </a:ext>
            </a:extLst>
          </p:cNvPr>
          <p:cNvSpPr/>
          <p:nvPr/>
        </p:nvSpPr>
        <p:spPr>
          <a:xfrm>
            <a:off x="762000" y="3574473"/>
            <a:ext cx="1246909" cy="148243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D1045-B680-D94D-8879-E75BF0F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85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74C9-40F9-284B-8B03-0AD4E9B4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Subject-Verb Agreement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D1E39-D628-2B48-866A-1908FF1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Classify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subject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task:</a:t>
            </a:r>
          </a:p>
          <a:p>
            <a:pPr lvl="1"/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nouns with opposite number (attractors) intervening between the subject and the verb. </a:t>
            </a:r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length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u="sng" dirty="0">
                <a:solidFill>
                  <a:schemeClr val="accent5">
                    <a:lumMod val="75000"/>
                  </a:schemeClr>
                </a:solidFill>
              </a:rPr>
              <a:t>forewings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12-13.</a:t>
            </a:r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ratio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u="sng" dirty="0">
                <a:solidFill>
                  <a:schemeClr val="accent5">
                    <a:lumMod val="75000"/>
                  </a:schemeClr>
                </a:solidFill>
              </a:rPr>
              <a:t>men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survive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u="sng" dirty="0">
                <a:solidFill>
                  <a:schemeClr val="accent5">
                    <a:lumMod val="75000"/>
                  </a:schemeClr>
                </a:solidFill>
              </a:rPr>
              <a:t>women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u="sng" dirty="0">
                <a:solidFill>
                  <a:schemeClr val="accent5">
                    <a:lumMod val="75000"/>
                  </a:schemeClr>
                </a:solidFill>
              </a:rPr>
              <a:t>children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survive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clear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story.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7B74E-A937-BD4C-9F9B-91FD3020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8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A6EE-2E63-894C-9B0E-4BEA8EC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Subject-Verb Agreement 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9B4C46-3E98-CD4E-8990-5F8B25069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495" y="1106419"/>
            <a:ext cx="8397009" cy="537960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B53882-69B9-404C-A5A3-2D952CFD4817}"/>
              </a:ext>
            </a:extLst>
          </p:cNvPr>
          <p:cNvSpPr/>
          <p:nvPr/>
        </p:nvSpPr>
        <p:spPr>
          <a:xfrm>
            <a:off x="2376053" y="4461164"/>
            <a:ext cx="7439891" cy="63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41A4DB-C614-A940-B2BF-8619725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38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D066C1-9BE1-6947-8256-F946872D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34" y="2544111"/>
            <a:ext cx="4774131" cy="41773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4A70AB-1204-F94D-BBD3-EB2A0ED9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Compositional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032B8-A7B1-C444-9B40-B3E5AD6C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 Product Composition Network (TPDN)</a:t>
            </a:r>
          </a:p>
          <a:p>
            <a:pPr lvl="1"/>
            <a:r>
              <a:rPr lang="en-US" altLang="zh-CN" dirty="0"/>
              <a:t>Uncovering compositional structure in neural networks</a:t>
            </a:r>
          </a:p>
          <a:p>
            <a:pPr lvl="1"/>
            <a:r>
              <a:rPr lang="en-US" altLang="zh-CN" dirty="0"/>
              <a:t>McCoy R T, </a:t>
            </a:r>
            <a:r>
              <a:rPr lang="en-US" altLang="zh-CN" dirty="0" err="1"/>
              <a:t>Linzen</a:t>
            </a:r>
            <a:r>
              <a:rPr lang="en-US" altLang="zh-CN" dirty="0"/>
              <a:t> T, Dunbar E, et al. RNNs Implicitly Implement Tensor Product Representations[J].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arXiv:1812.08718, 2018.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514BB-F04A-EB4D-B735-5BF5BB8E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3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8FEB-9FCF-2C45-9080-173ACB4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80E2B6F8-EBAB-3240-9899-0C3FA65A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lang="en-US" altLang="zh-CN" dirty="0"/>
              <a:t>a sequence of digits</a:t>
            </a:r>
            <a:endParaRPr kumimoji="1"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C575F35-17FC-5946-86EB-348CE0FBC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51"/>
          <a:stretch/>
        </p:blipFill>
        <p:spPr>
          <a:xfrm>
            <a:off x="112185" y="2394073"/>
            <a:ext cx="11967630" cy="85986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BCE680-6F13-9844-AF6A-E08306AD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06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8FEB-9FCF-2C45-9080-173ACB4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80E2B6F8-EBAB-3240-9899-0C3FA65A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lang="en-US" altLang="zh-CN" dirty="0"/>
              <a:t>a sequence of digits</a:t>
            </a:r>
            <a:endParaRPr kumimoji="1"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C575F35-17FC-5946-86EB-348CE0FBC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51"/>
          <a:stretch/>
        </p:blipFill>
        <p:spPr>
          <a:xfrm>
            <a:off x="112185" y="2394073"/>
            <a:ext cx="11967630" cy="85986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BCE680-6F13-9844-AF6A-E08306AD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A6A705-5E57-B446-BDE9-338C4F84A1F0}"/>
              </a:ext>
            </a:extLst>
          </p:cNvPr>
          <p:cNvSpPr/>
          <p:nvPr/>
        </p:nvSpPr>
        <p:spPr>
          <a:xfrm>
            <a:off x="2588029" y="1894289"/>
            <a:ext cx="7015942" cy="1267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04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8FEB-9FCF-2C45-9080-173ACB4C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80E2B6F8-EBAB-3240-9899-0C3FA65A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lang="en-US" altLang="zh-CN" dirty="0"/>
              <a:t>a sequence of digits</a:t>
            </a:r>
            <a:endParaRPr kumimoji="1"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C575F35-17FC-5946-86EB-348CE0FBC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51"/>
          <a:stretch/>
        </p:blipFill>
        <p:spPr>
          <a:xfrm>
            <a:off x="112185" y="2394073"/>
            <a:ext cx="11967630" cy="85986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BCE680-6F13-9844-AF6A-E08306AD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3A256-929F-2A45-B221-0E3BD01B3154}"/>
              </a:ext>
            </a:extLst>
          </p:cNvPr>
          <p:cNvSpPr txBox="1"/>
          <p:nvPr/>
        </p:nvSpPr>
        <p:spPr>
          <a:xfrm>
            <a:off x="3301805" y="3851379"/>
            <a:ext cx="558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" pitchFamily="2" charset="0"/>
              </a:rPr>
              <a:t>filler/role representations</a:t>
            </a:r>
            <a:r>
              <a:rPr lang="zh-CN" altLang="en-US" sz="24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Times" pitchFamily="2" charset="0"/>
              </a:rPr>
              <a:t>of</a:t>
            </a:r>
            <a:r>
              <a:rPr lang="zh-CN" altLang="en-US" sz="24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Times" pitchFamily="2" charset="0"/>
              </a:rPr>
              <a:t>symbolic</a:t>
            </a:r>
            <a:r>
              <a:rPr lang="zh-CN" altLang="en-US" sz="24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Times" pitchFamily="2" charset="0"/>
              </a:rPr>
              <a:t>tasks.</a:t>
            </a:r>
            <a:endParaRPr kumimoji="1" lang="zh-CN" altLang="en-US" sz="2400" dirty="0">
              <a:latin typeface="Times" pitchFamily="2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245F5E0-E06D-C940-B47A-BD7FA198E85F}"/>
              </a:ext>
            </a:extLst>
          </p:cNvPr>
          <p:cNvCxnSpPr>
            <a:stCxn id="52" idx="2"/>
            <a:endCxn id="4" idx="0"/>
          </p:cNvCxnSpPr>
          <p:nvPr/>
        </p:nvCxnSpPr>
        <p:spPr>
          <a:xfrm>
            <a:off x="6096000" y="3253942"/>
            <a:ext cx="0" cy="597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539F5C-F15F-2645-BCAF-00CFAE64D4DA}"/>
              </a:ext>
            </a:extLst>
          </p:cNvPr>
          <p:cNvSpPr txBox="1"/>
          <p:nvPr/>
        </p:nvSpPr>
        <p:spPr>
          <a:xfrm>
            <a:off x="712154" y="562492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Hypothesis:</a:t>
            </a:r>
            <a:endParaRPr lang="en-US" altLang="zh-CN" sz="2400" dirty="0">
              <a:latin typeface="Times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456584-B8B7-DB47-80A7-8C92C2643769}"/>
              </a:ext>
            </a:extLst>
          </p:cNvPr>
          <p:cNvSpPr txBox="1"/>
          <p:nvPr/>
        </p:nvSpPr>
        <p:spPr>
          <a:xfrm>
            <a:off x="2360131" y="5687674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Neural networks trained to perform symbolic tasks will implicitly implement filler/role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4357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0DA8-3B85-454E-A53D-577421F8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72112-780D-094F-AD09-52084FF9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</a:p>
          <a:p>
            <a:r>
              <a:rPr kumimoji="1" lang="en-US" altLang="zh-CN" dirty="0"/>
              <a:t>Experiments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</a:p>
          <a:p>
            <a:r>
              <a:rPr kumimoji="1" lang="en-US" altLang="zh-CN" dirty="0"/>
              <a:t>Conclusion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31F37-1236-5A4F-A0EA-37EDA4D7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5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EAAE-C819-0F4D-82B3-472A414D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A17A00-6BAB-D04D-A8AA-0AC29455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4A26D-1DF9-094F-AAC7-DA26BAA8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lang="en-US" altLang="zh-CN" dirty="0"/>
              <a:t>a sequence of digits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81CA95-8FCE-214F-82D4-6B22B2DD2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51"/>
          <a:stretch/>
        </p:blipFill>
        <p:spPr>
          <a:xfrm>
            <a:off x="112185" y="2394073"/>
            <a:ext cx="11967630" cy="859869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75767717-94D5-FB43-9A9A-16BB5F79399F}"/>
              </a:ext>
            </a:extLst>
          </p:cNvPr>
          <p:cNvGrpSpPr/>
          <p:nvPr/>
        </p:nvGrpSpPr>
        <p:grpSpPr>
          <a:xfrm>
            <a:off x="1226718" y="3361920"/>
            <a:ext cx="10127081" cy="1689651"/>
            <a:chOff x="1724889" y="3534015"/>
            <a:chExt cx="9090989" cy="168965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D30738-911F-E944-82D4-AFB436E019EF}"/>
                </a:ext>
              </a:extLst>
            </p:cNvPr>
            <p:cNvSpPr/>
            <p:nvPr/>
          </p:nvSpPr>
          <p:spPr>
            <a:xfrm>
              <a:off x="1724889" y="3534015"/>
              <a:ext cx="90909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2 ,  8 ,  7 ,  6 ,  7</a:t>
              </a:r>
              <a:r>
                <a:rPr lang="zh-CN" altLang="en-US" sz="2000" b="1" dirty="0">
                  <a:solidFill>
                    <a:srgbClr val="555555"/>
                  </a:solidFill>
                  <a:latin typeface="Times" pitchFamily="2" charset="0"/>
                </a:rPr>
                <a:t>， 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9  =  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2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: 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first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 +  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8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: 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second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 +  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7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: 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third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 +  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6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: 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fourth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 +  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7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: 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fifth</a:t>
              </a: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 </a:t>
              </a:r>
              <a:r>
                <a:rPr lang="en-US" altLang="zh-CN" sz="2000" b="1" dirty="0">
                  <a:latin typeface="Times" pitchFamily="2" charset="0"/>
                </a:rPr>
                <a:t>+</a:t>
              </a: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 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</a:rPr>
                <a:t>9</a:t>
              </a: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 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:</a:t>
              </a: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 </a:t>
              </a: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Times" pitchFamily="2" charset="0"/>
                </a:rPr>
                <a:t>sixth</a:t>
              </a:r>
              <a:r>
                <a:rPr lang="en-US" altLang="zh-CN" sz="2000" b="1" dirty="0">
                  <a:solidFill>
                    <a:srgbClr val="555555"/>
                  </a:solidFill>
                  <a:latin typeface="Times" pitchFamily="2" charset="0"/>
                </a:rPr>
                <a:t> </a:t>
              </a:r>
              <a:endParaRPr lang="zh-CN" altLang="en-US" sz="2000" b="1" dirty="0">
                <a:latin typeface="Times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FC0B175-B23F-934C-8F6B-632FA7FB82E9}"/>
                </a:ext>
              </a:extLst>
            </p:cNvPr>
            <p:cNvSpPr txBox="1"/>
            <p:nvPr/>
          </p:nvSpPr>
          <p:spPr>
            <a:xfrm>
              <a:off x="2590799" y="4823556"/>
              <a:ext cx="2094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" pitchFamily="2" charset="0"/>
                </a:rPr>
                <a:t>sequence’s  fillers</a:t>
              </a:r>
              <a:endParaRPr kumimoji="1" lang="zh-CN" altLang="en-US" sz="2000" b="1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FB551A-7A4F-C64D-AA6B-8DD6BBBDDE46}"/>
                </a:ext>
              </a:extLst>
            </p:cNvPr>
            <p:cNvSpPr txBox="1"/>
            <p:nvPr/>
          </p:nvSpPr>
          <p:spPr>
            <a:xfrm>
              <a:off x="7394550" y="4823556"/>
              <a:ext cx="1523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" pitchFamily="2" charset="0"/>
                </a:rPr>
                <a:t>fillers’  roles</a:t>
              </a:r>
              <a:endParaRPr kumimoji="1" lang="zh-CN" altLang="en-US" sz="2000" b="1" dirty="0">
                <a:latin typeface="Times" pitchFamily="2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AE6B5D2-E64E-1247-9FBC-07BB582931A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37849" y="3867350"/>
              <a:ext cx="469189" cy="9562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ADE6DA62-75CE-CD41-9444-69F047981E2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37849" y="3859495"/>
              <a:ext cx="1536747" cy="96406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270AA143-FE9B-2648-94D6-CC02FB3C7F53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37849" y="3867350"/>
              <a:ext cx="2980278" cy="9562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FAB671C4-2CE3-1242-8EE5-1C08943D7A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37849" y="3849223"/>
              <a:ext cx="4055116" cy="97433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BDEA1F87-5DB1-BE4F-922B-DDD8DA112C6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637849" y="3867350"/>
              <a:ext cx="5309925" cy="9562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7D3FCA72-9632-984D-910E-70C51FEC375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579907" y="3859495"/>
              <a:ext cx="3576551" cy="96406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F263B162-4185-084D-8175-B928AB43F09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785882" y="3867350"/>
              <a:ext cx="2370576" cy="95620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FC0EB55B-1CBA-234B-8450-57D37967B55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229413" y="3849923"/>
              <a:ext cx="927045" cy="97363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CACEA122-D989-AC49-A7A3-EC2F44487E5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8156458" y="3891674"/>
              <a:ext cx="209111" cy="9318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AFCE2ECB-9440-C948-8696-EDC1A3940A2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8156458" y="3891674"/>
              <a:ext cx="1264185" cy="9318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2148F63-3335-2544-ABA3-0F259FE78149}"/>
              </a:ext>
            </a:extLst>
          </p:cNvPr>
          <p:cNvSpPr txBox="1"/>
          <p:nvPr/>
        </p:nvSpPr>
        <p:spPr>
          <a:xfrm>
            <a:off x="712154" y="5624925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" pitchFamily="2" charset="0"/>
              </a:rPr>
              <a:t>Hypothesis:</a:t>
            </a:r>
            <a:endParaRPr lang="en-US" altLang="zh-CN" sz="2400" dirty="0">
              <a:latin typeface="Times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F5A7B-589B-C142-AC60-285CDC9B2EC2}"/>
              </a:ext>
            </a:extLst>
          </p:cNvPr>
          <p:cNvSpPr txBox="1"/>
          <p:nvPr/>
        </p:nvSpPr>
        <p:spPr>
          <a:xfrm>
            <a:off x="2360131" y="5687674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Neural networks trained to perform symbolic tasks will implicitly implement filler/role representations.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834C9BE-7B16-3841-95E3-E34D1311845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57696" y="3695255"/>
            <a:ext cx="7081474" cy="9562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55B1F1C-AB40-B744-8B7C-57CC6D75D86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391287" y="3687400"/>
            <a:ext cx="2486633" cy="9640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69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D1B4-B00F-4547-8A0B-0556FB02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5B58D-CC57-CF4B-85B7-24EBA1A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5" y="1334971"/>
            <a:ext cx="10671717" cy="4798199"/>
          </a:xfrm>
        </p:spPr>
        <p:txBody>
          <a:bodyPr/>
          <a:lstStyle/>
          <a:p>
            <a:r>
              <a:rPr lang="en-US" altLang="zh-CN" b="1" dirty="0"/>
              <a:t>Analogies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408B0-8EB9-2142-92DD-64A6BD835DF1}"/>
              </a:ext>
            </a:extLst>
          </p:cNvPr>
          <p:cNvSpPr txBox="1"/>
          <p:nvPr/>
        </p:nvSpPr>
        <p:spPr>
          <a:xfrm>
            <a:off x="137539" y="3198166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" pitchFamily="2" charset="0"/>
              </a:rPr>
              <a:t>king - queen = man - woman</a:t>
            </a:r>
            <a:endParaRPr kumimoji="1" lang="zh-CN" altLang="en-US" sz="2400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5162F8-CAD0-A444-AC75-515E24285254}"/>
              </a:ext>
            </a:extLst>
          </p:cNvPr>
          <p:cNvSpPr/>
          <p:nvPr/>
        </p:nvSpPr>
        <p:spPr>
          <a:xfrm>
            <a:off x="6726377" y="2493818"/>
            <a:ext cx="5328084" cy="1870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king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queen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man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woman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E2AFC-C703-2644-BC53-81D119BA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40327B-ABE6-D24A-9965-94F91EDDB281}"/>
              </a:ext>
            </a:extLst>
          </p:cNvPr>
          <p:cNvSpPr txBox="1"/>
          <p:nvPr/>
        </p:nvSpPr>
        <p:spPr>
          <a:xfrm>
            <a:off x="4384542" y="3013499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filler/role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endParaRPr kumimoji="1" lang="en-US" altLang="zh-CN" sz="2400" dirty="0">
              <a:latin typeface="Times" pitchFamily="2" charset="0"/>
            </a:endParaRPr>
          </a:p>
          <a:p>
            <a:pPr algn="ctr"/>
            <a:r>
              <a:rPr kumimoji="1" lang="en-US" altLang="zh-CN" sz="2400" dirty="0">
                <a:latin typeface="Times" pitchFamily="2" charset="0"/>
              </a:rPr>
              <a:t>representation</a:t>
            </a:r>
            <a:endParaRPr kumimoji="1" lang="zh-CN" altLang="en-US" sz="2400" dirty="0">
              <a:latin typeface="Times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6C123B7-EB35-2746-B9A1-9EAEAEA471C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77665" y="3428999"/>
            <a:ext cx="2848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D1B4-B00F-4547-8A0B-0556FB02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5B58D-CC57-CF4B-85B7-24EBA1A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5" y="1334971"/>
            <a:ext cx="10671717" cy="4798199"/>
          </a:xfrm>
        </p:spPr>
        <p:txBody>
          <a:bodyPr/>
          <a:lstStyle/>
          <a:p>
            <a:r>
              <a:rPr lang="en-US" altLang="zh-CN" b="1" dirty="0"/>
              <a:t>Analogies</a:t>
            </a:r>
          </a:p>
          <a:p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DF0AC4-3B52-9A47-8981-CEFC4EE3847A}"/>
              </a:ext>
            </a:extLst>
          </p:cNvPr>
          <p:cNvSpPr/>
          <p:nvPr/>
        </p:nvSpPr>
        <p:spPr>
          <a:xfrm>
            <a:off x="725758" y="4932745"/>
            <a:ext cx="10740484" cy="8367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king - queen = (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) -(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)</a:t>
            </a:r>
            <a:endParaRPr lang="en-US" altLang="zh-CN" dirty="0"/>
          </a:p>
          <a:p>
            <a:r>
              <a:rPr lang="en-US" altLang="zh-CN" b="1" dirty="0"/>
              <a:t>man - woman = (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) - (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)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8C0D3-CCEC-CF48-87B4-3E57F70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258033-39DC-1F46-973C-D0459FE2E280}"/>
              </a:ext>
            </a:extLst>
          </p:cNvPr>
          <p:cNvSpPr txBox="1"/>
          <p:nvPr/>
        </p:nvSpPr>
        <p:spPr>
          <a:xfrm>
            <a:off x="137539" y="3198166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" pitchFamily="2" charset="0"/>
              </a:rPr>
              <a:t>king - queen = man - woman</a:t>
            </a:r>
            <a:endParaRPr kumimoji="1" lang="zh-CN" altLang="en-US" sz="2400" dirty="0"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36F459-14BE-AF46-93FB-357FB531958D}"/>
              </a:ext>
            </a:extLst>
          </p:cNvPr>
          <p:cNvSpPr/>
          <p:nvPr/>
        </p:nvSpPr>
        <p:spPr>
          <a:xfrm>
            <a:off x="6726377" y="2493818"/>
            <a:ext cx="5328084" cy="1870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king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queen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royal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man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  <a:p>
            <a:pPr algn="ctr"/>
            <a:r>
              <a:rPr lang="en-US" altLang="zh-CN" b="1" dirty="0"/>
              <a:t>woman =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commoner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altLang="zh-CN" b="1" dirty="0"/>
              <a:t>  + 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altLang="zh-CN" b="1" dirty="0"/>
              <a:t> :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gender</a:t>
            </a:r>
            <a:r>
              <a:rPr lang="en-US" altLang="zh-CN" b="1" dirty="0"/>
              <a:t> 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9EA152-6C5F-3B48-863A-1DDAADE268B9}"/>
              </a:ext>
            </a:extLst>
          </p:cNvPr>
          <p:cNvSpPr txBox="1"/>
          <p:nvPr/>
        </p:nvSpPr>
        <p:spPr>
          <a:xfrm>
            <a:off x="4384542" y="3013499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Times" pitchFamily="2" charset="0"/>
              </a:rPr>
              <a:t>filler/role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endParaRPr kumimoji="1" lang="en-US" altLang="zh-CN" sz="2400" dirty="0">
              <a:latin typeface="Times" pitchFamily="2" charset="0"/>
            </a:endParaRPr>
          </a:p>
          <a:p>
            <a:pPr algn="ctr"/>
            <a:r>
              <a:rPr kumimoji="1" lang="en-US" altLang="zh-CN" sz="2400" dirty="0">
                <a:latin typeface="Times" pitchFamily="2" charset="0"/>
              </a:rPr>
              <a:t>representation</a:t>
            </a:r>
            <a:endParaRPr kumimoji="1" lang="zh-CN" altLang="en-US" sz="2400" dirty="0">
              <a:latin typeface="Times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C587290-A4F4-1745-98EB-A0AB0CB2707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877665" y="3428999"/>
            <a:ext cx="28487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FB60B21-8FD4-E845-9612-DFF2A60E3C5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096000" y="4364181"/>
            <a:ext cx="3294419" cy="568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D0747BA-D22F-1847-8E20-22AE491BEAB2}"/>
              </a:ext>
            </a:extLst>
          </p:cNvPr>
          <p:cNvSpPr txBox="1"/>
          <p:nvPr/>
        </p:nvSpPr>
        <p:spPr>
          <a:xfrm>
            <a:off x="4340550" y="607072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" pitchFamily="2" charset="0"/>
              </a:rPr>
              <a:t>male : gender  -  female : gender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9F958C9-675A-9246-9C6E-7F5E5A78C1C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5769476"/>
            <a:ext cx="0" cy="436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6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CFA9D-541A-564A-86E1-C328096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D0D6F1-8783-7646-8341-84DF9CC3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D29EE-729B-924F-9A81-DF3223841C58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A7A3354-0DEC-7F41-87FA-AC520588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44172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1B9432-3EA3-B34C-9D48-0F66A466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B910B277-2E64-2C49-8A7C-F9EF20BA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7" y="1105067"/>
            <a:ext cx="5282706" cy="46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95224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265091-DFC8-F341-A68E-BA09621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6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15883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BB22037-B1D5-DD47-8F26-0C488511426F}"/>
              </a:ext>
            </a:extLst>
          </p:cNvPr>
          <p:cNvSpPr txBox="1"/>
          <p:nvPr/>
        </p:nvSpPr>
        <p:spPr>
          <a:xfrm>
            <a:off x="7557992" y="5381906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3</a:t>
            </a:r>
            <a:r>
              <a:rPr lang="en-US" altLang="zh-CN" sz="2000" b="1" dirty="0">
                <a:latin typeface="Times" pitchFamily="2" charset="0"/>
              </a:rPr>
              <a:t>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first</a:t>
            </a:r>
            <a:r>
              <a:rPr lang="en-US" altLang="zh-CN" sz="2000" b="1" dirty="0">
                <a:latin typeface="Times" pitchFamily="2" charset="0"/>
              </a:rPr>
              <a:t>  +  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7</a:t>
            </a:r>
            <a:r>
              <a:rPr lang="en-US" altLang="zh-CN" sz="2000" b="1" dirty="0">
                <a:latin typeface="Times" pitchFamily="2" charset="0"/>
              </a:rPr>
              <a:t>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second</a:t>
            </a:r>
            <a:r>
              <a:rPr lang="en-US" altLang="zh-CN" sz="2000" b="1" dirty="0">
                <a:latin typeface="Times" pitchFamily="2" charset="0"/>
              </a:rPr>
              <a:t>  +  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6</a:t>
            </a:r>
            <a:r>
              <a:rPr lang="en-US" altLang="zh-CN" sz="2000" b="1" dirty="0">
                <a:latin typeface="Times" pitchFamily="2" charset="0"/>
              </a:rPr>
              <a:t>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third</a:t>
            </a:r>
            <a:r>
              <a:rPr lang="en-US" altLang="zh-CN" sz="2000" b="1" dirty="0">
                <a:latin typeface="Times" pitchFamily="2" charset="0"/>
              </a:rPr>
              <a:t> </a:t>
            </a:r>
            <a:endParaRPr kumimoji="1" lang="zh-CN" altLang="en-US" sz="2000" b="1" dirty="0">
              <a:latin typeface="Times" pitchFamily="2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9AE3E-0C80-9A4F-A950-8113A653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85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94323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9787FA-00DA-394F-9A22-3FFDE0A6A052}"/>
              </a:ext>
            </a:extLst>
          </p:cNvPr>
          <p:cNvSpPr txBox="1"/>
          <p:nvPr/>
        </p:nvSpPr>
        <p:spPr>
          <a:xfrm>
            <a:off x="6789791" y="5381906"/>
            <a:ext cx="536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3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third-to-last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 +  7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second-to-last 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+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6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last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</a:t>
            </a:r>
            <a:endParaRPr kumimoji="1" lang="zh-CN" altLang="en-US" sz="2000" b="1" dirty="0">
              <a:latin typeface="Times" pitchFamily="2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EE5E001-0887-574F-9995-E69C3EB5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361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63696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(0,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2)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(1,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1)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(2,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0)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7FC6472-319E-E84B-AED3-1FD1A9A6D39F}"/>
              </a:ext>
            </a:extLst>
          </p:cNvPr>
          <p:cNvSpPr txBox="1"/>
          <p:nvPr/>
        </p:nvSpPr>
        <p:spPr>
          <a:xfrm>
            <a:off x="6789791" y="5381906"/>
            <a:ext cx="536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3 :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 (0,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2)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 +  7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(1,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1) 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+  6 :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 (2,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0) 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1FB62E-9528-DF44-B278-367230B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87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4548"/>
              </p:ext>
            </p:extLst>
          </p:nvPr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(0,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2)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(1,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1)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(2,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0)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31757D4-2E1D-7049-A7F2-6B184AC290D0}"/>
              </a:ext>
            </a:extLst>
          </p:cNvPr>
          <p:cNvSpPr txBox="1"/>
          <p:nvPr/>
        </p:nvSpPr>
        <p:spPr>
          <a:xfrm>
            <a:off x="6789791" y="5381906"/>
            <a:ext cx="5363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3 :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r</a:t>
            </a:r>
            <a:r>
              <a:rPr lang="en-US" altLang="zh-CN" sz="2000" b="1" baseline="-25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0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 +  7 :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 r</a:t>
            </a:r>
            <a:r>
              <a:rPr lang="en-US" altLang="zh-CN" sz="2000" b="1" baseline="-25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0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 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 +  6 :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  r</a:t>
            </a:r>
            <a:r>
              <a:rPr lang="en-US" altLang="zh-CN" sz="2000" b="1" baseline="-25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0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 </a:t>
            </a:r>
            <a:endParaRPr kumimoji="1" lang="zh-CN" altLang="en-US" sz="2000" b="1" dirty="0">
              <a:solidFill>
                <a:schemeClr val="accent1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F7302-E503-1244-BC36-F1B6803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23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870-F53F-2444-A0EB-E3612CC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AFC5BD-E467-5D44-9DA8-CBB21B1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92" y="1089000"/>
            <a:ext cx="6001595" cy="4680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B317B1-A481-0348-A2BB-B4D9B337353C}"/>
              </a:ext>
            </a:extLst>
          </p:cNvPr>
          <p:cNvSpPr txBox="1"/>
          <p:nvPr/>
        </p:nvSpPr>
        <p:spPr>
          <a:xfrm>
            <a:off x="7986796" y="16902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Input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sequence: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3,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7,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6</a:t>
            </a:r>
            <a:endParaRPr kumimoji="1" lang="zh-CN" altLang="en-US" sz="2400" dirty="0">
              <a:latin typeface="Times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D17D14-E04A-6E43-8060-CE1BB6C9B546}"/>
              </a:ext>
            </a:extLst>
          </p:cNvPr>
          <p:cNvGraphicFramePr>
            <a:graphicFrameLocks noGrp="1"/>
          </p:cNvGraphicFramePr>
          <p:nvPr/>
        </p:nvGraphicFramePr>
        <p:xfrm>
          <a:off x="7083163" y="2578192"/>
          <a:ext cx="477635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877">
                  <a:extLst>
                    <a:ext uri="{9D8B030D-6E8A-4147-A177-3AD203B41FA5}">
                      <a16:colId xmlns:a16="http://schemas.microsoft.com/office/drawing/2014/main" val="197865919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519440064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3932951520"/>
                    </a:ext>
                  </a:extLst>
                </a:gridCol>
                <a:gridCol w="923491">
                  <a:extLst>
                    <a:ext uri="{9D8B030D-6E8A-4147-A177-3AD203B41FA5}">
                      <a16:colId xmlns:a16="http://schemas.microsoft.com/office/drawing/2014/main" val="15175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3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7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" pitchFamily="2" charset="0"/>
                        </a:rPr>
                        <a:t>6</a:t>
                      </a:r>
                      <a:endParaRPr lang="zh-CN" altLang="en-US" sz="2000" b="1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Left-to-right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Right-to-left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2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1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17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Bidirectional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(0,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2)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(1,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1)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(2,</a:t>
                      </a:r>
                      <a:r>
                        <a:rPr lang="zh-CN" altLang="en-US" sz="2000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sz="2000" dirty="0">
                          <a:latin typeface="Times" pitchFamily="2" charset="0"/>
                        </a:rPr>
                        <a:t>0)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Bag-of-words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" pitchFamily="2" charset="0"/>
                        </a:rPr>
                        <a:t>0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6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kern="1200" dirty="0"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+mn-ea"/>
                          <a:cs typeface="+mn-cs"/>
                        </a:rPr>
                        <a:t>Tree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LL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LR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" pitchFamily="2" charset="0"/>
                        </a:rPr>
                        <a:t>R</a:t>
                      </a:r>
                      <a:endParaRPr lang="zh-CN" altLang="en-US" sz="2000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748887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81E1010-C1CF-4546-893B-FF5ACA71A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793" y="5159400"/>
            <a:ext cx="1587500" cy="12192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522C566-9CE9-1141-9B8C-19CFC7AC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2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68C52A0-8B49-154D-83BD-028FDB124BA7}"/>
              </a:ext>
            </a:extLst>
          </p:cNvPr>
          <p:cNvGrpSpPr/>
          <p:nvPr/>
        </p:nvGrpSpPr>
        <p:grpSpPr>
          <a:xfrm>
            <a:off x="6736044" y="1600469"/>
            <a:ext cx="4905828" cy="4267201"/>
            <a:chOff x="5132295" y="2506133"/>
            <a:chExt cx="3796272" cy="339097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0E4512-E10E-EF46-B5A9-2AA1697B1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95" t="19891" r="6537" b="9064"/>
            <a:stretch/>
          </p:blipFill>
          <p:spPr>
            <a:xfrm>
              <a:off x="5132295" y="2991557"/>
              <a:ext cx="3796272" cy="290555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F487C1-7C40-5641-856A-BC4FCC2B0F18}"/>
                </a:ext>
              </a:extLst>
            </p:cNvPr>
            <p:cNvSpPr/>
            <p:nvPr/>
          </p:nvSpPr>
          <p:spPr>
            <a:xfrm>
              <a:off x="7066845" y="2506133"/>
              <a:ext cx="1196622" cy="48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8CA9931-236A-BA40-8C28-AF9691A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3FA8-C9F7-4342-AF4D-45C8D732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Contextualized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Bidirectional variant of Transformer networks.</a:t>
            </a:r>
          </a:p>
          <a:p>
            <a:r>
              <a:rPr lang="en-US" altLang="zh-CN" dirty="0"/>
              <a:t>Tasks:</a:t>
            </a:r>
          </a:p>
          <a:p>
            <a:pPr lvl="1"/>
            <a:r>
              <a:rPr lang="en-US" altLang="zh-CN" dirty="0"/>
              <a:t>Masked</a:t>
            </a:r>
            <a:r>
              <a:rPr lang="zh-CN" altLang="en-US" dirty="0"/>
              <a:t> </a:t>
            </a:r>
            <a:r>
              <a:rPr lang="en-US" altLang="zh-CN" dirty="0"/>
              <a:t>LM:</a:t>
            </a:r>
            <a:r>
              <a:rPr lang="zh-CN" altLang="en-US" dirty="0"/>
              <a:t> </a:t>
            </a:r>
            <a:r>
              <a:rPr lang="en-US" altLang="zh-CN" dirty="0"/>
              <a:t>jointly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  <a:r>
              <a:rPr lang="zh-CN" altLang="en-US" dirty="0"/>
              <a:t> </a:t>
            </a:r>
            <a:r>
              <a:rPr lang="en-US" altLang="zh-CN" dirty="0"/>
              <a:t>word.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Next Sentence Prediction</a:t>
            </a:r>
          </a:p>
          <a:p>
            <a:r>
              <a:rPr lang="en-US" altLang="zh-CN" dirty="0"/>
              <a:t>Achievement</a:t>
            </a:r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state-of-the-art results on 11 NLP tasks</a:t>
            </a:r>
          </a:p>
          <a:p>
            <a:pPr lvl="2"/>
            <a:r>
              <a:rPr lang="en-US" altLang="zh-CN" dirty="0"/>
              <a:t>GLUE</a:t>
            </a:r>
          </a:p>
          <a:p>
            <a:pPr lvl="2"/>
            <a:r>
              <a:rPr lang="en-US" altLang="zh-CN" dirty="0" err="1"/>
              <a:t>SQuAD</a:t>
            </a:r>
            <a:r>
              <a:rPr lang="en-US" altLang="zh-CN" dirty="0"/>
              <a:t> v1.1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07F0E-ADF4-D14D-BA66-D9246388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35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C22ED-0B9F-8343-B984-89DAA933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7BA765-AB14-6C44-BB6A-2D2E269FA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508" y="1263072"/>
            <a:ext cx="6498947" cy="5040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96DEC6-BE19-B04C-B68A-2610F20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8B2F8-EAAF-FE4D-9C7D-68458238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271477-702B-CD4F-A153-8AA8715BF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1631" y="1258982"/>
            <a:ext cx="6444590" cy="5040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4ADACF-A4BA-2A40-A6EF-88DC3486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44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B5082-A81C-4A4D-A207-93775D06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0BAA16-6E86-FA4F-A083-05D37C324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0477" y="1322532"/>
            <a:ext cx="6540201" cy="5040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57DC34-BD27-424E-9606-4AFCD7DD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263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2A06F-194F-0146-83DA-4DDAF497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5B760C-90BD-D141-BAAD-A1F78E2D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9863" y="1289629"/>
            <a:ext cx="6525298" cy="5040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42EFBA-A59E-E941-920F-DAD484A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156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FEE9-8FE2-BF4A-A7A4-22A6135F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TPDN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2D75BE-60F6-164E-9895-303912FD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9299" y="1293620"/>
            <a:ext cx="6470495" cy="504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19721-578E-AF48-9335-D013484A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65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8856-DD91-C249-822A-0FE2DBC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Compositional Structure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122870-26DE-494A-8AF9-C67E6364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2F994-CD83-ED46-948A-9C26B529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34" y="2202256"/>
            <a:ext cx="4774131" cy="417736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6A17DE7-775B-254A-B9FA-5F07ACB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248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8856-DD91-C249-822A-0FE2DBC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Compositional Structure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122870-26DE-494A-8AF9-C67E6364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Quiz: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TPDN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describe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compositional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BERT?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2F994-CD83-ED46-948A-9C26B529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34" y="2202256"/>
            <a:ext cx="4774131" cy="417736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6A17DE7-775B-254A-B9FA-5F07ACB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591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8856-DD91-C249-822A-0FE2DBC5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Compositional Structure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122870-26DE-494A-8AF9-C67E6364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Quiz: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TPDN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describe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compositional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BERT?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E2F994-CD83-ED46-948A-9C26B529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69" y="1955806"/>
            <a:ext cx="4774131" cy="4177364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6A17DE7-775B-254A-B9FA-5F07ACB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E99C65-7A65-894B-BDE7-490ED28F9D21}"/>
              </a:ext>
            </a:extLst>
          </p:cNvPr>
          <p:cNvSpPr/>
          <p:nvPr/>
        </p:nvSpPr>
        <p:spPr>
          <a:xfrm>
            <a:off x="7741717" y="4044488"/>
            <a:ext cx="3900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" pitchFamily="2" charset="0"/>
              </a:rPr>
              <a:t>Left-to-right </a:t>
            </a:r>
          </a:p>
          <a:p>
            <a:r>
              <a:rPr lang="en-US" altLang="zh-CN" sz="2400" dirty="0">
                <a:latin typeface="Times" pitchFamily="2" charset="0"/>
              </a:rPr>
              <a:t>Right-to-left </a:t>
            </a:r>
          </a:p>
          <a:p>
            <a:r>
              <a:rPr lang="en-US" altLang="zh-CN" sz="2400" dirty="0">
                <a:latin typeface="Times" pitchFamily="2" charset="0"/>
              </a:rPr>
              <a:t>Bag-of-words </a:t>
            </a:r>
          </a:p>
          <a:p>
            <a:r>
              <a:rPr lang="en-US" altLang="zh-CN" sz="2400" dirty="0">
                <a:latin typeface="Times" pitchFamily="2" charset="0"/>
              </a:rPr>
              <a:t>Bidirectional </a:t>
            </a:r>
          </a:p>
          <a:p>
            <a:r>
              <a:rPr lang="en-US" altLang="zh-CN" sz="2400" dirty="0">
                <a:latin typeface="Times" pitchFamily="2" charset="0"/>
              </a:rPr>
              <a:t>Tree :</a:t>
            </a:r>
            <a:r>
              <a:rPr lang="zh-CN" altLang="en-US" sz="24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Times" pitchFamily="2" charset="0"/>
              </a:rPr>
              <a:t>Stanford PCFG Parser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C95C78-CD06-5841-845C-7F444B06C9AD}"/>
              </a:ext>
            </a:extLst>
          </p:cNvPr>
          <p:cNvSpPr txBox="1"/>
          <p:nvPr/>
        </p:nvSpPr>
        <p:spPr>
          <a:xfrm>
            <a:off x="7183767" y="1955806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" pitchFamily="2" charset="0"/>
              </a:rPr>
              <a:t>BERT</a:t>
            </a:r>
            <a:r>
              <a:rPr kumimoji="1" lang="zh-CN" altLang="en-US" sz="2400" dirty="0">
                <a:latin typeface="Times" pitchFamily="2" charset="0"/>
              </a:rPr>
              <a:t> </a:t>
            </a:r>
            <a:r>
              <a:rPr kumimoji="1" lang="en-US" altLang="zh-CN" sz="2400" dirty="0">
                <a:latin typeface="Times" pitchFamily="2" charset="0"/>
              </a:rPr>
              <a:t>representation</a:t>
            </a:r>
            <a:endParaRPr kumimoji="1" lang="zh-CN" altLang="en-US" sz="2400" dirty="0">
              <a:latin typeface="Times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FCA106E-8364-124C-8283-801E062F549E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538749" y="2177935"/>
            <a:ext cx="2645018" cy="8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4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EF18A-7F9F-F74F-9035-342B938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Compositional Structure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9376F7-6103-E54B-AA63-1130BC6B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32" y="2296886"/>
            <a:ext cx="12113068" cy="22642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19C774-4CD0-634A-AABF-03BCD88970E8}"/>
              </a:ext>
            </a:extLst>
          </p:cNvPr>
          <p:cNvSpPr/>
          <p:nvPr/>
        </p:nvSpPr>
        <p:spPr>
          <a:xfrm>
            <a:off x="5529943" y="3773714"/>
            <a:ext cx="6328228" cy="333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EFC7B-78F0-0D44-B09E-2FF2AE0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592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A9F2F-D8EA-B648-B50A-64069B46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1C8F7-8C88-7F45-9EC9-0684E17D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BERT’s phrasal representation captures phrase-level information in the lower layers, which gets diluted in the upper layers.</a:t>
            </a:r>
          </a:p>
          <a:p>
            <a:r>
              <a:rPr lang="en-US" altLang="zh-CN" dirty="0"/>
              <a:t>BERT’s intermediate layers encode a rich hierarchy of linguistic information, with surface features at the bottom, syntactic features in the middle and semantic features at the top.</a:t>
            </a:r>
          </a:p>
          <a:p>
            <a:r>
              <a:rPr lang="en-US" altLang="zh-CN" dirty="0"/>
              <a:t>BERT turns out to require deeper layers when long-distance dependency information is required. e.g. track subject-verb agreement </a:t>
            </a:r>
          </a:p>
          <a:p>
            <a:r>
              <a:rPr lang="en-US" altLang="zh-CN" dirty="0"/>
              <a:t>BERT representations capture linguistic information in a compositional way that mimics classical, tree-like structures.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5DF8D-9627-A342-8127-99F5B45E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0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A9931-236A-BA40-8C28-AF9691A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3FA8-C9F7-4342-AF4D-45C8D732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Contextualized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Bidirectional variant of Transformer networks.</a:t>
            </a:r>
          </a:p>
          <a:p>
            <a:r>
              <a:rPr lang="en-US" altLang="zh-CN" dirty="0"/>
              <a:t>Tasks:</a:t>
            </a:r>
          </a:p>
          <a:p>
            <a:pPr lvl="1"/>
            <a:r>
              <a:rPr lang="en-US" altLang="zh-CN" dirty="0"/>
              <a:t>Masked</a:t>
            </a:r>
            <a:r>
              <a:rPr lang="zh-CN" altLang="en-US" dirty="0"/>
              <a:t> </a:t>
            </a:r>
            <a:r>
              <a:rPr lang="en-US" altLang="zh-CN" dirty="0"/>
              <a:t>LM:</a:t>
            </a:r>
            <a:r>
              <a:rPr lang="zh-CN" altLang="en-US" dirty="0"/>
              <a:t> </a:t>
            </a:r>
            <a:r>
              <a:rPr lang="en-US" altLang="zh-CN" dirty="0"/>
              <a:t>jointly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  <a:r>
              <a:rPr lang="zh-CN" altLang="en-US" dirty="0"/>
              <a:t> </a:t>
            </a:r>
            <a:r>
              <a:rPr lang="en-US" altLang="zh-CN" dirty="0"/>
              <a:t>word.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Next Sentence Prediction</a:t>
            </a:r>
          </a:p>
          <a:p>
            <a:r>
              <a:rPr lang="en-US" altLang="zh-CN" dirty="0"/>
              <a:t>Achievement</a:t>
            </a:r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state-of-the-art results on 11 NLP tasks</a:t>
            </a:r>
          </a:p>
          <a:p>
            <a:pPr lvl="2"/>
            <a:r>
              <a:rPr lang="en-US" altLang="zh-CN" dirty="0"/>
              <a:t>GLUE</a:t>
            </a:r>
          </a:p>
          <a:p>
            <a:pPr lvl="2"/>
            <a:r>
              <a:rPr lang="en-US" altLang="zh-CN" dirty="0" err="1"/>
              <a:t>SQuAD</a:t>
            </a:r>
            <a:r>
              <a:rPr lang="en-US" altLang="zh-CN" dirty="0"/>
              <a:t> v1.1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876177-5096-D442-9C9A-80107028F35D}"/>
              </a:ext>
            </a:extLst>
          </p:cNvPr>
          <p:cNvSpPr/>
          <p:nvPr/>
        </p:nvSpPr>
        <p:spPr>
          <a:xfrm>
            <a:off x="1711090" y="5867670"/>
            <a:ext cx="9189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" pitchFamily="2" charset="0"/>
              </a:rPr>
              <a:t>BERT networks capture structural information about language.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BDE530-F64E-2046-AF54-4B0DC4E417B4}"/>
              </a:ext>
            </a:extLst>
          </p:cNvPr>
          <p:cNvGrpSpPr/>
          <p:nvPr/>
        </p:nvGrpSpPr>
        <p:grpSpPr>
          <a:xfrm>
            <a:off x="6736044" y="1600469"/>
            <a:ext cx="4905828" cy="4267201"/>
            <a:chOff x="5132295" y="2506133"/>
            <a:chExt cx="3796272" cy="3390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738417F-FAB2-BF49-8745-A36EC43C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95" t="19891" r="6537" b="9064"/>
            <a:stretch/>
          </p:blipFill>
          <p:spPr>
            <a:xfrm>
              <a:off x="5132295" y="2991557"/>
              <a:ext cx="3796272" cy="290555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58A412-1144-9F43-B1E4-0E9860782430}"/>
                </a:ext>
              </a:extLst>
            </p:cNvPr>
            <p:cNvSpPr/>
            <p:nvPr/>
          </p:nvSpPr>
          <p:spPr>
            <a:xfrm>
              <a:off x="7066845" y="2506133"/>
              <a:ext cx="1196622" cy="48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508C7-A7C4-F64B-A040-4FCEB10F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537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1E180-18C7-4B43-A5D2-7DD3B496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AE2D2-EAE2-DC43-94C4-233C03F5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Rich experiments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 the internal structure of the BERT</a:t>
            </a:r>
          </a:p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models?</a:t>
            </a:r>
          </a:p>
          <a:p>
            <a:pPr lvl="1"/>
            <a:r>
              <a:rPr kumimoji="1" lang="en-US" altLang="zh-CN" sz="2400" dirty="0"/>
              <a:t>TPDN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interpret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RNNs</a:t>
            </a: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98212-F5A8-2D47-907E-8BA5884C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C8CB7-893F-B14D-B90A-7FB83ABC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500551-7CFB-9141-BDA9-1127D90A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1A6DB-F619-E04B-BE3B-39757762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BC8BDF-6D46-CA49-ACA1-10869E2BD179}"/>
              </a:ext>
            </a:extLst>
          </p:cNvPr>
          <p:cNvSpPr txBox="1"/>
          <p:nvPr/>
        </p:nvSpPr>
        <p:spPr>
          <a:xfrm>
            <a:off x="3853302" y="2061556"/>
            <a:ext cx="448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latin typeface="Times" pitchFamily="2" charset="0"/>
              </a:rPr>
              <a:t>Thanks</a:t>
            </a:r>
            <a:r>
              <a:rPr kumimoji="1" lang="zh-CN" altLang="en-US" sz="3600" b="1" dirty="0">
                <a:latin typeface="Times" pitchFamily="2" charset="0"/>
              </a:rPr>
              <a:t> </a:t>
            </a:r>
            <a:r>
              <a:rPr kumimoji="1" lang="en-US" altLang="zh-CN" sz="3600" b="1" dirty="0">
                <a:latin typeface="Times" pitchFamily="2" charset="0"/>
              </a:rPr>
              <a:t>for</a:t>
            </a:r>
            <a:r>
              <a:rPr kumimoji="1" lang="zh-CN" altLang="en-US" sz="3600" b="1" dirty="0">
                <a:latin typeface="Times" pitchFamily="2" charset="0"/>
              </a:rPr>
              <a:t> </a:t>
            </a:r>
            <a:r>
              <a:rPr kumimoji="1" lang="en-US" altLang="zh-CN" sz="3600" b="1" dirty="0">
                <a:latin typeface="Times" pitchFamily="2" charset="0"/>
              </a:rPr>
              <a:t>Listening!</a:t>
            </a:r>
            <a:endParaRPr kumimoji="1" lang="zh-CN" altLang="en-US" sz="3600" b="1" dirty="0">
              <a:latin typeface="Times" pitchFamily="2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E0703A9-D82F-6C47-8138-8098354406DD}"/>
              </a:ext>
            </a:extLst>
          </p:cNvPr>
          <p:cNvSpPr txBox="1">
            <a:spLocks/>
          </p:cNvSpPr>
          <p:nvPr/>
        </p:nvSpPr>
        <p:spPr>
          <a:xfrm>
            <a:off x="4902994" y="5698893"/>
            <a:ext cx="2386012" cy="8400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2400" dirty="0">
                <a:latin typeface="Times" pitchFamily="2" charset="0"/>
              </a:rPr>
              <a:t>Sophie</a:t>
            </a:r>
          </a:p>
          <a:p>
            <a:pPr marL="0" indent="0" algn="ctr">
              <a:buNone/>
            </a:pPr>
            <a:r>
              <a:rPr kumimoji="1" lang="en-US" altLang="zh-CN" sz="2400" dirty="0">
                <a:latin typeface="Times" pitchFamily="2" charset="0"/>
              </a:rPr>
              <a:t>2019.10.16</a:t>
            </a:r>
            <a:endParaRPr kumimoji="1" lang="zh-CN" alt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0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41570-9677-8C47-B0EB-665FCCE4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Interpretability of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8AEBB-79F9-594D-ABA7-576AC020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/>
              <a:t>linguistic structure learned by BERT’s representations. </a:t>
            </a:r>
            <a:endParaRPr kumimoji="1" lang="en-US" altLang="zh-CN" dirty="0"/>
          </a:p>
          <a:p>
            <a:r>
              <a:rPr kumimoji="1" lang="en-US" altLang="zh-CN" dirty="0"/>
              <a:t>Understand:</a:t>
            </a:r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reason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BERT’s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excellent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performance.</a:t>
            </a:r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limitation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BERT.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r>
              <a:rPr lang="en-US" altLang="zh-CN" dirty="0"/>
              <a:t>English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bert</a:t>
            </a:r>
            <a:r>
              <a:rPr lang="en-US" altLang="zh-CN" dirty="0"/>
              <a:t>-base-uncased):</a:t>
            </a:r>
            <a:r>
              <a:rPr lang="zh-CN" altLang="en-US" dirty="0"/>
              <a:t> </a:t>
            </a:r>
            <a:r>
              <a:rPr lang="en-US" altLang="zh-CN" dirty="0"/>
              <a:t>12 layers, each having a hidden size of 768 and 12 attention heads (110M parameters)</a:t>
            </a:r>
            <a:endParaRPr kumimoji="1"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EFA45-4588-A84F-9D3E-2E02D20E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5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AC321-5C3A-3948-8E97-4E24DEFB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2504D-D050-1448-8BFF-963D4475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Phrasal Syntax </a:t>
            </a:r>
          </a:p>
          <a:p>
            <a:r>
              <a:rPr lang="en-US" altLang="zh-CN" dirty="0"/>
              <a:t>Probing Tasks </a:t>
            </a:r>
          </a:p>
          <a:p>
            <a:r>
              <a:rPr lang="en-US" altLang="zh-CN" dirty="0"/>
              <a:t>Subject-Verb Agreement </a:t>
            </a:r>
          </a:p>
          <a:p>
            <a:r>
              <a:rPr lang="en-US" altLang="zh-CN" dirty="0"/>
              <a:t>Compositional Structure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4D77A-1487-F64C-B3C2-90516E3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6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18B13-1CCC-C840-A741-6835FDE3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Phrasal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D4EDB-366B-4244-A0AB-2160A89A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Dataset:</a:t>
            </a:r>
            <a:r>
              <a:rPr kumimoji="1" lang="zh-CN" altLang="en-US" dirty="0"/>
              <a:t> </a:t>
            </a:r>
            <a:r>
              <a:rPr lang="en-US" altLang="zh-CN" dirty="0" err="1"/>
              <a:t>CoNLL</a:t>
            </a:r>
            <a:r>
              <a:rPr lang="en-US" altLang="zh-CN" dirty="0"/>
              <a:t> 2000 chunking dataset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/>
              <a:t>Example: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sz="2400" dirty="0"/>
              <a:t>[</a:t>
            </a:r>
            <a:r>
              <a:rPr kumimoji="1" lang="en-US" altLang="zh-CN" sz="2400" b="1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He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[</a:t>
            </a:r>
            <a:r>
              <a:rPr kumimoji="1" lang="en-US" altLang="zh-CN" sz="2400" b="1" dirty="0"/>
              <a:t>VP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B050"/>
                </a:solidFill>
              </a:rPr>
              <a:t>reckons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[</a:t>
            </a:r>
            <a:r>
              <a:rPr kumimoji="1" lang="en-US" altLang="zh-CN" sz="2400" b="1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7030A0"/>
                </a:solidFill>
              </a:rPr>
              <a:t>the</a:t>
            </a:r>
            <a:r>
              <a:rPr kumimoji="1" lang="zh-CN" altLang="en-US" sz="2400" dirty="0">
                <a:solidFill>
                  <a:srgbClr val="7030A0"/>
                </a:solidFill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</a:rPr>
              <a:t>current</a:t>
            </a:r>
            <a:r>
              <a:rPr kumimoji="1" lang="zh-CN" altLang="en-US" sz="2400" dirty="0">
                <a:solidFill>
                  <a:srgbClr val="7030A0"/>
                </a:solidFill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</a:rPr>
              <a:t>account</a:t>
            </a:r>
            <a:r>
              <a:rPr kumimoji="1" lang="zh-CN" altLang="en-US" sz="2400" dirty="0">
                <a:solidFill>
                  <a:srgbClr val="7030A0"/>
                </a:solidFill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</a:rPr>
              <a:t>deficit</a:t>
            </a:r>
            <a:r>
              <a:rPr kumimoji="1" lang="en-US" altLang="zh-CN" sz="2400" dirty="0"/>
              <a:t>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[</a:t>
            </a:r>
            <a:r>
              <a:rPr kumimoji="1" lang="en-US" altLang="zh-CN" sz="2400" b="1" dirty="0"/>
              <a:t>VP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will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narrow</a:t>
            </a:r>
            <a:r>
              <a:rPr kumimoji="1" lang="en-US" altLang="zh-CN" sz="2400" dirty="0"/>
              <a:t>]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en-US" altLang="zh-CN" dirty="0"/>
              <a:t>Phrase-level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token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sequence:</a:t>
            </a:r>
            <a:r>
              <a:rPr kumimoji="1" lang="zh-CN" altLang="en-US" sz="2400" dirty="0"/>
              <a:t>                                     </a:t>
            </a:r>
            <a:r>
              <a:rPr kumimoji="1" lang="en-US" altLang="zh-CN" sz="2400" dirty="0"/>
              <a:t>e.g.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[the current account deficit]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Span representation: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en-US" altLang="zh-CN" sz="2400" dirty="0"/>
              <a:t>Syntactic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symbol: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e.g.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ADJP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PP</a:t>
            </a:r>
          </a:p>
          <a:p>
            <a:pPr lvl="1"/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555B2-885C-1C4A-B413-5FDA539F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05" b="11303"/>
          <a:stretch/>
        </p:blipFill>
        <p:spPr>
          <a:xfrm>
            <a:off x="7697028" y="4813534"/>
            <a:ext cx="1486995" cy="4294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3A64C-AC91-2844-9D0D-F8B6163E9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7" b="7576"/>
          <a:stretch/>
        </p:blipFill>
        <p:spPr>
          <a:xfrm>
            <a:off x="4377777" y="4124412"/>
            <a:ext cx="1901103" cy="58015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3DE470-9FEE-764A-BBC3-DB874FED16D5}"/>
              </a:ext>
            </a:extLst>
          </p:cNvPr>
          <p:cNvGrpSpPr/>
          <p:nvPr/>
        </p:nvGrpSpPr>
        <p:grpSpPr>
          <a:xfrm>
            <a:off x="4533298" y="4756648"/>
            <a:ext cx="2417031" cy="546954"/>
            <a:chOff x="5389418" y="3075709"/>
            <a:chExt cx="2417031" cy="54695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200224A-7BF3-674B-9D2D-B57772101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5385" r="1"/>
            <a:stretch/>
          </p:blipFill>
          <p:spPr>
            <a:xfrm>
              <a:off x="5389418" y="3075709"/>
              <a:ext cx="1087582" cy="5437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76AF42E-73D5-B540-B47B-AB6863B7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1046" y="3162313"/>
              <a:ext cx="886600" cy="46035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62C396-9621-B14D-8EB4-F5BAC4B3B41B}"/>
                </a:ext>
              </a:extLst>
            </p:cNvPr>
            <p:cNvSpPr txBox="1"/>
            <p:nvPr/>
          </p:nvSpPr>
          <p:spPr>
            <a:xfrm>
              <a:off x="5420860" y="3116509"/>
              <a:ext cx="2385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[</a:t>
              </a:r>
              <a:r>
                <a:rPr kumimoji="1" lang="zh-CN" altLang="en-US" sz="2400" dirty="0"/>
                <a:t>           </a:t>
              </a:r>
              <a:r>
                <a:rPr kumimoji="1" lang="en-US" altLang="zh-CN" sz="2400" dirty="0"/>
                <a:t>,</a:t>
              </a:r>
              <a:r>
                <a:rPr kumimoji="1" lang="zh-CN" altLang="en-US" sz="2400" dirty="0"/>
                <a:t>            </a:t>
              </a:r>
              <a:r>
                <a:rPr kumimoji="1" lang="en-US" altLang="zh-CN" sz="2400" dirty="0"/>
                <a:t>]</a:t>
              </a:r>
              <a:endParaRPr kumimoji="1" lang="zh-CN" altLang="en-US" sz="2400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E27CCCD-B03B-5740-BD11-B66CB859CCAB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6950329" y="5028280"/>
            <a:ext cx="74669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D56F6-E02C-8945-A74C-BDEE9543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7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0CCF04-2632-5942-AFE4-A0C860A9C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63" t="8938" b="7907"/>
          <a:stretch/>
        </p:blipFill>
        <p:spPr>
          <a:xfrm>
            <a:off x="10483203" y="1489411"/>
            <a:ext cx="1477284" cy="29116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A68ACE-F96E-614B-A943-007217F9C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281"/>
          <a:stretch/>
        </p:blipFill>
        <p:spPr>
          <a:xfrm>
            <a:off x="0" y="1834755"/>
            <a:ext cx="5817839" cy="31884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048C9F-14DF-D845-AC48-3AD3E087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Phrasal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AACF7-D9E7-0640-AAE1-AAF3F220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t-SNE:</a:t>
            </a:r>
            <a:r>
              <a:rPr lang="zh-CN" altLang="en-US" dirty="0"/>
              <a:t> </a:t>
            </a:r>
            <a:r>
              <a:rPr lang="en-US" altLang="zh-CN" dirty="0"/>
              <a:t>a non-linear dimensionality reduction algorithm for visualizing high-dimensional data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E25DA-9057-B740-96DE-70B990AEC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93" r="9802"/>
          <a:stretch/>
        </p:blipFill>
        <p:spPr>
          <a:xfrm>
            <a:off x="5739161" y="2945222"/>
            <a:ext cx="4633641" cy="318848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92546-99C7-B54A-829B-1EC2A6D3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0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5F30-E3A1-4343-9B04-3E636E4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Phrasal 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81C98-D64A-2D43-A648-AAE50B39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BERT’s phrasal representation captures phrase-level information in the lower layers, which gets diluted (</a:t>
            </a:r>
            <a:r>
              <a:rPr lang="zh-CN" altLang="en-US" dirty="0"/>
              <a:t>稀释</a:t>
            </a:r>
            <a:r>
              <a:rPr lang="en-US" altLang="zh-CN" dirty="0"/>
              <a:t>) in the upper layers.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C5BEF0-F1B8-4A42-AC13-474479E0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3" y="1329312"/>
            <a:ext cx="10768834" cy="1661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B74BEE-7733-FF4D-8FCA-967BD6AFF955}"/>
              </a:ext>
            </a:extLst>
          </p:cNvPr>
          <p:cNvSpPr/>
          <p:nvPr/>
        </p:nvSpPr>
        <p:spPr>
          <a:xfrm>
            <a:off x="711583" y="5876701"/>
            <a:ext cx="11364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>
                <a:latin typeface="Times" pitchFamily="2" charset="0"/>
              </a:rPr>
              <a:t>BERT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captures phrase-level information in the lower layers.</a:t>
            </a:r>
          </a:p>
          <a:p>
            <a:pPr marL="457200" indent="-457200">
              <a:buAutoNum type="arabicPeriod"/>
            </a:pPr>
            <a:r>
              <a:rPr lang="en-US" altLang="zh-CN" sz="2400" b="1" dirty="0">
                <a:latin typeface="Times" pitchFamily="2" charset="0"/>
              </a:rPr>
              <a:t>The</a:t>
            </a:r>
            <a:r>
              <a:rPr lang="zh-CN" altLang="en-US" sz="2400" b="1" dirty="0">
                <a:latin typeface="Times" pitchFamily="2" charset="0"/>
              </a:rPr>
              <a:t> </a:t>
            </a:r>
            <a:r>
              <a:rPr lang="en-US" altLang="zh-CN" sz="2400" b="1" dirty="0">
                <a:latin typeface="Times" pitchFamily="2" charset="0"/>
              </a:rPr>
              <a:t>phrase-level information gets diluted in the upper layers.</a:t>
            </a:r>
            <a:endParaRPr lang="zh-CN" altLang="en-US" sz="24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68A3B-83D3-1644-8F6D-F88526864447}"/>
              </a:ext>
            </a:extLst>
          </p:cNvPr>
          <p:cNvGrpSpPr/>
          <p:nvPr/>
        </p:nvGrpSpPr>
        <p:grpSpPr>
          <a:xfrm>
            <a:off x="2255393" y="3190245"/>
            <a:ext cx="7281103" cy="2581549"/>
            <a:chOff x="2255393" y="3190245"/>
            <a:chExt cx="7281103" cy="258154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FB0EB41-60FD-6047-9A7E-2B9142944606}"/>
                </a:ext>
              </a:extLst>
            </p:cNvPr>
            <p:cNvGrpSpPr/>
            <p:nvPr/>
          </p:nvGrpSpPr>
          <p:grpSpPr>
            <a:xfrm>
              <a:off x="2655503" y="3190245"/>
              <a:ext cx="6880993" cy="2205068"/>
              <a:chOff x="2521526" y="2990703"/>
              <a:chExt cx="7213024" cy="231147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941939-F55C-3148-B47A-11E235B084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80" t="13043" b="35914"/>
              <a:stretch/>
            </p:blipFill>
            <p:spPr>
              <a:xfrm>
                <a:off x="2521526" y="2990703"/>
                <a:ext cx="7213023" cy="178911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2BD7536-0BA6-0F4D-8BD8-9E7E78B515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686" t="84882" b="3773"/>
              <a:stretch/>
            </p:blipFill>
            <p:spPr>
              <a:xfrm>
                <a:off x="3089564" y="4904509"/>
                <a:ext cx="6644986" cy="397664"/>
              </a:xfrm>
              <a:prstGeom prst="rect">
                <a:avLst/>
              </a:prstGeom>
            </p:spPr>
          </p:pic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A5CA42-D5B9-0D4E-894D-CF4FE52DA17C}"/>
                </a:ext>
              </a:extLst>
            </p:cNvPr>
            <p:cNvSpPr txBox="1"/>
            <p:nvPr/>
          </p:nvSpPr>
          <p:spPr>
            <a:xfrm>
              <a:off x="5563918" y="5371684"/>
              <a:ext cx="14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Times" pitchFamily="2" charset="0"/>
                </a:rPr>
                <a:t>BERT</a:t>
              </a:r>
              <a:r>
                <a:rPr kumimoji="1" lang="zh-CN" altLang="en-US" sz="2000" dirty="0">
                  <a:latin typeface="Times" pitchFamily="2" charset="0"/>
                </a:rPr>
                <a:t> </a:t>
              </a:r>
              <a:r>
                <a:rPr kumimoji="1" lang="en-US" altLang="zh-CN" sz="2000" dirty="0">
                  <a:latin typeface="Times" pitchFamily="2" charset="0"/>
                </a:rPr>
                <a:t>Layer</a:t>
              </a:r>
              <a:endParaRPr kumimoji="1" lang="zh-CN" altLang="en-US" sz="2000" dirty="0">
                <a:latin typeface="Times" pitchFamily="2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EAD27-D454-9A44-A2E9-A7E9C00F6EBD}"/>
                </a:ext>
              </a:extLst>
            </p:cNvPr>
            <p:cNvSpPr txBox="1"/>
            <p:nvPr/>
          </p:nvSpPr>
          <p:spPr>
            <a:xfrm rot="16200000">
              <a:off x="2113848" y="3875615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Times" pitchFamily="2" charset="0"/>
                </a:rPr>
                <a:t>NMI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D7A5A-0FAE-F04E-A86B-B1795BB0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3BA8-BCC4-E441-B52E-2CFF650E8361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87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1675</Words>
  <Application>Microsoft Macintosh PowerPoint</Application>
  <PresentationFormat>宽屏</PresentationFormat>
  <Paragraphs>372</Paragraphs>
  <Slides>41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等线 Light</vt:lpstr>
      <vt:lpstr>Arial</vt:lpstr>
      <vt:lpstr>Times</vt:lpstr>
      <vt:lpstr>Office 主题​​</vt:lpstr>
      <vt:lpstr>What does BERT learn about the structure of language? </vt:lpstr>
      <vt:lpstr>Contents</vt:lpstr>
      <vt:lpstr>BERT</vt:lpstr>
      <vt:lpstr>BERT</vt:lpstr>
      <vt:lpstr>Interpretability of BERT</vt:lpstr>
      <vt:lpstr>Experiments</vt:lpstr>
      <vt:lpstr>Experiment 1 - Phrasal Syntax</vt:lpstr>
      <vt:lpstr>Experiment 1 - Phrasal Syntax</vt:lpstr>
      <vt:lpstr>Experiment 1 - Phrasal Syntax</vt:lpstr>
      <vt:lpstr>Experiment 2 - Probing Tasks </vt:lpstr>
      <vt:lpstr>Experiment 2 - Probing Tasks </vt:lpstr>
      <vt:lpstr>Experiment 2 - Probing Tasks </vt:lpstr>
      <vt:lpstr>Experiment 2 - Probing Tasks </vt:lpstr>
      <vt:lpstr>Experiment 3 - Subject-Verb Agreement </vt:lpstr>
      <vt:lpstr>Experiment 3 - Subject-Verb Agreement </vt:lpstr>
      <vt:lpstr>Experiment 4 - Compositional Structure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TPDN</vt:lpstr>
      <vt:lpstr>Experiment 4 - Compositional Structure</vt:lpstr>
      <vt:lpstr>Experiment 4 - Compositional Structure</vt:lpstr>
      <vt:lpstr>Experiment 4 - Compositional Structure</vt:lpstr>
      <vt:lpstr>Experiment 4 - Compositional Structure</vt:lpstr>
      <vt:lpstr>Summary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495</cp:revision>
  <dcterms:created xsi:type="dcterms:W3CDTF">2019-10-13T12:36:13Z</dcterms:created>
  <dcterms:modified xsi:type="dcterms:W3CDTF">2019-10-21T08:04:24Z</dcterms:modified>
</cp:coreProperties>
</file>