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70" r:id="rId4"/>
    <p:sldId id="258" r:id="rId5"/>
    <p:sldId id="276" r:id="rId6"/>
    <p:sldId id="302" r:id="rId7"/>
    <p:sldId id="269" r:id="rId8"/>
    <p:sldId id="277" r:id="rId9"/>
    <p:sldId id="278" r:id="rId10"/>
    <p:sldId id="272" r:id="rId11"/>
    <p:sldId id="273" r:id="rId12"/>
    <p:sldId id="275" r:id="rId13"/>
    <p:sldId id="282" r:id="rId14"/>
    <p:sldId id="284" r:id="rId15"/>
    <p:sldId id="304" r:id="rId16"/>
    <p:sldId id="300" r:id="rId17"/>
    <p:sldId id="286" r:id="rId18"/>
    <p:sldId id="296" r:id="rId19"/>
    <p:sldId id="297" r:id="rId20"/>
    <p:sldId id="289" r:id="rId21"/>
    <p:sldId id="290" r:id="rId22"/>
    <p:sldId id="291" r:id="rId23"/>
    <p:sldId id="292" r:id="rId24"/>
    <p:sldId id="294" r:id="rId25"/>
    <p:sldId id="295" r:id="rId26"/>
    <p:sldId id="303" r:id="rId27"/>
    <p:sldId id="299" r:id="rId28"/>
    <p:sldId id="26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273" autoAdjust="0"/>
  </p:normalViewPr>
  <p:slideViewPr>
    <p:cSldViewPr snapToGrid="0">
      <p:cViewPr varScale="1">
        <p:scale>
          <a:sx n="60" d="100"/>
          <a:sy n="60" d="100"/>
        </p:scale>
        <p:origin x="989" y="38"/>
      </p:cViewPr>
      <p:guideLst/>
    </p:cSldViewPr>
  </p:slideViewPr>
  <p:outlineViewPr>
    <p:cViewPr>
      <p:scale>
        <a:sx n="33" d="100"/>
        <a:sy n="33" d="100"/>
      </p:scale>
      <p:origin x="0" y="-21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2ED21-FCC1-41A0-B3BF-15D2DDDED0A3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27BAA-3609-4D72-9F36-E905B402F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9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/>
              <a:t>Today</a:t>
            </a:r>
            <a:r>
              <a:rPr lang="en-US" altLang="zh-CN" sz="1800" baseline="0" dirty="0" smtClean="0"/>
              <a:t>, I will </a:t>
            </a:r>
            <a:r>
              <a:rPr lang="en-US" altLang="zh-CN" sz="1800" dirty="0" smtClean="0"/>
              <a:t>give you an introduction</a:t>
            </a:r>
            <a:r>
              <a:rPr lang="en-US" altLang="zh-CN" sz="1800" baseline="0" dirty="0" smtClean="0"/>
              <a:t> about vim and </a:t>
            </a:r>
            <a:r>
              <a:rPr lang="en-US" altLang="zh-CN" sz="1800" baseline="0" dirty="0" err="1" smtClean="0"/>
              <a:t>svn</a:t>
            </a:r>
            <a:r>
              <a:rPr lang="en-US" altLang="zh-CN" sz="1800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 smtClean="0"/>
              <a:t>Both vim and </a:t>
            </a:r>
            <a:r>
              <a:rPr lang="en-US" altLang="zh-CN" sz="1800" baseline="0" dirty="0" err="1" smtClean="0"/>
              <a:t>svn</a:t>
            </a:r>
            <a:r>
              <a:rPr lang="en-US" altLang="zh-CN" sz="1800" baseline="0" dirty="0" smtClean="0"/>
              <a:t> are important tools for our usual experiment.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 smtClean="0"/>
              <a:t>They can effectively improve our work efficiency.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 smtClean="0"/>
              <a:t>Now, let’s have a look at the vim first.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3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exit, we enter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:q  command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shell prompt should return. If, for some reason, vim will not quit (usually because we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a change to a file that has not yet been saved), we can tell vim that we really mean it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adding an exclamation point to the command: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:q! But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time we throw away the unsaved changes.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6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</a:t>
            </a:r>
            <a:r>
              <a:rPr lang="en-US" altLang="zh-CN" baseline="0" dirty="0" smtClean="0"/>
              <a:t> a picture about vim command on our keyboard. It can help us practice using vim.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7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 is a free/open-source version control system.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 manages files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directories, and the changes made to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us to recover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older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data, or examine the history of how our data changed.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 can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 across networks, which allows it to be used by people 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1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SVN repository that holds all of your versioned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is your SVN working copies, which manages local reflections of portions of that versioned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these extremes are multiple routes through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Repository Access (RA) layers.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these routes go across computer networks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through network servers which then access the repository.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 bypass the network altogether and access the repository directly.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4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 is a centralized system for sharing information.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central store of data.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stores information in the form of a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number of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to the repository, and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read or write to these files.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writing data, a client makes the information available to others; by reading data, the client receives information from others.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“A typical client/server system”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0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SVN working copy is an ordinary directory tree on your local system, containing a collection of files.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working copy is your own private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area: SVN will never incorporate other people's changes, nor make your own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available to others, until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to do so.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you've made some changes to the files in your working copy and verified that they work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 provides you with commands to “publish” your changes to the other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working with you on your project (by writing to the repository).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other people publish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own changes, SVN provides you with commands to merge those changes into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yourworking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 (by reading from the repository).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working copy also contains some extra files, created and maintained by SVN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typical Subversion repository often holds the files (or source code) for several projects;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usually, each project is a subdirectory in the repository's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arrangement, 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user's working copy will usually correspond to a particular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subtree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repository.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example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82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“check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out” may sound like it has something to do with locking or reserving resources, but it doesn't;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creates a private copy of the project for you.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05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the typical work cycle of the SVN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1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one of the most frequently used text editor for Linux.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 helpful on debugging.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Vim's interface is not based on menus or icons but on commands given in a</a:t>
            </a:r>
            <a:r>
              <a:rPr lang="en-US" altLang="zh-C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user interface.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 has powerful text manipulation capabilities. We can use vim to implement ‘delete’, ‘find’, ‘replace’ and many other operations.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This is the website</a:t>
            </a:r>
            <a:r>
              <a:rPr lang="en-US" altLang="zh-CN" baseline="0" dirty="0" smtClean="0"/>
              <a:t> about vim. And we can get some information about vim on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1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working on a project with a team, we'll want to update our working copy to receive any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made since your last update by other developers on the project. Use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 your working copy into sync with the latest revision in the repository.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-r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path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如果后面没有目录，默认将当前目录以及子目录下的所有文件都更新到最新版本。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change to the newest version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-r 200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test.php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将版本库中的文件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还原到版本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简写：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69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add *.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添加当前目录下所有的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path -m "delete test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method to implement the function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That is,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bar is scheduled for addition as a copy of file, and the file is scheduled for removal.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Both </a:t>
            </a:r>
            <a:r>
              <a:rPr lang="en-US" altLang="zh-CN" b="1" dirty="0" err="1" smtClean="0"/>
              <a:t>svn</a:t>
            </a:r>
            <a:r>
              <a:rPr lang="en-US" altLang="zh-CN" b="1" baseline="0" dirty="0" smtClean="0"/>
              <a:t> copy and </a:t>
            </a:r>
            <a:r>
              <a:rPr lang="en-US" altLang="zh-CN" b="1" dirty="0" err="1" smtClean="0"/>
              <a:t>svn</a:t>
            </a:r>
            <a:r>
              <a:rPr lang="en-US" altLang="zh-CN" b="1" baseline="0" dirty="0" smtClean="0"/>
              <a:t> </a:t>
            </a:r>
            <a:r>
              <a:rPr lang="en-US" altLang="zh-CN" b="1" dirty="0" smtClean="0"/>
              <a:t>move </a:t>
            </a:r>
            <a:r>
              <a:rPr lang="en-US" altLang="zh-CN" dirty="0" smtClean="0"/>
              <a:t>does not create intermediate directories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96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control of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content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changed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added to repository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locked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第一列保持相同，第二列显示，第三和第四列显示最后一次修改的版本号和修改人。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changed document compared with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 version document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version m and version n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path(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将修改的文件与基础版本比较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例如：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test.php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-r m:n path(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比较差异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例如：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 -r 200:201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test.php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简写：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3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while viewing the output of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determine that all the changes you made to a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file are mistakes. Maybe you shouldn't have changed the file at all, or perhaps it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be easier to make different changes starting from scratch.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 reverts the file to its pre-modified state by overwriting it with the cached “pristine”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from the 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resolved: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移除工作副本的目录或文件的“冲突”状态。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resolved PATH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doesn’t solve the conflict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grammar. It just remove the conflict related documents. Then , commit the file again.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-m 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LogMessage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--no-unlock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PATH(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如果选择了保持锁，就使用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--no-unlock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 "add test file for my test"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test.php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简写：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commit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need to supply a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message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describing your change.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message will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new revision you create.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 </a:t>
            </a: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work cycle is over.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97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Actually, there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still many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I don’t mention.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know more , you can go to this website and get more information from it.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1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 last, a </a:t>
            </a:r>
            <a:r>
              <a:rPr lang="en-US" altLang="zh-CN" dirty="0" smtClean="0"/>
              <a:t>tip </a:t>
            </a:r>
            <a:r>
              <a:rPr lang="en-US" altLang="zh-CN" dirty="0" smtClean="0"/>
              <a:t>The more</a:t>
            </a:r>
            <a:r>
              <a:rPr lang="en-US" altLang="zh-CN" baseline="0" dirty="0" smtClean="0"/>
              <a:t> you practice it, the better you use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46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8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are three basic modes in vim.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1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“vi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access to normal mode. Note that we can’t type anything under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mode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Mode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get into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 Mode. You can type program or text. When you press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escap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will return to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mode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line mode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colon to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to the command mode.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a colon appeared in the lower left corner of the screen.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enter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execute it. 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Insert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mode,you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press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escap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to return to normal mode.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Besides,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press q, qi or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wq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colon, it will quit vim editor.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5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Next,</a:t>
            </a:r>
            <a:r>
              <a:rPr lang="en-US" altLang="zh-CN" baseline="0" dirty="0" smtClean="0"/>
              <a:t> I will introduce some vim operation by an example.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6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Create </a:t>
            </a:r>
            <a:r>
              <a:rPr lang="en-US" altLang="zh-CN" baseline="0" dirty="0" smtClean="0"/>
              <a:t>a new file with vim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get a screen like this: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leading tilde characters (”~”) indicate that no text exists on that line. This shows that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an empty file.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type anything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key.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see the following at the bottom of the screen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the Esc key,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insert mode and return to command mode,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pressing the “:” key. Then a colon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should appear at the bottom of the screen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write our modified file, we follow the colon with a “w” then Enter: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file will be saved.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simple text editing process.</a:t>
            </a:r>
          </a:p>
          <a:p>
            <a:endParaRPr lang="en-US" altLang="zh-CN" baseline="0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7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, I will introduce some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red part is frequently used operations.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h, j, k, and l keys used for cursor movement 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cursor without ever having to lift our fingers from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keyboard.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commands in vi can be prefixed with a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By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prefixing a command with a number, we may specify the number of times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is to be carried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5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/ to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cursor to the next occurrence of a word 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phras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type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a “/” will appear at the bottom of the screen.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type the word or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phrase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searched for, followed by the Enter key.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 will move to the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containing the search string.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may be repeated using the previous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n command.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Question: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To change the word “up” to “down” for the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entire file.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5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 command not only deletes text, it also “cuts” text. Each time we use the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the deletion is copied into a paste buffer (think clipboard) that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later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with the p command to paste the contents of the buffer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cursor or P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to paste the contents before the cursor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 command is used to copy text in much the same way the d command 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cut text.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7BAA-3609-4D72-9F36-E905B402F6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4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2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4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2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3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2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1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8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138E-89D2-41DE-B2AD-2450FA05FC6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91E0-68EA-461F-B810-49238CACF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1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3475512" y="1808436"/>
            <a:ext cx="5102679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SVN</a:t>
            </a:r>
            <a:endParaRPr 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6171" y="4125395"/>
            <a:ext cx="98135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Yizhu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7327" y="312776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Insert Mode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2702949" y="2667843"/>
            <a:ext cx="478564" cy="1289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68246"/>
              </p:ext>
            </p:extLst>
          </p:nvPr>
        </p:nvGraphicFramePr>
        <p:xfrm>
          <a:off x="3445598" y="2580907"/>
          <a:ext cx="6214450" cy="1463040"/>
        </p:xfrm>
        <a:graphic>
          <a:graphicData uri="http://schemas.openxmlformats.org/drawingml/2006/table">
            <a:tbl>
              <a:tblPr/>
              <a:tblGrid>
                <a:gridCol w="807055"/>
                <a:gridCol w="54073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Insert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Append text after the current cursor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Open a blank line  below the current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ESC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Access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effectLst/>
                        </a:rPr>
                        <a:t> to normal mode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4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863" y="315339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Command Mode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076487" y="1720157"/>
            <a:ext cx="478564" cy="3295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99267"/>
              </p:ext>
            </p:extLst>
          </p:nvPr>
        </p:nvGraphicFramePr>
        <p:xfrm>
          <a:off x="3845344" y="1571483"/>
          <a:ext cx="4798110" cy="3680838"/>
        </p:xfrm>
        <a:graphic>
          <a:graphicData uri="http://schemas.openxmlformats.org/drawingml/2006/table">
            <a:tbl>
              <a:tblPr/>
              <a:tblGrid>
                <a:gridCol w="1577682"/>
                <a:gridCol w="3220428"/>
              </a:tblGrid>
              <a:tr h="24322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:w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the current file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:q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the current window</a:t>
                      </a:r>
                      <a:endParaRPr lang="en-US" altLang="zh-CN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:q!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the current window and throw away unsaved changes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4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wq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changes and quit the current window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:e!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to the initial state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:w[filename]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with a new name (but does not change the current name)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:r[filename]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file into the current document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:set nu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the number of the lines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:command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all functions/commands in vim (plugins, custom functions, etc.)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256863" y="5808088"/>
            <a:ext cx="837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Tip: </a:t>
            </a:r>
            <a:r>
              <a:rPr lang="en-US" altLang="zh-CN" dirty="0"/>
              <a:t>If you get “lost” in vim, try pressing the Esc key twice to find your way again.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1106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23" y="1401011"/>
            <a:ext cx="833628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2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5060079" y="749181"/>
            <a:ext cx="1933543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endParaRPr 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181" y="4129409"/>
            <a:ext cx="307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Version control system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21" y="2122237"/>
            <a:ext cx="4852657" cy="111112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95613" y="4079242"/>
            <a:ext cx="3234155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Operate across network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989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44889" y="1730692"/>
            <a:ext cx="6320795" cy="3858419"/>
            <a:chOff x="3388855" y="1752738"/>
            <a:chExt cx="5476357" cy="3588010"/>
          </a:xfrm>
          <a:solidFill>
            <a:schemeClr val="bg2">
              <a:lumMod val="9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74742" y="1730693"/>
            <a:ext cx="4924726" cy="3858419"/>
            <a:chOff x="1474742" y="1730693"/>
            <a:chExt cx="4924726" cy="3858419"/>
          </a:xfrm>
          <a:solidFill>
            <a:schemeClr val="bg1">
              <a:lumMod val="85000"/>
            </a:schemeClr>
          </a:solidFill>
        </p:grpSpPr>
        <p:grpSp>
          <p:nvGrpSpPr>
            <p:cNvPr id="8" name="组合 7"/>
            <p:cNvGrpSpPr/>
            <p:nvPr/>
          </p:nvGrpSpPr>
          <p:grpSpPr>
            <a:xfrm flipH="1" flipV="1">
              <a:off x="1474742" y="1730693"/>
              <a:ext cx="4924726" cy="3858419"/>
              <a:chOff x="2713855" y="1752739"/>
              <a:chExt cx="6142464" cy="3588010"/>
            </a:xfrm>
            <a:grpFill/>
          </p:grpSpPr>
          <p:sp>
            <p:nvSpPr>
              <p:cNvPr id="10" name="矩形 9"/>
              <p:cNvSpPr/>
              <p:nvPr/>
            </p:nvSpPr>
            <p:spPr>
              <a:xfrm>
                <a:off x="4915464" y="1752739"/>
                <a:ext cx="3940855" cy="35880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TextBox 16"/>
            <p:cNvSpPr txBox="1">
              <a:spLocks noChangeArrowheads="1"/>
            </p:cNvSpPr>
            <p:nvPr/>
          </p:nvSpPr>
          <p:spPr bwMode="auto">
            <a:xfrm>
              <a:off x="1685305" y="3244484"/>
              <a:ext cx="3535335" cy="954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Fundamental</a:t>
              </a:r>
              <a:r>
                <a:rPr kumimoji="0" lang="en-US" altLang="zh-CN" sz="28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Concepts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6617161" y="3728854"/>
            <a:ext cx="3780291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</a:ln>
          <a:effectLst/>
        </p:spPr>
      </p:cxn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6625189" y="2678955"/>
            <a:ext cx="3772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Repository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1325" y="34017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  <a:endParaRPr lang="zh-CN" altLang="en-US" sz="32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7609693" y="4418546"/>
            <a:ext cx="2563459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 Copies</a:t>
            </a:r>
            <a:endParaRPr lang="zh-CN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1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14" y="-32273"/>
            <a:ext cx="5884433" cy="669052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744122" y="4851699"/>
            <a:ext cx="1516828" cy="785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948516" y="894678"/>
            <a:ext cx="1516828" cy="785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2807" y="183674"/>
            <a:ext cx="2297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en-US" altLang="zh-CN" sz="32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44" y="1314730"/>
            <a:ext cx="3366489" cy="39654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00571" y="768449"/>
            <a:ext cx="4382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repository is a central store of data. </a:t>
            </a:r>
          </a:p>
        </p:txBody>
      </p:sp>
      <p:sp>
        <p:nvSpPr>
          <p:cNvPr id="7" name="矩形 6"/>
          <p:cNvSpPr/>
          <p:nvPr/>
        </p:nvSpPr>
        <p:spPr>
          <a:xfrm>
            <a:off x="4837635" y="5466304"/>
            <a:ext cx="170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i="1" dirty="0" err="1"/>
              <a:t>filesystem</a:t>
            </a:r>
            <a:r>
              <a:rPr lang="en-US" altLang="zh-CN" i="1" dirty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3321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 Copies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089" y="2271713"/>
            <a:ext cx="4457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</a:t>
            </a:r>
            <a:r>
              <a:rPr lang="en-US" altLang="zh-CN" sz="2000" dirty="0"/>
              <a:t>ordinary directory tree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 private work area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dirty="0" smtClean="0"/>
              <a:t>Writing to/reading from the repository</a:t>
            </a: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Some </a:t>
            </a:r>
            <a:r>
              <a:rPr lang="en-US" altLang="zh-CN" sz="2000" dirty="0"/>
              <a:t>extra </a:t>
            </a:r>
            <a:r>
              <a:rPr lang="en-US" altLang="zh-CN" sz="2000" dirty="0" smtClean="0"/>
              <a:t>files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99" y="1071303"/>
            <a:ext cx="2281350" cy="46475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62699" y="5944672"/>
            <a:ext cx="25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subtree</a:t>
            </a:r>
            <a:r>
              <a:rPr lang="en-US" altLang="zh-CN" dirty="0"/>
              <a:t> of the 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1870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 smtClean="0"/>
              <a:t>Operation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7566" y="2499879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checkout  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checkout</a:t>
            </a:r>
            <a:r>
              <a:rPr lang="en-US" altLang="zh-CN" sz="2000" dirty="0"/>
              <a:t> path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66" y="4043362"/>
            <a:ext cx="7124700" cy="137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87565" y="1464227"/>
            <a:ext cx="9599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To get a working copy, you must </a:t>
            </a:r>
            <a:r>
              <a:rPr lang="en-US" altLang="zh-CN" sz="2400" i="1" dirty="0"/>
              <a:t>check out </a:t>
            </a:r>
            <a:r>
              <a:rPr lang="en-US" altLang="zh-CN" sz="2400" dirty="0"/>
              <a:t>some </a:t>
            </a:r>
            <a:r>
              <a:rPr lang="en-US" altLang="zh-CN" sz="2400" dirty="0" err="1"/>
              <a:t>subtree</a:t>
            </a:r>
            <a:r>
              <a:rPr lang="en-US" altLang="zh-CN" sz="2400" dirty="0"/>
              <a:t> of the repository.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13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298767" y="1201792"/>
            <a:ext cx="5517344" cy="587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 smtClean="0"/>
              <a:t>	</a:t>
            </a:r>
            <a:r>
              <a:rPr lang="en-US" altLang="zh-CN" sz="2800" dirty="0" smtClean="0"/>
              <a:t>• Update your working copy</a:t>
            </a:r>
            <a:br>
              <a:rPr lang="en-US" altLang="zh-CN" sz="2800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	</a:t>
            </a:r>
            <a:r>
              <a:rPr lang="en-US" altLang="zh-CN" sz="2800" dirty="0" smtClean="0"/>
              <a:t>• Make changes</a:t>
            </a:r>
            <a:br>
              <a:rPr lang="en-US" altLang="zh-CN" sz="2800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	</a:t>
            </a:r>
            <a:r>
              <a:rPr lang="en-US" altLang="zh-CN" sz="2800" dirty="0" smtClean="0"/>
              <a:t>• Examine your changes</a:t>
            </a:r>
            <a:br>
              <a:rPr lang="en-US" altLang="zh-CN" sz="2800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	</a:t>
            </a:r>
            <a:r>
              <a:rPr lang="en-US" altLang="zh-CN" sz="2800" dirty="0" smtClean="0"/>
              <a:t>• Possibly undo some changes</a:t>
            </a:r>
            <a:br>
              <a:rPr lang="en-US" altLang="zh-CN" sz="2800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	</a:t>
            </a:r>
            <a:r>
              <a:rPr lang="en-US" altLang="zh-CN" sz="2800" dirty="0" smtClean="0"/>
              <a:t>• Resolve Conflicts</a:t>
            </a:r>
          </a:p>
          <a:p>
            <a:pPr lvl="0">
              <a:defRPr/>
            </a:pP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	</a:t>
            </a:r>
            <a:r>
              <a:rPr lang="en-US" altLang="zh-CN" sz="2800" dirty="0" smtClean="0"/>
              <a:t>• Commit your changes</a:t>
            </a:r>
            <a:br>
              <a:rPr lang="en-US" altLang="zh-CN" sz="28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9457" y="1339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1520" y="255569"/>
            <a:ext cx="4612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typical work cycle 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218577" y="255569"/>
            <a:ext cx="6612666" cy="6555445"/>
            <a:chOff x="3583" y="616"/>
            <a:chExt cx="3007" cy="298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340" y="616"/>
              <a:ext cx="120" cy="119"/>
            </a:xfrm>
            <a:custGeom>
              <a:avLst/>
              <a:gdLst>
                <a:gd name="T0" fmla="*/ 0 w 341"/>
                <a:gd name="T1" fmla="*/ 170 h 340"/>
                <a:gd name="T2" fmla="*/ 171 w 341"/>
                <a:gd name="T3" fmla="*/ 0 h 340"/>
                <a:gd name="T4" fmla="*/ 341 w 341"/>
                <a:gd name="T5" fmla="*/ 170 h 340"/>
                <a:gd name="T6" fmla="*/ 341 w 341"/>
                <a:gd name="T7" fmla="*/ 170 h 340"/>
                <a:gd name="T8" fmla="*/ 171 w 341"/>
                <a:gd name="T9" fmla="*/ 340 h 340"/>
                <a:gd name="T10" fmla="*/ 0 w 341"/>
                <a:gd name="T11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0">
                  <a:moveTo>
                    <a:pt x="0" y="170"/>
                  </a:moveTo>
                  <a:cubicBezTo>
                    <a:pt x="0" y="76"/>
                    <a:pt x="77" y="0"/>
                    <a:pt x="171" y="0"/>
                  </a:cubicBezTo>
                  <a:cubicBezTo>
                    <a:pt x="264" y="0"/>
                    <a:pt x="341" y="76"/>
                    <a:pt x="341" y="170"/>
                  </a:cubicBezTo>
                  <a:cubicBezTo>
                    <a:pt x="341" y="170"/>
                    <a:pt x="341" y="170"/>
                    <a:pt x="341" y="170"/>
                  </a:cubicBezTo>
                  <a:cubicBezTo>
                    <a:pt x="341" y="264"/>
                    <a:pt x="264" y="340"/>
                    <a:pt x="171" y="340"/>
                  </a:cubicBezTo>
                  <a:cubicBezTo>
                    <a:pt x="77" y="340"/>
                    <a:pt x="0" y="264"/>
                    <a:pt x="0" y="170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40" y="616"/>
              <a:ext cx="120" cy="119"/>
            </a:xfrm>
            <a:custGeom>
              <a:avLst/>
              <a:gdLst>
                <a:gd name="T0" fmla="*/ 0 w 120"/>
                <a:gd name="T1" fmla="*/ 59 h 119"/>
                <a:gd name="T2" fmla="*/ 60 w 120"/>
                <a:gd name="T3" fmla="*/ 0 h 119"/>
                <a:gd name="T4" fmla="*/ 120 w 120"/>
                <a:gd name="T5" fmla="*/ 59 h 119"/>
                <a:gd name="T6" fmla="*/ 120 w 120"/>
                <a:gd name="T7" fmla="*/ 59 h 119"/>
                <a:gd name="T8" fmla="*/ 60 w 120"/>
                <a:gd name="T9" fmla="*/ 119 h 119"/>
                <a:gd name="T10" fmla="*/ 0 w 120"/>
                <a:gd name="T11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9">
                  <a:moveTo>
                    <a:pt x="0" y="59"/>
                  </a:moveTo>
                  <a:cubicBezTo>
                    <a:pt x="0" y="26"/>
                    <a:pt x="27" y="0"/>
                    <a:pt x="60" y="0"/>
                  </a:cubicBezTo>
                  <a:cubicBezTo>
                    <a:pt x="93" y="0"/>
                    <a:pt x="120" y="26"/>
                    <a:pt x="120" y="59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93"/>
                    <a:pt x="93" y="119"/>
                    <a:pt x="60" y="119"/>
                  </a:cubicBezTo>
                  <a:cubicBezTo>
                    <a:pt x="27" y="119"/>
                    <a:pt x="0" y="93"/>
                    <a:pt x="0" y="5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02" y="818"/>
              <a:ext cx="595" cy="223"/>
            </a:xfrm>
            <a:custGeom>
              <a:avLst/>
              <a:gdLst>
                <a:gd name="T0" fmla="*/ 0 w 595"/>
                <a:gd name="T1" fmla="*/ 112 h 223"/>
                <a:gd name="T2" fmla="*/ 298 w 595"/>
                <a:gd name="T3" fmla="*/ 0 h 223"/>
                <a:gd name="T4" fmla="*/ 595 w 595"/>
                <a:gd name="T5" fmla="*/ 112 h 223"/>
                <a:gd name="T6" fmla="*/ 298 w 595"/>
                <a:gd name="T7" fmla="*/ 223 h 223"/>
                <a:gd name="T8" fmla="*/ 0 w 595"/>
                <a:gd name="T9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23">
                  <a:moveTo>
                    <a:pt x="0" y="112"/>
                  </a:moveTo>
                  <a:lnTo>
                    <a:pt x="298" y="0"/>
                  </a:lnTo>
                  <a:lnTo>
                    <a:pt x="595" y="112"/>
                  </a:lnTo>
                  <a:lnTo>
                    <a:pt x="298" y="223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102" y="818"/>
              <a:ext cx="595" cy="223"/>
            </a:xfrm>
            <a:custGeom>
              <a:avLst/>
              <a:gdLst>
                <a:gd name="T0" fmla="*/ 0 w 595"/>
                <a:gd name="T1" fmla="*/ 112 h 223"/>
                <a:gd name="T2" fmla="*/ 298 w 595"/>
                <a:gd name="T3" fmla="*/ 0 h 223"/>
                <a:gd name="T4" fmla="*/ 595 w 595"/>
                <a:gd name="T5" fmla="*/ 112 h 223"/>
                <a:gd name="T6" fmla="*/ 298 w 595"/>
                <a:gd name="T7" fmla="*/ 223 h 223"/>
                <a:gd name="T8" fmla="*/ 0 w 595"/>
                <a:gd name="T9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23">
                  <a:moveTo>
                    <a:pt x="0" y="112"/>
                  </a:moveTo>
                  <a:lnTo>
                    <a:pt x="298" y="0"/>
                  </a:lnTo>
                  <a:lnTo>
                    <a:pt x="595" y="112"/>
                  </a:lnTo>
                  <a:lnTo>
                    <a:pt x="298" y="223"/>
                  </a:lnTo>
                  <a:lnTo>
                    <a:pt x="0" y="1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193" y="876"/>
              <a:ext cx="37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Working copy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exist</a:t>
              </a:r>
              <a:endParaRPr 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538" y="913"/>
              <a:ext cx="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400" y="735"/>
              <a:ext cx="0" cy="46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79" y="776"/>
              <a:ext cx="41" cy="42"/>
            </a:xfrm>
            <a:custGeom>
              <a:avLst/>
              <a:gdLst>
                <a:gd name="T0" fmla="*/ 41 w 41"/>
                <a:gd name="T1" fmla="*/ 0 h 42"/>
                <a:gd name="T2" fmla="*/ 21 w 41"/>
                <a:gd name="T3" fmla="*/ 42 h 42"/>
                <a:gd name="T4" fmla="*/ 0 w 41"/>
                <a:gd name="T5" fmla="*/ 0 h 42"/>
                <a:gd name="T6" fmla="*/ 41 w 4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2">
                  <a:moveTo>
                    <a:pt x="41" y="0"/>
                  </a:moveTo>
                  <a:lnTo>
                    <a:pt x="21" y="42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53" y="854"/>
              <a:ext cx="637" cy="15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953" y="854"/>
              <a:ext cx="637" cy="15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145" y="898"/>
              <a:ext cx="2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CheckOut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497" y="892"/>
              <a:ext cx="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097" y="1206"/>
              <a:ext cx="606" cy="17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097" y="1206"/>
              <a:ext cx="606" cy="17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327" y="1249"/>
              <a:ext cx="16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Update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580" y="1259"/>
              <a:ext cx="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134" y="1499"/>
              <a:ext cx="531" cy="149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134" y="1499"/>
              <a:ext cx="531" cy="149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252" y="1551"/>
              <a:ext cx="3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Make changes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105" y="1741"/>
              <a:ext cx="531" cy="224"/>
            </a:xfrm>
            <a:custGeom>
              <a:avLst/>
              <a:gdLst>
                <a:gd name="T0" fmla="*/ 0 w 531"/>
                <a:gd name="T1" fmla="*/ 112 h 224"/>
                <a:gd name="T2" fmla="*/ 266 w 531"/>
                <a:gd name="T3" fmla="*/ 0 h 224"/>
                <a:gd name="T4" fmla="*/ 531 w 531"/>
                <a:gd name="T5" fmla="*/ 112 h 224"/>
                <a:gd name="T6" fmla="*/ 266 w 531"/>
                <a:gd name="T7" fmla="*/ 224 h 224"/>
                <a:gd name="T8" fmla="*/ 0 w 531"/>
                <a:gd name="T9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24">
                  <a:moveTo>
                    <a:pt x="0" y="112"/>
                  </a:moveTo>
                  <a:lnTo>
                    <a:pt x="266" y="0"/>
                  </a:lnTo>
                  <a:lnTo>
                    <a:pt x="531" y="112"/>
                  </a:lnTo>
                  <a:lnTo>
                    <a:pt x="266" y="224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34" y="1741"/>
              <a:ext cx="531" cy="224"/>
            </a:xfrm>
            <a:custGeom>
              <a:avLst/>
              <a:gdLst>
                <a:gd name="T0" fmla="*/ 0 w 531"/>
                <a:gd name="T1" fmla="*/ 112 h 224"/>
                <a:gd name="T2" fmla="*/ 266 w 531"/>
                <a:gd name="T3" fmla="*/ 0 h 224"/>
                <a:gd name="T4" fmla="*/ 531 w 531"/>
                <a:gd name="T5" fmla="*/ 112 h 224"/>
                <a:gd name="T6" fmla="*/ 266 w 531"/>
                <a:gd name="T7" fmla="*/ 224 h 224"/>
                <a:gd name="T8" fmla="*/ 0 w 531"/>
                <a:gd name="T9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24">
                  <a:moveTo>
                    <a:pt x="0" y="112"/>
                  </a:moveTo>
                  <a:lnTo>
                    <a:pt x="266" y="0"/>
                  </a:lnTo>
                  <a:lnTo>
                    <a:pt x="531" y="112"/>
                  </a:lnTo>
                  <a:lnTo>
                    <a:pt x="266" y="224"/>
                  </a:lnTo>
                  <a:lnTo>
                    <a:pt x="0" y="1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288" y="1816"/>
              <a:ext cx="1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Save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5440" y="1816"/>
              <a:ext cx="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  <a:endParaRPr kumimoji="0" 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6006" y="1776"/>
              <a:ext cx="531" cy="15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006" y="1776"/>
              <a:ext cx="531" cy="15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189" y="1796"/>
              <a:ext cx="15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Revert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4810" y="2213"/>
              <a:ext cx="372" cy="18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810" y="2213"/>
              <a:ext cx="372" cy="18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843" y="2247"/>
              <a:ext cx="37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Examine your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changes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5108" y="2412"/>
              <a:ext cx="584" cy="187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108" y="2412"/>
              <a:ext cx="584" cy="187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5287" y="2472"/>
              <a:ext cx="19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Commit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134" y="2705"/>
              <a:ext cx="531" cy="208"/>
            </a:xfrm>
            <a:custGeom>
              <a:avLst/>
              <a:gdLst>
                <a:gd name="T0" fmla="*/ 0 w 531"/>
                <a:gd name="T1" fmla="*/ 104 h 208"/>
                <a:gd name="T2" fmla="*/ 266 w 531"/>
                <a:gd name="T3" fmla="*/ 0 h 208"/>
                <a:gd name="T4" fmla="*/ 531 w 531"/>
                <a:gd name="T5" fmla="*/ 104 h 208"/>
                <a:gd name="T6" fmla="*/ 266 w 531"/>
                <a:gd name="T7" fmla="*/ 208 h 208"/>
                <a:gd name="T8" fmla="*/ 0 w 531"/>
                <a:gd name="T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08">
                  <a:moveTo>
                    <a:pt x="0" y="104"/>
                  </a:moveTo>
                  <a:lnTo>
                    <a:pt x="266" y="0"/>
                  </a:lnTo>
                  <a:lnTo>
                    <a:pt x="531" y="104"/>
                  </a:lnTo>
                  <a:lnTo>
                    <a:pt x="266" y="208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5134" y="2705"/>
              <a:ext cx="531" cy="208"/>
            </a:xfrm>
            <a:custGeom>
              <a:avLst/>
              <a:gdLst>
                <a:gd name="T0" fmla="*/ 0 w 531"/>
                <a:gd name="T1" fmla="*/ 104 h 208"/>
                <a:gd name="T2" fmla="*/ 266 w 531"/>
                <a:gd name="T3" fmla="*/ 0 h 208"/>
                <a:gd name="T4" fmla="*/ 531 w 531"/>
                <a:gd name="T5" fmla="*/ 104 h 208"/>
                <a:gd name="T6" fmla="*/ 266 w 531"/>
                <a:gd name="T7" fmla="*/ 208 h 208"/>
                <a:gd name="T8" fmla="*/ 0 w 531"/>
                <a:gd name="T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08">
                  <a:moveTo>
                    <a:pt x="0" y="104"/>
                  </a:moveTo>
                  <a:lnTo>
                    <a:pt x="266" y="0"/>
                  </a:lnTo>
                  <a:lnTo>
                    <a:pt x="531" y="104"/>
                  </a:lnTo>
                  <a:lnTo>
                    <a:pt x="266" y="208"/>
                  </a:lnTo>
                  <a:lnTo>
                    <a:pt x="0" y="104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5215" y="2769"/>
              <a:ext cx="29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successful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513" y="2769"/>
              <a:ext cx="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  <a:endParaRPr kumimoji="0" 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5697" y="930"/>
              <a:ext cx="219" cy="0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5911" y="909"/>
              <a:ext cx="42" cy="41"/>
            </a:xfrm>
            <a:custGeom>
              <a:avLst/>
              <a:gdLst>
                <a:gd name="T0" fmla="*/ 0 w 42"/>
                <a:gd name="T1" fmla="*/ 0 h 41"/>
                <a:gd name="T2" fmla="*/ 42 w 42"/>
                <a:gd name="T3" fmla="*/ 21 h 41"/>
                <a:gd name="T4" fmla="*/ 0 w 42"/>
                <a:gd name="T5" fmla="*/ 41 h 41"/>
                <a:gd name="T6" fmla="*/ 0 w 42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1">
                  <a:moveTo>
                    <a:pt x="0" y="0"/>
                  </a:moveTo>
                  <a:lnTo>
                    <a:pt x="42" y="2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785" y="880"/>
              <a:ext cx="75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788" y="892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5400" y="1041"/>
              <a:ext cx="0" cy="129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5379" y="1165"/>
              <a:ext cx="41" cy="41"/>
            </a:xfrm>
            <a:custGeom>
              <a:avLst/>
              <a:gdLst>
                <a:gd name="T0" fmla="*/ 41 w 41"/>
                <a:gd name="T1" fmla="*/ 0 h 41"/>
                <a:gd name="T2" fmla="*/ 21 w 41"/>
                <a:gd name="T3" fmla="*/ 41 h 41"/>
                <a:gd name="T4" fmla="*/ 0 w 41"/>
                <a:gd name="T5" fmla="*/ 0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21" y="41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5360" y="1074"/>
              <a:ext cx="75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5361" y="1084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5400" y="1382"/>
              <a:ext cx="0" cy="81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5379" y="1458"/>
              <a:ext cx="41" cy="41"/>
            </a:xfrm>
            <a:custGeom>
              <a:avLst/>
              <a:gdLst>
                <a:gd name="T0" fmla="*/ 41 w 41"/>
                <a:gd name="T1" fmla="*/ 0 h 41"/>
                <a:gd name="T2" fmla="*/ 21 w 41"/>
                <a:gd name="T3" fmla="*/ 41 h 41"/>
                <a:gd name="T4" fmla="*/ 0 w 41"/>
                <a:gd name="T5" fmla="*/ 0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21" y="41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5400" y="1648"/>
              <a:ext cx="0" cy="57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5379" y="1700"/>
              <a:ext cx="41" cy="41"/>
            </a:xfrm>
            <a:custGeom>
              <a:avLst/>
              <a:gdLst>
                <a:gd name="T0" fmla="*/ 41 w 41"/>
                <a:gd name="T1" fmla="*/ 0 h 41"/>
                <a:gd name="T2" fmla="*/ 21 w 41"/>
                <a:gd name="T3" fmla="*/ 41 h 41"/>
                <a:gd name="T4" fmla="*/ 0 w 41"/>
                <a:gd name="T5" fmla="*/ 0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21" y="41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5665" y="1853"/>
              <a:ext cx="304" cy="0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5964" y="1833"/>
              <a:ext cx="42" cy="41"/>
            </a:xfrm>
            <a:custGeom>
              <a:avLst/>
              <a:gdLst>
                <a:gd name="T0" fmla="*/ 0 w 42"/>
                <a:gd name="T1" fmla="*/ 0 h 41"/>
                <a:gd name="T2" fmla="*/ 42 w 42"/>
                <a:gd name="T3" fmla="*/ 20 h 41"/>
                <a:gd name="T4" fmla="*/ 0 w 42"/>
                <a:gd name="T5" fmla="*/ 41 h 41"/>
                <a:gd name="T6" fmla="*/ 0 w 42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1">
                  <a:moveTo>
                    <a:pt x="0" y="0"/>
                  </a:moveTo>
                  <a:lnTo>
                    <a:pt x="42" y="20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5795" y="1804"/>
              <a:ext cx="75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5800" y="1816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5182" y="2303"/>
              <a:ext cx="218" cy="73"/>
            </a:xfrm>
            <a:custGeom>
              <a:avLst/>
              <a:gdLst>
                <a:gd name="T0" fmla="*/ 0 w 218"/>
                <a:gd name="T1" fmla="*/ 0 h 73"/>
                <a:gd name="T2" fmla="*/ 218 w 218"/>
                <a:gd name="T3" fmla="*/ 0 h 73"/>
                <a:gd name="T4" fmla="*/ 218 w 218"/>
                <a:gd name="T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" h="73">
                  <a:moveTo>
                    <a:pt x="0" y="0"/>
                  </a:moveTo>
                  <a:lnTo>
                    <a:pt x="218" y="0"/>
                  </a:lnTo>
                  <a:lnTo>
                    <a:pt x="218" y="73"/>
                  </a:lnTo>
                </a:path>
              </a:pathLst>
            </a:cu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5379" y="2371"/>
              <a:ext cx="41" cy="41"/>
            </a:xfrm>
            <a:custGeom>
              <a:avLst/>
              <a:gdLst>
                <a:gd name="T0" fmla="*/ 41 w 41"/>
                <a:gd name="T1" fmla="*/ 0 h 41"/>
                <a:gd name="T2" fmla="*/ 21 w 41"/>
                <a:gd name="T3" fmla="*/ 41 h 41"/>
                <a:gd name="T4" fmla="*/ 0 w 41"/>
                <a:gd name="T5" fmla="*/ 0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21" y="41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5400" y="2599"/>
              <a:ext cx="0" cy="70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5379" y="2664"/>
              <a:ext cx="41" cy="41"/>
            </a:xfrm>
            <a:custGeom>
              <a:avLst/>
              <a:gdLst>
                <a:gd name="T0" fmla="*/ 41 w 41"/>
                <a:gd name="T1" fmla="*/ 0 h 41"/>
                <a:gd name="T2" fmla="*/ 21 w 41"/>
                <a:gd name="T3" fmla="*/ 41 h 41"/>
                <a:gd name="T4" fmla="*/ 0 w 41"/>
                <a:gd name="T5" fmla="*/ 0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21" y="41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5400" y="2913"/>
              <a:ext cx="0" cy="222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5379" y="3130"/>
              <a:ext cx="41" cy="41"/>
            </a:xfrm>
            <a:custGeom>
              <a:avLst/>
              <a:gdLst>
                <a:gd name="T0" fmla="*/ 41 w 41"/>
                <a:gd name="T1" fmla="*/ 0 h 41"/>
                <a:gd name="T2" fmla="*/ 21 w 41"/>
                <a:gd name="T3" fmla="*/ 41 h 41"/>
                <a:gd name="T4" fmla="*/ 0 w 41"/>
                <a:gd name="T5" fmla="*/ 0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21" y="41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5360" y="2992"/>
              <a:ext cx="75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5361" y="3005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5400" y="1965"/>
              <a:ext cx="0" cy="211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379" y="2171"/>
              <a:ext cx="41" cy="42"/>
            </a:xfrm>
            <a:custGeom>
              <a:avLst/>
              <a:gdLst>
                <a:gd name="T0" fmla="*/ 41 w 41"/>
                <a:gd name="T1" fmla="*/ 0 h 42"/>
                <a:gd name="T2" fmla="*/ 21 w 41"/>
                <a:gd name="T3" fmla="*/ 42 h 42"/>
                <a:gd name="T4" fmla="*/ 0 w 41"/>
                <a:gd name="T5" fmla="*/ 0 h 42"/>
                <a:gd name="T6" fmla="*/ 41 w 4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2">
                  <a:moveTo>
                    <a:pt x="41" y="0"/>
                  </a:moveTo>
                  <a:lnTo>
                    <a:pt x="21" y="42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5360" y="2039"/>
              <a:ext cx="75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5361" y="2053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4996" y="2127"/>
              <a:ext cx="404" cy="285"/>
            </a:xfrm>
            <a:custGeom>
              <a:avLst/>
              <a:gdLst>
                <a:gd name="T0" fmla="*/ 404 w 404"/>
                <a:gd name="T1" fmla="*/ 285 h 285"/>
                <a:gd name="T2" fmla="*/ 404 w 404"/>
                <a:gd name="T3" fmla="*/ 0 h 285"/>
                <a:gd name="T4" fmla="*/ 0 w 404"/>
                <a:gd name="T5" fmla="*/ 0 h 285"/>
                <a:gd name="T6" fmla="*/ 0 w 404"/>
                <a:gd name="T7" fmla="*/ 4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4" h="285">
                  <a:moveTo>
                    <a:pt x="404" y="285"/>
                  </a:moveTo>
                  <a:lnTo>
                    <a:pt x="404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4976" y="2171"/>
              <a:ext cx="41" cy="42"/>
            </a:xfrm>
            <a:custGeom>
              <a:avLst/>
              <a:gdLst>
                <a:gd name="T0" fmla="*/ 41 w 41"/>
                <a:gd name="T1" fmla="*/ 0 h 42"/>
                <a:gd name="T2" fmla="*/ 20 w 41"/>
                <a:gd name="T3" fmla="*/ 42 h 42"/>
                <a:gd name="T4" fmla="*/ 0 w 41"/>
                <a:gd name="T5" fmla="*/ 0 h 42"/>
                <a:gd name="T6" fmla="*/ 41 w 4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2">
                  <a:moveTo>
                    <a:pt x="41" y="0"/>
                  </a:moveTo>
                  <a:lnTo>
                    <a:pt x="20" y="42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3827" y="2660"/>
              <a:ext cx="425" cy="29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827" y="2660"/>
              <a:ext cx="425" cy="29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3860" y="2782"/>
              <a:ext cx="37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Other</a:t>
              </a:r>
              <a:r>
                <a:rPr kumimoji="0" lang="en-US" altLang="zh-CN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problem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 flipH="1">
              <a:off x="4979" y="2809"/>
              <a:ext cx="155" cy="0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4943" y="2788"/>
              <a:ext cx="41" cy="42"/>
            </a:xfrm>
            <a:custGeom>
              <a:avLst/>
              <a:gdLst>
                <a:gd name="T0" fmla="*/ 41 w 41"/>
                <a:gd name="T1" fmla="*/ 42 h 42"/>
                <a:gd name="T2" fmla="*/ 0 w 41"/>
                <a:gd name="T3" fmla="*/ 21 h 42"/>
                <a:gd name="T4" fmla="*/ 41 w 41"/>
                <a:gd name="T5" fmla="*/ 0 h 42"/>
                <a:gd name="T6" fmla="*/ 41 w 41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2">
                  <a:moveTo>
                    <a:pt x="41" y="42"/>
                  </a:moveTo>
                  <a:lnTo>
                    <a:pt x="0" y="21"/>
                  </a:lnTo>
                  <a:lnTo>
                    <a:pt x="41" y="0"/>
                  </a:lnTo>
                  <a:lnTo>
                    <a:pt x="41" y="42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4998" y="2760"/>
              <a:ext cx="75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5001" y="2769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4412" y="2683"/>
              <a:ext cx="531" cy="252"/>
            </a:xfrm>
            <a:custGeom>
              <a:avLst/>
              <a:gdLst>
                <a:gd name="T0" fmla="*/ 0 w 531"/>
                <a:gd name="T1" fmla="*/ 126 h 252"/>
                <a:gd name="T2" fmla="*/ 265 w 531"/>
                <a:gd name="T3" fmla="*/ 0 h 252"/>
                <a:gd name="T4" fmla="*/ 531 w 531"/>
                <a:gd name="T5" fmla="*/ 126 h 252"/>
                <a:gd name="T6" fmla="*/ 265 w 531"/>
                <a:gd name="T7" fmla="*/ 252 h 252"/>
                <a:gd name="T8" fmla="*/ 0 w 531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52">
                  <a:moveTo>
                    <a:pt x="0" y="126"/>
                  </a:moveTo>
                  <a:lnTo>
                    <a:pt x="265" y="0"/>
                  </a:lnTo>
                  <a:lnTo>
                    <a:pt x="531" y="126"/>
                  </a:lnTo>
                  <a:lnTo>
                    <a:pt x="265" y="25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4412" y="2683"/>
              <a:ext cx="531" cy="252"/>
            </a:xfrm>
            <a:custGeom>
              <a:avLst/>
              <a:gdLst>
                <a:gd name="T0" fmla="*/ 0 w 531"/>
                <a:gd name="T1" fmla="*/ 126 h 252"/>
                <a:gd name="T2" fmla="*/ 265 w 531"/>
                <a:gd name="T3" fmla="*/ 0 h 252"/>
                <a:gd name="T4" fmla="*/ 531 w 531"/>
                <a:gd name="T5" fmla="*/ 126 h 252"/>
                <a:gd name="T6" fmla="*/ 265 w 531"/>
                <a:gd name="T7" fmla="*/ 252 h 252"/>
                <a:gd name="T8" fmla="*/ 0 w 531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52">
                  <a:moveTo>
                    <a:pt x="0" y="126"/>
                  </a:moveTo>
                  <a:lnTo>
                    <a:pt x="265" y="0"/>
                  </a:lnTo>
                  <a:lnTo>
                    <a:pt x="531" y="126"/>
                  </a:lnTo>
                  <a:lnTo>
                    <a:pt x="265" y="252"/>
                  </a:lnTo>
                  <a:lnTo>
                    <a:pt x="0" y="126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531" y="2769"/>
              <a:ext cx="26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Conflicts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788" y="2769"/>
              <a:ext cx="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  <a:endParaRPr kumimoji="0" 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4396" y="3050"/>
              <a:ext cx="563" cy="15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4396" y="3050"/>
              <a:ext cx="563" cy="15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4591" y="3084"/>
              <a:ext cx="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4465" y="3106"/>
              <a:ext cx="4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Resolve</a:t>
              </a:r>
              <a:r>
                <a:rPr kumimoji="0" lang="en-US" altLang="zh-CN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conflicts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4677" y="2935"/>
              <a:ext cx="0" cy="78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4657" y="3008"/>
              <a:ext cx="41" cy="42"/>
            </a:xfrm>
            <a:custGeom>
              <a:avLst/>
              <a:gdLst>
                <a:gd name="T0" fmla="*/ 41 w 41"/>
                <a:gd name="T1" fmla="*/ 0 h 42"/>
                <a:gd name="T2" fmla="*/ 20 w 41"/>
                <a:gd name="T3" fmla="*/ 42 h 42"/>
                <a:gd name="T4" fmla="*/ 0 w 41"/>
                <a:gd name="T5" fmla="*/ 0 h 42"/>
                <a:gd name="T6" fmla="*/ 41 w 4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2">
                  <a:moveTo>
                    <a:pt x="41" y="0"/>
                  </a:moveTo>
                  <a:lnTo>
                    <a:pt x="20" y="42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4637" y="2943"/>
              <a:ext cx="75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4641" y="2955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 flipH="1">
              <a:off x="4289" y="2809"/>
              <a:ext cx="123" cy="0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4252" y="2788"/>
              <a:ext cx="42" cy="42"/>
            </a:xfrm>
            <a:custGeom>
              <a:avLst/>
              <a:gdLst>
                <a:gd name="T0" fmla="*/ 42 w 42"/>
                <a:gd name="T1" fmla="*/ 42 h 42"/>
                <a:gd name="T2" fmla="*/ 0 w 42"/>
                <a:gd name="T3" fmla="*/ 21 h 42"/>
                <a:gd name="T4" fmla="*/ 42 w 42"/>
                <a:gd name="T5" fmla="*/ 0 h 42"/>
                <a:gd name="T6" fmla="*/ 42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42"/>
                  </a:moveTo>
                  <a:lnTo>
                    <a:pt x="0" y="21"/>
                  </a:lnTo>
                  <a:lnTo>
                    <a:pt x="42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4292" y="2760"/>
              <a:ext cx="75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4293" y="2769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5702" y="1931"/>
              <a:ext cx="569" cy="1343"/>
            </a:xfrm>
            <a:custGeom>
              <a:avLst/>
              <a:gdLst>
                <a:gd name="T0" fmla="*/ 569 w 569"/>
                <a:gd name="T1" fmla="*/ 0 h 1343"/>
                <a:gd name="T2" fmla="*/ 569 w 569"/>
                <a:gd name="T3" fmla="*/ 1343 h 1343"/>
                <a:gd name="T4" fmla="*/ 0 w 569"/>
                <a:gd name="T5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9" h="1343">
                  <a:moveTo>
                    <a:pt x="569" y="0"/>
                  </a:moveTo>
                  <a:lnTo>
                    <a:pt x="569" y="1343"/>
                  </a:lnTo>
                  <a:lnTo>
                    <a:pt x="0" y="1343"/>
                  </a:lnTo>
                </a:path>
              </a:pathLst>
            </a:cu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5665" y="3253"/>
              <a:ext cx="42" cy="41"/>
            </a:xfrm>
            <a:custGeom>
              <a:avLst/>
              <a:gdLst>
                <a:gd name="T0" fmla="*/ 42 w 42"/>
                <a:gd name="T1" fmla="*/ 41 h 41"/>
                <a:gd name="T2" fmla="*/ 0 w 42"/>
                <a:gd name="T3" fmla="*/ 21 h 41"/>
                <a:gd name="T4" fmla="*/ 42 w 42"/>
                <a:gd name="T5" fmla="*/ 0 h 41"/>
                <a:gd name="T6" fmla="*/ 42 w 42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1">
                  <a:moveTo>
                    <a:pt x="42" y="41"/>
                  </a:moveTo>
                  <a:lnTo>
                    <a:pt x="0" y="21"/>
                  </a:lnTo>
                  <a:lnTo>
                    <a:pt x="42" y="0"/>
                  </a:lnTo>
                  <a:lnTo>
                    <a:pt x="42" y="41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5134" y="3171"/>
              <a:ext cx="531" cy="205"/>
            </a:xfrm>
            <a:custGeom>
              <a:avLst/>
              <a:gdLst>
                <a:gd name="T0" fmla="*/ 0 w 531"/>
                <a:gd name="T1" fmla="*/ 103 h 205"/>
                <a:gd name="T2" fmla="*/ 266 w 531"/>
                <a:gd name="T3" fmla="*/ 0 h 205"/>
                <a:gd name="T4" fmla="*/ 531 w 531"/>
                <a:gd name="T5" fmla="*/ 103 h 205"/>
                <a:gd name="T6" fmla="*/ 266 w 531"/>
                <a:gd name="T7" fmla="*/ 205 h 205"/>
                <a:gd name="T8" fmla="*/ 0 w 531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05">
                  <a:moveTo>
                    <a:pt x="0" y="103"/>
                  </a:moveTo>
                  <a:lnTo>
                    <a:pt x="266" y="0"/>
                  </a:lnTo>
                  <a:lnTo>
                    <a:pt x="531" y="103"/>
                  </a:lnTo>
                  <a:lnTo>
                    <a:pt x="266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5134" y="3171"/>
              <a:ext cx="531" cy="205"/>
            </a:xfrm>
            <a:custGeom>
              <a:avLst/>
              <a:gdLst>
                <a:gd name="T0" fmla="*/ 0 w 531"/>
                <a:gd name="T1" fmla="*/ 103 h 205"/>
                <a:gd name="T2" fmla="*/ 266 w 531"/>
                <a:gd name="T3" fmla="*/ 0 h 205"/>
                <a:gd name="T4" fmla="*/ 531 w 531"/>
                <a:gd name="T5" fmla="*/ 103 h 205"/>
                <a:gd name="T6" fmla="*/ 266 w 531"/>
                <a:gd name="T7" fmla="*/ 205 h 205"/>
                <a:gd name="T8" fmla="*/ 0 w 531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205">
                  <a:moveTo>
                    <a:pt x="0" y="103"/>
                  </a:moveTo>
                  <a:lnTo>
                    <a:pt x="266" y="0"/>
                  </a:lnTo>
                  <a:lnTo>
                    <a:pt x="531" y="103"/>
                  </a:lnTo>
                  <a:lnTo>
                    <a:pt x="266" y="205"/>
                  </a:lnTo>
                  <a:lnTo>
                    <a:pt x="0" y="10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5249" y="3245"/>
              <a:ext cx="23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Continue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5535" y="3230"/>
              <a:ext cx="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?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5347" y="3490"/>
              <a:ext cx="106" cy="107"/>
            </a:xfrm>
            <a:custGeom>
              <a:avLst/>
              <a:gdLst>
                <a:gd name="T0" fmla="*/ 0 w 303"/>
                <a:gd name="T1" fmla="*/ 152 h 303"/>
                <a:gd name="T2" fmla="*/ 152 w 303"/>
                <a:gd name="T3" fmla="*/ 0 h 303"/>
                <a:gd name="T4" fmla="*/ 303 w 303"/>
                <a:gd name="T5" fmla="*/ 152 h 303"/>
                <a:gd name="T6" fmla="*/ 303 w 303"/>
                <a:gd name="T7" fmla="*/ 152 h 303"/>
                <a:gd name="T8" fmla="*/ 152 w 303"/>
                <a:gd name="T9" fmla="*/ 303 h 303"/>
                <a:gd name="T10" fmla="*/ 0 w 303"/>
                <a:gd name="T1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303">
                  <a:moveTo>
                    <a:pt x="0" y="152"/>
                  </a:moveTo>
                  <a:cubicBezTo>
                    <a:pt x="0" y="68"/>
                    <a:pt x="68" y="0"/>
                    <a:pt x="152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5"/>
                    <a:pt x="235" y="303"/>
                    <a:pt x="152" y="303"/>
                  </a:cubicBezTo>
                  <a:cubicBezTo>
                    <a:pt x="68" y="303"/>
                    <a:pt x="0" y="235"/>
                    <a:pt x="0" y="152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5347" y="3490"/>
              <a:ext cx="106" cy="107"/>
            </a:xfrm>
            <a:custGeom>
              <a:avLst/>
              <a:gdLst>
                <a:gd name="T0" fmla="*/ 0 w 106"/>
                <a:gd name="T1" fmla="*/ 54 h 107"/>
                <a:gd name="T2" fmla="*/ 53 w 106"/>
                <a:gd name="T3" fmla="*/ 0 h 107"/>
                <a:gd name="T4" fmla="*/ 106 w 106"/>
                <a:gd name="T5" fmla="*/ 54 h 107"/>
                <a:gd name="T6" fmla="*/ 106 w 106"/>
                <a:gd name="T7" fmla="*/ 54 h 107"/>
                <a:gd name="T8" fmla="*/ 53 w 106"/>
                <a:gd name="T9" fmla="*/ 107 h 107"/>
                <a:gd name="T10" fmla="*/ 0 w 106"/>
                <a:gd name="T11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7">
                  <a:moveTo>
                    <a:pt x="0" y="54"/>
                  </a:move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83"/>
                    <a:pt x="82" y="107"/>
                    <a:pt x="53" y="107"/>
                  </a:cubicBezTo>
                  <a:cubicBezTo>
                    <a:pt x="24" y="107"/>
                    <a:pt x="0" y="83"/>
                    <a:pt x="0" y="5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5400" y="3376"/>
              <a:ext cx="0" cy="78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5379" y="3449"/>
              <a:ext cx="41" cy="41"/>
            </a:xfrm>
            <a:custGeom>
              <a:avLst/>
              <a:gdLst>
                <a:gd name="T0" fmla="*/ 41 w 41"/>
                <a:gd name="T1" fmla="*/ 0 h 41"/>
                <a:gd name="T2" fmla="*/ 21 w 41"/>
                <a:gd name="T3" fmla="*/ 41 h 41"/>
                <a:gd name="T4" fmla="*/ 0 w 41"/>
                <a:gd name="T5" fmla="*/ 0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21" y="41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5360" y="3384"/>
              <a:ext cx="75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5361" y="3394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Line 118"/>
            <p:cNvSpPr>
              <a:spLocks noChangeShapeType="1"/>
            </p:cNvSpPr>
            <p:nvPr/>
          </p:nvSpPr>
          <p:spPr bwMode="auto">
            <a:xfrm flipH="1">
              <a:off x="3619" y="3274"/>
              <a:ext cx="1515" cy="0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3583" y="3253"/>
              <a:ext cx="41" cy="41"/>
            </a:xfrm>
            <a:custGeom>
              <a:avLst/>
              <a:gdLst>
                <a:gd name="T0" fmla="*/ 41 w 41"/>
                <a:gd name="T1" fmla="*/ 41 h 41"/>
                <a:gd name="T2" fmla="*/ 0 w 41"/>
                <a:gd name="T3" fmla="*/ 21 h 41"/>
                <a:gd name="T4" fmla="*/ 41 w 41"/>
                <a:gd name="T5" fmla="*/ 0 h 41"/>
                <a:gd name="T6" fmla="*/ 41 w 4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41"/>
                  </a:moveTo>
                  <a:lnTo>
                    <a:pt x="0" y="21"/>
                  </a:lnTo>
                  <a:lnTo>
                    <a:pt x="41" y="0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4337" y="3285"/>
              <a:ext cx="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3700" y="2506"/>
              <a:ext cx="1371" cy="620"/>
            </a:xfrm>
            <a:custGeom>
              <a:avLst/>
              <a:gdLst>
                <a:gd name="T0" fmla="*/ 696 w 1371"/>
                <a:gd name="T1" fmla="*/ 620 h 620"/>
                <a:gd name="T2" fmla="*/ 0 w 1371"/>
                <a:gd name="T3" fmla="*/ 620 h 620"/>
                <a:gd name="T4" fmla="*/ 0 w 1371"/>
                <a:gd name="T5" fmla="*/ 0 h 620"/>
                <a:gd name="T6" fmla="*/ 1371 w 1371"/>
                <a:gd name="T7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620">
                  <a:moveTo>
                    <a:pt x="696" y="620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371" y="0"/>
                  </a:lnTo>
                </a:path>
              </a:pathLst>
            </a:cu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5066" y="2485"/>
              <a:ext cx="42" cy="41"/>
            </a:xfrm>
            <a:custGeom>
              <a:avLst/>
              <a:gdLst>
                <a:gd name="T0" fmla="*/ 0 w 42"/>
                <a:gd name="T1" fmla="*/ 0 h 41"/>
                <a:gd name="T2" fmla="*/ 42 w 42"/>
                <a:gd name="T3" fmla="*/ 21 h 41"/>
                <a:gd name="T4" fmla="*/ 0 w 42"/>
                <a:gd name="T5" fmla="*/ 41 h 41"/>
                <a:gd name="T6" fmla="*/ 0 w 42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1">
                  <a:moveTo>
                    <a:pt x="0" y="0"/>
                  </a:moveTo>
                  <a:lnTo>
                    <a:pt x="42" y="2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 flipH="1">
              <a:off x="3736" y="2809"/>
              <a:ext cx="91" cy="0"/>
            </a:xfrm>
            <a:prstGeom prst="line">
              <a:avLst/>
            </a:pr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3700" y="2788"/>
              <a:ext cx="41" cy="42"/>
            </a:xfrm>
            <a:custGeom>
              <a:avLst/>
              <a:gdLst>
                <a:gd name="T0" fmla="*/ 41 w 41"/>
                <a:gd name="T1" fmla="*/ 42 h 42"/>
                <a:gd name="T2" fmla="*/ 0 w 41"/>
                <a:gd name="T3" fmla="*/ 21 h 42"/>
                <a:gd name="T4" fmla="*/ 41 w 41"/>
                <a:gd name="T5" fmla="*/ 0 h 42"/>
                <a:gd name="T6" fmla="*/ 41 w 41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2">
                  <a:moveTo>
                    <a:pt x="41" y="42"/>
                  </a:moveTo>
                  <a:lnTo>
                    <a:pt x="0" y="21"/>
                  </a:lnTo>
                  <a:lnTo>
                    <a:pt x="41" y="0"/>
                  </a:lnTo>
                  <a:lnTo>
                    <a:pt x="41" y="42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5702" y="1005"/>
              <a:ext cx="569" cy="569"/>
            </a:xfrm>
            <a:custGeom>
              <a:avLst/>
              <a:gdLst>
                <a:gd name="T0" fmla="*/ 569 w 569"/>
                <a:gd name="T1" fmla="*/ 0 h 569"/>
                <a:gd name="T2" fmla="*/ 569 w 569"/>
                <a:gd name="T3" fmla="*/ 569 h 569"/>
                <a:gd name="T4" fmla="*/ 0 w 569"/>
                <a:gd name="T5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9" h="569">
                  <a:moveTo>
                    <a:pt x="569" y="0"/>
                  </a:moveTo>
                  <a:lnTo>
                    <a:pt x="569" y="569"/>
                  </a:lnTo>
                  <a:lnTo>
                    <a:pt x="0" y="569"/>
                  </a:lnTo>
                </a:path>
              </a:pathLst>
            </a:cu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5665" y="1553"/>
              <a:ext cx="42" cy="42"/>
            </a:xfrm>
            <a:custGeom>
              <a:avLst/>
              <a:gdLst>
                <a:gd name="T0" fmla="*/ 42 w 42"/>
                <a:gd name="T1" fmla="*/ 42 h 42"/>
                <a:gd name="T2" fmla="*/ 0 w 42"/>
                <a:gd name="T3" fmla="*/ 21 h 42"/>
                <a:gd name="T4" fmla="*/ 42 w 42"/>
                <a:gd name="T5" fmla="*/ 0 h 42"/>
                <a:gd name="T6" fmla="*/ 42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42"/>
                  </a:moveTo>
                  <a:lnTo>
                    <a:pt x="0" y="21"/>
                  </a:lnTo>
                  <a:lnTo>
                    <a:pt x="42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3583" y="1574"/>
              <a:ext cx="1551" cy="1700"/>
            </a:xfrm>
            <a:custGeom>
              <a:avLst/>
              <a:gdLst>
                <a:gd name="T0" fmla="*/ 1551 w 1551"/>
                <a:gd name="T1" fmla="*/ 1700 h 1700"/>
                <a:gd name="T2" fmla="*/ 0 w 1551"/>
                <a:gd name="T3" fmla="*/ 1700 h 1700"/>
                <a:gd name="T4" fmla="*/ 0 w 1551"/>
                <a:gd name="T5" fmla="*/ 0 h 1700"/>
                <a:gd name="T6" fmla="*/ 1515 w 1551"/>
                <a:gd name="T7" fmla="*/ 0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1" h="1700">
                  <a:moveTo>
                    <a:pt x="1551" y="1700"/>
                  </a:moveTo>
                  <a:lnTo>
                    <a:pt x="0" y="1700"/>
                  </a:lnTo>
                  <a:lnTo>
                    <a:pt x="0" y="0"/>
                  </a:lnTo>
                  <a:lnTo>
                    <a:pt x="1515" y="0"/>
                  </a:lnTo>
                </a:path>
              </a:pathLst>
            </a:custGeom>
            <a:noFill/>
            <a:ln w="3175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auto">
            <a:xfrm>
              <a:off x="5093" y="1553"/>
              <a:ext cx="41" cy="42"/>
            </a:xfrm>
            <a:custGeom>
              <a:avLst/>
              <a:gdLst>
                <a:gd name="T0" fmla="*/ 0 w 41"/>
                <a:gd name="T1" fmla="*/ 0 h 42"/>
                <a:gd name="T2" fmla="*/ 41 w 41"/>
                <a:gd name="T3" fmla="*/ 21 h 42"/>
                <a:gd name="T4" fmla="*/ 0 w 41"/>
                <a:gd name="T5" fmla="*/ 42 h 42"/>
                <a:gd name="T6" fmla="*/ 0 w 4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2">
                  <a:moveTo>
                    <a:pt x="0" y="0"/>
                  </a:moveTo>
                  <a:lnTo>
                    <a:pt x="41" y="21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10562964" y="2952773"/>
            <a:ext cx="1316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Undo some changes</a:t>
            </a:r>
            <a:endParaRPr lang="zh-CN" altLang="en-US" sz="1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2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5110573" y="749181"/>
            <a:ext cx="1832553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43153" y="2150847"/>
            <a:ext cx="1543564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Text Editor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93" y="2444517"/>
            <a:ext cx="3078480" cy="2910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4050" y="3335457"/>
            <a:ext cx="5189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Not based on menus but on commands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4550" y="4709026"/>
            <a:ext cx="250837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Text Manipulation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3698" y="5573365"/>
            <a:ext cx="215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http://www.vim.org/</a:t>
            </a:r>
          </a:p>
        </p:txBody>
      </p:sp>
    </p:spTree>
    <p:extLst>
      <p:ext uri="{BB962C8B-B14F-4D97-AF65-F5344CB8AC3E}">
        <p14:creationId xmlns:p14="http://schemas.microsoft.com/office/powerpoint/2010/main" val="36867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4766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/>
              <a:t>Update your working copy 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557" y="1663964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update   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 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update -r </a:t>
            </a:r>
            <a:r>
              <a:rPr lang="en-US" altLang="zh-CN" sz="2000" dirty="0"/>
              <a:t>m path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57" y="2776538"/>
            <a:ext cx="3543300" cy="1276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2557" y="4500563"/>
            <a:ext cx="9361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 this case, someone else checked in modifications to both </a:t>
            </a:r>
            <a:r>
              <a:rPr lang="en-US" altLang="zh-CN" sz="2000" dirty="0" err="1"/>
              <a:t>foo.c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bar.c</a:t>
            </a:r>
            <a:r>
              <a:rPr lang="en-US" altLang="zh-CN" sz="2000" dirty="0"/>
              <a:t> since the last</a:t>
            </a:r>
            <a:br>
              <a:rPr lang="en-US" altLang="zh-CN" sz="2000" dirty="0"/>
            </a:br>
            <a:r>
              <a:rPr lang="en-US" altLang="zh-CN" sz="2000" dirty="0"/>
              <a:t>time you updated, and </a:t>
            </a:r>
            <a:r>
              <a:rPr lang="en-US" altLang="zh-CN" sz="2000" dirty="0" smtClean="0"/>
              <a:t>SVN has </a:t>
            </a:r>
            <a:r>
              <a:rPr lang="en-US" altLang="zh-CN" sz="2000" dirty="0"/>
              <a:t>updated your working copy to include those changes. 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3015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Make changes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9450" y="951230"/>
            <a:ext cx="109044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  </a:t>
            </a:r>
          </a:p>
          <a:p>
            <a:r>
              <a:rPr lang="en-US" altLang="zh-CN" sz="2400" b="1" dirty="0" smtClean="0"/>
              <a:t>	</a:t>
            </a:r>
            <a:r>
              <a:rPr lang="en-US" altLang="zh-CN" sz="2000" b="1" dirty="0" smtClean="0"/>
              <a:t>-</a:t>
            </a:r>
            <a:r>
              <a:rPr lang="en-US" altLang="zh-CN" sz="2000" dirty="0" smtClean="0"/>
              <a:t>usage: </a:t>
            </a:r>
            <a:r>
              <a:rPr lang="en-US" altLang="zh-CN" sz="2000" b="1" dirty="0" err="1" smtClean="0"/>
              <a:t>svn</a:t>
            </a:r>
            <a:r>
              <a:rPr lang="en-US" altLang="zh-CN" sz="2000" b="1" dirty="0" smtClean="0"/>
              <a:t> add</a:t>
            </a:r>
            <a:r>
              <a:rPr lang="en-US" altLang="zh-CN" sz="2000" dirty="0" smtClean="0"/>
              <a:t> filename</a:t>
            </a:r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svn</a:t>
            </a:r>
            <a:r>
              <a:rPr lang="en-US" altLang="zh-CN" sz="2000" dirty="0" smtClean="0"/>
              <a:t> add *.c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59450" y="2320835"/>
            <a:ext cx="10904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delete   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delete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path </a:t>
            </a:r>
            <a:r>
              <a:rPr lang="en-US" altLang="zh-CN" sz="2000" dirty="0"/>
              <a:t>-m  </a:t>
            </a:r>
            <a:r>
              <a:rPr lang="en-US" altLang="zh-CN" sz="2000" dirty="0" smtClean="0"/>
              <a:t>filename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delete </a:t>
            </a:r>
            <a:r>
              <a:rPr lang="en-US" altLang="zh-CN" sz="2000" dirty="0" err="1" smtClean="0"/>
              <a:t>foo.c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ci -m </a:t>
            </a:r>
            <a:r>
              <a:rPr lang="en-US" altLang="zh-CN" sz="2000" dirty="0" err="1" smtClean="0"/>
              <a:t>foo.c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59450" y="5534039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mkdir</a:t>
            </a:r>
            <a:r>
              <a:rPr lang="en-US" altLang="zh-CN" sz="2400" b="1" dirty="0" smtClean="0"/>
              <a:t>  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/>
              <a:t>mkdir</a:t>
            </a:r>
            <a:r>
              <a:rPr lang="en-US" altLang="zh-CN" sz="2000" dirty="0"/>
              <a:t> PATH</a:t>
            </a:r>
          </a:p>
        </p:txBody>
      </p:sp>
      <p:sp>
        <p:nvSpPr>
          <p:cNvPr id="2" name="矩形 1"/>
          <p:cNvSpPr/>
          <p:nvPr/>
        </p:nvSpPr>
        <p:spPr>
          <a:xfrm>
            <a:off x="6943641" y="1335950"/>
            <a:ext cx="263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Add file to the repository. </a:t>
            </a:r>
          </a:p>
        </p:txBody>
      </p:sp>
      <p:sp>
        <p:nvSpPr>
          <p:cNvPr id="3" name="矩形 2"/>
          <p:cNvSpPr/>
          <p:nvPr/>
        </p:nvSpPr>
        <p:spPr>
          <a:xfrm>
            <a:off x="6768115" y="2871772"/>
            <a:ext cx="31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Delete file from the repository.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05219" y="5534039"/>
            <a:ext cx="210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Create the directory.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43910" y="3758874"/>
            <a:ext cx="463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 </a:t>
            </a:r>
            <a:r>
              <a:rPr lang="en-US" altLang="zh-CN" dirty="0"/>
              <a:t>a new item bar as a duplicate of </a:t>
            </a:r>
            <a:r>
              <a:rPr lang="en-US" altLang="zh-CN" dirty="0" smtClean="0"/>
              <a:t>this file </a:t>
            </a:r>
          </a:p>
          <a:p>
            <a:r>
              <a:rPr lang="en-US" altLang="zh-CN" dirty="0" smtClean="0"/>
              <a:t>and </a:t>
            </a:r>
            <a:r>
              <a:rPr lang="en-US" altLang="zh-CN" dirty="0"/>
              <a:t>automatically schedule bar for addition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9450" y="3574208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copy  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copy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filename bar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043910" y="4836092"/>
            <a:ext cx="531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same as running </a:t>
            </a:r>
            <a:r>
              <a:rPr lang="en-US" altLang="zh-CN" b="1" dirty="0" err="1"/>
              <a:t>svn</a:t>
            </a:r>
            <a:r>
              <a:rPr lang="en-US" altLang="zh-CN" b="1" dirty="0"/>
              <a:t> copy foo bar; </a:t>
            </a:r>
            <a:r>
              <a:rPr lang="en-US" altLang="zh-CN" b="1" dirty="0" err="1"/>
              <a:t>svn</a:t>
            </a:r>
            <a:r>
              <a:rPr lang="en-US" altLang="zh-CN" b="1" dirty="0"/>
              <a:t> delete foo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59450" y="4510422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move 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move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filename bar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432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3988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/>
              <a:t>Examine your changes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9450" y="4335528"/>
            <a:ext cx="109044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diff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diff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path</a:t>
            </a:r>
          </a:p>
          <a:p>
            <a:r>
              <a:rPr lang="en-US" altLang="zh-CN" sz="2000" dirty="0"/>
              <a:t>	 </a:t>
            </a:r>
            <a:r>
              <a:rPr lang="en-US" altLang="zh-CN" sz="2000" dirty="0" smtClean="0"/>
              <a:t>             </a:t>
            </a:r>
            <a:r>
              <a:rPr lang="en-US" altLang="zh-CN" sz="2000" b="1" dirty="0" err="1" smtClean="0"/>
              <a:t>svn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diff</a:t>
            </a:r>
            <a:r>
              <a:rPr lang="en-US" altLang="zh-CN" sz="2000" dirty="0"/>
              <a:t> -r m:n path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9450" y="1353842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status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 smtClean="0"/>
              <a:t>svn</a:t>
            </a:r>
            <a:r>
              <a:rPr lang="en-US" altLang="zh-CN" sz="2000" b="1" dirty="0" smtClean="0"/>
              <a:t> status </a:t>
            </a:r>
            <a:r>
              <a:rPr lang="en-US" altLang="zh-CN" sz="2000" dirty="0" smtClean="0"/>
              <a:t>–v path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3" y="2281396"/>
            <a:ext cx="6686084" cy="1957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8037" y="5702655"/>
            <a:ext cx="9927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These two commands can  be executed without network, </a:t>
            </a:r>
            <a:r>
              <a:rPr lang="zh-CN" altLang="en-US" dirty="0" smtClean="0"/>
              <a:t>because </a:t>
            </a:r>
            <a:r>
              <a:rPr lang="zh-CN" altLang="en-US" dirty="0"/>
              <a:t>the </a:t>
            </a:r>
            <a:r>
              <a:rPr lang="zh-CN" altLang="en-US" dirty="0" smtClean="0"/>
              <a:t>SVN retain </a:t>
            </a:r>
            <a:r>
              <a:rPr lang="zh-CN" altLang="en-US" dirty="0"/>
              <a:t>the original version </a:t>
            </a:r>
            <a:r>
              <a:rPr lang="en-US" altLang="zh-CN" dirty="0" smtClean="0"/>
              <a:t>copy in the local folder .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8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502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/>
              <a:t>Possibly undo some changes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7245" y="1806723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revert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 smtClean="0"/>
              <a:t>svn</a:t>
            </a:r>
            <a:r>
              <a:rPr lang="en-US" altLang="zh-CN" sz="2000" b="1" dirty="0" smtClean="0"/>
              <a:t> revert </a:t>
            </a:r>
            <a:r>
              <a:rPr lang="en-US" altLang="zh-CN" sz="2000" dirty="0" smtClean="0"/>
              <a:t>filename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5" y="3176587"/>
            <a:ext cx="2800350" cy="2676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38461"/>
            <a:ext cx="3143250" cy="3152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7245" y="944690"/>
            <a:ext cx="854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SVN reverts the file to its pre-modified state by overwriting it with the cached “pristine”</a:t>
            </a:r>
            <a:br>
              <a:rPr lang="en-US" altLang="zh-CN" dirty="0"/>
            </a:br>
            <a:r>
              <a:rPr lang="en-US" altLang="zh-CN" dirty="0"/>
              <a:t>copy from the .</a:t>
            </a:r>
            <a:r>
              <a:rPr lang="en-US" altLang="zh-CN" dirty="0" err="1"/>
              <a:t>svn</a:t>
            </a:r>
            <a:r>
              <a:rPr lang="en-US" altLang="zh-CN" dirty="0"/>
              <a:t> area.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0489" y="5983772"/>
            <a:ext cx="8544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It can be executed without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30819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/>
              <a:t>Resolve Conflicts </a:t>
            </a:r>
            <a:br>
              <a:rPr lang="en-US" altLang="zh-CN" sz="3200" dirty="0"/>
            </a:b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6661" y="4144841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resolved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 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resolved </a:t>
            </a:r>
            <a:r>
              <a:rPr lang="en-US" altLang="zh-CN" sz="2000" dirty="0" smtClean="0"/>
              <a:t>filename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96661" y="1921663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update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/>
              <a:t>usage:  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update -r </a:t>
            </a:r>
            <a:r>
              <a:rPr lang="en-US" altLang="zh-CN" sz="2000" dirty="0"/>
              <a:t>m path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29274" y="1921663"/>
            <a:ext cx="58864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you get a conflict, you need to do one of three things:</a:t>
            </a:r>
            <a:br>
              <a:rPr lang="en-US" altLang="zh-CN" sz="2400" dirty="0"/>
            </a:br>
            <a:r>
              <a:rPr lang="en-US" altLang="zh-CN" sz="2400" dirty="0"/>
              <a:t>• Merge the conflicted text by examining and editing the conflict markers within </a:t>
            </a:r>
            <a:r>
              <a:rPr lang="en-US" altLang="zh-CN" sz="2400" dirty="0" smtClean="0"/>
              <a:t>the file</a:t>
            </a:r>
            <a:r>
              <a:rPr lang="en-US" altLang="zh-CN" sz="2400" dirty="0"/>
              <a:t>.</a:t>
            </a:r>
            <a:br>
              <a:rPr lang="en-US" altLang="zh-CN" sz="2400" dirty="0"/>
            </a:br>
            <a:r>
              <a:rPr lang="en-US" altLang="zh-CN" sz="2400" dirty="0"/>
              <a:t>• Copy one of the temporary files on top of your working file.</a:t>
            </a:r>
            <a:br>
              <a:rPr lang="en-US" altLang="zh-CN" sz="2400" dirty="0"/>
            </a:br>
            <a:r>
              <a:rPr lang="en-US" altLang="zh-CN" sz="2400" dirty="0"/>
              <a:t>• Run </a:t>
            </a:r>
            <a:r>
              <a:rPr lang="en-US" altLang="zh-CN" sz="2400" b="1" dirty="0" err="1"/>
              <a:t>svn</a:t>
            </a:r>
            <a:r>
              <a:rPr lang="en-US" altLang="zh-CN" sz="2400" b="1" dirty="0"/>
              <a:t> revert &lt;filename&gt; </a:t>
            </a:r>
            <a:r>
              <a:rPr lang="en-US" altLang="zh-CN" sz="2400" dirty="0"/>
              <a:t>to throw away all of your local changes.</a:t>
            </a:r>
            <a:br>
              <a:rPr lang="en-US" altLang="zh-CN" sz="24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10063" y="5472889"/>
            <a:ext cx="8719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Once you've resolved the conflict, you need to let SVN know by running </a:t>
            </a:r>
            <a:r>
              <a:rPr lang="en-US" altLang="zh-CN" sz="2400" b="1" dirty="0" err="1"/>
              <a:t>svn</a:t>
            </a:r>
            <a:r>
              <a:rPr lang="en-US" altLang="zh-CN" sz="2400" b="1" dirty="0"/>
              <a:t> resolved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93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3903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dirty="0"/>
              <a:t>Commit your changes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4370" y="2721123"/>
            <a:ext cx="1090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commit</a:t>
            </a:r>
          </a:p>
          <a:p>
            <a:r>
              <a:rPr lang="en-US" altLang="zh-CN" sz="2400" b="1" dirty="0"/>
              <a:t>	</a:t>
            </a:r>
            <a:r>
              <a:rPr lang="en-US" altLang="zh-CN" sz="2000" b="1" dirty="0"/>
              <a:t>-</a:t>
            </a:r>
            <a:r>
              <a:rPr lang="en-US" altLang="zh-CN" sz="2000" dirty="0" smtClean="0"/>
              <a:t>usage</a:t>
            </a:r>
            <a:r>
              <a:rPr lang="en-US" altLang="zh-CN" sz="2000" dirty="0"/>
              <a:t>: </a:t>
            </a:r>
            <a:r>
              <a:rPr lang="en-US" altLang="zh-CN" sz="2000" b="1" dirty="0" err="1"/>
              <a:t>svn</a:t>
            </a:r>
            <a:r>
              <a:rPr lang="en-US" altLang="zh-CN" sz="2000" b="1" dirty="0"/>
              <a:t> commit</a:t>
            </a:r>
            <a:r>
              <a:rPr lang="en-US" altLang="zh-CN" sz="2000" dirty="0"/>
              <a:t> -m </a:t>
            </a:r>
            <a:r>
              <a:rPr lang="en-US" altLang="zh-CN" sz="2000" dirty="0" smtClean="0"/>
              <a:t>filename path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924370" y="1762810"/>
            <a:ext cx="8996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b="1" dirty="0" err="1"/>
              <a:t>svn</a:t>
            </a:r>
            <a:r>
              <a:rPr lang="en-US" altLang="zh-CN" sz="2400" b="1" dirty="0"/>
              <a:t> commit </a:t>
            </a:r>
            <a:r>
              <a:rPr lang="en-US" altLang="zh-CN" sz="2400" dirty="0"/>
              <a:t>command sends all of your changes to the repository.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4370" y="4337050"/>
            <a:ext cx="7018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Commit failed (conflict):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update — make changes — resolved — commit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0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7275" y="588924"/>
            <a:ext cx="10872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https://www.visualsvn.com/support/svnbook/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1525410"/>
            <a:ext cx="5901690" cy="42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0738" y="2474874"/>
            <a:ext cx="483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Practice more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2494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ysClr val="window" lastClr="FFFFFF">
              <a:lumMod val="75000"/>
              <a:alpha val="2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917119" y="3110984"/>
            <a:ext cx="23577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" name="组合 16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76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  <a:solidFill>
            <a:schemeClr val="bg2">
              <a:lumMod val="9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74742" y="1730693"/>
            <a:ext cx="4924726" cy="3858419"/>
            <a:chOff x="1474742" y="1730693"/>
            <a:chExt cx="4924726" cy="3858419"/>
          </a:xfrm>
          <a:solidFill>
            <a:schemeClr val="bg1">
              <a:lumMod val="85000"/>
            </a:schemeClr>
          </a:solidFill>
        </p:grpSpPr>
        <p:grpSp>
          <p:nvGrpSpPr>
            <p:cNvPr id="8" name="组合 7"/>
            <p:cNvGrpSpPr/>
            <p:nvPr/>
          </p:nvGrpSpPr>
          <p:grpSpPr>
            <a:xfrm flipH="1" flipV="1">
              <a:off x="1474742" y="1730693"/>
              <a:ext cx="4924726" cy="3858419"/>
              <a:chOff x="2713855" y="1752739"/>
              <a:chExt cx="6142464" cy="3588010"/>
            </a:xfrm>
            <a:grpFill/>
          </p:grpSpPr>
          <p:sp>
            <p:nvSpPr>
              <p:cNvPr id="10" name="矩形 9"/>
              <p:cNvSpPr/>
              <p:nvPr/>
            </p:nvSpPr>
            <p:spPr>
              <a:xfrm>
                <a:off x="4915464" y="1752739"/>
                <a:ext cx="3940855" cy="35880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TextBox 16"/>
            <p:cNvSpPr txBox="1">
              <a:spLocks noChangeArrowheads="1"/>
            </p:cNvSpPr>
            <p:nvPr/>
          </p:nvSpPr>
          <p:spPr bwMode="auto">
            <a:xfrm>
              <a:off x="1518154" y="3249692"/>
              <a:ext cx="3535335" cy="5232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 Basic Modes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6906319" y="2806718"/>
            <a:ext cx="3678437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</a:ln>
          <a:effectLst/>
        </p:spPr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6845322" y="2171949"/>
            <a:ext cx="377226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Normal Mode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7586663" y="4621873"/>
            <a:ext cx="212770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Command Mode</a:t>
            </a:r>
            <a:endParaRPr lang="zh-CN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6806809" y="3396911"/>
            <a:ext cx="377226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Insert Mode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065" y="283263"/>
            <a:ext cx="1342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297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065" y="283263"/>
            <a:ext cx="1342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0852" y="2002681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Normal Mode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3151" y="3938187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Insert Mode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717742" y="395527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Command Mode</a:t>
            </a:r>
            <a:endParaRPr lang="zh-CN" altLang="en-US" sz="2000" b="1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598708" y="2563738"/>
            <a:ext cx="1477494" cy="1111421"/>
            <a:chOff x="3598708" y="2563738"/>
            <a:chExt cx="1477494" cy="1111421"/>
          </a:xfrm>
        </p:grpSpPr>
        <p:cxnSp>
          <p:nvCxnSpPr>
            <p:cNvPr id="20" name="直接箭头连接符 19"/>
            <p:cNvCxnSpPr/>
            <p:nvPr/>
          </p:nvCxnSpPr>
          <p:spPr>
            <a:xfrm flipH="1">
              <a:off x="3598708" y="2563738"/>
              <a:ext cx="1477494" cy="1111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598708" y="273728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62699" y="2743200"/>
            <a:ext cx="1401510" cy="1042587"/>
            <a:chOff x="3862699" y="2743200"/>
            <a:chExt cx="1401510" cy="1042587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3862699" y="2743200"/>
              <a:ext cx="1401510" cy="1042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4694632" y="3313675"/>
              <a:ext cx="523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ESC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144852" y="774355"/>
            <a:ext cx="2845750" cy="1131357"/>
            <a:chOff x="3144852" y="774355"/>
            <a:chExt cx="2845750" cy="1131357"/>
          </a:xfrm>
        </p:grpSpPr>
        <p:cxnSp>
          <p:nvCxnSpPr>
            <p:cNvPr id="39" name="肘形连接符 38"/>
            <p:cNvCxnSpPr/>
            <p:nvPr/>
          </p:nvCxnSpPr>
          <p:spPr>
            <a:xfrm>
              <a:off x="3144852" y="1222049"/>
              <a:ext cx="2845750" cy="683663"/>
            </a:xfrm>
            <a:prstGeom prst="bentConnector3">
              <a:avLst>
                <a:gd name="adj1" fmla="val 998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3862699" y="774355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 </a:t>
              </a:r>
              <a:r>
                <a:rPr lang="en-US" altLang="zh-CN" dirty="0" err="1" smtClean="0"/>
                <a:t>filemane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056883" y="2740670"/>
            <a:ext cx="1615155" cy="1092529"/>
            <a:chOff x="7056883" y="2740670"/>
            <a:chExt cx="1615155" cy="1092529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056883" y="2740670"/>
              <a:ext cx="1615155" cy="1092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0870" y="331367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70870" y="2563738"/>
            <a:ext cx="1727851" cy="1190602"/>
            <a:chOff x="7270870" y="2563738"/>
            <a:chExt cx="1727851" cy="1190602"/>
          </a:xfrm>
        </p:grpSpPr>
        <p:cxnSp>
          <p:nvCxnSpPr>
            <p:cNvPr id="24" name="直接箭头连接符 23"/>
            <p:cNvCxnSpPr/>
            <p:nvPr/>
          </p:nvCxnSpPr>
          <p:spPr>
            <a:xfrm flipH="1" flipV="1">
              <a:off x="7270870" y="2563738"/>
              <a:ext cx="1727851" cy="1190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317492" y="2740670"/>
              <a:ext cx="523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ESC</a:t>
              </a:r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614141" y="4426721"/>
            <a:ext cx="1371902" cy="1051133"/>
            <a:chOff x="8614141" y="4426721"/>
            <a:chExt cx="1371902" cy="1051133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8614141" y="4426721"/>
              <a:ext cx="0" cy="105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8998721" y="4854011"/>
              <a:ext cx="987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q, qi, </a:t>
              </a:r>
              <a:r>
                <a:rPr lang="en-US" altLang="zh-CN" dirty="0" err="1" smtClean="0"/>
                <a:t>wq</a:t>
              </a:r>
              <a:endParaRPr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6938043" y="19912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we can’t type anything under normal mode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8" grpId="0"/>
      <p:bldP spid="1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5948" y="2538102"/>
            <a:ext cx="4709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apt-get install vim-</a:t>
            </a:r>
            <a:r>
              <a:rPr lang="en-US" altLang="zh-CN" sz="3200" dirty="0" err="1" smtClean="0"/>
              <a:t>gtk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96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1835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5200" y="311636"/>
            <a:ext cx="296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Create </a:t>
            </a:r>
            <a:r>
              <a:rPr lang="en-US" altLang="zh-CN" sz="2000" dirty="0"/>
              <a:t>a new file with </a:t>
            </a:r>
            <a:r>
              <a:rPr lang="en-US" altLang="zh-CN" sz="2000" dirty="0" smtClean="0"/>
              <a:t>vim: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       </a:t>
            </a:r>
            <a:r>
              <a:rPr lang="en-US" altLang="zh-CN" sz="2000" b="1" dirty="0" smtClean="0"/>
              <a:t>vi </a:t>
            </a:r>
            <a:r>
              <a:rPr lang="en-US" altLang="zh-CN" sz="2000" b="1" dirty="0"/>
              <a:t>foo.txt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12" y="1279555"/>
            <a:ext cx="2400300" cy="1758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36092" y="375595"/>
            <a:ext cx="204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Press the “</a:t>
            </a:r>
            <a:r>
              <a:rPr lang="en-US" altLang="zh-CN" sz="2000" dirty="0" err="1"/>
              <a:t>i</a:t>
            </a:r>
            <a:r>
              <a:rPr lang="en-US" altLang="zh-CN" sz="2000" dirty="0"/>
              <a:t>” key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905" y="1790604"/>
            <a:ext cx="2505075" cy="419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35200" y="4011513"/>
            <a:ext cx="1895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Enter </a:t>
            </a:r>
            <a:r>
              <a:rPr lang="en-US" altLang="zh-CN" sz="2000" dirty="0"/>
              <a:t>some text 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4870793"/>
            <a:ext cx="7212013" cy="4476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724900" y="3842236"/>
            <a:ext cx="2692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Save the work</a:t>
            </a:r>
          </a:p>
          <a:p>
            <a:r>
              <a:rPr lang="en-US" altLang="zh-CN" dirty="0" smtClean="0"/>
              <a:t>Pressing </a:t>
            </a:r>
            <a:r>
              <a:rPr lang="en-US" altLang="zh-CN" dirty="0"/>
              <a:t>the </a:t>
            </a:r>
            <a:r>
              <a:rPr lang="en-US" altLang="zh-CN" dirty="0" smtClean="0"/>
              <a:t>“:w” 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49095" y="5845674"/>
            <a:ext cx="10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Press ESC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804" y="4918417"/>
            <a:ext cx="18192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2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5" grpId="0"/>
      <p:bldP spid="7" grpId="0"/>
      <p:bldP spid="1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0104" y="304230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 Mode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3174553" y="677871"/>
            <a:ext cx="478564" cy="50981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>
            <a:off x="8564531" y="637131"/>
            <a:ext cx="362139" cy="51796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160790" y="3042303"/>
            <a:ext cx="285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movement of the cursor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99430"/>
              </p:ext>
            </p:extLst>
          </p:nvPr>
        </p:nvGraphicFramePr>
        <p:xfrm>
          <a:off x="3766421" y="637131"/>
          <a:ext cx="4798110" cy="5409344"/>
        </p:xfrm>
        <a:graphic>
          <a:graphicData uri="http://schemas.openxmlformats.org/drawingml/2006/table">
            <a:tbl>
              <a:tblPr/>
              <a:tblGrid>
                <a:gridCol w="1430220"/>
                <a:gridCol w="3367890"/>
              </a:tblGrid>
              <a:tr h="243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,   h ,   j ,   k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Right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Left   Down   Up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Ctrl-f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Down one page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Ctrl-b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Up one page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 (zero)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To the beginning of the current line.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^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To the first non-whitespace character on the current line.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To the end of the current line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To the beginning of the next word or punctuation character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To the beginning of the previous word, ignoring punctuation characters.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H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To the beginning </a:t>
                      </a:r>
                      <a:r>
                        <a:rPr lang="en-US" sz="1400" dirty="0" smtClean="0">
                          <a:effectLst/>
                        </a:rPr>
                        <a:t>line of the screen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M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To the </a:t>
                      </a:r>
                      <a:r>
                        <a:rPr lang="en-US" sz="1400" dirty="0" smtClean="0">
                          <a:effectLst/>
                        </a:rPr>
                        <a:t>middle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line of</a:t>
                      </a:r>
                      <a:r>
                        <a:rPr lang="en-US" sz="1400" dirty="0">
                          <a:effectLst/>
                        </a:rPr>
                        <a:t> the </a:t>
                      </a:r>
                      <a:r>
                        <a:rPr lang="en-US" sz="1400" dirty="0" smtClean="0">
                          <a:effectLst/>
                        </a:rPr>
                        <a:t>screen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4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L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To the last</a:t>
                      </a:r>
                      <a:r>
                        <a:rPr lang="en-US" altLang="zh-CN" sz="1400" baseline="0" dirty="0" smtClean="0">
                          <a:effectLst/>
                        </a:rPr>
                        <a:t> line of the screen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43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To the last line of the file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43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gg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To the beginning</a:t>
                      </a:r>
                      <a:r>
                        <a:rPr lang="en-US" sz="1400" baseline="0" dirty="0" smtClean="0">
                          <a:effectLst/>
                        </a:rPr>
                        <a:t> line of the file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43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nG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or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ngg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 the</a:t>
                      </a:r>
                      <a:r>
                        <a:rPr lang="en-US" altLang="zh-CN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line n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n&lt;space&gt;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Right n characters</a:t>
                      </a:r>
                      <a:r>
                        <a:rPr lang="en-US" sz="1400" baseline="0" dirty="0" smtClean="0">
                          <a:effectLst/>
                        </a:rPr>
                        <a:t> in this line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n&lt;enter&gt;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Down n lines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6083" y="289351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 Mode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2606995" y="1502875"/>
            <a:ext cx="478564" cy="32230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78539"/>
              </p:ext>
            </p:extLst>
          </p:nvPr>
        </p:nvGraphicFramePr>
        <p:xfrm>
          <a:off x="3359680" y="1343716"/>
          <a:ext cx="5947282" cy="3767347"/>
        </p:xfrm>
        <a:graphic>
          <a:graphicData uri="http://schemas.openxmlformats.org/drawingml/2006/table">
            <a:tbl>
              <a:tblPr/>
              <a:tblGrid>
                <a:gridCol w="940716"/>
                <a:gridCol w="5006566"/>
              </a:tblGrid>
              <a:tr h="3549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/word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the ‘word’ after</a:t>
                      </a:r>
                      <a:r>
                        <a:rPr lang="en-US" altLang="zh-CN" sz="14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cursor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3218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?word </a:t>
                      </a:r>
                      <a:endParaRPr lang="en-US" altLang="zh-CN" sz="1400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the ‘word’ before</a:t>
                      </a:r>
                      <a:r>
                        <a:rPr lang="en-US" altLang="zh-CN" sz="14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cursor</a:t>
                      </a:r>
                      <a:endParaRPr lang="en-US" altLang="zh-CN" sz="1400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97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 the range of lines for the operation.  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 is a shortcut </a:t>
                      </a:r>
                      <a:b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 from the first line to the last line.  Alternately, the </a:t>
                      </a:r>
                      <a:b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 could have been specified 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means ‘from line 1 to line 5 in the file’.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1,$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“from line 1 to the last line in 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file.” 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 range of lines is omitted, the operation is 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performed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 the current line.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975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 the operation. 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 this case, substitution (search and </a:t>
                      </a:r>
                      <a:b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89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/old/new/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The search pattern and the replacement text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92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This means “global” in the sense that the search and replace is </a:t>
                      </a:r>
                      <a:b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performed on every instance of the search string in the line. 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If 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omitted, only the first instance of the search string on each line 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is replaced.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>
            <a:off x="9234534" y="1502875"/>
            <a:ext cx="307817" cy="322303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66023" y="28989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Search and replace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200" y="57864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00576" y="5650112"/>
            <a:ext cx="3014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:%</a:t>
            </a:r>
            <a:r>
              <a:rPr lang="en-US" altLang="zh-CN" sz="2800" b="1" dirty="0" smtClean="0"/>
              <a:t>s/up/down/g</a:t>
            </a:r>
            <a:r>
              <a:rPr lang="en-US" altLang="zh-CN" sz="2800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9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9065" y="283263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392" y="327316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 Mode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2602425" y="1140737"/>
            <a:ext cx="478564" cy="46341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9069766" y="1140739"/>
            <a:ext cx="497941" cy="4634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83719" y="3273166"/>
            <a:ext cx="22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Delete, copy and past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91888"/>
              </p:ext>
            </p:extLst>
          </p:nvPr>
        </p:nvGraphicFramePr>
        <p:xfrm>
          <a:off x="3818183" y="815141"/>
          <a:ext cx="4798110" cy="5192986"/>
        </p:xfrm>
        <a:graphic>
          <a:graphicData uri="http://schemas.openxmlformats.org/drawingml/2006/table">
            <a:tbl>
              <a:tblPr/>
              <a:tblGrid>
                <a:gridCol w="1430220"/>
                <a:gridCol w="3367890"/>
              </a:tblGrid>
              <a:tr h="243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x, 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nx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Delete current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character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,  delete current character and next (n-1) character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dd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, 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ndd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current line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effectLst/>
                        </a:rPr>
                        <a:t>delete current line and next (n-1) lines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d1G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</a:rPr>
                        <a:t>Delete from the current cursor location to the beginning of the line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dG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</a:rPr>
                        <a:t>Delete from the current line to the end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nyy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 the current 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line, 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 the current line and the next (n-1) lines.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y1G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404040"/>
                          </a:solidFill>
                          <a:effectLst/>
                        </a:rPr>
                        <a:t>Copy from the current cursor location to the beginning of the line</a:t>
                      </a:r>
                      <a:endParaRPr lang="en-US" altLang="zh-CN" sz="1400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endParaRPr lang="en-US" altLang="zh-CN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404040"/>
                          </a:solidFill>
                          <a:effectLst/>
                        </a:rPr>
                        <a:t>Copy from the current line to the end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p,</a:t>
                      </a:r>
                      <a:r>
                        <a:rPr lang="en-US" sz="1400" baseline="0" dirty="0" smtClean="0">
                          <a:effectLst/>
                        </a:rPr>
                        <a:t> P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Past</a:t>
                      </a:r>
                      <a:r>
                        <a:rPr lang="en-US" sz="1400" baseline="0" dirty="0" smtClean="0">
                          <a:effectLst/>
                        </a:rPr>
                        <a:t> in the next line of cursor, past in the last line of cursor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j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Combine</a:t>
                      </a:r>
                      <a:r>
                        <a:rPr lang="en-US" sz="1400" baseline="0" dirty="0" smtClean="0">
                          <a:effectLst/>
                        </a:rPr>
                        <a:t> the current line and next line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10cj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Delete 10 lines from the current cursor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Revok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0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1481</Words>
  <Application>Microsoft Office PowerPoint</Application>
  <PresentationFormat>宽屏</PresentationFormat>
  <Paragraphs>383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刘乙竹</dc:creator>
  <cp:lastModifiedBy>刘乙竹</cp:lastModifiedBy>
  <cp:revision>153</cp:revision>
  <dcterms:created xsi:type="dcterms:W3CDTF">2016-05-19T08:06:43Z</dcterms:created>
  <dcterms:modified xsi:type="dcterms:W3CDTF">2016-10-12T08:19:37Z</dcterms:modified>
</cp:coreProperties>
</file>