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57" r:id="rId4"/>
    <p:sldId id="292" r:id="rId5"/>
    <p:sldId id="293" r:id="rId6"/>
    <p:sldId id="294" r:id="rId7"/>
    <p:sldId id="295" r:id="rId8"/>
    <p:sldId id="296" r:id="rId9"/>
    <p:sldId id="298" r:id="rId10"/>
    <p:sldId id="299" r:id="rId11"/>
    <p:sldId id="258" r:id="rId12"/>
    <p:sldId id="267" r:id="rId13"/>
    <p:sldId id="268" r:id="rId14"/>
    <p:sldId id="269" r:id="rId15"/>
    <p:sldId id="270" r:id="rId16"/>
    <p:sldId id="271" r:id="rId17"/>
    <p:sldId id="262" r:id="rId18"/>
    <p:sldId id="259" r:id="rId19"/>
    <p:sldId id="278" r:id="rId20"/>
    <p:sldId id="280" r:id="rId21"/>
    <p:sldId id="281" r:id="rId22"/>
    <p:sldId id="282" r:id="rId23"/>
    <p:sldId id="300" r:id="rId24"/>
    <p:sldId id="26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2"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68364" autoAdjust="0"/>
  </p:normalViewPr>
  <p:slideViewPr>
    <p:cSldViewPr snapToGrid="0">
      <p:cViewPr varScale="1">
        <p:scale>
          <a:sx n="61" d="100"/>
          <a:sy n="61" d="100"/>
        </p:scale>
        <p:origin x="110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6T13:13:28.149" idx="2">
    <p:pos x="457" y="2273"/>
    <p:text>One hot encoding technique is used to encode categorical integer features using a one-hot aka one-of-K scheme.
Suppose you have ‘color’ feature which can take values ‘green’, ‘red’, and ‘blue’. One hot encoding will convert this ‘color’ feature to three features, namely, ‘is_green’, ‘is_red’, and ‘is_blue’ which all are binary.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17FCD-431B-490C-BA75-09C9E424E9EC}" type="datetimeFigureOut">
              <a:rPr lang="zh-CN" altLang="en-US" smtClean="0"/>
              <a:t>2017/5/2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422D5-DA3F-49B5-A8C8-D54F4FCDCC26}" type="slidenum">
              <a:rPr lang="zh-CN" altLang="en-US" smtClean="0"/>
              <a:t>‹#›</a:t>
            </a:fld>
            <a:endParaRPr lang="zh-CN" altLang="en-US"/>
          </a:p>
        </p:txBody>
      </p:sp>
    </p:spTree>
    <p:extLst>
      <p:ext uri="{BB962C8B-B14F-4D97-AF65-F5344CB8AC3E}">
        <p14:creationId xmlns:p14="http://schemas.microsoft.com/office/powerpoint/2010/main" val="64813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ord_embedd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Corpus_linguistics" TargetMode="External"/><Relationship Id="rId5" Type="http://schemas.openxmlformats.org/officeDocument/2006/relationships/hyperlink" Target="https://en.wikipedia.org/wiki/Vector_space" TargetMode="External"/><Relationship Id="rId4" Type="http://schemas.openxmlformats.org/officeDocument/2006/relationships/hyperlink" Target="https://en.wikipedia.org/wiki/Neural_networ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I will give a</a:t>
            </a:r>
            <a:r>
              <a:rPr lang="en-US" altLang="zh-CN" baseline="0" dirty="0" smtClean="0"/>
              <a:t> talk about LDA and Word2Vec</a:t>
            </a:r>
          </a:p>
          <a:p>
            <a:endParaRPr lang="en-US" altLang="zh-CN" baseline="0" dirty="0" smtClean="0"/>
          </a:p>
          <a:p>
            <a:r>
              <a:rPr lang="en-US" altLang="zh-CN" baseline="0" dirty="0" smtClean="0"/>
              <a:t>When we do some work about NLP. We will face some problems.</a:t>
            </a:r>
          </a:p>
          <a:p>
            <a:r>
              <a:rPr lang="en-US" altLang="zh-CN" baseline="0" dirty="0" smtClean="0"/>
              <a:t>How we represent words as input for all the NLP tasks.</a:t>
            </a:r>
          </a:p>
          <a:p>
            <a:r>
              <a:rPr lang="en-US" altLang="zh-CN" baseline="0" dirty="0" smtClean="0"/>
              <a:t>How we represent meaning of </a:t>
            </a:r>
            <a:r>
              <a:rPr lang="en-US" altLang="zh-CN" baseline="0" dirty="0" smtClean="0"/>
              <a:t>words.</a:t>
            </a:r>
            <a:endParaRPr lang="en-US" altLang="zh-CN" baseline="0" dirty="0" smtClean="0"/>
          </a:p>
          <a:p>
            <a:endParaRPr lang="en-US" altLang="zh-CN" u="none" baseline="0" dirty="0" smtClean="0"/>
          </a:p>
          <a:p>
            <a:r>
              <a:rPr lang="en-US" altLang="zh-CN" u="none" baseline="0" dirty="0" smtClean="0"/>
              <a:t>Both LDA and Word2Vec can make the word representation come true.</a:t>
            </a:r>
            <a:endParaRPr lang="zh-CN" altLang="en-US" u="none"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a:t>
            </a:fld>
            <a:endParaRPr lang="zh-CN" altLang="en-US"/>
          </a:p>
        </p:txBody>
      </p:sp>
    </p:spTree>
    <p:extLst>
      <p:ext uri="{BB962C8B-B14F-4D97-AF65-F5344CB8AC3E}">
        <p14:creationId xmlns:p14="http://schemas.microsoft.com/office/powerpoint/2010/main" val="162693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a:t>
            </a:r>
            <a:r>
              <a:rPr lang="en-US" baseline="0" dirty="0" smtClean="0"/>
              <a:t> </a:t>
            </a:r>
            <a:r>
              <a:rPr lang="en-US" baseline="0" dirty="0"/>
              <a:t>contains input word vectors.</a:t>
            </a:r>
          </a:p>
          <a:p>
            <a:r>
              <a:rPr lang="en-US" baseline="0" dirty="0"/>
              <a:t>W’ contains output word vectors.</a:t>
            </a:r>
          </a:p>
          <a:p>
            <a:endParaRPr lang="en-US" baseline="0" dirty="0"/>
          </a:p>
          <a:p>
            <a:r>
              <a:rPr lang="en-US" baseline="0" dirty="0"/>
              <a:t>We can consider either W or W’ as the word’s representation. Or even take the average</a:t>
            </a:r>
            <a:r>
              <a:rPr lang="en-US" baseline="0" dirty="0" smtClean="0"/>
              <a:t>.</a:t>
            </a:r>
          </a:p>
          <a:p>
            <a:endParaRPr lang="en-US" baseline="0" dirty="0" smtClean="0"/>
          </a:p>
          <a:p>
            <a:r>
              <a:rPr lang="en-US" baseline="0" dirty="0" smtClean="0"/>
              <a:t>In a conclusion, word2vec can map word in the vocabulary to the K dimensional vector space.</a:t>
            </a:r>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smtClean="0"/>
              <a:t>10</a:t>
            </a:fld>
            <a:endParaRPr lang="en-US"/>
          </a:p>
        </p:txBody>
      </p:sp>
    </p:spTree>
    <p:extLst>
      <p:ext uri="{BB962C8B-B14F-4D97-AF65-F5344CB8AC3E}">
        <p14:creationId xmlns:p14="http://schemas.microsoft.com/office/powerpoint/2010/main" val="392820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turn, each </a:t>
            </a:r>
            <a:r>
              <a:rPr lang="en-US" altLang="zh-CN" dirty="0" smtClean="0"/>
              <a:t>topic </a:t>
            </a:r>
            <a:r>
              <a:rPr lang="en-US" altLang="zh-CN" dirty="0" smtClean="0"/>
              <a:t>is</a:t>
            </a:r>
            <a:r>
              <a:rPr lang="en-US" altLang="zh-CN" baseline="0" dirty="0" smtClean="0"/>
              <a:t> </a:t>
            </a:r>
            <a:r>
              <a:rPr lang="en-US" altLang="zh-CN" dirty="0" smtClean="0"/>
              <a:t>modeled </a:t>
            </a:r>
            <a:r>
              <a:rPr lang="en-US" altLang="zh-CN" dirty="0" smtClean="0"/>
              <a:t>as an infinite mixture </a:t>
            </a:r>
            <a:r>
              <a:rPr lang="en-US" altLang="zh-CN" dirty="0" smtClean="0"/>
              <a:t>over </a:t>
            </a:r>
            <a:r>
              <a:rPr lang="en-US" altLang="zh-CN" dirty="0" smtClean="0"/>
              <a:t>an underlying set of topic probabilities.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Each observed word originates from a topic that we do not directly observe. </a:t>
            </a:r>
          </a:p>
          <a:p>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11</a:t>
            </a:fld>
            <a:endParaRPr lang="zh-CN" altLang="en-US"/>
          </a:p>
        </p:txBody>
      </p:sp>
    </p:spTree>
    <p:extLst>
      <p:ext uri="{BB962C8B-B14F-4D97-AF65-F5344CB8AC3E}">
        <p14:creationId xmlns:p14="http://schemas.microsoft.com/office/powerpoint/2010/main" val="493551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Before introduce the LDA model,</a:t>
            </a:r>
            <a:r>
              <a:rPr lang="en-US" altLang="zh-CN" baseline="0" dirty="0" smtClean="0"/>
              <a:t> let’s define the following terms</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12</a:t>
            </a:fld>
            <a:endParaRPr lang="zh-CN" altLang="en-US"/>
          </a:p>
        </p:txBody>
      </p:sp>
    </p:spTree>
    <p:extLst>
      <p:ext uri="{BB962C8B-B14F-4D97-AF65-F5344CB8AC3E}">
        <p14:creationId xmlns:p14="http://schemas.microsoft.com/office/powerpoint/2010/main" val="51332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This</a:t>
            </a:r>
            <a:r>
              <a:rPr lang="en-US" altLang="zh-CN" sz="1200" b="0" i="0" kern="1200" baseline="0" dirty="0" smtClean="0">
                <a:solidFill>
                  <a:schemeClr val="tx1"/>
                </a:solidFill>
                <a:effectLst/>
                <a:latin typeface="+mn-lt"/>
                <a:ea typeface="+mn-ea"/>
                <a:cs typeface="+mn-cs"/>
              </a:rPr>
              <a:t> is the </a:t>
            </a:r>
            <a:r>
              <a:rPr lang="en-US" altLang="zh-CN" sz="1200" b="0" i="0" kern="1200" dirty="0" smtClean="0">
                <a:solidFill>
                  <a:schemeClr val="tx1"/>
                </a:solidFill>
                <a:effectLst/>
                <a:latin typeface="+mn-lt"/>
                <a:ea typeface="+mn-ea"/>
                <a:cs typeface="+mn-cs"/>
              </a:rPr>
              <a:t>representation </a:t>
            </a:r>
            <a:r>
              <a:rPr lang="en-US" altLang="zh-CN" sz="1200" b="0" i="0" kern="1200" dirty="0" smtClean="0">
                <a:solidFill>
                  <a:schemeClr val="tx1"/>
                </a:solidFill>
                <a:effectLst/>
                <a:latin typeface="+mn-lt"/>
                <a:ea typeface="+mn-ea"/>
                <a:cs typeface="+mn-cs"/>
              </a:rPr>
              <a:t>of a document </a:t>
            </a:r>
            <a:r>
              <a:rPr lang="en-US" altLang="zh-CN" sz="1200" b="0" i="0" kern="1200" dirty="0" smtClean="0">
                <a:solidFill>
                  <a:schemeClr val="tx1"/>
                </a:solidFill>
                <a:effectLst/>
                <a:latin typeface="+mn-lt"/>
                <a:ea typeface="+mn-ea"/>
                <a:cs typeface="+mn-cs"/>
              </a:rPr>
              <a:t>generation.</a:t>
            </a:r>
          </a:p>
          <a:p>
            <a:r>
              <a:rPr lang="en-US" altLang="zh-CN" sz="1200" b="0" i="0" kern="1200" dirty="0" smtClean="0">
                <a:solidFill>
                  <a:schemeClr val="tx1"/>
                </a:solidFill>
                <a:effectLst/>
                <a:latin typeface="+mn-lt"/>
                <a:ea typeface="+mn-ea"/>
                <a:cs typeface="+mn-cs"/>
              </a:rPr>
              <a:t>We</a:t>
            </a:r>
            <a:r>
              <a:rPr lang="en-US" altLang="zh-CN" sz="1200" b="0" i="0" kern="1200" baseline="0" dirty="0" smtClean="0">
                <a:solidFill>
                  <a:schemeClr val="tx1"/>
                </a:solidFill>
                <a:effectLst/>
                <a:latin typeface="+mn-lt"/>
                <a:ea typeface="+mn-ea"/>
                <a:cs typeface="+mn-cs"/>
              </a:rPr>
              <a:t> get the number of words in document W from Poisson. There are N words in the document W.</a:t>
            </a:r>
            <a:endParaRPr lang="en-US" altLang="zh-CN" sz="1200" b="0" i="0" kern="1200" dirty="0" smtClean="0">
              <a:solidFill>
                <a:schemeClr val="tx1"/>
              </a:solidFill>
              <a:effectLst/>
              <a:latin typeface="+mn-lt"/>
              <a:ea typeface="+mn-ea"/>
              <a:cs typeface="+mn-cs"/>
            </a:endParaRPr>
          </a:p>
          <a:p>
            <a:r>
              <a:rPr lang="en-US" altLang="zh-CN" dirty="0" smtClean="0"/>
              <a:t>We</a:t>
            </a:r>
            <a:r>
              <a:rPr lang="en-US" altLang="zh-CN" baseline="0" dirty="0" smtClean="0"/>
              <a:t> get the topic distribution </a:t>
            </a:r>
            <a:r>
              <a:rPr lang="el-GR" altLang="zh-CN" sz="1200" dirty="0" smtClean="0"/>
              <a:t>θ</a:t>
            </a:r>
            <a:r>
              <a:rPr lang="en-US" altLang="zh-CN" sz="1200" dirty="0" smtClean="0"/>
              <a:t> </a:t>
            </a:r>
            <a:r>
              <a:rPr lang="en-US" altLang="zh-CN" baseline="0" dirty="0" smtClean="0"/>
              <a:t>from the Dir(</a:t>
            </a:r>
            <a:r>
              <a:rPr lang="el-GR" altLang="zh-CN" sz="1200" dirty="0" smtClean="0"/>
              <a:t>α</a:t>
            </a:r>
            <a:r>
              <a:rPr lang="en-US" altLang="zh-CN" baseline="0" dirty="0" smtClean="0"/>
              <a:t>). </a:t>
            </a:r>
            <a:r>
              <a:rPr lang="el-GR" altLang="zh-CN" sz="1200" dirty="0" smtClean="0"/>
              <a:t>α</a:t>
            </a:r>
            <a:r>
              <a:rPr lang="en-US" altLang="zh-CN" sz="1200" dirty="0" smtClean="0"/>
              <a:t> is in the corpus</a:t>
            </a:r>
            <a:r>
              <a:rPr lang="en-US" altLang="zh-CN" sz="1200" baseline="0" dirty="0" smtClean="0"/>
              <a:t> level. It is the parameters of Dir()</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13</a:t>
            </a:fld>
            <a:endParaRPr lang="zh-CN" altLang="en-US"/>
          </a:p>
        </p:txBody>
      </p:sp>
    </p:spTree>
    <p:extLst>
      <p:ext uri="{BB962C8B-B14F-4D97-AF65-F5344CB8AC3E}">
        <p14:creationId xmlns:p14="http://schemas.microsoft.com/office/powerpoint/2010/main" val="299495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give several simplifying assumptions</a:t>
            </a:r>
            <a:r>
              <a:rPr lang="en-US" altLang="zh-CN" baseline="0" dirty="0" smtClean="0"/>
              <a:t> for this model</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14</a:t>
            </a:fld>
            <a:endParaRPr lang="zh-CN" altLang="en-US"/>
          </a:p>
        </p:txBody>
      </p:sp>
    </p:spTree>
    <p:extLst>
      <p:ext uri="{BB962C8B-B14F-4D97-AF65-F5344CB8AC3E}">
        <p14:creationId xmlns:p14="http://schemas.microsoft.com/office/powerpoint/2010/main" val="351764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a:t>
            </a:r>
            <a:r>
              <a:rPr lang="en-US" altLang="zh-CN" baseline="0" dirty="0" smtClean="0"/>
              <a:t> is a k-vector, Gamma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altLang="zh-CN" sz="1200" b="0" i="0" kern="1200" dirty="0" smtClean="0">
                <a:solidFill>
                  <a:schemeClr val="tx1"/>
                </a:solidFill>
                <a:effectLst/>
                <a:latin typeface="+mn-lt"/>
                <a:ea typeface="+mn-ea"/>
                <a:cs typeface="+mn-cs"/>
              </a:rPr>
              <a:t>Θ</a:t>
            </a:r>
            <a:r>
              <a:rPr lang="en-US" altLang="zh-CN" sz="1200" b="0" i="0" kern="1200" dirty="0" smtClean="0">
                <a:solidFill>
                  <a:schemeClr val="tx1"/>
                </a:solidFill>
                <a:effectLst/>
                <a:latin typeface="+mn-lt"/>
                <a:ea typeface="+mn-ea"/>
                <a:cs typeface="+mn-cs"/>
              </a:rPr>
              <a:t> </a:t>
            </a:r>
            <a:r>
              <a:rPr lang="en-US" altLang="zh-CN" dirty="0" smtClean="0"/>
              <a:t>is a topic vector, each column shows the probability of the topic in the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 (</a:t>
            </a:r>
            <a:r>
              <a:rPr lang="el-GR" altLang="zh-CN" sz="1200" b="0" i="0" kern="1200" dirty="0" smtClean="0">
                <a:solidFill>
                  <a:schemeClr val="tx1"/>
                </a:solidFill>
                <a:effectLst/>
                <a:latin typeface="+mn-lt"/>
                <a:ea typeface="+mn-ea"/>
                <a:cs typeface="+mn-cs"/>
              </a:rPr>
              <a:t>Θ</a:t>
            </a:r>
            <a:r>
              <a:rPr lang="en-US" altLang="zh-CN" sz="1200" b="0" i="0" kern="1200" dirty="0" smtClean="0">
                <a:solidFill>
                  <a:schemeClr val="tx1"/>
                </a:solidFill>
                <a:effectLst/>
                <a:latin typeface="+mn-lt"/>
                <a:ea typeface="+mn-ea"/>
                <a:cs typeface="+mn-cs"/>
              </a:rPr>
              <a:t>|a</a:t>
            </a:r>
            <a:r>
              <a:rPr lang="en-US" altLang="zh-CN" dirty="0" smtClean="0"/>
              <a:t>) is specific for the distribution, </a:t>
            </a:r>
            <a:r>
              <a:rPr lang="en-US" altLang="zh-CN" dirty="0" err="1" smtClean="0"/>
              <a:t>Dirichlet</a:t>
            </a:r>
            <a:r>
              <a:rPr lang="en-US" altLang="zh-CN" dirty="0" smtClean="0"/>
              <a:t>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can use a picture to explain this function.</a:t>
            </a:r>
          </a:p>
        </p:txBody>
      </p:sp>
      <p:sp>
        <p:nvSpPr>
          <p:cNvPr id="4" name="灯片编号占位符 3"/>
          <p:cNvSpPr>
            <a:spLocks noGrp="1"/>
          </p:cNvSpPr>
          <p:nvPr>
            <p:ph type="sldNum" sz="quarter" idx="10"/>
          </p:nvPr>
        </p:nvSpPr>
        <p:spPr/>
        <p:txBody>
          <a:bodyPr/>
          <a:lstStyle/>
          <a:p>
            <a:fld id="{AD8422D5-DA3F-49B5-A8C8-D54F4FCDCC26}" type="slidenum">
              <a:rPr lang="zh-CN" altLang="en-US" smtClean="0"/>
              <a:t>15</a:t>
            </a:fld>
            <a:endParaRPr lang="zh-CN" altLang="en-US"/>
          </a:p>
        </p:txBody>
      </p:sp>
    </p:spTree>
    <p:extLst>
      <p:ext uri="{BB962C8B-B14F-4D97-AF65-F5344CB8AC3E}">
        <p14:creationId xmlns:p14="http://schemas.microsoft.com/office/powerpoint/2010/main" val="394633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 select a topic vector theta and determine the probability of each selected topic. Then, in the generation of each word, select a topic z from the topic distribution vector theta.</a:t>
            </a:r>
            <a:r>
              <a:rPr lang="en-US" altLang="zh-CN" sz="1200" b="0" i="0" kern="1200" baseline="0" dirty="0" smtClean="0">
                <a:solidFill>
                  <a:schemeClr val="tx1"/>
                </a:solidFill>
                <a:effectLst/>
                <a:latin typeface="+mn-lt"/>
                <a:ea typeface="+mn-ea"/>
                <a:cs typeface="+mn-cs"/>
              </a:rPr>
              <a:t> Last, </a:t>
            </a:r>
            <a:r>
              <a:rPr lang="en-US" altLang="zh-CN" sz="1200" b="0" i="0" kern="1200" dirty="0" smtClean="0">
                <a:solidFill>
                  <a:schemeClr val="tx1"/>
                </a:solidFill>
                <a:effectLst/>
                <a:latin typeface="+mn-lt"/>
                <a:ea typeface="+mn-ea"/>
                <a:cs typeface="+mn-cs"/>
              </a:rPr>
              <a:t>generate a word by the probability distribution of the word distribution</a:t>
            </a:r>
            <a:r>
              <a:rPr lang="en-US" altLang="zh-CN" sz="1200" b="0" i="0" kern="1200" baseline="0" dirty="0" smtClean="0">
                <a:solidFill>
                  <a:schemeClr val="tx1"/>
                </a:solidFill>
                <a:effectLst/>
                <a:latin typeface="+mn-lt"/>
                <a:ea typeface="+mn-ea"/>
                <a:cs typeface="+mn-cs"/>
              </a:rPr>
              <a:t> in topic z</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首先选定一个主题向量</a:t>
            </a:r>
            <a:r>
              <a:rPr lang="en-US" altLang="zh-CN" sz="1200" b="0" i="0" kern="1200" dirty="0" smtClean="0">
                <a:solidFill>
                  <a:schemeClr val="tx1"/>
                </a:solidFill>
                <a:effectLst/>
                <a:latin typeface="+mn-lt"/>
                <a:ea typeface="+mn-ea"/>
                <a:cs typeface="+mn-cs"/>
              </a:rPr>
              <a:t>θ</a:t>
            </a:r>
            <a:r>
              <a:rPr lang="zh-CN" altLang="en-US" sz="1200" b="0" i="0" kern="1200" dirty="0" smtClean="0">
                <a:solidFill>
                  <a:schemeClr val="tx1"/>
                </a:solidFill>
                <a:effectLst/>
                <a:latin typeface="+mn-lt"/>
                <a:ea typeface="+mn-ea"/>
                <a:cs typeface="+mn-cs"/>
              </a:rPr>
              <a:t>，确定每个主题被选择的概率。然后在生成每个单词的时候，从主题分布向量</a:t>
            </a:r>
            <a:r>
              <a:rPr lang="en-US" altLang="zh-CN" sz="1200" b="0" i="0" kern="1200" dirty="0" smtClean="0">
                <a:solidFill>
                  <a:schemeClr val="tx1"/>
                </a:solidFill>
                <a:effectLst/>
                <a:latin typeface="+mn-lt"/>
                <a:ea typeface="+mn-ea"/>
                <a:cs typeface="+mn-cs"/>
              </a:rPr>
              <a:t>θ</a:t>
            </a:r>
            <a:r>
              <a:rPr lang="zh-CN" altLang="en-US" sz="1200" b="0" i="0" kern="1200" dirty="0" smtClean="0">
                <a:solidFill>
                  <a:schemeClr val="tx1"/>
                </a:solidFill>
                <a:effectLst/>
                <a:latin typeface="+mn-lt"/>
                <a:ea typeface="+mn-ea"/>
                <a:cs typeface="+mn-cs"/>
              </a:rPr>
              <a:t>中选择一个主题</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，按主题</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的单词概率分布生成一个单词</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通过上面对</a:t>
            </a:r>
            <a:r>
              <a:rPr lang="en-US" altLang="zh-CN" sz="1200" b="0" i="0" kern="1200" dirty="0" smtClean="0">
                <a:solidFill>
                  <a:schemeClr val="tx1"/>
                </a:solidFill>
                <a:effectLst/>
                <a:latin typeface="+mn-lt"/>
                <a:ea typeface="+mn-ea"/>
                <a:cs typeface="+mn-cs"/>
              </a:rPr>
              <a:t>LDA</a:t>
            </a:r>
            <a:r>
              <a:rPr lang="zh-CN" altLang="en-US" sz="1200" b="0" i="0" kern="1200" dirty="0" smtClean="0">
                <a:solidFill>
                  <a:schemeClr val="tx1"/>
                </a:solidFill>
                <a:effectLst/>
                <a:latin typeface="+mn-lt"/>
                <a:ea typeface="+mn-ea"/>
                <a:cs typeface="+mn-cs"/>
              </a:rPr>
              <a:t>生成模型的讨论，可以知道</a:t>
            </a:r>
            <a:r>
              <a:rPr lang="en-US" altLang="zh-CN" sz="1200" b="0" i="0" kern="1200" dirty="0" smtClean="0">
                <a:solidFill>
                  <a:schemeClr val="tx1"/>
                </a:solidFill>
                <a:effectLst/>
                <a:latin typeface="+mn-lt"/>
                <a:ea typeface="+mn-ea"/>
                <a:cs typeface="+mn-cs"/>
              </a:rPr>
              <a:t>LDA</a:t>
            </a:r>
            <a:r>
              <a:rPr lang="zh-CN" altLang="en-US" sz="1200" b="0" i="0" kern="1200" dirty="0" smtClean="0">
                <a:solidFill>
                  <a:schemeClr val="tx1"/>
                </a:solidFill>
                <a:effectLst/>
                <a:latin typeface="+mn-lt"/>
                <a:ea typeface="+mn-ea"/>
                <a:cs typeface="+mn-cs"/>
              </a:rPr>
              <a:t>模型主要是从给定的输入语料中学习训练两个控制参数</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β</a:t>
            </a:r>
            <a:r>
              <a:rPr lang="zh-CN" altLang="en-US" sz="1200" b="0" i="0" kern="1200" dirty="0" smtClean="0">
                <a:solidFill>
                  <a:schemeClr val="tx1"/>
                </a:solidFill>
                <a:effectLst/>
                <a:latin typeface="+mn-lt"/>
                <a:ea typeface="+mn-ea"/>
                <a:cs typeface="+mn-cs"/>
              </a:rPr>
              <a:t>，可以用来生成文档。</a:t>
            </a:r>
            <a:endParaRPr lang="en-US" altLang="zh-CN" sz="1200" b="0" i="0" kern="1200" dirty="0" smtClean="0">
              <a:solidFill>
                <a:schemeClr val="tx1"/>
              </a:solidFill>
              <a:effectLst/>
              <a:latin typeface="+mn-lt"/>
              <a:ea typeface="+mn-ea"/>
              <a:cs typeface="+mn-cs"/>
            </a:endParaRPr>
          </a:p>
          <a:p>
            <a:r>
              <a:rPr lang="en-US" altLang="zh-CN" sz="1200" dirty="0" smtClean="0"/>
              <a:t>Take w as observation variables, </a:t>
            </a:r>
            <a:r>
              <a:rPr lang="el-GR" altLang="zh-CN" sz="1200" dirty="0" smtClean="0"/>
              <a:t>Θ</a:t>
            </a:r>
            <a:r>
              <a:rPr lang="en-US" altLang="zh-CN" sz="1200" dirty="0" smtClean="0"/>
              <a:t> and z as hidden variables, you can learn alpha and beta through the EM algorithm.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每次</a:t>
            </a:r>
            <a:r>
              <a:rPr lang="en-US" altLang="zh-CN" sz="1200" b="0" i="0" kern="1200" dirty="0" smtClean="0">
                <a:solidFill>
                  <a:schemeClr val="tx1"/>
                </a:solidFill>
                <a:effectLst/>
                <a:latin typeface="+mn-lt"/>
                <a:ea typeface="+mn-ea"/>
                <a:cs typeface="+mn-cs"/>
              </a:rPr>
              <a:t>E-step</a:t>
            </a:r>
            <a:r>
              <a:rPr lang="zh-CN" altLang="en-US" sz="1200" b="0" i="0" kern="1200" dirty="0" smtClean="0">
                <a:solidFill>
                  <a:schemeClr val="tx1"/>
                </a:solidFill>
                <a:effectLst/>
                <a:latin typeface="+mn-lt"/>
                <a:ea typeface="+mn-ea"/>
                <a:cs typeface="+mn-cs"/>
              </a:rPr>
              <a:t>输入</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β</a:t>
            </a:r>
            <a:r>
              <a:rPr lang="zh-CN" altLang="en-US" sz="1200" b="0" i="0" kern="1200" dirty="0" smtClean="0">
                <a:solidFill>
                  <a:schemeClr val="tx1"/>
                </a:solidFill>
                <a:effectLst/>
                <a:latin typeface="+mn-lt"/>
                <a:ea typeface="+mn-ea"/>
                <a:cs typeface="+mn-cs"/>
              </a:rPr>
              <a:t>，计算似然函数，</a:t>
            </a:r>
            <a:r>
              <a:rPr lang="en-US" altLang="zh-CN" sz="1200" b="0" i="0" kern="1200" dirty="0" smtClean="0">
                <a:solidFill>
                  <a:schemeClr val="tx1"/>
                </a:solidFill>
                <a:effectLst/>
                <a:latin typeface="+mn-lt"/>
                <a:ea typeface="+mn-ea"/>
                <a:cs typeface="+mn-cs"/>
              </a:rPr>
              <a:t>M-step</a:t>
            </a:r>
            <a:r>
              <a:rPr lang="zh-CN" altLang="en-US" sz="1200" b="0" i="0" kern="1200" dirty="0" smtClean="0">
                <a:solidFill>
                  <a:schemeClr val="tx1"/>
                </a:solidFill>
                <a:effectLst/>
                <a:latin typeface="+mn-lt"/>
                <a:ea typeface="+mn-ea"/>
                <a:cs typeface="+mn-cs"/>
              </a:rPr>
              <a:t>最大化这个似然函数，算出</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β</a:t>
            </a:r>
            <a:r>
              <a:rPr lang="zh-CN" altLang="en-US" sz="1200" b="0" i="0" kern="1200" dirty="0" smtClean="0">
                <a:solidFill>
                  <a:schemeClr val="tx1"/>
                </a:solidFill>
                <a:effectLst/>
                <a:latin typeface="+mn-lt"/>
                <a:ea typeface="+mn-ea"/>
                <a:cs typeface="+mn-cs"/>
              </a:rPr>
              <a:t>，不断迭代直到收敛。</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iterate </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and β </a:t>
            </a:r>
            <a:r>
              <a:rPr lang="en-US" altLang="zh-CN" sz="1200" dirty="0" smtClean="0"/>
              <a:t>until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r>
              <a:rPr lang="zh-CN" altLang="en-US" sz="1200" b="0" i="0" kern="1200" dirty="0" smtClean="0">
                <a:solidFill>
                  <a:schemeClr val="tx1"/>
                </a:solidFill>
                <a:effectLst/>
                <a:latin typeface="+mn-lt"/>
                <a:ea typeface="+mn-ea"/>
                <a:cs typeface="+mn-cs"/>
              </a:rPr>
              <a:t> </a:t>
            </a:r>
            <a:r>
              <a:rPr lang="en-US" altLang="zh-CN" dirty="0" smtClean="0"/>
              <a:t>N is the number of words</a:t>
            </a:r>
            <a:r>
              <a:rPr lang="en-US" altLang="zh-CN" baseline="0" dirty="0" smtClean="0"/>
              <a:t> in </a:t>
            </a:r>
            <a:r>
              <a:rPr lang="en-US" altLang="zh-CN" dirty="0" smtClean="0"/>
              <a:t>the generative</a:t>
            </a:r>
            <a:r>
              <a:rPr lang="en-US" altLang="zh-CN" baseline="0" dirty="0" smtClean="0"/>
              <a:t>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smtClean="0"/>
              <a:t>Wn</a:t>
            </a:r>
            <a:r>
              <a:rPr lang="en-US" altLang="zh-CN" baseline="0" dirty="0" smtClean="0"/>
              <a:t> is the nth word  </a:t>
            </a:r>
            <a:r>
              <a:rPr lang="en-US" altLang="zh-CN" dirty="0" smtClean="0"/>
              <a:t>Zn is the</a:t>
            </a:r>
            <a:r>
              <a:rPr lang="en-US" altLang="zh-CN" baseline="0" dirty="0" smtClean="0"/>
              <a:t> selected topic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P (z| </a:t>
            </a:r>
            <a:r>
              <a:rPr lang="el-GR" altLang="zh-CN" sz="1200" b="0" i="0" kern="1200" dirty="0" smtClean="0">
                <a:solidFill>
                  <a:schemeClr val="tx1"/>
                </a:solidFill>
                <a:effectLst/>
                <a:latin typeface="+mn-lt"/>
                <a:ea typeface="+mn-ea"/>
                <a:cs typeface="+mn-cs"/>
              </a:rPr>
              <a:t>Θ</a:t>
            </a:r>
            <a:r>
              <a:rPr lang="en-US" altLang="zh-CN" baseline="0" dirty="0" smtClean="0"/>
              <a:t>) indicates the probability distribution of the topic z given </a:t>
            </a:r>
            <a:r>
              <a:rPr lang="el-GR" altLang="zh-CN" sz="1200" b="0" i="0" kern="1200" dirty="0" smtClean="0">
                <a:solidFill>
                  <a:schemeClr val="tx1"/>
                </a:solidFill>
                <a:effectLst/>
                <a:latin typeface="+mn-lt"/>
                <a:ea typeface="+mn-ea"/>
                <a:cs typeface="+mn-cs"/>
              </a:rPr>
              <a:t>Θ</a:t>
            </a:r>
            <a:r>
              <a:rPr lang="en-US" altLang="zh-CN" baseline="0" dirty="0" smtClean="0"/>
              <a:t>. The value is </a:t>
            </a:r>
            <a:r>
              <a:rPr lang="el-GR" altLang="zh-CN" sz="1200" b="0" i="0" kern="1200" dirty="0" smtClean="0">
                <a:solidFill>
                  <a:schemeClr val="tx1"/>
                </a:solidFill>
                <a:effectLst/>
                <a:latin typeface="+mn-lt"/>
                <a:ea typeface="+mn-ea"/>
                <a:cs typeface="+mn-cs"/>
              </a:rPr>
              <a:t>Θ</a:t>
            </a:r>
            <a:r>
              <a:rPr lang="en-US" altLang="zh-CN" baseline="0" dirty="0" smtClean="0"/>
              <a:t>. P (z=</a:t>
            </a:r>
            <a:r>
              <a:rPr lang="en-US" altLang="zh-CN" baseline="0" dirty="0" err="1" smtClean="0"/>
              <a:t>i</a:t>
            </a:r>
            <a:r>
              <a:rPr lang="en-US" altLang="zh-CN" baseline="0" dirty="0" smtClean="0"/>
              <a:t>| theta) = theta _</a:t>
            </a:r>
            <a:r>
              <a:rPr lang="en-US" altLang="zh-CN" baseline="0" dirty="0" err="1" smtClean="0"/>
              <a:t>i</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p(</a:t>
            </a:r>
            <a:r>
              <a:rPr lang="en-US" altLang="zh-CN" sz="1200" b="0" i="0" kern="1200" dirty="0" err="1" smtClean="0">
                <a:solidFill>
                  <a:schemeClr val="tx1"/>
                </a:solidFill>
                <a:effectLst/>
                <a:latin typeface="+mn-lt"/>
                <a:ea typeface="+mn-ea"/>
                <a:cs typeface="+mn-cs"/>
              </a:rPr>
              <a:t>w|z</a:t>
            </a:r>
            <a:r>
              <a:rPr lang="en-US" altLang="zh-CN" sz="1200" b="0" i="0" kern="1200" dirty="0" smtClean="0">
                <a:solidFill>
                  <a:schemeClr val="tx1"/>
                </a:solidFill>
                <a:effectLst/>
                <a:latin typeface="+mn-lt"/>
                <a:ea typeface="+mn-ea"/>
                <a:cs typeface="+mn-cs"/>
              </a:rPr>
              <a:t>) is the distribution of word when</a:t>
            </a:r>
            <a:r>
              <a:rPr lang="en-US" altLang="zh-CN" sz="1200" b="0" i="0" kern="1200" baseline="0" dirty="0" smtClean="0">
                <a:solidFill>
                  <a:schemeClr val="tx1"/>
                </a:solidFill>
                <a:effectLst/>
                <a:latin typeface="+mn-lt"/>
                <a:ea typeface="+mn-ea"/>
                <a:cs typeface="+mn-cs"/>
              </a:rPr>
              <a:t> the topic z is given.</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16</a:t>
            </a:fld>
            <a:endParaRPr lang="zh-CN" altLang="en-US"/>
          </a:p>
        </p:txBody>
      </p:sp>
    </p:spTree>
    <p:extLst>
      <p:ext uri="{BB962C8B-B14F-4D97-AF65-F5344CB8AC3E}">
        <p14:creationId xmlns:p14="http://schemas.microsoft.com/office/powerpoint/2010/main" val="285489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Word2vec tries to model word-to-word relationships. </a:t>
            </a:r>
          </a:p>
          <a:p>
            <a:r>
              <a:rPr lang="en-US" altLang="zh-CN" sz="1200" b="0" i="0" kern="1200" dirty="0" smtClean="0">
                <a:solidFill>
                  <a:schemeClr val="tx1"/>
                </a:solidFill>
                <a:effectLst/>
                <a:latin typeface="+mn-lt"/>
                <a:ea typeface="+mn-ea"/>
                <a:cs typeface="+mn-cs"/>
              </a:rPr>
              <a:t>LDA models document-to-word relationships.</a:t>
            </a: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co-occurrence</a:t>
            </a:r>
            <a:r>
              <a:rPr lang="en-US" altLang="zh-CN" sz="1200" b="0" i="0" kern="1200" baseline="0" dirty="0" smtClean="0">
                <a:solidFill>
                  <a:schemeClr val="tx1"/>
                </a:solidFill>
                <a:effectLst/>
                <a:latin typeface="+mn-lt"/>
                <a:ea typeface="+mn-ea"/>
                <a:cs typeface="+mn-cs"/>
              </a:rPr>
              <a:t> of the word and context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co-occurrence</a:t>
            </a:r>
            <a:r>
              <a:rPr lang="en-US" altLang="zh-CN" sz="1200" b="0" i="0" kern="1200" baseline="0" dirty="0" smtClean="0">
                <a:solidFill>
                  <a:schemeClr val="tx1"/>
                </a:solidFill>
                <a:effectLst/>
                <a:latin typeface="+mn-lt"/>
                <a:ea typeface="+mn-ea"/>
                <a:cs typeface="+mn-cs"/>
              </a:rPr>
              <a:t> of the document and word</a:t>
            </a:r>
          </a:p>
          <a:p>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Word2vec reflect the information about </a:t>
            </a:r>
            <a:r>
              <a:rPr lang="en-US" altLang="zh-CN" sz="1200" b="0" i="0" kern="1200" dirty="0" smtClean="0">
                <a:solidFill>
                  <a:schemeClr val="tx1"/>
                </a:solidFill>
                <a:effectLst/>
                <a:latin typeface="+mn-lt"/>
                <a:ea typeface="+mn-ea"/>
                <a:cs typeface="+mn-cs"/>
              </a:rPr>
              <a:t>semantic</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syntactic</a:t>
            </a:r>
          </a:p>
          <a:p>
            <a:r>
              <a:rPr lang="en-US" altLang="zh-CN" sz="1200" b="0" i="0" kern="1200" baseline="0" dirty="0" smtClean="0">
                <a:solidFill>
                  <a:schemeClr val="tx1"/>
                </a:solidFill>
                <a:effectLst/>
                <a:latin typeface="+mn-lt"/>
                <a:ea typeface="+mn-ea"/>
                <a:cs typeface="+mn-cs"/>
              </a:rPr>
              <a:t>LDA reflects the information about topic</a:t>
            </a:r>
          </a:p>
          <a:p>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18</a:t>
            </a:fld>
            <a:endParaRPr lang="zh-CN" altLang="en-US"/>
          </a:p>
        </p:txBody>
      </p:sp>
    </p:spTree>
    <p:extLst>
      <p:ext uri="{BB962C8B-B14F-4D97-AF65-F5344CB8AC3E}">
        <p14:creationId xmlns:p14="http://schemas.microsoft.com/office/powerpoint/2010/main" val="65911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Mathematical representation</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19</a:t>
            </a:fld>
            <a:endParaRPr lang="zh-CN" altLang="en-US"/>
          </a:p>
        </p:txBody>
      </p:sp>
    </p:spTree>
    <p:extLst>
      <p:ext uri="{BB962C8B-B14F-4D97-AF65-F5344CB8AC3E}">
        <p14:creationId xmlns:p14="http://schemas.microsoft.com/office/powerpoint/2010/main" val="1261682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22</a:t>
            </a:fld>
            <a:endParaRPr lang="zh-CN" altLang="en-US"/>
          </a:p>
        </p:txBody>
      </p:sp>
    </p:spTree>
    <p:extLst>
      <p:ext uri="{BB962C8B-B14F-4D97-AF65-F5344CB8AC3E}">
        <p14:creationId xmlns:p14="http://schemas.microsoft.com/office/powerpoint/2010/main" val="56911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next time, I will introduce the</a:t>
            </a:r>
            <a:r>
              <a:rPr lang="en-US" altLang="zh-CN" baseline="0" dirty="0" smtClean="0"/>
              <a:t> LDA</a:t>
            </a:r>
            <a:r>
              <a:rPr lang="zh-CN" altLang="en-US" baseline="0" dirty="0" smtClean="0"/>
              <a:t> </a:t>
            </a:r>
            <a:r>
              <a:rPr lang="en-US" altLang="zh-CN" baseline="0" dirty="0" smtClean="0"/>
              <a:t>and word2vec according to these 4 aspects</a:t>
            </a:r>
            <a:r>
              <a:rPr lang="en-US" altLang="zh-CN" baseline="0" dirty="0" smtClean="0"/>
              <a:t>.</a:t>
            </a:r>
            <a:endParaRPr lang="en-US" altLang="zh-CN" baseline="0" dirty="0" smtClean="0"/>
          </a:p>
          <a:p>
            <a:r>
              <a:rPr lang="en-US" altLang="zh-CN" baseline="0" dirty="0" smtClean="0"/>
              <a:t>First, I will give a review of word2vec. Because the word2vec has been introduced in previous seminar. </a:t>
            </a:r>
          </a:p>
          <a:p>
            <a:r>
              <a:rPr lang="en-US" altLang="zh-CN" baseline="0" dirty="0" smtClean="0"/>
              <a:t>Next, I will </a:t>
            </a:r>
            <a:r>
              <a:rPr lang="en-US" altLang="zh-CN" baseline="0" dirty="0" smtClean="0"/>
              <a:t>explain LDA(Latent </a:t>
            </a:r>
            <a:r>
              <a:rPr lang="en-US" altLang="zh-CN" baseline="0" dirty="0" err="1" smtClean="0"/>
              <a:t>Dirichlet</a:t>
            </a:r>
            <a:r>
              <a:rPr lang="en-US" altLang="zh-CN" baseline="0" dirty="0" smtClean="0"/>
              <a:t> Allocation</a:t>
            </a:r>
            <a:r>
              <a:rPr lang="en-US" altLang="zh-CN" baseline="0" dirty="0" smtClean="0"/>
              <a:t>) model in </a:t>
            </a:r>
            <a:r>
              <a:rPr lang="en-US" altLang="zh-CN" baseline="0" dirty="0" err="1" smtClean="0"/>
              <a:t>detial</a:t>
            </a:r>
            <a:r>
              <a:rPr lang="en-US" altLang="zh-CN" baseline="0" dirty="0" smtClean="0"/>
              <a:t>.</a:t>
            </a:r>
            <a:endParaRPr lang="en-US" altLang="zh-CN" baseline="0" dirty="0" smtClean="0"/>
          </a:p>
          <a:p>
            <a:r>
              <a:rPr lang="en-US" altLang="zh-CN" baseline="0" dirty="0" smtClean="0"/>
              <a:t>Then we can compare LDA and Word2Vec. I think we can find something new in this process.</a:t>
            </a:r>
          </a:p>
          <a:p>
            <a:r>
              <a:rPr lang="en-US" altLang="zh-CN" baseline="0" dirty="0" smtClean="0"/>
              <a:t>Finally, I </a:t>
            </a:r>
            <a:r>
              <a:rPr lang="en-US" altLang="zh-CN" baseline="0" dirty="0" smtClean="0"/>
              <a:t>want to give you a brief intro about a new method of word </a:t>
            </a:r>
            <a:r>
              <a:rPr lang="en-US" altLang="zh-CN" baseline="0" dirty="0" smtClean="0"/>
              <a:t>representation. It is a combination of LDA and word2vec.  It’s named LDA2Vec</a:t>
            </a:r>
            <a:r>
              <a:rPr lang="en-US" altLang="zh-CN"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AD8422D5-DA3F-49B5-A8C8-D54F4FCDCC26}" type="slidenum">
              <a:rPr lang="zh-CN" altLang="en-US" smtClean="0"/>
              <a:t>2</a:t>
            </a:fld>
            <a:endParaRPr lang="zh-CN" altLang="en-US"/>
          </a:p>
        </p:txBody>
      </p:sp>
    </p:spTree>
    <p:extLst>
      <p:ext uri="{BB962C8B-B14F-4D97-AF65-F5344CB8AC3E}">
        <p14:creationId xmlns:p14="http://schemas.microsoft.com/office/powerpoint/2010/main" val="850772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In a conclusion</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lda2vec model tries to mix the best parts of word2vec and LDA into a single framework. word2vec captures powerful relationships between words, but the resulting vectors are largely interpretable and don't represent documents. LDA on the other hand is quite interpretable by humans, but doesn't model local word relationships like word2vec.  This model that builds both word and document topics.</a:t>
            </a:r>
            <a:r>
              <a:rPr lang="en-US" altLang="zh-CN" sz="1200" b="0" i="0" kern="1200" baseline="0" dirty="0" smtClean="0">
                <a:solidFill>
                  <a:schemeClr val="tx1"/>
                </a:solidFill>
                <a:effectLst/>
                <a:latin typeface="+mn-lt"/>
                <a:ea typeface="+mn-ea"/>
                <a:cs typeface="+mn-cs"/>
              </a:rPr>
              <a:t> It </a:t>
            </a:r>
            <a:r>
              <a:rPr lang="en-US" altLang="zh-CN" sz="1200" b="0" i="0" kern="1200" dirty="0" smtClean="0">
                <a:solidFill>
                  <a:schemeClr val="tx1"/>
                </a:solidFill>
                <a:effectLst/>
                <a:latin typeface="+mn-lt"/>
                <a:ea typeface="+mn-ea"/>
                <a:cs typeface="+mn-cs"/>
              </a:rPr>
              <a:t>makes them interpretable.</a:t>
            </a: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D8422D5-DA3F-49B5-A8C8-D54F4FCDCC26}" type="slidenum">
              <a:rPr lang="zh-CN" altLang="en-US" smtClean="0"/>
              <a:t>23</a:t>
            </a:fld>
            <a:endParaRPr lang="zh-CN" altLang="en-US"/>
          </a:p>
        </p:txBody>
      </p:sp>
    </p:spTree>
    <p:extLst>
      <p:ext uri="{BB962C8B-B14F-4D97-AF65-F5344CB8AC3E}">
        <p14:creationId xmlns:p14="http://schemas.microsoft.com/office/powerpoint/2010/main" val="196285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Word2vec</a:t>
            </a:r>
            <a:r>
              <a:rPr lang="en-US" altLang="zh-CN" sz="1200" b="0" i="0" kern="1200" dirty="0" smtClean="0">
                <a:solidFill>
                  <a:schemeClr val="tx1"/>
                </a:solidFill>
                <a:effectLst/>
                <a:latin typeface="+mn-lt"/>
                <a:ea typeface="+mn-ea"/>
                <a:cs typeface="+mn-cs"/>
              </a:rPr>
              <a:t> is a group of related models that are used to produce </a:t>
            </a:r>
            <a:r>
              <a:rPr lang="en-US" altLang="zh-CN" sz="1200" b="0" i="0" u="none" strike="noStrike" kern="1200" dirty="0" smtClean="0">
                <a:solidFill>
                  <a:schemeClr val="tx1"/>
                </a:solidFill>
                <a:effectLst/>
                <a:latin typeface="+mn-lt"/>
                <a:ea typeface="+mn-ea"/>
                <a:cs typeface="+mn-cs"/>
                <a:hlinkClick r:id="rId3" tooltip="Word embedding"/>
              </a:rPr>
              <a:t>word </a:t>
            </a:r>
            <a:r>
              <a:rPr lang="en-US" altLang="zh-CN" sz="1200" b="0" i="0" u="none" strike="noStrike" kern="1200" dirty="0" err="1" smtClean="0">
                <a:solidFill>
                  <a:schemeClr val="tx1"/>
                </a:solidFill>
                <a:effectLst/>
                <a:latin typeface="+mn-lt"/>
                <a:ea typeface="+mn-ea"/>
                <a:cs typeface="+mn-cs"/>
                <a:hlinkClick r:id="rId3" tooltip="Word embedding"/>
              </a:rPr>
              <a:t>embeddings</a:t>
            </a:r>
            <a:r>
              <a:rPr lang="en-US" altLang="zh-CN"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These models are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two-layer </a:t>
            </a:r>
            <a:r>
              <a:rPr lang="en-US" altLang="zh-CN" sz="1200" b="0" i="0" u="none" strike="noStrike" kern="1200" dirty="0" smtClean="0">
                <a:solidFill>
                  <a:schemeClr val="tx1"/>
                </a:solidFill>
                <a:effectLst/>
                <a:latin typeface="+mn-lt"/>
                <a:ea typeface="+mn-ea"/>
                <a:cs typeface="+mn-cs"/>
                <a:hlinkClick r:id="rId4" tooltip="Neural network"/>
              </a:rPr>
              <a:t>neural networks</a:t>
            </a:r>
            <a:r>
              <a:rPr lang="en-US" altLang="zh-CN" sz="1200" b="0" i="0" kern="1200" dirty="0" smtClean="0">
                <a:solidFill>
                  <a:schemeClr val="tx1"/>
                </a:solidFill>
                <a:effectLst/>
                <a:latin typeface="+mn-lt"/>
                <a:ea typeface="+mn-ea"/>
                <a:cs typeface="+mn-cs"/>
              </a:rPr>
              <a:t> that are trained to reconstruct linguistic contexts of words. </a:t>
            </a:r>
          </a:p>
          <a:p>
            <a:r>
              <a:rPr lang="en-US" altLang="zh-CN" sz="1200" b="0" i="0" kern="1200" dirty="0" smtClean="0">
                <a:solidFill>
                  <a:schemeClr val="tx1"/>
                </a:solidFill>
                <a:effectLst/>
                <a:latin typeface="+mn-lt"/>
                <a:ea typeface="+mn-ea"/>
                <a:cs typeface="+mn-cs"/>
              </a:rPr>
              <a:t>Word2vec takes as its input a large corpus of text and produces a </a:t>
            </a:r>
            <a:r>
              <a:rPr lang="en-US" altLang="zh-CN" sz="1200" b="0" i="0" u="none" strike="noStrike" kern="1200" dirty="0" smtClean="0">
                <a:solidFill>
                  <a:schemeClr val="tx1"/>
                </a:solidFill>
                <a:effectLst/>
                <a:latin typeface="+mn-lt"/>
                <a:ea typeface="+mn-ea"/>
                <a:cs typeface="+mn-cs"/>
                <a:hlinkClick r:id="rId5" tooltip="Vector space"/>
              </a:rPr>
              <a:t>vector </a:t>
            </a:r>
            <a:r>
              <a:rPr lang="en-US" altLang="zh-CN" sz="1200" b="0" i="0" u="none" strike="noStrike" kern="1200" dirty="0" smtClean="0">
                <a:solidFill>
                  <a:schemeClr val="tx1"/>
                </a:solidFill>
                <a:effectLst/>
                <a:latin typeface="+mn-lt"/>
                <a:ea typeface="+mn-ea"/>
                <a:cs typeface="+mn-cs"/>
                <a:hlinkClick r:id="rId5" tooltip="Vector space"/>
              </a:rPr>
              <a:t>space</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baseline="0" dirty="0" smtClean="0">
                <a:solidFill>
                  <a:schemeClr val="tx1"/>
                </a:solidFill>
                <a:effectLst/>
                <a:latin typeface="+mn-lt"/>
                <a:ea typeface="+mn-ea"/>
                <a:cs typeface="+mn-cs"/>
              </a:rPr>
              <a:t> </a:t>
            </a:r>
            <a:endParaRPr lang="en-US" altLang="zh-CN" sz="1200" b="0" i="0" u="none" strike="noStrike" kern="1200" baseline="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effectLst/>
                <a:latin typeface="+mn-lt"/>
                <a:ea typeface="+mn-ea"/>
                <a:cs typeface="+mn-cs"/>
              </a:rPr>
              <a:t>E</a:t>
            </a:r>
            <a:r>
              <a:rPr lang="en-US" altLang="zh-CN" sz="1200" b="0" i="0" kern="1200" dirty="0" smtClean="0">
                <a:solidFill>
                  <a:schemeClr val="tx1"/>
                </a:solidFill>
                <a:effectLst/>
                <a:latin typeface="+mn-lt"/>
                <a:ea typeface="+mn-ea"/>
                <a:cs typeface="+mn-cs"/>
              </a:rPr>
              <a:t>ach unique word in the </a:t>
            </a:r>
            <a:r>
              <a:rPr lang="en-US" altLang="zh-CN" sz="1200" b="0" i="0" u="none" strike="noStrike" kern="1200" dirty="0" smtClean="0">
                <a:solidFill>
                  <a:schemeClr val="tx1"/>
                </a:solidFill>
                <a:effectLst/>
                <a:latin typeface="+mn-lt"/>
                <a:ea typeface="+mn-ea"/>
                <a:cs typeface="+mn-cs"/>
                <a:hlinkClick r:id="rId6" tooltip="Corpus linguistics"/>
              </a:rPr>
              <a:t>corpus</a:t>
            </a:r>
            <a:r>
              <a:rPr lang="en-US" altLang="zh-CN" sz="1200" b="0" i="0" kern="1200" dirty="0" smtClean="0">
                <a:solidFill>
                  <a:schemeClr val="tx1"/>
                </a:solidFill>
                <a:effectLst/>
                <a:latin typeface="+mn-lt"/>
                <a:ea typeface="+mn-ea"/>
                <a:cs typeface="+mn-cs"/>
              </a:rPr>
              <a:t> being assigned a corresponding vector in the space. </a:t>
            </a:r>
          </a:p>
          <a:p>
            <a:r>
              <a:rPr lang="en-US" altLang="zh-CN" sz="1200" b="0" i="0" kern="1200" baseline="0" dirty="0" smtClean="0">
                <a:solidFill>
                  <a:schemeClr val="tx1"/>
                </a:solidFill>
                <a:effectLst/>
                <a:latin typeface="+mn-lt"/>
                <a:ea typeface="+mn-ea"/>
                <a:cs typeface="+mn-cs"/>
              </a:rPr>
              <a:t>The </a:t>
            </a:r>
            <a:r>
              <a:rPr lang="en-US" altLang="zh-CN" sz="1200" b="0" i="0" kern="1200" dirty="0" smtClean="0">
                <a:solidFill>
                  <a:schemeClr val="tx1"/>
                </a:solidFill>
                <a:effectLst/>
                <a:latin typeface="+mn-lt"/>
                <a:ea typeface="+mn-ea"/>
                <a:cs typeface="+mn-cs"/>
              </a:rPr>
              <a:t>words that share common contexts in the corpus are located in close proximity to one another in the space</a:t>
            </a:r>
          </a:p>
          <a:p>
            <a:endParaRPr lang="en-US" altLang="zh-CN" dirty="0" smtClean="0"/>
          </a:p>
          <a:p>
            <a:r>
              <a:rPr lang="en-US" altLang="zh-CN" dirty="0" smtClean="0"/>
              <a:t>There</a:t>
            </a:r>
            <a:r>
              <a:rPr lang="en-US" altLang="zh-CN" baseline="0" dirty="0" smtClean="0"/>
              <a:t> are two models in Word2Vec.</a:t>
            </a:r>
            <a:endParaRPr lang="en-US" altLang="zh-CN" dirty="0" smtClean="0"/>
          </a:p>
          <a:p>
            <a:r>
              <a:rPr lang="en-US" altLang="zh-CN" dirty="0" smtClean="0"/>
              <a:t>The CBOW architecture predicts the current word based on the context.</a:t>
            </a:r>
          </a:p>
          <a:p>
            <a:r>
              <a:rPr lang="en-US" altLang="zh-CN" dirty="0" smtClean="0"/>
              <a:t>And the Skip-gram predicts surrounding words given the current word.</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3</a:t>
            </a:fld>
            <a:endParaRPr lang="zh-CN" altLang="en-US"/>
          </a:p>
        </p:txBody>
      </p:sp>
    </p:spTree>
    <p:extLst>
      <p:ext uri="{BB962C8B-B14F-4D97-AF65-F5344CB8AC3E}">
        <p14:creationId xmlns:p14="http://schemas.microsoft.com/office/powerpoint/2010/main" val="371450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en-US" altLang="zh-CN" baseline="0" dirty="0" smtClean="0"/>
              <a:t> this part, I will use the CBOW model as an example. The  Skip-Gram is like a mirror of CBOW.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idea of CBOW model is to learn word vector </a:t>
            </a:r>
            <a:r>
              <a:rPr lang="en-US" altLang="zh-CN" baseline="0" dirty="0" err="1" smtClean="0"/>
              <a:t>wt</a:t>
            </a:r>
            <a:r>
              <a:rPr lang="en-US" altLang="zh-CN" baseline="0" dirty="0" smtClean="0"/>
              <a:t> from its surrounding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example, the sentence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want get the word vector of word set</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4</a:t>
            </a:fld>
            <a:endParaRPr lang="zh-CN" altLang="en-US"/>
          </a:p>
        </p:txBody>
      </p:sp>
    </p:spTree>
    <p:extLst>
      <p:ext uri="{BB962C8B-B14F-4D97-AF65-F5344CB8AC3E}">
        <p14:creationId xmlns:p14="http://schemas.microsoft.com/office/powerpoint/2010/main" val="192361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input vector is a hot-vector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a:t>
            </a:r>
            <a:r>
              <a:rPr lang="en-US" altLang="zh-CN" sz="1200" b="0" i="0" kern="1200" baseline="0" dirty="0" smtClean="0">
                <a:solidFill>
                  <a:schemeClr val="tx1"/>
                </a:solidFill>
                <a:effectLst/>
                <a:latin typeface="+mn-lt"/>
                <a:ea typeface="+mn-ea"/>
                <a:cs typeface="+mn-cs"/>
              </a:rPr>
              <a:t> index of elements 1 in the input vector corresponds to the index of the word in vocabulary</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5</a:t>
            </a:fld>
            <a:endParaRPr lang="zh-CN" altLang="en-US"/>
          </a:p>
        </p:txBody>
      </p:sp>
    </p:spTree>
    <p:extLst>
      <p:ext uri="{BB962C8B-B14F-4D97-AF65-F5344CB8AC3E}">
        <p14:creationId xmlns:p14="http://schemas.microsoft.com/office/powerpoint/2010/main" val="16341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make true that the true vector of word sat and its predicted vector are as similar as possible</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6</a:t>
            </a:fld>
            <a:endParaRPr lang="zh-CN" altLang="en-US"/>
          </a:p>
        </p:txBody>
      </p:sp>
    </p:spTree>
    <p:extLst>
      <p:ext uri="{BB962C8B-B14F-4D97-AF65-F5344CB8AC3E}">
        <p14:creationId xmlns:p14="http://schemas.microsoft.com/office/powerpoint/2010/main" val="255237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matrix W is randomly generated.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Use W</a:t>
            </a:r>
            <a:r>
              <a:rPr lang="en-US" altLang="zh-CN" baseline="0" dirty="0" smtClean="0"/>
              <a:t> times input vector </a:t>
            </a:r>
            <a:r>
              <a:rPr lang="en-US" altLang="zh-CN" dirty="0" smtClean="0"/>
              <a:t>We can get</a:t>
            </a:r>
            <a:r>
              <a:rPr lang="en-US" altLang="zh-CN" baseline="0" dirty="0" smtClean="0"/>
              <a:t> the vector cat and vector on. </a:t>
            </a:r>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fld id="{AD8422D5-DA3F-49B5-A8C8-D54F4FCDCC26}" type="slidenum">
              <a:rPr lang="zh-CN" altLang="en-US" smtClean="0"/>
              <a:t>7</a:t>
            </a:fld>
            <a:endParaRPr lang="zh-CN" altLang="en-US"/>
          </a:p>
        </p:txBody>
      </p:sp>
    </p:spTree>
    <p:extLst>
      <p:ext uri="{BB962C8B-B14F-4D97-AF65-F5344CB8AC3E}">
        <p14:creationId xmlns:p14="http://schemas.microsoft.com/office/powerpoint/2010/main" val="383687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Then, calculate the average of these two word vectors in the hidden layer.</a:t>
            </a:r>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8</a:t>
            </a:fld>
            <a:endParaRPr lang="zh-CN" altLang="en-US"/>
          </a:p>
        </p:txBody>
      </p:sp>
    </p:spTree>
    <p:extLst>
      <p:ext uri="{BB962C8B-B14F-4D97-AF65-F5344CB8AC3E}">
        <p14:creationId xmlns:p14="http://schemas.microsoft.com/office/powerpoint/2010/main" val="150594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use the multiplication of W and v as the output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Transform the output vector by </a:t>
            </a:r>
            <a:r>
              <a:rPr lang="en-US" altLang="zh-CN" baseline="0" dirty="0" err="1" smtClean="0"/>
              <a:t>softmax</a:t>
            </a:r>
            <a:r>
              <a:rPr lang="en-US" altLang="zh-CN" baseline="0" dirty="0" smtClean="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a:t>
            </a:r>
            <a:r>
              <a:rPr lang="en-US" altLang="zh-CN" baseline="0" dirty="0" err="1" smtClean="0"/>
              <a:t>softmax</a:t>
            </a:r>
            <a:r>
              <a:rPr lang="en-US" altLang="zh-CN" baseline="0" dirty="0" smtClean="0"/>
              <a:t> makes the range of the vector elements from 0 to1.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Then, use gradient descent on the </a:t>
            </a:r>
            <a:r>
              <a:rPr lang="en-US" altLang="zh-CN" baseline="0" dirty="0" err="1" smtClean="0"/>
              <a:t>softmax</a:t>
            </a:r>
            <a:r>
              <a:rPr lang="en-US" altLang="zh-CN" baseline="0" dirty="0" smtClean="0"/>
              <a:t> </a:t>
            </a:r>
            <a:r>
              <a:rPr lang="en-US" altLang="zh-CN" baseline="0" dirty="0" err="1" smtClean="0"/>
              <a:t>prob</a:t>
            </a:r>
            <a:r>
              <a:rPr lang="en-US" altLang="zh-CN" baseline="0" dirty="0" smtClean="0"/>
              <a:t> to update the weight matrix.</a:t>
            </a:r>
          </a:p>
          <a:p>
            <a:endParaRPr lang="zh-CN" altLang="en-US" dirty="0"/>
          </a:p>
        </p:txBody>
      </p:sp>
      <p:sp>
        <p:nvSpPr>
          <p:cNvPr id="4" name="灯片编号占位符 3"/>
          <p:cNvSpPr>
            <a:spLocks noGrp="1"/>
          </p:cNvSpPr>
          <p:nvPr>
            <p:ph type="sldNum" sz="quarter" idx="10"/>
          </p:nvPr>
        </p:nvSpPr>
        <p:spPr/>
        <p:txBody>
          <a:bodyPr/>
          <a:lstStyle/>
          <a:p>
            <a:fld id="{AD8422D5-DA3F-49B5-A8C8-D54F4FCDCC26}" type="slidenum">
              <a:rPr lang="zh-CN" altLang="en-US" smtClean="0"/>
              <a:t>9</a:t>
            </a:fld>
            <a:endParaRPr lang="zh-CN" altLang="en-US"/>
          </a:p>
        </p:txBody>
      </p:sp>
    </p:spTree>
    <p:extLst>
      <p:ext uri="{BB962C8B-B14F-4D97-AF65-F5344CB8AC3E}">
        <p14:creationId xmlns:p14="http://schemas.microsoft.com/office/powerpoint/2010/main" val="67709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423880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191170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21026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81943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393477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344179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122187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52735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119027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7710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7D9685-CC52-4004-962A-291678A93295}" type="datetimeFigureOut">
              <a:rPr lang="zh-CN" altLang="en-US" smtClean="0"/>
              <a:t>2017/5/2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280587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D9685-CC52-4004-962A-291678A93295}" type="datetimeFigureOut">
              <a:rPr lang="zh-CN" altLang="en-US" smtClean="0"/>
              <a:t>2017/5/2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FC69B-2B17-4D19-A0CA-5D63E1F0C1B8}" type="slidenum">
              <a:rPr lang="zh-CN" altLang="en-US" smtClean="0"/>
              <a:t>‹#›</a:t>
            </a:fld>
            <a:endParaRPr lang="zh-CN" altLang="en-US"/>
          </a:p>
        </p:txBody>
      </p:sp>
    </p:spTree>
    <p:extLst>
      <p:ext uri="{BB962C8B-B14F-4D97-AF65-F5344CB8AC3E}">
        <p14:creationId xmlns:p14="http://schemas.microsoft.com/office/powerpoint/2010/main" val="70041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76271"/>
            <a:ext cx="9144000" cy="1077659"/>
          </a:xfrm>
        </p:spPr>
        <p:txBody>
          <a:bodyPr>
            <a:normAutofit/>
          </a:bodyPr>
          <a:lstStyle/>
          <a:p>
            <a:r>
              <a:rPr lang="en-US" altLang="zh-CN" dirty="0" smtClean="0"/>
              <a:t>LDA &amp; Word2Vec</a:t>
            </a:r>
            <a:endParaRPr lang="zh-CN" altLang="en-US" dirty="0"/>
          </a:p>
        </p:txBody>
      </p:sp>
      <p:sp>
        <p:nvSpPr>
          <p:cNvPr id="3" name="副标题 2"/>
          <p:cNvSpPr>
            <a:spLocks noGrp="1"/>
          </p:cNvSpPr>
          <p:nvPr>
            <p:ph type="subTitle" idx="1"/>
          </p:nvPr>
        </p:nvSpPr>
        <p:spPr/>
        <p:txBody>
          <a:bodyPr/>
          <a:lstStyle/>
          <a:p>
            <a:r>
              <a:rPr lang="en-US" altLang="zh-CN" dirty="0" err="1" smtClean="0"/>
              <a:t>Yizhu</a:t>
            </a:r>
            <a:endParaRPr lang="en-US" altLang="zh-CN" dirty="0" smtClean="0"/>
          </a:p>
          <a:p>
            <a:r>
              <a:rPr lang="en-US" altLang="zh-CN" dirty="0" smtClean="0"/>
              <a:t>2017.4.30</a:t>
            </a:r>
            <a:endParaRPr lang="zh-CN" altLang="en-US" dirty="0"/>
          </a:p>
        </p:txBody>
      </p:sp>
    </p:spTree>
    <p:extLst>
      <p:ext uri="{BB962C8B-B14F-4D97-AF65-F5344CB8AC3E}">
        <p14:creationId xmlns:p14="http://schemas.microsoft.com/office/powerpoint/2010/main" val="1540203532"/>
      </p:ext>
    </p:extLst>
  </p:cSld>
  <p:clrMapOvr>
    <a:masterClrMapping/>
  </p:clrMapOvr>
  <mc:AlternateContent xmlns:mc="http://schemas.openxmlformats.org/markup-compatibility/2006" xmlns:p14="http://schemas.microsoft.com/office/powerpoint/2010/main">
    <mc:Choice Requires="p14">
      <p:transition spd="slow" p14:dur="2000" advTm="15138"/>
    </mc:Choice>
    <mc:Fallback xmlns="">
      <p:transition spd="slow" advTm="1513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60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60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52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2952633"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5957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59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3015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67855" y="1781206"/>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67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1562" y="3562394"/>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67854" y="4223996"/>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05435"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8988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6163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63196" y="4212933"/>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47544"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2721201"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2721201"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5795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8880959"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a:off x="3577870" y="2801162"/>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a:off x="2053870" y="2801162"/>
                <a:ext cx="906402" cy="450444"/>
              </a:xfrm>
              <a:prstGeom prst="rect">
                <a:avLst/>
              </a:prstGeom>
              <a:blipFill>
                <a:blip r:embed="rId3"/>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3681431" y="4243868"/>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157431" y="4243868"/>
                <a:ext cx="906402" cy="450444"/>
              </a:xfrm>
              <a:prstGeom prst="rect">
                <a:avLst/>
              </a:prstGeom>
              <a:blipFill>
                <a:blip r:embed="rId4"/>
                <a:stretch>
                  <a:fillRect b="-1351"/>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4060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3241636"/>
                    </a:ext>
                  </a:extLst>
                </a:gridCol>
                <a:gridCol w="246888">
                  <a:extLst>
                    <a:ext uri="{9D8B030D-6E8A-4147-A177-3AD203B41FA5}">
                      <a16:colId xmlns="" xmlns:a16="http://schemas.microsoft.com/office/drawing/2014/main" val="4278168359"/>
                    </a:ext>
                  </a:extLst>
                </a:gridCol>
                <a:gridCol w="246888">
                  <a:extLst>
                    <a:ext uri="{9D8B030D-6E8A-4147-A177-3AD203B41FA5}">
                      <a16:colId xmlns="" xmlns:a16="http://schemas.microsoft.com/office/drawing/2014/main" val="1775200123"/>
                    </a:ext>
                  </a:extLst>
                </a:gridCol>
                <a:gridCol w="246888">
                  <a:extLst>
                    <a:ext uri="{9D8B030D-6E8A-4147-A177-3AD203B41FA5}">
                      <a16:colId xmlns="" xmlns:a16="http://schemas.microsoft.com/office/drawing/2014/main" val="3058570661"/>
                    </a:ext>
                  </a:extLst>
                </a:gridCol>
                <a:gridCol w="246888">
                  <a:extLst>
                    <a:ext uri="{9D8B030D-6E8A-4147-A177-3AD203B41FA5}">
                      <a16:colId xmlns="" xmlns:a16="http://schemas.microsoft.com/office/drawing/2014/main" val="3635929464"/>
                    </a:ext>
                  </a:extLst>
                </a:gridCol>
                <a:gridCol w="246888">
                  <a:extLst>
                    <a:ext uri="{9D8B030D-6E8A-4147-A177-3AD203B41FA5}">
                      <a16:colId xmlns="" xmlns:a16="http://schemas.microsoft.com/office/drawing/2014/main" val="1060927547"/>
                    </a:ext>
                  </a:extLst>
                </a:gridCol>
                <a:gridCol w="246888">
                  <a:extLst>
                    <a:ext uri="{9D8B030D-6E8A-4147-A177-3AD203B41FA5}">
                      <a16:colId xmlns="" xmlns:a16="http://schemas.microsoft.com/office/drawing/2014/main" val="2648937507"/>
                    </a:ext>
                  </a:extLst>
                </a:gridCol>
                <a:gridCol w="246888">
                  <a:extLst>
                    <a:ext uri="{9D8B030D-6E8A-4147-A177-3AD203B41FA5}">
                      <a16:colId xmlns="" xmlns:a16="http://schemas.microsoft.com/office/drawing/2014/main" val="3865230097"/>
                    </a:ext>
                  </a:extLst>
                </a:gridCol>
                <a:gridCol w="246888">
                  <a:extLst>
                    <a:ext uri="{9D8B030D-6E8A-4147-A177-3AD203B41FA5}">
                      <a16:colId xmlns="" xmlns:a16="http://schemas.microsoft.com/office/drawing/2014/main" val="2604712063"/>
                    </a:ext>
                  </a:extLst>
                </a:gridCol>
                <a:gridCol w="246888">
                  <a:extLst>
                    <a:ext uri="{9D8B030D-6E8A-4147-A177-3AD203B41FA5}">
                      <a16:colId xmlns=""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70" name="TextBox 169"/>
              <p:cNvSpPr txBox="1"/>
              <p:nvPr/>
            </p:nvSpPr>
            <p:spPr>
              <a:xfrm>
                <a:off x="4888441" y="843213"/>
                <a:ext cx="90640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906402" cy="422039"/>
              </a:xfrm>
              <a:prstGeom prst="rect">
                <a:avLst/>
              </a:prstGeom>
              <a:blipFill>
                <a:blip r:embed="rId5"/>
                <a:stretch>
                  <a:fillRect/>
                </a:stretch>
              </a:blipFill>
            </p:spPr>
            <p:txBody>
              <a:bodyPr/>
              <a:lstStyle/>
              <a:p>
                <a:r>
                  <a:rPr lang="en-US">
                    <a:noFill/>
                  </a:rPr>
                  <a:t> </a:t>
                </a:r>
              </a:p>
            </p:txBody>
          </p:sp>
        </mc:Fallback>
      </mc:AlternateContent>
      <p:sp>
        <p:nvSpPr>
          <p:cNvPr id="81" name="TextBox 80"/>
          <p:cNvSpPr txBox="1"/>
          <p:nvPr/>
        </p:nvSpPr>
        <p:spPr>
          <a:xfrm>
            <a:off x="7148802" y="1314183"/>
            <a:ext cx="1779141" cy="300082"/>
          </a:xfrm>
          <a:prstGeom prst="rect">
            <a:avLst/>
          </a:prstGeom>
          <a:noFill/>
        </p:spPr>
        <p:txBody>
          <a:bodyPr wrap="none" rtlCol="0">
            <a:spAutoFit/>
          </a:bodyPr>
          <a:lstStyle/>
          <a:p>
            <a:r>
              <a:rPr lang="en-US" sz="1350" dirty="0">
                <a:solidFill>
                  <a:srgbClr val="FF0000"/>
                </a:solidFill>
              </a:rPr>
              <a:t>Contain word’s vectors</a:t>
            </a:r>
          </a:p>
        </p:txBody>
      </p:sp>
      <p:cxnSp>
        <p:nvCxnSpPr>
          <p:cNvPr id="6" name="Straight Arrow Connector 5"/>
          <p:cNvCxnSpPr>
            <a:stCxn id="81" idx="1"/>
            <a:endCxn id="2" idx="3"/>
          </p:cNvCxnSpPr>
          <p:nvPr/>
        </p:nvCxnSpPr>
        <p:spPr>
          <a:xfrm flipH="1">
            <a:off x="6529805" y="1464225"/>
            <a:ext cx="618997" cy="40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7154643" y="3421906"/>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oMath>
                  </m:oMathPara>
                </a14:m>
                <a:endParaRPr lang="en-US" sz="21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630643" y="3421906"/>
                <a:ext cx="906402" cy="415498"/>
              </a:xfrm>
              <a:prstGeom prst="rect">
                <a:avLst/>
              </a:prstGeom>
              <a:blipFill>
                <a:blip r:embed="rId6"/>
                <a:stretch>
                  <a:fillRect b="-1471"/>
                </a:stretch>
              </a:blipFill>
            </p:spPr>
            <p:txBody>
              <a:bodyPr/>
              <a:lstStyle/>
              <a:p>
                <a:r>
                  <a:rPr lang="en-US">
                    <a:noFill/>
                  </a:rPr>
                  <a:t> </a:t>
                </a:r>
              </a:p>
            </p:txBody>
          </p:sp>
        </mc:Fallback>
      </mc:AlternateContent>
      <p:sp>
        <p:nvSpPr>
          <p:cNvPr id="3" name="Rectangle 2"/>
          <p:cNvSpPr/>
          <p:nvPr/>
        </p:nvSpPr>
        <p:spPr>
          <a:xfrm>
            <a:off x="2524721" y="151661"/>
            <a:ext cx="6463430" cy="646331"/>
          </a:xfrm>
          <a:prstGeom prst="rect">
            <a:avLst/>
          </a:prstGeom>
        </p:spPr>
        <p:txBody>
          <a:bodyPr wrap="square">
            <a:spAutoFit/>
          </a:bodyPr>
          <a:lstStyle/>
          <a:p>
            <a:r>
              <a:rPr lang="en-US" dirty="0"/>
              <a:t>We can consider either W or W’ as the word’s representation. Or even take the average.</a:t>
            </a:r>
          </a:p>
        </p:txBody>
      </p:sp>
      <p:sp>
        <p:nvSpPr>
          <p:cNvPr id="5" name="矩形 4"/>
          <p:cNvSpPr/>
          <p:nvPr/>
        </p:nvSpPr>
        <p:spPr>
          <a:xfrm>
            <a:off x="1127172" y="6164137"/>
            <a:ext cx="10072047" cy="369332"/>
          </a:xfrm>
          <a:prstGeom prst="rect">
            <a:avLst/>
          </a:prstGeom>
        </p:spPr>
        <p:txBody>
          <a:bodyPr wrap="square">
            <a:spAutoFit/>
          </a:bodyPr>
          <a:lstStyle/>
          <a:p>
            <a:r>
              <a:rPr lang="en-US" altLang="zh-CN" dirty="0"/>
              <a:t>In a conclusion, word2vec can map word in the vocabulary to the K dimensional vector space.</a:t>
            </a:r>
            <a:endParaRPr lang="en-US" altLang="zh-CN" dirty="0"/>
          </a:p>
        </p:txBody>
      </p:sp>
    </p:spTree>
    <p:extLst>
      <p:ext uri="{BB962C8B-B14F-4D97-AF65-F5344CB8AC3E}">
        <p14:creationId xmlns:p14="http://schemas.microsoft.com/office/powerpoint/2010/main" val="391439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904" y="198782"/>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874642" y="1494941"/>
            <a:ext cx="10098157" cy="4958868"/>
          </a:xfrm>
        </p:spPr>
        <p:txBody>
          <a:bodyPr>
            <a:normAutofit/>
          </a:bodyPr>
          <a:lstStyle/>
          <a:p>
            <a:r>
              <a:rPr lang="en-US" altLang="zh-CN" sz="3200" dirty="0"/>
              <a:t>What is Latent </a:t>
            </a:r>
            <a:r>
              <a:rPr lang="en-US" altLang="zh-CN" sz="3200" dirty="0" err="1"/>
              <a:t>Dirichlet</a:t>
            </a:r>
            <a:r>
              <a:rPr lang="en-US" altLang="zh-CN" sz="3200" dirty="0"/>
              <a:t> Allocation (LDA</a:t>
            </a:r>
            <a:r>
              <a:rPr lang="en-US" altLang="zh-CN" sz="3200" dirty="0" smtClean="0"/>
              <a:t>)?</a:t>
            </a:r>
          </a:p>
          <a:p>
            <a:pPr algn="l"/>
            <a:r>
              <a:rPr lang="en-US" altLang="zh-CN" dirty="0" smtClean="0"/>
              <a:t>	A </a:t>
            </a:r>
            <a:r>
              <a:rPr lang="en-US" altLang="zh-CN" dirty="0"/>
              <a:t>generative probabilistic model for collections of discrete data such as text corpora. </a:t>
            </a:r>
            <a:endParaRPr lang="en-US" altLang="zh-CN" dirty="0" smtClean="0"/>
          </a:p>
          <a:p>
            <a:pPr algn="l"/>
            <a:r>
              <a:rPr lang="en-US" altLang="zh-CN" dirty="0"/>
              <a:t>	</a:t>
            </a:r>
            <a:r>
              <a:rPr lang="en-US" altLang="zh-CN" dirty="0" smtClean="0"/>
              <a:t>LDA </a:t>
            </a:r>
            <a:r>
              <a:rPr lang="en-US" altLang="zh-CN" dirty="0"/>
              <a:t>is a three-level hierarchical Bayesian model, in which each item of a collection is modeled as a finite mixture over an underlying set of latent topics. </a:t>
            </a:r>
            <a:endParaRPr lang="en-US" altLang="zh-CN" dirty="0" smtClean="0"/>
          </a:p>
          <a:p>
            <a:endParaRPr lang="en-US" altLang="zh-CN" sz="3200" dirty="0" smtClean="0"/>
          </a:p>
          <a:p>
            <a:r>
              <a:rPr lang="en-US" altLang="zh-CN" sz="3200" dirty="0" smtClean="0"/>
              <a:t>What </a:t>
            </a:r>
            <a:r>
              <a:rPr lang="en-US" altLang="zh-CN" sz="3200" dirty="0"/>
              <a:t>is </a:t>
            </a:r>
            <a:r>
              <a:rPr lang="en-US" altLang="zh-CN" sz="3200" dirty="0" smtClean="0"/>
              <a:t>it used </a:t>
            </a:r>
            <a:r>
              <a:rPr lang="en-US" altLang="zh-CN" sz="3200" dirty="0"/>
              <a:t>for</a:t>
            </a:r>
            <a:r>
              <a:rPr lang="en-US" altLang="zh-CN" sz="3200" dirty="0" smtClean="0"/>
              <a:t>?</a:t>
            </a:r>
          </a:p>
          <a:p>
            <a:pPr algn="l"/>
            <a:r>
              <a:rPr lang="en-US" altLang="zh-CN" dirty="0" smtClean="0"/>
              <a:t>	The </a:t>
            </a:r>
            <a:r>
              <a:rPr lang="en-US" altLang="zh-CN" dirty="0"/>
              <a:t>fitted model can be used to estimate the similarity between documents as well as between a set of specified keywords using an additional layer of latent variables which are referred to as topics.</a:t>
            </a:r>
            <a:endParaRPr lang="zh-CN" altLang="en-US" dirty="0"/>
          </a:p>
        </p:txBody>
      </p:sp>
    </p:spTree>
    <p:extLst>
      <p:ext uri="{BB962C8B-B14F-4D97-AF65-F5344CB8AC3E}">
        <p14:creationId xmlns:p14="http://schemas.microsoft.com/office/powerpoint/2010/main" val="2170375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904" y="198782"/>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178904" y="1482380"/>
            <a:ext cx="12457045" cy="4958868"/>
          </a:xfrm>
        </p:spPr>
        <p:txBody>
          <a:bodyPr>
            <a:normAutofit/>
          </a:bodyPr>
          <a:lstStyle/>
          <a:p>
            <a:r>
              <a:rPr lang="en-US" altLang="zh-CN" sz="4000" dirty="0" smtClean="0"/>
              <a:t>Notation and terminology</a:t>
            </a:r>
          </a:p>
          <a:p>
            <a:endParaRPr lang="en-US" altLang="zh-CN" sz="1600" dirty="0" smtClean="0"/>
          </a:p>
          <a:p>
            <a:pPr algn="l"/>
            <a:r>
              <a:rPr lang="en-US" altLang="zh-CN" sz="2800" dirty="0" smtClean="0"/>
              <a:t>1. A </a:t>
            </a:r>
            <a:r>
              <a:rPr lang="en-US" altLang="zh-CN" sz="2800" dirty="0"/>
              <a:t>word is the basic unit of discrete data ,from vocabulary indexed by {1,…,V}. </a:t>
            </a:r>
            <a:endParaRPr lang="en-US" altLang="zh-CN" sz="2800" dirty="0" smtClean="0"/>
          </a:p>
          <a:p>
            <a:pPr algn="l"/>
            <a:r>
              <a:rPr lang="en-US" altLang="zh-CN" sz="2800" dirty="0"/>
              <a:t> </a:t>
            </a:r>
            <a:r>
              <a:rPr lang="en-US" altLang="zh-CN" sz="2800" dirty="0" smtClean="0"/>
              <a:t>   The </a:t>
            </a:r>
            <a:r>
              <a:rPr lang="en-US" altLang="zh-CN" sz="2800" dirty="0" err="1" smtClean="0"/>
              <a:t>vth</a:t>
            </a:r>
            <a:r>
              <a:rPr lang="en-US" altLang="zh-CN" sz="2800" dirty="0" smtClean="0"/>
              <a:t> </a:t>
            </a:r>
            <a:r>
              <a:rPr lang="en-US" altLang="zh-CN" sz="2800" dirty="0"/>
              <a:t>word is represented by a V-vector w such that </a:t>
            </a:r>
            <a:r>
              <a:rPr lang="en-US" altLang="zh-CN" sz="2800" dirty="0" err="1"/>
              <a:t>w</a:t>
            </a:r>
            <a:r>
              <a:rPr lang="en-US" altLang="zh-CN" sz="2800" baseline="30000" dirty="0" err="1"/>
              <a:t>v</a:t>
            </a:r>
            <a:r>
              <a:rPr lang="en-US" altLang="zh-CN" sz="2800" dirty="0"/>
              <a:t> = 1 </a:t>
            </a:r>
            <a:r>
              <a:rPr lang="en-US" altLang="zh-CN" sz="2800" dirty="0" smtClean="0"/>
              <a:t>and </a:t>
            </a:r>
            <a:r>
              <a:rPr lang="en-US" altLang="zh-CN" sz="2800" dirty="0" err="1"/>
              <a:t>w</a:t>
            </a:r>
            <a:r>
              <a:rPr lang="en-US" altLang="zh-CN" sz="2800" baseline="30000" dirty="0" err="1"/>
              <a:t>u</a:t>
            </a:r>
            <a:r>
              <a:rPr lang="en-US" altLang="zh-CN" sz="2800" dirty="0"/>
              <a:t> = 0 for </a:t>
            </a:r>
            <a:r>
              <a:rPr lang="en-US" altLang="zh-CN" sz="2800" dirty="0" err="1"/>
              <a:t>u≠</a:t>
            </a:r>
            <a:r>
              <a:rPr lang="en-US" altLang="zh-CN" sz="2800" dirty="0" err="1" smtClean="0"/>
              <a:t>v</a:t>
            </a:r>
            <a:r>
              <a:rPr lang="en-US" altLang="zh-CN" sz="2800" dirty="0" smtClean="0"/>
              <a:t>.</a:t>
            </a:r>
          </a:p>
          <a:p>
            <a:pPr algn="l"/>
            <a:endParaRPr lang="en-US" altLang="zh-CN" sz="1200" dirty="0"/>
          </a:p>
          <a:p>
            <a:pPr algn="l"/>
            <a:r>
              <a:rPr lang="en-US" altLang="zh-CN" sz="2800" dirty="0" smtClean="0"/>
              <a:t>2. A </a:t>
            </a:r>
            <a:r>
              <a:rPr lang="en-US" altLang="zh-CN" sz="2800" dirty="0"/>
              <a:t>document is a sequence of N words </a:t>
            </a:r>
            <a:r>
              <a:rPr lang="en-US" altLang="zh-CN" sz="2800" dirty="0" smtClean="0"/>
              <a:t>denoted </a:t>
            </a:r>
            <a:r>
              <a:rPr lang="en-US" altLang="zh-CN" sz="2800" dirty="0"/>
              <a:t>by </a:t>
            </a:r>
            <a:r>
              <a:rPr lang="en-US" altLang="zh-CN" sz="2800" b="1" i="1" u="sng" dirty="0"/>
              <a:t>w</a:t>
            </a:r>
            <a:r>
              <a:rPr lang="en-US" altLang="zh-CN" sz="2800" dirty="0"/>
              <a:t> = (w</a:t>
            </a:r>
            <a:r>
              <a:rPr lang="en-US" altLang="zh-CN" sz="2800" baseline="-25000" dirty="0"/>
              <a:t>1</a:t>
            </a:r>
            <a:r>
              <a:rPr lang="en-US" altLang="zh-CN" sz="2800" dirty="0"/>
              <a:t>,w</a:t>
            </a:r>
            <a:r>
              <a:rPr lang="en-US" altLang="zh-CN" sz="2800" baseline="-25000" dirty="0"/>
              <a:t>2</a:t>
            </a:r>
            <a:r>
              <a:rPr lang="en-US" altLang="zh-CN" sz="2800" dirty="0"/>
              <a:t>,…,</a:t>
            </a:r>
            <a:r>
              <a:rPr lang="en-US" altLang="zh-CN" sz="2800" dirty="0" err="1"/>
              <a:t>w</a:t>
            </a:r>
            <a:r>
              <a:rPr lang="en-US" altLang="zh-CN" sz="2800" baseline="-25000" dirty="0" err="1"/>
              <a:t>N</a:t>
            </a:r>
            <a:r>
              <a:rPr lang="en-US" altLang="zh-CN" sz="2800" dirty="0" smtClean="0"/>
              <a:t>).</a:t>
            </a:r>
          </a:p>
          <a:p>
            <a:pPr algn="l"/>
            <a:endParaRPr lang="en-US" altLang="zh-CN" sz="1100" dirty="0"/>
          </a:p>
          <a:p>
            <a:pPr algn="l"/>
            <a:r>
              <a:rPr lang="en-US" altLang="zh-CN" sz="2800" dirty="0" smtClean="0"/>
              <a:t>3. A </a:t>
            </a:r>
            <a:r>
              <a:rPr lang="en-US" altLang="zh-CN" sz="2800" dirty="0"/>
              <a:t>corpus is a collection of M documents denoted by D = {</a:t>
            </a:r>
            <a:r>
              <a:rPr lang="en-US" altLang="zh-CN" sz="2800" b="1" i="1" u="sng" dirty="0"/>
              <a:t>w</a:t>
            </a:r>
            <a:r>
              <a:rPr lang="en-US" altLang="zh-CN" sz="2800" baseline="-25000" dirty="0"/>
              <a:t>1</a:t>
            </a:r>
            <a:r>
              <a:rPr lang="en-US" altLang="zh-CN" sz="2800" dirty="0"/>
              <a:t>,</a:t>
            </a:r>
            <a:r>
              <a:rPr lang="en-US" altLang="zh-CN" sz="2800" b="1" i="1" u="sng" dirty="0"/>
              <a:t>w</a:t>
            </a:r>
            <a:r>
              <a:rPr lang="en-US" altLang="zh-CN" sz="2800" baseline="-25000" dirty="0"/>
              <a:t>2</a:t>
            </a:r>
            <a:r>
              <a:rPr lang="en-US" altLang="zh-CN" sz="2800" dirty="0"/>
              <a:t>,…,</a:t>
            </a:r>
            <a:r>
              <a:rPr lang="en-US" altLang="zh-CN" sz="2800" b="1" i="1" u="sng" dirty="0" err="1"/>
              <a:t>w</a:t>
            </a:r>
            <a:r>
              <a:rPr lang="en-US" altLang="zh-CN" sz="2800" baseline="-25000" dirty="0" err="1"/>
              <a:t>M</a:t>
            </a:r>
            <a:r>
              <a:rPr lang="en-US" altLang="zh-CN" sz="2800" dirty="0" smtClean="0"/>
              <a:t>}.</a:t>
            </a:r>
            <a:endParaRPr lang="en-US" altLang="zh-CN" sz="2800" dirty="0"/>
          </a:p>
        </p:txBody>
      </p:sp>
    </p:spTree>
    <p:extLst>
      <p:ext uri="{BB962C8B-B14F-4D97-AF65-F5344CB8AC3E}">
        <p14:creationId xmlns:p14="http://schemas.microsoft.com/office/powerpoint/2010/main" val="2865267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4191" y="0"/>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139148" y="1238562"/>
            <a:ext cx="12052852" cy="3247713"/>
          </a:xfrm>
        </p:spPr>
        <p:txBody>
          <a:bodyPr>
            <a:noAutofit/>
          </a:bodyPr>
          <a:lstStyle/>
          <a:p>
            <a:pPr algn="l"/>
            <a:r>
              <a:rPr lang="en-US" altLang="zh-CN" sz="3200" dirty="0"/>
              <a:t>Generative process for each document </a:t>
            </a:r>
            <a:r>
              <a:rPr lang="en-US" altLang="zh-CN" sz="3200" b="1" dirty="0"/>
              <a:t>w</a:t>
            </a:r>
            <a:r>
              <a:rPr lang="en-US" altLang="zh-CN" sz="3200" dirty="0"/>
              <a:t> in a corpus D:</a:t>
            </a:r>
          </a:p>
          <a:p>
            <a:pPr algn="l"/>
            <a:r>
              <a:rPr lang="en-US" altLang="zh-CN" sz="2800" dirty="0"/>
              <a:t>1. Choose N ~ Poisson(</a:t>
            </a:r>
            <a:r>
              <a:rPr lang="el-GR" altLang="zh-CN" sz="2800" dirty="0"/>
              <a:t>ξ)</a:t>
            </a:r>
          </a:p>
          <a:p>
            <a:pPr algn="l"/>
            <a:r>
              <a:rPr lang="el-GR" altLang="zh-CN" sz="2800" dirty="0"/>
              <a:t>2. </a:t>
            </a:r>
            <a:r>
              <a:rPr lang="en-US" altLang="zh-CN" sz="2800" dirty="0"/>
              <a:t>Choose </a:t>
            </a:r>
            <a:r>
              <a:rPr lang="el-GR" altLang="zh-CN" sz="2800" dirty="0"/>
              <a:t>θ ~ </a:t>
            </a:r>
            <a:r>
              <a:rPr lang="en-US" altLang="zh-CN" sz="2800" dirty="0"/>
              <a:t>Dir(</a:t>
            </a:r>
            <a:r>
              <a:rPr lang="el-GR" altLang="zh-CN" sz="2800" dirty="0"/>
              <a:t>α)</a:t>
            </a:r>
          </a:p>
          <a:p>
            <a:pPr algn="l"/>
            <a:r>
              <a:rPr lang="el-GR" altLang="zh-CN" sz="2800" dirty="0"/>
              <a:t>3. </a:t>
            </a:r>
            <a:r>
              <a:rPr lang="en-US" altLang="zh-CN" sz="2800" dirty="0"/>
              <a:t>For each of the N words </a:t>
            </a:r>
            <a:r>
              <a:rPr lang="en-US" altLang="zh-CN" sz="2800" dirty="0" err="1"/>
              <a:t>w</a:t>
            </a:r>
            <a:r>
              <a:rPr lang="en-US" altLang="zh-CN" sz="2800" baseline="-25000" dirty="0" err="1"/>
              <a:t>n</a:t>
            </a:r>
            <a:endParaRPr lang="en-US" altLang="zh-CN" sz="2800" baseline="-25000" dirty="0"/>
          </a:p>
          <a:p>
            <a:pPr lvl="1" algn="l"/>
            <a:r>
              <a:rPr lang="en-US" altLang="zh-CN" sz="2400" dirty="0"/>
              <a:t>Choose a topic </a:t>
            </a:r>
            <a:r>
              <a:rPr lang="en-US" altLang="zh-CN" sz="2400" dirty="0" err="1"/>
              <a:t>z</a:t>
            </a:r>
            <a:r>
              <a:rPr lang="en-US" altLang="zh-CN" sz="2800" baseline="-25000" dirty="0" err="1"/>
              <a:t>n</a:t>
            </a:r>
            <a:r>
              <a:rPr lang="en-US" altLang="zh-CN" sz="2400" dirty="0"/>
              <a:t> ~ Multinomial(</a:t>
            </a:r>
            <a:r>
              <a:rPr lang="el-GR" altLang="zh-CN" sz="2400" dirty="0"/>
              <a:t>θ)</a:t>
            </a:r>
          </a:p>
          <a:p>
            <a:pPr lvl="1" algn="l"/>
            <a:r>
              <a:rPr lang="en-US" altLang="zh-CN" sz="2400" dirty="0"/>
              <a:t>Choose a word </a:t>
            </a:r>
            <a:r>
              <a:rPr lang="en-US" altLang="zh-CN" sz="2400" dirty="0" err="1"/>
              <a:t>w</a:t>
            </a:r>
            <a:r>
              <a:rPr lang="en-US" altLang="zh-CN" sz="2800" baseline="-25000" dirty="0" err="1"/>
              <a:t>n</a:t>
            </a:r>
            <a:r>
              <a:rPr lang="en-US" altLang="zh-CN" sz="2400" dirty="0"/>
              <a:t> from p(</a:t>
            </a:r>
            <a:r>
              <a:rPr lang="en-US" altLang="zh-CN" sz="2400" dirty="0" err="1"/>
              <a:t>w</a:t>
            </a:r>
            <a:r>
              <a:rPr lang="en-US" altLang="zh-CN" sz="2800" baseline="-25000" dirty="0" err="1"/>
              <a:t>n</a:t>
            </a:r>
            <a:r>
              <a:rPr lang="en-US" altLang="zh-CN" sz="2400" dirty="0" err="1"/>
              <a:t>|z</a:t>
            </a:r>
            <a:r>
              <a:rPr lang="en-US" altLang="zh-CN" sz="2800" baseline="-25000" dirty="0" err="1"/>
              <a:t>n</a:t>
            </a:r>
            <a:r>
              <a:rPr lang="en-US" altLang="zh-CN" sz="2400" dirty="0"/>
              <a:t>, </a:t>
            </a:r>
            <a:r>
              <a:rPr lang="el-GR" altLang="zh-CN" sz="2400" dirty="0"/>
              <a:t>β), </a:t>
            </a:r>
            <a:r>
              <a:rPr lang="en-US" altLang="zh-CN" sz="2400" dirty="0"/>
              <a:t>a multinomial probability conditioned on the topic </a:t>
            </a:r>
            <a:r>
              <a:rPr lang="en-US" altLang="zh-CN" sz="2400" dirty="0" err="1"/>
              <a:t>z</a:t>
            </a:r>
            <a:r>
              <a:rPr lang="en-US" altLang="zh-CN" sz="2800" baseline="-25000" dirty="0" err="1"/>
              <a:t>n</a:t>
            </a:r>
            <a:endParaRPr lang="en-US" altLang="zh-CN" sz="2800" baseline="-25000" dirty="0"/>
          </a:p>
          <a:p>
            <a:pPr lvl="1" algn="l"/>
            <a:r>
              <a:rPr lang="el-GR" altLang="zh-CN" sz="2400" dirty="0"/>
              <a:t>β </a:t>
            </a:r>
            <a:r>
              <a:rPr lang="en-US" altLang="zh-CN" sz="2400" dirty="0" smtClean="0"/>
              <a:t>is </a:t>
            </a:r>
            <a:r>
              <a:rPr lang="en-US" altLang="zh-CN" sz="2400" dirty="0"/>
              <a:t>a </a:t>
            </a:r>
            <a:r>
              <a:rPr lang="en-US" altLang="zh-CN" sz="2400" dirty="0" err="1"/>
              <a:t>k×V</a:t>
            </a:r>
            <a:r>
              <a:rPr lang="en-US" altLang="zh-CN" sz="2400" dirty="0"/>
              <a:t> </a:t>
            </a:r>
            <a:r>
              <a:rPr lang="en-US" altLang="zh-CN" sz="2400" dirty="0" smtClean="0"/>
              <a:t>matrix, </a:t>
            </a:r>
            <a:r>
              <a:rPr lang="el-GR" altLang="zh-CN" sz="2400" dirty="0"/>
              <a:t>β</a:t>
            </a:r>
            <a:r>
              <a:rPr lang="en-US" altLang="zh-CN" sz="2400" baseline="-25000" dirty="0" err="1"/>
              <a:t>ij</a:t>
            </a:r>
            <a:r>
              <a:rPr lang="en-US" altLang="zh-CN" sz="2400" dirty="0"/>
              <a:t> = </a:t>
            </a:r>
            <a:r>
              <a:rPr lang="en-US" altLang="zh-CN" sz="2400" dirty="0"/>
              <a:t>p(</a:t>
            </a:r>
            <a:r>
              <a:rPr lang="en-US" altLang="zh-CN" sz="2400" dirty="0" err="1"/>
              <a:t>w</a:t>
            </a:r>
            <a:r>
              <a:rPr lang="en-US" altLang="zh-CN" sz="2800" baseline="30000" dirty="0" err="1"/>
              <a:t>j</a:t>
            </a:r>
            <a:r>
              <a:rPr lang="en-US" altLang="zh-CN" sz="2400" dirty="0"/>
              <a:t> = 1| </a:t>
            </a:r>
            <a:r>
              <a:rPr lang="en-US" altLang="zh-CN" sz="2400" dirty="0" err="1"/>
              <a:t>z</a:t>
            </a:r>
            <a:r>
              <a:rPr lang="en-US" altLang="zh-CN" sz="2800" baseline="30000" dirty="0" err="1"/>
              <a:t>i</a:t>
            </a:r>
            <a:r>
              <a:rPr lang="en-US" altLang="zh-CN" sz="2400" baseline="30000" dirty="0"/>
              <a:t> </a:t>
            </a:r>
            <a:r>
              <a:rPr lang="en-US" altLang="zh-CN" sz="2400" baseline="30000" dirty="0" smtClean="0"/>
              <a:t> </a:t>
            </a:r>
            <a:r>
              <a:rPr lang="en-US" altLang="zh-CN" sz="2400" dirty="0" smtClean="0"/>
              <a:t>= </a:t>
            </a:r>
            <a:r>
              <a:rPr lang="en-US" altLang="zh-CN" sz="2400" dirty="0"/>
              <a:t>1)</a:t>
            </a:r>
          </a:p>
        </p:txBody>
      </p:sp>
      <p:pic>
        <p:nvPicPr>
          <p:cNvPr id="5" name="图片 4"/>
          <p:cNvPicPr>
            <a:picLocks noChangeAspect="1"/>
          </p:cNvPicPr>
          <p:nvPr/>
        </p:nvPicPr>
        <p:blipFill>
          <a:blip r:embed="rId3"/>
          <a:stretch>
            <a:fillRect/>
          </a:stretch>
        </p:blipFill>
        <p:spPr>
          <a:xfrm>
            <a:off x="5428836" y="4486275"/>
            <a:ext cx="6524625" cy="2371725"/>
          </a:xfrm>
          <a:prstGeom prst="rect">
            <a:avLst/>
          </a:prstGeom>
        </p:spPr>
      </p:pic>
    </p:spTree>
    <p:extLst>
      <p:ext uri="{BB962C8B-B14F-4D97-AF65-F5344CB8AC3E}">
        <p14:creationId xmlns:p14="http://schemas.microsoft.com/office/powerpoint/2010/main" val="608286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904" y="198782"/>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1000539" y="1681162"/>
            <a:ext cx="10873409" cy="4958868"/>
          </a:xfrm>
        </p:spPr>
        <p:txBody>
          <a:bodyPr>
            <a:normAutofit/>
          </a:bodyPr>
          <a:lstStyle/>
          <a:p>
            <a:r>
              <a:rPr lang="en-US" altLang="zh-CN" sz="4000" dirty="0"/>
              <a:t>Several simplifying assumptions</a:t>
            </a:r>
            <a:r>
              <a:rPr lang="en-US" altLang="zh-CN" sz="4000" dirty="0" smtClean="0"/>
              <a:t>:</a:t>
            </a:r>
          </a:p>
          <a:p>
            <a:endParaRPr lang="en-US" altLang="zh-CN" sz="2000" dirty="0"/>
          </a:p>
          <a:p>
            <a:pPr marL="514350" indent="-514350" algn="l">
              <a:buAutoNum type="arabicPeriod"/>
            </a:pPr>
            <a:r>
              <a:rPr lang="en-US" altLang="zh-CN" sz="2800" dirty="0" smtClean="0"/>
              <a:t>The </a:t>
            </a:r>
            <a:r>
              <a:rPr lang="en-US" altLang="zh-CN" sz="2800" dirty="0"/>
              <a:t>dimensionality k of </a:t>
            </a:r>
            <a:r>
              <a:rPr lang="en-US" altLang="zh-CN" sz="2800" dirty="0" err="1"/>
              <a:t>Dirichlet</a:t>
            </a:r>
            <a:r>
              <a:rPr lang="en-US" altLang="zh-CN" sz="2800" dirty="0"/>
              <a:t> distribution is known and </a:t>
            </a:r>
            <a:r>
              <a:rPr lang="en-US" altLang="zh-CN" sz="2800" dirty="0" smtClean="0"/>
              <a:t>fixed</a:t>
            </a:r>
          </a:p>
          <a:p>
            <a:pPr marL="514350" indent="-514350" algn="l">
              <a:buAutoNum type="arabicPeriod"/>
            </a:pPr>
            <a:endParaRPr lang="en-US" altLang="zh-CN" sz="1200" dirty="0"/>
          </a:p>
          <a:p>
            <a:pPr algn="l"/>
            <a:r>
              <a:rPr lang="en-US" altLang="zh-CN" sz="2800" dirty="0"/>
              <a:t>2. </a:t>
            </a:r>
            <a:r>
              <a:rPr lang="en-US" altLang="zh-CN" sz="2800" dirty="0" smtClean="0"/>
              <a:t>  The </a:t>
            </a:r>
            <a:r>
              <a:rPr lang="en-US" altLang="zh-CN" sz="2800" dirty="0"/>
              <a:t>word probabilities β is fixed quantity that is to be </a:t>
            </a:r>
            <a:r>
              <a:rPr lang="en-US" altLang="zh-CN" sz="2800" dirty="0" smtClean="0"/>
              <a:t>estimated</a:t>
            </a:r>
          </a:p>
          <a:p>
            <a:pPr algn="l"/>
            <a:endParaRPr lang="en-US" altLang="zh-CN" sz="1050" dirty="0"/>
          </a:p>
          <a:p>
            <a:pPr algn="l"/>
            <a:r>
              <a:rPr lang="en-US" altLang="zh-CN" sz="2800" dirty="0"/>
              <a:t>3</a:t>
            </a:r>
            <a:r>
              <a:rPr lang="en-US" altLang="zh-CN" sz="2800" dirty="0" smtClean="0"/>
              <a:t>.   </a:t>
            </a:r>
            <a:r>
              <a:rPr lang="en-US" altLang="zh-CN" sz="2800" dirty="0"/>
              <a:t>Document length N is independent of all the other data generating variable θ and z</a:t>
            </a:r>
          </a:p>
        </p:txBody>
      </p:sp>
    </p:spTree>
    <p:extLst>
      <p:ext uri="{BB962C8B-B14F-4D97-AF65-F5344CB8AC3E}">
        <p14:creationId xmlns:p14="http://schemas.microsoft.com/office/powerpoint/2010/main" val="3019708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904" y="198782"/>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907774" y="1410498"/>
            <a:ext cx="11893826" cy="942737"/>
          </a:xfrm>
        </p:spPr>
        <p:txBody>
          <a:bodyPr>
            <a:noAutofit/>
          </a:bodyPr>
          <a:lstStyle/>
          <a:p>
            <a:pPr algn="l"/>
            <a:r>
              <a:rPr lang="en-US" altLang="zh-CN" sz="3200" dirty="0" smtClean="0"/>
              <a:t>	A </a:t>
            </a:r>
            <a:r>
              <a:rPr lang="en-US" altLang="zh-CN" sz="3200" dirty="0"/>
              <a:t>k-dimensional </a:t>
            </a:r>
            <a:r>
              <a:rPr lang="en-US" altLang="zh-CN" sz="3200" dirty="0" err="1"/>
              <a:t>Dirichlet</a:t>
            </a:r>
            <a:r>
              <a:rPr lang="en-US" altLang="zh-CN" sz="3200" dirty="0"/>
              <a:t> random variable θ can take values </a:t>
            </a:r>
            <a:endParaRPr lang="en-US" altLang="zh-CN" sz="3200" dirty="0" smtClean="0"/>
          </a:p>
          <a:p>
            <a:pPr algn="l"/>
            <a:r>
              <a:rPr lang="en-US" altLang="zh-CN" sz="3200" dirty="0" smtClean="0"/>
              <a:t>in </a:t>
            </a:r>
            <a:r>
              <a:rPr lang="en-US" altLang="zh-CN" sz="3200" dirty="0"/>
              <a:t>the (k-1)-</a:t>
            </a:r>
            <a:r>
              <a:rPr lang="en-US" altLang="zh-CN" sz="3200" dirty="0" smtClean="0"/>
              <a:t>simplex :</a:t>
            </a:r>
            <a:endParaRPr lang="en-US" altLang="zh-CN" sz="4000" dirty="0"/>
          </a:p>
        </p:txBody>
      </p:sp>
      <p:pic>
        <p:nvPicPr>
          <p:cNvPr id="4" name="图片 3"/>
          <p:cNvPicPr>
            <a:picLocks noChangeAspect="1"/>
          </p:cNvPicPr>
          <p:nvPr/>
        </p:nvPicPr>
        <p:blipFill>
          <a:blip r:embed="rId3"/>
          <a:stretch>
            <a:fillRect/>
          </a:stretch>
        </p:blipFill>
        <p:spPr>
          <a:xfrm>
            <a:off x="3307114" y="2680643"/>
            <a:ext cx="3857961" cy="894740"/>
          </a:xfrm>
          <a:prstGeom prst="rect">
            <a:avLst/>
          </a:prstGeom>
        </p:spPr>
      </p:pic>
      <p:pic>
        <p:nvPicPr>
          <p:cNvPr id="5" name="图片 4"/>
          <p:cNvPicPr>
            <a:picLocks noChangeAspect="1"/>
          </p:cNvPicPr>
          <p:nvPr/>
        </p:nvPicPr>
        <p:blipFill rotWithShape="1">
          <a:blip r:embed="rId4"/>
          <a:srcRect b="65500"/>
          <a:stretch/>
        </p:blipFill>
        <p:spPr>
          <a:xfrm>
            <a:off x="1523999" y="4117100"/>
            <a:ext cx="9117060" cy="1595349"/>
          </a:xfrm>
          <a:prstGeom prst="rect">
            <a:avLst/>
          </a:prstGeom>
        </p:spPr>
      </p:pic>
      <p:sp>
        <p:nvSpPr>
          <p:cNvPr id="6" name="矩形 5"/>
          <p:cNvSpPr/>
          <p:nvPr/>
        </p:nvSpPr>
        <p:spPr>
          <a:xfrm>
            <a:off x="7933711" y="2894952"/>
            <a:ext cx="2059068" cy="523220"/>
          </a:xfrm>
          <a:prstGeom prst="rect">
            <a:avLst/>
          </a:prstGeom>
        </p:spPr>
        <p:txBody>
          <a:bodyPr wrap="square">
            <a:spAutoFit/>
          </a:bodyPr>
          <a:lstStyle/>
          <a:p>
            <a:r>
              <a:rPr lang="el-GR" altLang="zh-CN" sz="2800" dirty="0"/>
              <a:t>θ ~ </a:t>
            </a:r>
            <a:r>
              <a:rPr lang="en-US" altLang="zh-CN" sz="2800" dirty="0"/>
              <a:t>Dir(</a:t>
            </a:r>
            <a:r>
              <a:rPr lang="el-GR" altLang="zh-CN" sz="2800" dirty="0"/>
              <a:t>α)</a:t>
            </a:r>
            <a:endParaRPr lang="el-GR" altLang="zh-CN" sz="2800" dirty="0"/>
          </a:p>
        </p:txBody>
      </p:sp>
    </p:spTree>
    <p:extLst>
      <p:ext uri="{BB962C8B-B14F-4D97-AF65-F5344CB8AC3E}">
        <p14:creationId xmlns:p14="http://schemas.microsoft.com/office/powerpoint/2010/main" val="1550149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904" y="198782"/>
            <a:ext cx="2690191" cy="1111320"/>
          </a:xfrm>
        </p:spPr>
        <p:txBody>
          <a:bodyPr/>
          <a:lstStyle/>
          <a:p>
            <a:r>
              <a:rPr lang="en-US" altLang="zh-CN" b="1" dirty="0" smtClean="0"/>
              <a:t>LDA</a:t>
            </a:r>
            <a:endParaRPr lang="zh-CN" altLang="en-US" b="1" dirty="0"/>
          </a:p>
        </p:txBody>
      </p:sp>
      <p:sp>
        <p:nvSpPr>
          <p:cNvPr id="3" name="副标题 2"/>
          <p:cNvSpPr>
            <a:spLocks noGrp="1"/>
          </p:cNvSpPr>
          <p:nvPr>
            <p:ph type="subTitle" idx="1"/>
          </p:nvPr>
        </p:nvSpPr>
        <p:spPr>
          <a:xfrm>
            <a:off x="2121796" y="1371058"/>
            <a:ext cx="7865166" cy="2069202"/>
          </a:xfrm>
        </p:spPr>
        <p:txBody>
          <a:bodyPr>
            <a:normAutofit/>
          </a:bodyPr>
          <a:lstStyle/>
          <a:p>
            <a:pPr algn="l"/>
            <a:r>
              <a:rPr lang="en-US" altLang="zh-CN" sz="3200" dirty="0"/>
              <a:t>There are three levels to LDA representation</a:t>
            </a:r>
          </a:p>
          <a:p>
            <a:pPr algn="l"/>
            <a:r>
              <a:rPr lang="en-US" altLang="zh-CN" sz="3200" dirty="0" smtClean="0"/>
              <a:t>	</a:t>
            </a:r>
            <a:r>
              <a:rPr lang="en-US" altLang="zh-CN" dirty="0" smtClean="0"/>
              <a:t>αβ </a:t>
            </a:r>
            <a:r>
              <a:rPr lang="en-US" altLang="zh-CN" dirty="0" err="1" smtClean="0"/>
              <a:t>ar</a:t>
            </a: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527" y="1957516"/>
            <a:ext cx="5096667" cy="3085872"/>
          </a:xfrm>
          <a:prstGeom prst="rect">
            <a:avLst/>
          </a:prstGeom>
        </p:spPr>
      </p:pic>
      <p:pic>
        <p:nvPicPr>
          <p:cNvPr id="7" name="图片 6"/>
          <p:cNvPicPr>
            <a:picLocks noChangeAspect="1"/>
          </p:cNvPicPr>
          <p:nvPr/>
        </p:nvPicPr>
        <p:blipFill>
          <a:blip r:embed="rId4"/>
          <a:stretch>
            <a:fillRect/>
          </a:stretch>
        </p:blipFill>
        <p:spPr>
          <a:xfrm>
            <a:off x="7781924" y="1957516"/>
            <a:ext cx="4410075" cy="676275"/>
          </a:xfrm>
          <a:prstGeom prst="rect">
            <a:avLst/>
          </a:prstGeom>
        </p:spPr>
      </p:pic>
      <p:sp>
        <p:nvSpPr>
          <p:cNvPr id="8" name="文本框 7"/>
          <p:cNvSpPr txBox="1"/>
          <p:nvPr/>
        </p:nvSpPr>
        <p:spPr>
          <a:xfrm>
            <a:off x="128793" y="5076968"/>
            <a:ext cx="12631864" cy="1384995"/>
          </a:xfrm>
          <a:prstGeom prst="rect">
            <a:avLst/>
          </a:prstGeom>
          <a:noFill/>
        </p:spPr>
        <p:txBody>
          <a:bodyPr wrap="square" rtlCol="0">
            <a:spAutoFit/>
          </a:bodyPr>
          <a:lstStyle/>
          <a:p>
            <a:r>
              <a:rPr lang="en-US" altLang="zh-CN" sz="2800" dirty="0" smtClean="0"/>
              <a:t>EM Algorithm:  </a:t>
            </a:r>
          </a:p>
          <a:p>
            <a:r>
              <a:rPr lang="en-US" altLang="zh-CN" sz="2800" dirty="0"/>
              <a:t>	</a:t>
            </a:r>
            <a:r>
              <a:rPr lang="en-US" altLang="zh-CN" sz="2800" dirty="0" smtClean="0"/>
              <a:t>E-step: αβ as input                             M-step: maximize the likelihood function</a:t>
            </a:r>
          </a:p>
          <a:p>
            <a:r>
              <a:rPr lang="en-US" altLang="zh-CN" sz="2800" dirty="0"/>
              <a:t>	</a:t>
            </a:r>
            <a:r>
              <a:rPr lang="en-US" altLang="zh-CN" sz="2800" dirty="0" smtClean="0"/>
              <a:t>	  likelihood function                               αβ </a:t>
            </a:r>
            <a:r>
              <a:rPr lang="en-US" altLang="zh-CN" sz="2800" dirty="0"/>
              <a:t>as </a:t>
            </a:r>
            <a:r>
              <a:rPr lang="en-US" altLang="zh-CN" sz="2800" dirty="0" smtClean="0"/>
              <a:t>output</a:t>
            </a:r>
          </a:p>
        </p:txBody>
      </p:sp>
      <p:pic>
        <p:nvPicPr>
          <p:cNvPr id="9" name="图片 8"/>
          <p:cNvPicPr>
            <a:picLocks noChangeAspect="1"/>
          </p:cNvPicPr>
          <p:nvPr/>
        </p:nvPicPr>
        <p:blipFill>
          <a:blip r:embed="rId5"/>
          <a:stretch>
            <a:fillRect/>
          </a:stretch>
        </p:blipFill>
        <p:spPr>
          <a:xfrm>
            <a:off x="7617875" y="3024024"/>
            <a:ext cx="4574124" cy="1662710"/>
          </a:xfrm>
          <a:prstGeom prst="rect">
            <a:avLst/>
          </a:prstGeom>
        </p:spPr>
      </p:pic>
    </p:spTree>
    <p:extLst>
      <p:ext uri="{BB962C8B-B14F-4D97-AF65-F5344CB8AC3E}">
        <p14:creationId xmlns:p14="http://schemas.microsoft.com/office/powerpoint/2010/main" val="3089521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416413"/>
            <a:ext cx="9144000" cy="935205"/>
          </a:xfrm>
        </p:spPr>
        <p:txBody>
          <a:bodyPr>
            <a:noAutofit/>
          </a:bodyPr>
          <a:lstStyle/>
          <a:p>
            <a:r>
              <a:rPr lang="en-US" altLang="zh-CN" b="1" dirty="0" smtClean="0"/>
              <a:t>Quiz</a:t>
            </a:r>
            <a:endParaRPr lang="zh-CN" altLang="en-US" b="1" dirty="0"/>
          </a:p>
        </p:txBody>
      </p:sp>
      <p:sp>
        <p:nvSpPr>
          <p:cNvPr id="3" name="副标题 2"/>
          <p:cNvSpPr>
            <a:spLocks noGrp="1"/>
          </p:cNvSpPr>
          <p:nvPr>
            <p:ph type="subTitle" idx="1"/>
          </p:nvPr>
        </p:nvSpPr>
        <p:spPr>
          <a:xfrm>
            <a:off x="254668" y="3043007"/>
            <a:ext cx="11682663" cy="813551"/>
          </a:xfrm>
        </p:spPr>
        <p:txBody>
          <a:bodyPr>
            <a:noAutofit/>
          </a:bodyPr>
          <a:lstStyle/>
          <a:p>
            <a:r>
              <a:rPr lang="en-US" altLang="zh-CN" sz="3600" dirty="0" smtClean="0"/>
              <a:t>Can you find some differences between LDA and Word2Vec?</a:t>
            </a:r>
            <a:endParaRPr lang="zh-CN" altLang="en-US" sz="3600" dirty="0"/>
          </a:p>
        </p:txBody>
      </p:sp>
    </p:spTree>
    <p:extLst>
      <p:ext uri="{BB962C8B-B14F-4D97-AF65-F5344CB8AC3E}">
        <p14:creationId xmlns:p14="http://schemas.microsoft.com/office/powerpoint/2010/main" val="418710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92765"/>
            <a:ext cx="3922643" cy="978798"/>
          </a:xfrm>
        </p:spPr>
        <p:txBody>
          <a:bodyPr/>
          <a:lstStyle/>
          <a:p>
            <a:r>
              <a:rPr lang="en-US" altLang="zh-CN" b="1" dirty="0" smtClean="0"/>
              <a:t>Difference</a:t>
            </a:r>
            <a:endParaRPr lang="zh-CN" altLang="en-US" b="1"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6667500" y="100411"/>
            <a:ext cx="5524500" cy="2305050"/>
          </a:xfrm>
          <a:prstGeom prst="rect">
            <a:avLst/>
          </a:prstGeom>
        </p:spPr>
      </p:pic>
      <p:pic>
        <p:nvPicPr>
          <p:cNvPr id="5" name="图片 4"/>
          <p:cNvPicPr>
            <a:picLocks noChangeAspect="1"/>
          </p:cNvPicPr>
          <p:nvPr/>
        </p:nvPicPr>
        <p:blipFill>
          <a:blip r:embed="rId4"/>
          <a:stretch>
            <a:fillRect/>
          </a:stretch>
        </p:blipFill>
        <p:spPr>
          <a:xfrm>
            <a:off x="3856797" y="447676"/>
            <a:ext cx="2876550" cy="2847975"/>
          </a:xfrm>
          <a:prstGeom prst="rect">
            <a:avLst/>
          </a:prstGeom>
        </p:spPr>
      </p:pic>
      <p:pic>
        <p:nvPicPr>
          <p:cNvPr id="6" name="图片 5"/>
          <p:cNvPicPr>
            <a:picLocks noChangeAspect="1"/>
          </p:cNvPicPr>
          <p:nvPr/>
        </p:nvPicPr>
        <p:blipFill>
          <a:blip r:embed="rId5"/>
          <a:stretch>
            <a:fillRect/>
          </a:stretch>
        </p:blipFill>
        <p:spPr>
          <a:xfrm>
            <a:off x="0" y="3739358"/>
            <a:ext cx="8249027" cy="3118642"/>
          </a:xfrm>
          <a:prstGeom prst="rect">
            <a:avLst/>
          </a:prstGeom>
        </p:spPr>
      </p:pic>
    </p:spTree>
    <p:extLst>
      <p:ext uri="{BB962C8B-B14F-4D97-AF65-F5344CB8AC3E}">
        <p14:creationId xmlns:p14="http://schemas.microsoft.com/office/powerpoint/2010/main" val="2038887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92765"/>
            <a:ext cx="3922643" cy="978798"/>
          </a:xfrm>
        </p:spPr>
        <p:txBody>
          <a:bodyPr/>
          <a:lstStyle/>
          <a:p>
            <a:r>
              <a:rPr lang="en-US" altLang="zh-CN" b="1" dirty="0" smtClean="0"/>
              <a:t>Difference</a:t>
            </a:r>
            <a:endParaRPr lang="zh-CN" altLang="en-US" b="1" dirty="0"/>
          </a:p>
        </p:txBody>
      </p:sp>
      <p:sp>
        <p:nvSpPr>
          <p:cNvPr id="3" name="副标题 2"/>
          <p:cNvSpPr>
            <a:spLocks noGrp="1"/>
          </p:cNvSpPr>
          <p:nvPr>
            <p:ph type="subTitle" idx="1"/>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1676399" y="1249363"/>
            <a:ext cx="8839200" cy="1362075"/>
          </a:xfrm>
          <a:prstGeom prst="rect">
            <a:avLst/>
          </a:prstGeom>
        </p:spPr>
      </p:pic>
      <p:pic>
        <p:nvPicPr>
          <p:cNvPr id="8" name="图片 7"/>
          <p:cNvPicPr>
            <a:picLocks noChangeAspect="1"/>
          </p:cNvPicPr>
          <p:nvPr/>
        </p:nvPicPr>
        <p:blipFill>
          <a:blip r:embed="rId4"/>
          <a:stretch>
            <a:fillRect/>
          </a:stretch>
        </p:blipFill>
        <p:spPr>
          <a:xfrm>
            <a:off x="2614611" y="2611438"/>
            <a:ext cx="6962775" cy="619125"/>
          </a:xfrm>
          <a:prstGeom prst="rect">
            <a:avLst/>
          </a:prstGeom>
        </p:spPr>
      </p:pic>
      <p:pic>
        <p:nvPicPr>
          <p:cNvPr id="11" name="图片 10"/>
          <p:cNvPicPr>
            <a:picLocks noChangeAspect="1"/>
          </p:cNvPicPr>
          <p:nvPr/>
        </p:nvPicPr>
        <p:blipFill rotWithShape="1">
          <a:blip r:embed="rId5"/>
          <a:srcRect l="330" t="27067"/>
          <a:stretch/>
        </p:blipFill>
        <p:spPr>
          <a:xfrm>
            <a:off x="1339450" y="3230563"/>
            <a:ext cx="9328550" cy="3627437"/>
          </a:xfrm>
          <a:prstGeom prst="rect">
            <a:avLst/>
          </a:prstGeom>
        </p:spPr>
      </p:pic>
    </p:spTree>
    <p:extLst>
      <p:ext uri="{BB962C8B-B14F-4D97-AF65-F5344CB8AC3E}">
        <p14:creationId xmlns:p14="http://schemas.microsoft.com/office/powerpoint/2010/main" val="2274933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104" y="98235"/>
            <a:ext cx="3907536" cy="1163637"/>
          </a:xfrm>
        </p:spPr>
        <p:txBody>
          <a:bodyPr/>
          <a:lstStyle/>
          <a:p>
            <a:r>
              <a:rPr lang="en-US" altLang="zh-CN" b="1" dirty="0" smtClean="0"/>
              <a:t>Contents</a:t>
            </a:r>
            <a:endParaRPr lang="zh-CN" altLang="en-US" b="1" dirty="0"/>
          </a:p>
        </p:txBody>
      </p:sp>
      <p:sp>
        <p:nvSpPr>
          <p:cNvPr id="3" name="副标题 2"/>
          <p:cNvSpPr>
            <a:spLocks noGrp="1"/>
          </p:cNvSpPr>
          <p:nvPr>
            <p:ph type="subTitle" idx="1"/>
          </p:nvPr>
        </p:nvSpPr>
        <p:spPr>
          <a:xfrm>
            <a:off x="3429000" y="1806766"/>
            <a:ext cx="7650480" cy="3612578"/>
          </a:xfrm>
        </p:spPr>
        <p:txBody>
          <a:bodyPr>
            <a:normAutofit/>
          </a:bodyPr>
          <a:lstStyle/>
          <a:p>
            <a:pPr algn="l"/>
            <a:r>
              <a:rPr lang="en-US" altLang="zh-CN" sz="3600" dirty="0" smtClean="0"/>
              <a:t>—  Review</a:t>
            </a:r>
            <a:r>
              <a:rPr lang="zh-CN" altLang="en-US" sz="3600" dirty="0" smtClean="0"/>
              <a:t>：</a:t>
            </a:r>
            <a:r>
              <a:rPr lang="en-US" altLang="zh-CN" sz="3600" dirty="0" smtClean="0"/>
              <a:t>Word2Vec</a:t>
            </a:r>
          </a:p>
          <a:p>
            <a:pPr algn="l"/>
            <a:r>
              <a:rPr lang="en-US" altLang="zh-CN" sz="3600" dirty="0" smtClean="0"/>
              <a:t>—  LDA (</a:t>
            </a:r>
            <a:r>
              <a:rPr lang="en-US" altLang="zh-CN" sz="3600" dirty="0"/>
              <a:t>Latent </a:t>
            </a:r>
            <a:r>
              <a:rPr lang="en-US" altLang="zh-CN" sz="3600" dirty="0" err="1"/>
              <a:t>Dirichlet</a:t>
            </a:r>
            <a:r>
              <a:rPr lang="en-US" altLang="zh-CN" sz="3600" dirty="0"/>
              <a:t> Allocation</a:t>
            </a:r>
            <a:r>
              <a:rPr lang="en-US" altLang="zh-CN" sz="3600" dirty="0" smtClean="0"/>
              <a:t>)</a:t>
            </a:r>
          </a:p>
          <a:p>
            <a:pPr algn="l"/>
            <a:r>
              <a:rPr lang="en-US" altLang="zh-CN" sz="3600" dirty="0" smtClean="0"/>
              <a:t>—  Difference</a:t>
            </a:r>
          </a:p>
          <a:p>
            <a:pPr algn="l"/>
            <a:r>
              <a:rPr lang="en-US" altLang="zh-CN" sz="3600" dirty="0" smtClean="0"/>
              <a:t>—  LDA2Vec</a:t>
            </a:r>
          </a:p>
          <a:p>
            <a:endParaRPr lang="zh-CN" altLang="en-US" dirty="0"/>
          </a:p>
        </p:txBody>
      </p:sp>
    </p:spTree>
    <p:extLst>
      <p:ext uri="{BB962C8B-B14F-4D97-AF65-F5344CB8AC3E}">
        <p14:creationId xmlns:p14="http://schemas.microsoft.com/office/powerpoint/2010/main" val="820216197"/>
      </p:ext>
    </p:extLst>
  </p:cSld>
  <p:clrMapOvr>
    <a:masterClrMapping/>
  </p:clrMapOvr>
  <mc:AlternateContent xmlns:mc="http://schemas.openxmlformats.org/markup-compatibility/2006" xmlns:p14="http://schemas.microsoft.com/office/powerpoint/2010/main">
    <mc:Choice Requires="p14">
      <p:transition spd="slow" p14:dur="2000" advTm="843"/>
    </mc:Choice>
    <mc:Fallback xmlns="">
      <p:transition spd="slow" advTm="84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 y="0"/>
            <a:ext cx="3882887" cy="931724"/>
          </a:xfrm>
        </p:spPr>
        <p:txBody>
          <a:bodyPr/>
          <a:lstStyle/>
          <a:p>
            <a:r>
              <a:rPr lang="en-US" altLang="zh-CN" b="1" dirty="0" smtClean="0"/>
              <a:t>LDA2Vec</a:t>
            </a:r>
            <a:endParaRPr lang="zh-CN" altLang="en-US" b="1"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626912" y="1657142"/>
            <a:ext cx="8416763" cy="4452110"/>
          </a:xfrm>
          <a:prstGeom prst="rect">
            <a:avLst/>
          </a:prstGeom>
        </p:spPr>
      </p:pic>
    </p:spTree>
    <p:extLst>
      <p:ext uri="{BB962C8B-B14F-4D97-AF65-F5344CB8AC3E}">
        <p14:creationId xmlns:p14="http://schemas.microsoft.com/office/powerpoint/2010/main" val="1478883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 y="0"/>
            <a:ext cx="3882887" cy="931724"/>
          </a:xfrm>
        </p:spPr>
        <p:txBody>
          <a:bodyPr/>
          <a:lstStyle/>
          <a:p>
            <a:r>
              <a:rPr lang="en-US" altLang="zh-CN" b="1" dirty="0" smtClean="0"/>
              <a:t>LDA2Vec</a:t>
            </a:r>
            <a:endParaRPr lang="zh-CN" altLang="en-US" b="1"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66850" y="1190211"/>
            <a:ext cx="9258300" cy="4610100"/>
          </a:xfrm>
          <a:prstGeom prst="rect">
            <a:avLst/>
          </a:prstGeom>
        </p:spPr>
      </p:pic>
    </p:spTree>
    <p:extLst>
      <p:ext uri="{BB962C8B-B14F-4D97-AF65-F5344CB8AC3E}">
        <p14:creationId xmlns:p14="http://schemas.microsoft.com/office/powerpoint/2010/main" val="1188643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 y="0"/>
            <a:ext cx="3882887" cy="931724"/>
          </a:xfrm>
        </p:spPr>
        <p:txBody>
          <a:bodyPr/>
          <a:lstStyle/>
          <a:p>
            <a:r>
              <a:rPr lang="en-US" altLang="zh-CN" b="1" dirty="0" smtClean="0"/>
              <a:t>LDA2Vec</a:t>
            </a:r>
            <a:endParaRPr lang="zh-CN" altLang="en-US" b="1"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636643" y="1066455"/>
            <a:ext cx="8715375" cy="3514725"/>
          </a:xfrm>
          <a:prstGeom prst="rect">
            <a:avLst/>
          </a:prstGeom>
        </p:spPr>
      </p:pic>
      <p:pic>
        <p:nvPicPr>
          <p:cNvPr id="5" name="图片 4"/>
          <p:cNvPicPr>
            <a:picLocks noChangeAspect="1"/>
          </p:cNvPicPr>
          <p:nvPr/>
        </p:nvPicPr>
        <p:blipFill>
          <a:blip r:embed="rId4"/>
          <a:stretch>
            <a:fillRect/>
          </a:stretch>
        </p:blipFill>
        <p:spPr>
          <a:xfrm>
            <a:off x="3787637" y="4715911"/>
            <a:ext cx="3238500" cy="904875"/>
          </a:xfrm>
          <a:prstGeom prst="rect">
            <a:avLst/>
          </a:prstGeom>
        </p:spPr>
      </p:pic>
      <p:pic>
        <p:nvPicPr>
          <p:cNvPr id="6" name="图片 5"/>
          <p:cNvPicPr>
            <a:picLocks noChangeAspect="1"/>
          </p:cNvPicPr>
          <p:nvPr/>
        </p:nvPicPr>
        <p:blipFill>
          <a:blip r:embed="rId5"/>
          <a:stretch>
            <a:fillRect/>
          </a:stretch>
        </p:blipFill>
        <p:spPr>
          <a:xfrm>
            <a:off x="3915395" y="5620786"/>
            <a:ext cx="6905625" cy="942975"/>
          </a:xfrm>
          <a:prstGeom prst="rect">
            <a:avLst/>
          </a:prstGeom>
        </p:spPr>
      </p:pic>
    </p:spTree>
    <p:extLst>
      <p:ext uri="{BB962C8B-B14F-4D97-AF65-F5344CB8AC3E}">
        <p14:creationId xmlns:p14="http://schemas.microsoft.com/office/powerpoint/2010/main" val="2638272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 y="0"/>
            <a:ext cx="3882887" cy="931724"/>
          </a:xfrm>
        </p:spPr>
        <p:txBody>
          <a:bodyPr/>
          <a:lstStyle/>
          <a:p>
            <a:r>
              <a:rPr lang="en-US" altLang="zh-CN" b="1" dirty="0" smtClean="0"/>
              <a:t>LDA2Vec</a:t>
            </a:r>
            <a:endParaRPr lang="zh-CN" altLang="en-US" b="1" dirty="0"/>
          </a:p>
        </p:txBody>
      </p:sp>
      <p:sp>
        <p:nvSpPr>
          <p:cNvPr id="3" name="副标题 2"/>
          <p:cNvSpPr>
            <a:spLocks noGrp="1"/>
          </p:cNvSpPr>
          <p:nvPr>
            <p:ph type="subTitle" idx="1"/>
          </p:nvPr>
        </p:nvSpPr>
        <p:spPr>
          <a:xfrm>
            <a:off x="-163773" y="2581265"/>
            <a:ext cx="4297955" cy="1943998"/>
          </a:xfrm>
        </p:spPr>
        <p:txBody>
          <a:bodyPr>
            <a:normAutofit/>
          </a:bodyPr>
          <a:lstStyle/>
          <a:p>
            <a:r>
              <a:rPr lang="en-US" altLang="zh-CN" sz="3200" dirty="0">
                <a:latin typeface="+mj-lt"/>
              </a:rPr>
              <a:t>The goal:</a:t>
            </a:r>
            <a:r>
              <a:rPr lang="en-US" altLang="zh-CN" dirty="0">
                <a:latin typeface="+mj-lt"/>
              </a:rPr>
              <a:t/>
            </a:r>
            <a:br>
              <a:rPr lang="en-US" altLang="zh-CN" dirty="0">
                <a:latin typeface="+mj-lt"/>
              </a:rPr>
            </a:br>
            <a:r>
              <a:rPr lang="en-US" altLang="zh-CN" dirty="0">
                <a:latin typeface="+mj-lt"/>
              </a:rPr>
              <a:t>Use all of this context to learn</a:t>
            </a:r>
            <a:br>
              <a:rPr lang="en-US" altLang="zh-CN" dirty="0">
                <a:latin typeface="+mj-lt"/>
              </a:rPr>
            </a:br>
            <a:r>
              <a:rPr lang="en-US" altLang="zh-CN" dirty="0">
                <a:latin typeface="+mj-lt"/>
              </a:rPr>
              <a:t>interpretable topics. </a:t>
            </a:r>
            <a:r>
              <a:rPr lang="en-US" altLang="zh-CN" dirty="0"/>
              <a:t/>
            </a:r>
            <a:br>
              <a:rPr lang="en-US" altLang="zh-CN" dirty="0"/>
            </a:br>
            <a:endParaRPr lang="zh-CN" altLang="en-US" dirty="0"/>
          </a:p>
        </p:txBody>
      </p:sp>
      <p:pic>
        <p:nvPicPr>
          <p:cNvPr id="6" name="图片 5"/>
          <p:cNvPicPr>
            <a:picLocks noChangeAspect="1"/>
          </p:cNvPicPr>
          <p:nvPr/>
        </p:nvPicPr>
        <p:blipFill rotWithShape="1">
          <a:blip r:embed="rId3"/>
          <a:srcRect t="597" b="1"/>
          <a:stretch/>
        </p:blipFill>
        <p:spPr>
          <a:xfrm>
            <a:off x="4698246" y="40942"/>
            <a:ext cx="6673892" cy="6817057"/>
          </a:xfrm>
          <a:prstGeom prst="rect">
            <a:avLst/>
          </a:prstGeom>
        </p:spPr>
      </p:pic>
      <p:sp>
        <p:nvSpPr>
          <p:cNvPr id="8" name="文本框 7"/>
          <p:cNvSpPr txBox="1"/>
          <p:nvPr/>
        </p:nvSpPr>
        <p:spPr>
          <a:xfrm>
            <a:off x="7092305" y="2581265"/>
            <a:ext cx="942887" cy="369332"/>
          </a:xfrm>
          <a:prstGeom prst="rect">
            <a:avLst/>
          </a:prstGeom>
          <a:solidFill>
            <a:schemeClr val="accent6"/>
          </a:solidFill>
        </p:spPr>
        <p:txBody>
          <a:bodyPr wrap="none" rtlCol="0">
            <a:spAutoFit/>
          </a:bodyPr>
          <a:lstStyle/>
          <a:p>
            <a:r>
              <a:rPr lang="en-US" altLang="zh-CN" dirty="0" smtClean="0"/>
              <a:t>German</a:t>
            </a:r>
            <a:endParaRPr lang="zh-CN" altLang="en-US" dirty="0"/>
          </a:p>
        </p:txBody>
      </p:sp>
    </p:spTree>
    <p:extLst>
      <p:ext uri="{BB962C8B-B14F-4D97-AF65-F5344CB8AC3E}">
        <p14:creationId xmlns:p14="http://schemas.microsoft.com/office/powerpoint/2010/main" val="2633306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Thank You</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3116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248" y="180531"/>
            <a:ext cx="6577584" cy="834453"/>
          </a:xfrm>
        </p:spPr>
        <p:txBody>
          <a:bodyPr>
            <a:normAutofit fontScale="90000"/>
          </a:bodyPr>
          <a:lstStyle/>
          <a:p>
            <a:r>
              <a:rPr lang="en-US" altLang="zh-CN" b="1" dirty="0" smtClean="0"/>
              <a:t>Review</a:t>
            </a:r>
            <a:r>
              <a:rPr lang="zh-CN" altLang="en-US" b="1" dirty="0" smtClean="0"/>
              <a:t>：</a:t>
            </a:r>
            <a:r>
              <a:rPr lang="en-US" altLang="zh-CN" b="1" dirty="0" smtClean="0"/>
              <a:t>Word2Vec</a:t>
            </a:r>
            <a:endParaRPr lang="zh-CN" altLang="en-US" b="1" dirty="0"/>
          </a:p>
        </p:txBody>
      </p:sp>
      <p:sp>
        <p:nvSpPr>
          <p:cNvPr id="3" name="副标题 2"/>
          <p:cNvSpPr>
            <a:spLocks noGrp="1"/>
          </p:cNvSpPr>
          <p:nvPr>
            <p:ph type="subTitle" idx="1"/>
          </p:nvPr>
        </p:nvSpPr>
        <p:spPr>
          <a:xfrm>
            <a:off x="1258824" y="2879662"/>
            <a:ext cx="9144000" cy="1655762"/>
          </a:xfrm>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006" y="1368387"/>
            <a:ext cx="6501322" cy="4078256"/>
          </a:xfrm>
          <a:prstGeom prst="rect">
            <a:avLst/>
          </a:prstGeom>
        </p:spPr>
      </p:pic>
    </p:spTree>
    <p:extLst>
      <p:ext uri="{BB962C8B-B14F-4D97-AF65-F5344CB8AC3E}">
        <p14:creationId xmlns:p14="http://schemas.microsoft.com/office/powerpoint/2010/main" val="2303184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Continuous Bag of Word</a:t>
            </a:r>
          </a:p>
        </p:txBody>
      </p:sp>
      <p:sp>
        <p:nvSpPr>
          <p:cNvPr id="3" name="Content Placeholder 2"/>
          <p:cNvSpPr>
            <a:spLocks noGrp="1"/>
          </p:cNvSpPr>
          <p:nvPr>
            <p:ph idx="1"/>
          </p:nvPr>
        </p:nvSpPr>
        <p:spPr/>
        <p:txBody>
          <a:bodyPr/>
          <a:lstStyle/>
          <a:p>
            <a:r>
              <a:rPr lang="en-US" dirty="0"/>
              <a:t>E.g. “The cat sat on floor”</a:t>
            </a:r>
          </a:p>
          <a:p>
            <a:pPr lvl="1"/>
            <a:r>
              <a:rPr lang="en-US" dirty="0"/>
              <a:t>Window size = 2</a:t>
            </a:r>
          </a:p>
        </p:txBody>
      </p:sp>
      <p:pic>
        <p:nvPicPr>
          <p:cNvPr id="5" name="Picture 4"/>
          <p:cNvPicPr>
            <a:picLocks noChangeAspect="1"/>
          </p:cNvPicPr>
          <p:nvPr/>
        </p:nvPicPr>
        <p:blipFill>
          <a:blip r:embed="rId3"/>
          <a:stretch>
            <a:fillRect/>
          </a:stretch>
        </p:blipFill>
        <p:spPr>
          <a:xfrm>
            <a:off x="4817270" y="2715558"/>
            <a:ext cx="2878931" cy="3356630"/>
          </a:xfrm>
          <a:prstGeom prst="rect">
            <a:avLst/>
          </a:prstGeom>
        </p:spPr>
      </p:pic>
      <p:sp>
        <p:nvSpPr>
          <p:cNvPr id="6" name="TextBox 5"/>
          <p:cNvSpPr txBox="1"/>
          <p:nvPr/>
        </p:nvSpPr>
        <p:spPr>
          <a:xfrm>
            <a:off x="4124325" y="3157537"/>
            <a:ext cx="420308" cy="300082"/>
          </a:xfrm>
          <a:prstGeom prst="rect">
            <a:avLst/>
          </a:prstGeom>
          <a:noFill/>
        </p:spPr>
        <p:txBody>
          <a:bodyPr wrap="none" rtlCol="0">
            <a:spAutoFit/>
          </a:bodyPr>
          <a:lstStyle/>
          <a:p>
            <a:r>
              <a:rPr lang="en-US" sz="1350" dirty="0">
                <a:solidFill>
                  <a:srgbClr val="FF0000"/>
                </a:solidFill>
              </a:rPr>
              <a:t>the</a:t>
            </a:r>
          </a:p>
        </p:txBody>
      </p:sp>
      <p:sp>
        <p:nvSpPr>
          <p:cNvPr id="7" name="TextBox 6"/>
          <p:cNvSpPr txBox="1"/>
          <p:nvPr/>
        </p:nvSpPr>
        <p:spPr>
          <a:xfrm>
            <a:off x="4124326" y="3793331"/>
            <a:ext cx="396455" cy="300082"/>
          </a:xfrm>
          <a:prstGeom prst="rect">
            <a:avLst/>
          </a:prstGeom>
          <a:noFill/>
        </p:spPr>
        <p:txBody>
          <a:bodyPr wrap="none" rtlCol="0">
            <a:spAutoFit/>
          </a:bodyPr>
          <a:lstStyle/>
          <a:p>
            <a:r>
              <a:rPr lang="en-US" sz="1350" dirty="0">
                <a:solidFill>
                  <a:srgbClr val="FF0000"/>
                </a:solidFill>
              </a:rPr>
              <a:t>cat</a:t>
            </a:r>
          </a:p>
        </p:txBody>
      </p:sp>
      <p:sp>
        <p:nvSpPr>
          <p:cNvPr id="8" name="TextBox 7"/>
          <p:cNvSpPr txBox="1"/>
          <p:nvPr/>
        </p:nvSpPr>
        <p:spPr>
          <a:xfrm>
            <a:off x="4121326" y="4988897"/>
            <a:ext cx="367408" cy="300082"/>
          </a:xfrm>
          <a:prstGeom prst="rect">
            <a:avLst/>
          </a:prstGeom>
          <a:noFill/>
        </p:spPr>
        <p:txBody>
          <a:bodyPr wrap="none" rtlCol="0">
            <a:spAutoFit/>
          </a:bodyPr>
          <a:lstStyle/>
          <a:p>
            <a:r>
              <a:rPr lang="en-US" sz="1350" dirty="0">
                <a:solidFill>
                  <a:srgbClr val="FF0000"/>
                </a:solidFill>
              </a:rPr>
              <a:t>on</a:t>
            </a:r>
          </a:p>
        </p:txBody>
      </p:sp>
      <p:sp>
        <p:nvSpPr>
          <p:cNvPr id="9" name="TextBox 8"/>
          <p:cNvSpPr txBox="1"/>
          <p:nvPr/>
        </p:nvSpPr>
        <p:spPr>
          <a:xfrm>
            <a:off x="4124326" y="5571768"/>
            <a:ext cx="521297" cy="300082"/>
          </a:xfrm>
          <a:prstGeom prst="rect">
            <a:avLst/>
          </a:prstGeom>
          <a:noFill/>
        </p:spPr>
        <p:txBody>
          <a:bodyPr wrap="none" rtlCol="0">
            <a:spAutoFit/>
          </a:bodyPr>
          <a:lstStyle/>
          <a:p>
            <a:r>
              <a:rPr lang="en-US" sz="1350" dirty="0">
                <a:solidFill>
                  <a:srgbClr val="FF0000"/>
                </a:solidFill>
              </a:rPr>
              <a:t>floor</a:t>
            </a:r>
          </a:p>
        </p:txBody>
      </p:sp>
      <p:sp>
        <p:nvSpPr>
          <p:cNvPr id="10" name="TextBox 9"/>
          <p:cNvSpPr txBox="1"/>
          <p:nvPr/>
        </p:nvSpPr>
        <p:spPr>
          <a:xfrm>
            <a:off x="8272063" y="4393873"/>
            <a:ext cx="391454" cy="300082"/>
          </a:xfrm>
          <a:prstGeom prst="rect">
            <a:avLst/>
          </a:prstGeom>
          <a:noFill/>
        </p:spPr>
        <p:txBody>
          <a:bodyPr wrap="none" rtlCol="0">
            <a:spAutoFit/>
          </a:bodyPr>
          <a:lstStyle/>
          <a:p>
            <a:r>
              <a:rPr lang="en-US" sz="1350" dirty="0">
                <a:solidFill>
                  <a:schemeClr val="accent2">
                    <a:lumMod val="75000"/>
                  </a:schemeClr>
                </a:solidFill>
              </a:rPr>
              <a:t>sat</a:t>
            </a:r>
          </a:p>
        </p:txBody>
      </p:sp>
    </p:spTree>
    <p:extLst>
      <p:ext uri="{BB962C8B-B14F-4D97-AF65-F5344CB8AC3E}">
        <p14:creationId xmlns:p14="http://schemas.microsoft.com/office/powerpoint/2010/main" val="1638924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37000" y="1777208"/>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37001" y="3927968"/>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28948" y="2441095"/>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2928947" y="4641199"/>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5932343" y="3139088"/>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33979" y="2847056"/>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2992174" y="1399992"/>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42741" y="1777210"/>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42740" y="3136132"/>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36448" y="3558398"/>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42740" y="4220000"/>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587519" y="2366973"/>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8963038" y="3584857"/>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6138083" y="2846144"/>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38083" y="4208937"/>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22430" y="2411562"/>
            <a:ext cx="1072217" cy="300082"/>
          </a:xfrm>
          <a:prstGeom prst="rect">
            <a:avLst/>
          </a:prstGeom>
          <a:noFill/>
        </p:spPr>
        <p:txBody>
          <a:bodyPr wrap="none" rtlCol="0">
            <a:spAutoFit/>
          </a:bodyPr>
          <a:lstStyle/>
          <a:p>
            <a:r>
              <a:rPr lang="en-US" sz="1350" dirty="0"/>
              <a:t>Output layer</a:t>
            </a:r>
          </a:p>
        </p:txBody>
      </p:sp>
      <p:sp>
        <p:nvSpPr>
          <p:cNvPr id="55" name="TextBox 54"/>
          <p:cNvSpPr txBox="1"/>
          <p:nvPr/>
        </p:nvSpPr>
        <p:spPr>
          <a:xfrm>
            <a:off x="1588155" y="3520793"/>
            <a:ext cx="747320" cy="507831"/>
          </a:xfrm>
          <a:prstGeom prst="rect">
            <a:avLst/>
          </a:prstGeom>
          <a:noFill/>
        </p:spPr>
        <p:txBody>
          <a:bodyPr wrap="none" rtlCol="0">
            <a:spAutoFit/>
          </a:bodyPr>
          <a:lstStyle/>
          <a:p>
            <a:r>
              <a:rPr lang="en-US" sz="1350" dirty="0"/>
              <a:t>one-hot</a:t>
            </a:r>
          </a:p>
          <a:p>
            <a:r>
              <a:rPr lang="en-US" sz="1350" dirty="0"/>
              <a:t>vector</a:t>
            </a:r>
          </a:p>
        </p:txBody>
      </p:sp>
      <p:sp>
        <p:nvSpPr>
          <p:cNvPr id="56" name="TextBox 55"/>
          <p:cNvSpPr txBox="1"/>
          <p:nvPr/>
        </p:nvSpPr>
        <p:spPr>
          <a:xfrm>
            <a:off x="9463036" y="3520792"/>
            <a:ext cx="747320" cy="507831"/>
          </a:xfrm>
          <a:prstGeom prst="rect">
            <a:avLst/>
          </a:prstGeom>
          <a:noFill/>
        </p:spPr>
        <p:txBody>
          <a:bodyPr wrap="none" rtlCol="0">
            <a:spAutoFit/>
          </a:bodyPr>
          <a:lstStyle/>
          <a:p>
            <a:r>
              <a:rPr lang="en-US" sz="1350" dirty="0"/>
              <a:t>one-hot</a:t>
            </a:r>
          </a:p>
          <a:p>
            <a:r>
              <a:rPr lang="en-US" sz="1350" dirty="0"/>
              <a:t>vector</a:t>
            </a:r>
          </a:p>
        </p:txBody>
      </p:sp>
      <p:sp>
        <p:nvSpPr>
          <p:cNvPr id="69" name="TextBox 68"/>
          <p:cNvSpPr txBox="1"/>
          <p:nvPr/>
        </p:nvSpPr>
        <p:spPr>
          <a:xfrm>
            <a:off x="1452783" y="1881601"/>
            <a:ext cx="1981825" cy="300082"/>
          </a:xfrm>
          <a:prstGeom prst="rect">
            <a:avLst/>
          </a:prstGeom>
          <a:noFill/>
        </p:spPr>
        <p:txBody>
          <a:bodyPr wrap="none" rtlCol="0">
            <a:spAutoFit/>
          </a:bodyPr>
          <a:lstStyle/>
          <a:p>
            <a:r>
              <a:rPr lang="en-US" sz="1350" dirty="0">
                <a:solidFill>
                  <a:srgbClr val="FF0000"/>
                </a:solidFill>
              </a:rPr>
              <a:t>Index of cat in vocabulary</a:t>
            </a:r>
          </a:p>
        </p:txBody>
      </p:sp>
    </p:spTree>
    <p:extLst>
      <p:ext uri="{BB962C8B-B14F-4D97-AF65-F5344CB8AC3E}">
        <p14:creationId xmlns:p14="http://schemas.microsoft.com/office/powerpoint/2010/main" val="157997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62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62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54063"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2954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5957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59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3017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67856" y="1789806"/>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67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1563" y="3570994"/>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67854" y="4232596"/>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12633" y="2379569"/>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8988152" y="3597454"/>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6163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63197" y="4221533"/>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47545"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3773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794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2722630"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2722630"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5780683" y="4359966"/>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7108220" y="3469545"/>
                <a:ext cx="1011111"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r>
                            <a:rPr lang="en-US" sz="2100" i="1">
                              <a:latin typeface="Cambria Math" panose="02040503050406030204" pitchFamily="18" charset="0"/>
                            </a:rPr>
                            <m:t>′</m:t>
                          </m:r>
                        </m:e>
                        <m:sub>
                          <m:r>
                            <a:rPr lang="en-US" sz="2100" i="1">
                              <a:latin typeface="Cambria Math" panose="02040503050406030204" pitchFamily="18" charset="0"/>
                            </a:rPr>
                            <m:t>𝑁</m:t>
                          </m:r>
                          <m:r>
                            <a:rPr lang="en-US" sz="2100" i="1">
                              <a:latin typeface="Cambria Math" panose="02040503050406030204" pitchFamily="18" charset="0"/>
                            </a:rPr>
                            <m:t>×</m:t>
                          </m:r>
                          <m:r>
                            <a:rPr lang="en-US" sz="2100" i="1">
                              <a:latin typeface="Cambria Math" panose="02040503050406030204" pitchFamily="18" charset="0"/>
                            </a:rPr>
                            <m:t>𝑉</m:t>
                          </m:r>
                        </m:sub>
                      </m:sSub>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5584219" y="3469545"/>
                <a:ext cx="1011111" cy="415498"/>
              </a:xfrm>
              <a:prstGeom prst="rect">
                <a:avLst/>
              </a:prstGeom>
              <a:blipFill>
                <a:blip r:embed="rId5"/>
                <a:stretch>
                  <a:fillRect/>
                </a:stretch>
              </a:blipFill>
            </p:spPr>
            <p:txBody>
              <a:bodyPr/>
              <a:lstStyle/>
              <a:p>
                <a:r>
                  <a:rPr lang="en-US">
                    <a:noFill/>
                  </a:rPr>
                  <a:t> </a:t>
                </a:r>
              </a:p>
            </p:txBody>
          </p:sp>
        </mc:Fallback>
      </mc:AlternateContent>
      <p:sp>
        <p:nvSpPr>
          <p:cNvPr id="80" name="TextBox 79"/>
          <p:cNvSpPr txBox="1"/>
          <p:nvPr/>
        </p:nvSpPr>
        <p:spPr>
          <a:xfrm>
            <a:off x="8880960" y="4408603"/>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4892056" y="5456182"/>
            <a:ext cx="2435282" cy="300082"/>
          </a:xfrm>
          <a:prstGeom prst="rect">
            <a:avLst/>
          </a:prstGeom>
          <a:noFill/>
        </p:spPr>
        <p:txBody>
          <a:bodyPr wrap="none" rtlCol="0">
            <a:spAutoFit/>
          </a:bodyPr>
          <a:lstStyle/>
          <a:p>
            <a:r>
              <a:rPr lang="en-US" sz="1350" dirty="0"/>
              <a:t>N will be the size of word vector</a:t>
            </a:r>
          </a:p>
        </p:txBody>
      </p:sp>
      <p:sp>
        <p:nvSpPr>
          <p:cNvPr id="81" name="TextBox 80"/>
          <p:cNvSpPr txBox="1"/>
          <p:nvPr/>
        </p:nvSpPr>
        <p:spPr>
          <a:xfrm>
            <a:off x="5201805" y="1106081"/>
            <a:ext cx="1968103" cy="300082"/>
          </a:xfrm>
          <a:prstGeom prst="rect">
            <a:avLst/>
          </a:prstGeom>
          <a:noFill/>
        </p:spPr>
        <p:txBody>
          <a:bodyPr wrap="none" rtlCol="0">
            <a:spAutoFit/>
          </a:bodyPr>
          <a:lstStyle/>
          <a:p>
            <a:r>
              <a:rPr lang="en-US" sz="1350" dirty="0">
                <a:solidFill>
                  <a:srgbClr val="FF0000"/>
                </a:solidFill>
              </a:rPr>
              <a:t>We must learn W and W</a:t>
            </a:r>
            <a:r>
              <a:rPr lang="en-US" sz="1350" baseline="30000" dirty="0">
                <a:solidFill>
                  <a:srgbClr val="FF0000"/>
                </a:solidFill>
              </a:rPr>
              <a:t>’</a:t>
            </a:r>
            <a:r>
              <a:rPr lang="en-US" sz="1350" dirty="0">
                <a:solidFill>
                  <a:srgbClr val="FF0000"/>
                </a:solidFill>
              </a:rPr>
              <a:t> </a:t>
            </a:r>
          </a:p>
        </p:txBody>
      </p:sp>
      <p:cxnSp>
        <p:nvCxnSpPr>
          <p:cNvPr id="3" name="Straight Arrow Connector 2"/>
          <p:cNvCxnSpPr>
            <a:stCxn id="81" idx="2"/>
            <a:endCxn id="71" idx="3"/>
          </p:cNvCxnSpPr>
          <p:nvPr/>
        </p:nvCxnSpPr>
        <p:spPr>
          <a:xfrm flipH="1">
            <a:off x="4679996" y="1406164"/>
            <a:ext cx="1505860" cy="125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a:endCxn id="78" idx="0"/>
          </p:cNvCxnSpPr>
          <p:nvPr/>
        </p:nvCxnSpPr>
        <p:spPr>
          <a:xfrm>
            <a:off x="6185857" y="1406163"/>
            <a:ext cx="1427919" cy="206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53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60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60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52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2952633"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5957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59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3015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67855" y="1781206"/>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67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1562" y="3562394"/>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67854" y="4223996"/>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05435"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8988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6163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63196" y="4212933"/>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47544"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2721201"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2721201"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5795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8880959"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3554402" y="2789621"/>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3657571" y="4232327"/>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4"/>
                <a:stretch>
                  <a:fillRect/>
                </a:stretch>
              </a:blipFill>
            </p:spPr>
            <p:txBody>
              <a:bodyPr/>
              <a:lstStyle/>
              <a:p>
                <a:r>
                  <a:rPr lang="en-US">
                    <a:noFill/>
                  </a:rPr>
                  <a:t> </a:t>
                </a:r>
              </a:p>
            </p:txBody>
          </p:sp>
        </mc:Fallback>
      </mc:AlternateContent>
      <p:sp>
        <p:nvSpPr>
          <p:cNvPr id="100" name="TextBox 99"/>
          <p:cNvSpPr txBox="1"/>
          <p:nvPr/>
        </p:nvSpPr>
        <p:spPr>
          <a:xfrm>
            <a:off x="5445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6097990" y="3476421"/>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5"/>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4060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3241636"/>
                    </a:ext>
                  </a:extLst>
                </a:gridCol>
                <a:gridCol w="246888">
                  <a:extLst>
                    <a:ext uri="{9D8B030D-6E8A-4147-A177-3AD203B41FA5}">
                      <a16:colId xmlns="" xmlns:a16="http://schemas.microsoft.com/office/drawing/2014/main" val="4278168359"/>
                    </a:ext>
                  </a:extLst>
                </a:gridCol>
                <a:gridCol w="246888">
                  <a:extLst>
                    <a:ext uri="{9D8B030D-6E8A-4147-A177-3AD203B41FA5}">
                      <a16:colId xmlns="" xmlns:a16="http://schemas.microsoft.com/office/drawing/2014/main" val="1775200123"/>
                    </a:ext>
                  </a:extLst>
                </a:gridCol>
                <a:gridCol w="246888">
                  <a:extLst>
                    <a:ext uri="{9D8B030D-6E8A-4147-A177-3AD203B41FA5}">
                      <a16:colId xmlns="" xmlns:a16="http://schemas.microsoft.com/office/drawing/2014/main" val="3058570661"/>
                    </a:ext>
                  </a:extLst>
                </a:gridCol>
                <a:gridCol w="246888">
                  <a:extLst>
                    <a:ext uri="{9D8B030D-6E8A-4147-A177-3AD203B41FA5}">
                      <a16:colId xmlns="" xmlns:a16="http://schemas.microsoft.com/office/drawing/2014/main" val="3635929464"/>
                    </a:ext>
                  </a:extLst>
                </a:gridCol>
                <a:gridCol w="246888">
                  <a:extLst>
                    <a:ext uri="{9D8B030D-6E8A-4147-A177-3AD203B41FA5}">
                      <a16:colId xmlns="" xmlns:a16="http://schemas.microsoft.com/office/drawing/2014/main" val="1060927547"/>
                    </a:ext>
                  </a:extLst>
                </a:gridCol>
                <a:gridCol w="246888">
                  <a:extLst>
                    <a:ext uri="{9D8B030D-6E8A-4147-A177-3AD203B41FA5}">
                      <a16:colId xmlns="" xmlns:a16="http://schemas.microsoft.com/office/drawing/2014/main" val="2648937507"/>
                    </a:ext>
                  </a:extLst>
                </a:gridCol>
                <a:gridCol w="246888">
                  <a:extLst>
                    <a:ext uri="{9D8B030D-6E8A-4147-A177-3AD203B41FA5}">
                      <a16:colId xmlns="" xmlns:a16="http://schemas.microsoft.com/office/drawing/2014/main" val="3865230097"/>
                    </a:ext>
                  </a:extLst>
                </a:gridCol>
                <a:gridCol w="246888">
                  <a:extLst>
                    <a:ext uri="{9D8B030D-6E8A-4147-A177-3AD203B41FA5}">
                      <a16:colId xmlns="" xmlns:a16="http://schemas.microsoft.com/office/drawing/2014/main" val="2604712063"/>
                    </a:ext>
                  </a:extLst>
                </a:gridCol>
                <a:gridCol w="246888">
                  <a:extLst>
                    <a:ext uri="{9D8B030D-6E8A-4147-A177-3AD203B41FA5}">
                      <a16:colId xmlns=""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6577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6"/>
                <a:stretch>
                  <a:fillRect/>
                </a:stretch>
              </a:blipFill>
            </p:spPr>
            <p:txBody>
              <a:bodyPr/>
              <a:lstStyle/>
              <a:p>
                <a:r>
                  <a:rPr lang="en-US">
                    <a:noFill/>
                  </a:rPr>
                  <a:t> </a:t>
                </a:r>
              </a:p>
            </p:txBody>
          </p:sp>
        </mc:Fallback>
      </mc:AlternateContent>
      <p:grpSp>
        <p:nvGrpSpPr>
          <p:cNvPr id="159" name="Group 158"/>
          <p:cNvGrpSpPr/>
          <p:nvPr/>
        </p:nvGrpSpPr>
        <p:grpSpPr>
          <a:xfrm>
            <a:off x="6928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4888441" y="843213"/>
                <a:ext cx="333527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335272" cy="422039"/>
              </a:xfrm>
              <a:prstGeom prst="rect">
                <a:avLst/>
              </a:prstGeom>
              <a:blipFill>
                <a:blip r:embed="rId7"/>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7638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5159121"/>
                    </a:ext>
                  </a:extLst>
                </a:gridCol>
              </a:tblGrid>
              <a:tr h="246888">
                <a:tc>
                  <a:txBody>
                    <a:bodyPr/>
                    <a:lstStyle/>
                    <a:p>
                      <a:pPr algn="ctr"/>
                      <a:r>
                        <a:rPr lang="en-US" sz="900" b="1" dirty="0">
                          <a:solidFill>
                            <a:srgbClr val="FF0000"/>
                          </a:solidFill>
                        </a:rPr>
                        <a:t>2.4</a:t>
                      </a:r>
                    </a:p>
                  </a:txBody>
                  <a:tcPr marL="0" marR="0" marT="0" marB="0" anchor="ctr">
                    <a:solidFill>
                      <a:schemeClr val="bg1"/>
                    </a:solidFill>
                  </a:tcPr>
                </a:tc>
                <a:extLst>
                  <a:ext uri="{0D108BD9-81ED-4DB2-BD59-A6C34878D82A}">
                    <a16:rowId xmlns="" xmlns:a16="http://schemas.microsoft.com/office/drawing/2014/main" val="2404443869"/>
                  </a:ext>
                </a:extLst>
              </a:tr>
              <a:tr h="246888">
                <a:tc>
                  <a:txBody>
                    <a:bodyPr/>
                    <a:lstStyle/>
                    <a:p>
                      <a:pPr algn="ctr"/>
                      <a:r>
                        <a:rPr lang="en-US" sz="900" b="1" dirty="0">
                          <a:solidFill>
                            <a:srgbClr val="FF0000"/>
                          </a:solidFill>
                        </a:rPr>
                        <a:t>2.6</a:t>
                      </a:r>
                    </a:p>
                  </a:txBody>
                  <a:tcPr marL="0" marR="0" marT="0" marB="0" anchor="ctr">
                    <a:solidFill>
                      <a:schemeClr val="bg1"/>
                    </a:solidFill>
                  </a:tcPr>
                </a:tc>
                <a:extLst>
                  <a:ext uri="{0D108BD9-81ED-4DB2-BD59-A6C34878D82A}">
                    <a16:rowId xmlns=""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 xmlns:a16="http://schemas.microsoft.com/office/drawing/2014/main" val="201681552"/>
                  </a:ext>
                </a:extLst>
              </a:tr>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7230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235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wipe(down)">
                                      <p:cBhvr>
                                        <p:cTn id="10" dur="500"/>
                                        <p:tgtEl>
                                          <p:spTgt spid="157"/>
                                        </p:tgtEl>
                                      </p:cBhvr>
                                    </p:animEffect>
                                  </p:childTnLst>
                                </p:cTn>
                              </p:par>
                              <p:par>
                                <p:cTn id="11" presetID="22" presetClass="entr" presetSubtype="4"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down)">
                                      <p:cBhvr>
                                        <p:cTn id="13" dur="500"/>
                                        <p:tgtEl>
                                          <p:spTgt spid="15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wipe(down)">
                                      <p:cBhvr>
                                        <p:cTn id="16" dur="500"/>
                                        <p:tgtEl>
                                          <p:spTgt spid="170"/>
                                        </p:tgtEl>
                                      </p:cBhvr>
                                    </p:animEffec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down)">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70" grpId="0"/>
      <p:bldP spid="1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60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60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52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2952633"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5957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59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3015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67855" y="1781206"/>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67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1562" y="3562394"/>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67854" y="4223996"/>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05435"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8988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6163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63196" y="4212933"/>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47544"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2721201"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2721201"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5795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8880959"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3554402" y="2789621"/>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3657571" y="4232327"/>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4"/>
                <a:stretch>
                  <a:fillRect/>
                </a:stretch>
              </a:blipFill>
            </p:spPr>
            <p:txBody>
              <a:bodyPr/>
              <a:lstStyle/>
              <a:p>
                <a:r>
                  <a:rPr lang="en-US">
                    <a:noFill/>
                  </a:rPr>
                  <a:t> </a:t>
                </a:r>
              </a:p>
            </p:txBody>
          </p:sp>
        </mc:Fallback>
      </mc:AlternateContent>
      <p:sp>
        <p:nvSpPr>
          <p:cNvPr id="100" name="TextBox 99"/>
          <p:cNvSpPr txBox="1"/>
          <p:nvPr/>
        </p:nvSpPr>
        <p:spPr>
          <a:xfrm>
            <a:off x="5445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6097990" y="3476421"/>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5"/>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4060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3241636"/>
                    </a:ext>
                  </a:extLst>
                </a:gridCol>
                <a:gridCol w="246888">
                  <a:extLst>
                    <a:ext uri="{9D8B030D-6E8A-4147-A177-3AD203B41FA5}">
                      <a16:colId xmlns="" xmlns:a16="http://schemas.microsoft.com/office/drawing/2014/main" val="4278168359"/>
                    </a:ext>
                  </a:extLst>
                </a:gridCol>
                <a:gridCol w="246888">
                  <a:extLst>
                    <a:ext uri="{9D8B030D-6E8A-4147-A177-3AD203B41FA5}">
                      <a16:colId xmlns="" xmlns:a16="http://schemas.microsoft.com/office/drawing/2014/main" val="1775200123"/>
                    </a:ext>
                  </a:extLst>
                </a:gridCol>
                <a:gridCol w="246888">
                  <a:extLst>
                    <a:ext uri="{9D8B030D-6E8A-4147-A177-3AD203B41FA5}">
                      <a16:colId xmlns="" xmlns:a16="http://schemas.microsoft.com/office/drawing/2014/main" val="3058570661"/>
                    </a:ext>
                  </a:extLst>
                </a:gridCol>
                <a:gridCol w="246888">
                  <a:extLst>
                    <a:ext uri="{9D8B030D-6E8A-4147-A177-3AD203B41FA5}">
                      <a16:colId xmlns="" xmlns:a16="http://schemas.microsoft.com/office/drawing/2014/main" val="3635929464"/>
                    </a:ext>
                  </a:extLst>
                </a:gridCol>
                <a:gridCol w="246888">
                  <a:extLst>
                    <a:ext uri="{9D8B030D-6E8A-4147-A177-3AD203B41FA5}">
                      <a16:colId xmlns="" xmlns:a16="http://schemas.microsoft.com/office/drawing/2014/main" val="1060927547"/>
                    </a:ext>
                  </a:extLst>
                </a:gridCol>
                <a:gridCol w="246888">
                  <a:extLst>
                    <a:ext uri="{9D8B030D-6E8A-4147-A177-3AD203B41FA5}">
                      <a16:colId xmlns="" xmlns:a16="http://schemas.microsoft.com/office/drawing/2014/main" val="2648937507"/>
                    </a:ext>
                  </a:extLst>
                </a:gridCol>
                <a:gridCol w="246888">
                  <a:extLst>
                    <a:ext uri="{9D8B030D-6E8A-4147-A177-3AD203B41FA5}">
                      <a16:colId xmlns="" xmlns:a16="http://schemas.microsoft.com/office/drawing/2014/main" val="3865230097"/>
                    </a:ext>
                  </a:extLst>
                </a:gridCol>
                <a:gridCol w="246888">
                  <a:extLst>
                    <a:ext uri="{9D8B030D-6E8A-4147-A177-3AD203B41FA5}">
                      <a16:colId xmlns="" xmlns:a16="http://schemas.microsoft.com/office/drawing/2014/main" val="2604712063"/>
                    </a:ext>
                  </a:extLst>
                </a:gridCol>
                <a:gridCol w="246888">
                  <a:extLst>
                    <a:ext uri="{9D8B030D-6E8A-4147-A177-3AD203B41FA5}">
                      <a16:colId xmlns="" xmlns:a16="http://schemas.microsoft.com/office/drawing/2014/main" val="3797226581"/>
                    </a:ext>
                  </a:extLst>
                </a:gridCol>
              </a:tblGrid>
              <a:tr h="246888">
                <a:tc>
                  <a:txBody>
                    <a:bodyPr/>
                    <a:lstStyle/>
                    <a:p>
                      <a:pPr algn="ctr"/>
                      <a:r>
                        <a:rPr lang="en-US" sz="900" b="0" dirty="0">
                          <a:solidFill>
                            <a:schemeClr val="tx1"/>
                          </a:solidFill>
                        </a:rPr>
                        <a:t>0.1</a:t>
                      </a:r>
                    </a:p>
                  </a:txBody>
                  <a:tcPr marL="0" marR="0" marT="0" marB="0" anchor="ctr">
                    <a:solidFill>
                      <a:schemeClr val="bg1"/>
                    </a:solidFill>
                  </a:tcPr>
                </a:tc>
                <a:tc>
                  <a:txBody>
                    <a:bodyPr/>
                    <a:lstStyle/>
                    <a:p>
                      <a:pPr algn="ctr"/>
                      <a:r>
                        <a:rPr lang="en-US" sz="900" b="0" dirty="0">
                          <a:solidFill>
                            <a:schemeClr val="tx1"/>
                          </a:solidFill>
                        </a:rPr>
                        <a:t>2.4</a:t>
                      </a:r>
                    </a:p>
                  </a:txBody>
                  <a:tcPr marL="0" marR="0" marT="0" marB="0" anchor="ctr">
                    <a:solidFill>
                      <a:schemeClr val="bg1"/>
                    </a:solidFill>
                  </a:tcPr>
                </a:tc>
                <a:tc>
                  <a:txBody>
                    <a:bodyPr/>
                    <a:lstStyle/>
                    <a:p>
                      <a:pPr algn="ctr"/>
                      <a:r>
                        <a:rPr lang="en-US" sz="900" b="0" dirty="0">
                          <a:solidFill>
                            <a:schemeClr val="tx1"/>
                          </a:solidFill>
                        </a:rPr>
                        <a:t>1.6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 xmlns:a16="http://schemas.microsoft.com/office/drawing/2014/main" val="1811048262"/>
                  </a:ext>
                </a:extLst>
              </a:tr>
              <a:tr h="246888">
                <a:tc>
                  <a:txBody>
                    <a:bodyPr/>
                    <a:lstStyle/>
                    <a:p>
                      <a:pPr algn="ctr"/>
                      <a:r>
                        <a:rPr lang="en-US" sz="900" b="0" dirty="0">
                          <a:solidFill>
                            <a:schemeClr val="tx1"/>
                          </a:solidFill>
                        </a:rPr>
                        <a:t>0.5</a:t>
                      </a:r>
                    </a:p>
                  </a:txBody>
                  <a:tcPr marL="0" marR="0" marT="0" marB="0" anchor="ctr">
                    <a:solidFill>
                      <a:schemeClr val="bg1"/>
                    </a:solidFill>
                  </a:tcPr>
                </a:tc>
                <a:tc>
                  <a:txBody>
                    <a:bodyPr/>
                    <a:lstStyle/>
                    <a:p>
                      <a:pPr algn="ctr"/>
                      <a:r>
                        <a:rPr lang="en-US" sz="900" b="0" dirty="0">
                          <a:solidFill>
                            <a:schemeClr val="tx1"/>
                          </a:solidFill>
                        </a:rPr>
                        <a:t>2.6</a:t>
                      </a:r>
                    </a:p>
                  </a:txBody>
                  <a:tcPr marL="0" marR="0" marT="0" marB="0" anchor="ctr">
                    <a:solidFill>
                      <a:schemeClr val="bg1"/>
                    </a:solidFill>
                  </a:tcPr>
                </a:tc>
                <a:tc>
                  <a:txBody>
                    <a:bodyPr/>
                    <a:lstStyle/>
                    <a:p>
                      <a:pPr algn="ctr"/>
                      <a:r>
                        <a:rPr lang="en-US" sz="900" b="0" dirty="0">
                          <a:solidFill>
                            <a:schemeClr val="tx1"/>
                          </a:solidFill>
                        </a:rPr>
                        <a:t>1.4</a:t>
                      </a:r>
                    </a:p>
                  </a:txBody>
                  <a:tcPr marL="0" marR="0" marT="0" marB="0" anchor="ctr">
                    <a:solidFill>
                      <a:schemeClr val="bg1"/>
                    </a:solidFill>
                  </a:tcPr>
                </a:tc>
                <a:tc>
                  <a:txBody>
                    <a:bodyPr/>
                    <a:lstStyle/>
                    <a:p>
                      <a:pPr algn="ctr"/>
                      <a:r>
                        <a:rPr lang="en-US" sz="900" b="1" dirty="0">
                          <a:solidFill>
                            <a:srgbClr val="FF0000"/>
                          </a:solidFill>
                        </a:rPr>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 xmlns:a16="http://schemas.microsoft.com/office/drawing/2014/main" val="1623160804"/>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4268311445"/>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 xmlns:a16="http://schemas.microsoft.com/office/drawing/2014/main" val="3457582356"/>
                  </a:ext>
                </a:extLst>
              </a:tr>
              <a:tr h="246888">
                <a:tc>
                  <a:txBody>
                    <a:bodyPr/>
                    <a:lstStyle/>
                    <a:p>
                      <a:pPr algn="ctr"/>
                      <a:r>
                        <a:rPr lang="en-US" sz="900" b="0" dirty="0">
                          <a:solidFill>
                            <a:schemeClr val="tx1"/>
                          </a:solidFill>
                        </a:rPr>
                        <a:t>0.6</a:t>
                      </a:r>
                    </a:p>
                  </a:txBody>
                  <a:tcPr marL="0" marR="0" marT="0" marB="0" anchor="ctr">
                    <a:solidFill>
                      <a:schemeClr val="bg1"/>
                    </a:solidFill>
                  </a:tcPr>
                </a:tc>
                <a:tc>
                  <a:txBody>
                    <a:bodyPr/>
                    <a:lstStyle/>
                    <a:p>
                      <a:pPr algn="ctr"/>
                      <a:r>
                        <a:rPr lang="en-US" sz="900" b="0" dirty="0">
                          <a:solidFill>
                            <a:schemeClr val="tx1"/>
                          </a:solidFill>
                        </a:rPr>
                        <a:t>1.8</a:t>
                      </a:r>
                    </a:p>
                  </a:txBody>
                  <a:tcPr marL="0" marR="0" marT="0" marB="0" anchor="ctr">
                    <a:solidFill>
                      <a:schemeClr val="bg1"/>
                    </a:solidFill>
                  </a:tcPr>
                </a:tc>
                <a:tc>
                  <a:txBody>
                    <a:bodyPr/>
                    <a:lstStyle/>
                    <a:p>
                      <a:pPr algn="ctr"/>
                      <a:r>
                        <a:rPr lang="en-US" sz="900" b="0" dirty="0">
                          <a:solidFill>
                            <a:schemeClr val="tx1"/>
                          </a:solidFill>
                        </a:rPr>
                        <a:t>2.7</a:t>
                      </a:r>
                    </a:p>
                  </a:txBody>
                  <a:tcPr marL="0" marR="0" marT="0" marB="0" anchor="ctr">
                    <a:solidFill>
                      <a:schemeClr val="bg1"/>
                    </a:solidFill>
                  </a:tcPr>
                </a:tc>
                <a:tc>
                  <a:txBody>
                    <a:bodyPr/>
                    <a:lstStyle/>
                    <a:p>
                      <a:pPr algn="ctr"/>
                      <a:r>
                        <a:rPr lang="en-US" sz="900" b="1" dirty="0">
                          <a:solidFill>
                            <a:srgbClr val="FF0000"/>
                          </a:solidFill>
                        </a:rPr>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6577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6"/>
                <a:stretch>
                  <a:fillRect/>
                </a:stretch>
              </a:blipFill>
            </p:spPr>
            <p:txBody>
              <a:bodyPr/>
              <a:lstStyle/>
              <a:p>
                <a:r>
                  <a:rPr lang="en-US">
                    <a:noFill/>
                  </a:rPr>
                  <a:t> </a:t>
                </a:r>
              </a:p>
            </p:txBody>
          </p:sp>
        </mc:Fallback>
      </mc:AlternateContent>
      <p:grpSp>
        <p:nvGrpSpPr>
          <p:cNvPr id="159" name="Group 158"/>
          <p:cNvGrpSpPr/>
          <p:nvPr/>
        </p:nvGrpSpPr>
        <p:grpSpPr>
          <a:xfrm>
            <a:off x="6928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4888441" y="843213"/>
                <a:ext cx="3186834"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186834" cy="422039"/>
              </a:xfrm>
              <a:prstGeom prst="rect">
                <a:avLst/>
              </a:prstGeom>
              <a:blipFill>
                <a:blip r:embed="rId7"/>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7638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5159121"/>
                    </a:ext>
                  </a:extLst>
                </a:gridCol>
              </a:tblGrid>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 xmlns:a16="http://schemas.microsoft.com/office/drawing/2014/main" val="2404443869"/>
                  </a:ext>
                </a:extLst>
              </a:tr>
              <a:tr h="246888">
                <a:tc>
                  <a:txBody>
                    <a:bodyPr/>
                    <a:lstStyle/>
                    <a:p>
                      <a:pPr algn="ctr"/>
                      <a:r>
                        <a:rPr lang="en-US" sz="900" b="1" dirty="0">
                          <a:solidFill>
                            <a:srgbClr val="FF0000"/>
                          </a:solidFill>
                        </a:rPr>
                        <a:t>2.9</a:t>
                      </a:r>
                    </a:p>
                  </a:txBody>
                  <a:tcPr marL="0" marR="0" marT="0" marB="0" anchor="ctr">
                    <a:solidFill>
                      <a:schemeClr val="bg1"/>
                    </a:solidFill>
                  </a:tcPr>
                </a:tc>
                <a:extLst>
                  <a:ext uri="{0D108BD9-81ED-4DB2-BD59-A6C34878D82A}">
                    <a16:rowId xmlns=""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 xmlns:a16="http://schemas.microsoft.com/office/drawing/2014/main" val="201681552"/>
                  </a:ext>
                </a:extLst>
              </a:tr>
              <a:tr h="246888">
                <a:tc>
                  <a:txBody>
                    <a:bodyPr/>
                    <a:lstStyle/>
                    <a:p>
                      <a:pPr algn="ctr"/>
                      <a:r>
                        <a:rPr lang="en-US" sz="900" b="1" dirty="0">
                          <a:solidFill>
                            <a:srgbClr val="FF0000"/>
                          </a:solidFill>
                        </a:rPr>
                        <a:t>1.9</a:t>
                      </a:r>
                    </a:p>
                  </a:txBody>
                  <a:tcPr marL="0" marR="0" marT="0" marB="0" anchor="ctr">
                    <a:solidFill>
                      <a:schemeClr val="bg1"/>
                    </a:solidFill>
                  </a:tcPr>
                </a:tc>
                <a:extLst>
                  <a:ext uri="{0D108BD9-81ED-4DB2-BD59-A6C34878D82A}">
                    <a16:rowId xmlns=""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7230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4115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362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3362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2954063"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2954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5957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8559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3017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3567856" y="1789806"/>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67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1563" y="3570994"/>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567854" y="4232596"/>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612633"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8487107"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963107" y="4719314"/>
                <a:ext cx="542456" cy="300082"/>
              </a:xfrm>
              <a:prstGeom prst="rect">
                <a:avLst/>
              </a:prstGeom>
              <a:blipFill>
                <a:blip r:embed="rId3"/>
                <a:stretch>
                  <a:fillRect b="-2041"/>
                </a:stretch>
              </a:blipFill>
            </p:spPr>
            <p:txBody>
              <a:bodyPr/>
              <a:lstStyle/>
              <a:p>
                <a:r>
                  <a:rPr lang="en-US">
                    <a:noFill/>
                  </a:rPr>
                  <a:t> </a:t>
                </a:r>
              </a:p>
            </p:txBody>
          </p:sp>
        </mc:Fallback>
      </mc:AlternateContent>
      <p:cxnSp>
        <p:nvCxnSpPr>
          <p:cNvPr id="84" name="Straight Connector 83"/>
          <p:cNvCxnSpPr/>
          <p:nvPr/>
        </p:nvCxnSpPr>
        <p:spPr>
          <a:xfrm flipV="1">
            <a:off x="6163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63197" y="4221533"/>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147545"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3773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794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5"/>
                <a:stretch>
                  <a:fillRect/>
                </a:stretch>
              </a:blipFill>
            </p:spPr>
            <p:txBody>
              <a:bodyPr/>
              <a:lstStyle/>
              <a:p>
                <a:r>
                  <a:rPr lang="en-US">
                    <a:noFill/>
                  </a:rPr>
                  <a:t> </a:t>
                </a:r>
              </a:p>
            </p:txBody>
          </p:sp>
        </mc:Fallback>
      </mc:AlternateContent>
      <p:sp>
        <p:nvSpPr>
          <p:cNvPr id="74" name="TextBox 73"/>
          <p:cNvSpPr txBox="1"/>
          <p:nvPr/>
        </p:nvSpPr>
        <p:spPr>
          <a:xfrm>
            <a:off x="2722630"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2722630"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5780681"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6455297" y="3455545"/>
                <a:ext cx="2159887"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931296" y="3455545"/>
                <a:ext cx="2159887" cy="738664"/>
              </a:xfrm>
              <a:prstGeom prst="rect">
                <a:avLst/>
              </a:prstGeom>
              <a:blipFill>
                <a:blip r:embed="rId6"/>
                <a:stretch>
                  <a:fillRect t="-2479" b="-9091"/>
                </a:stretch>
              </a:blipFill>
            </p:spPr>
            <p:txBody>
              <a:bodyPr/>
              <a:lstStyle/>
              <a:p>
                <a:r>
                  <a:rPr lang="en-US">
                    <a:noFill/>
                  </a:rPr>
                  <a:t> </a:t>
                </a:r>
              </a:p>
            </p:txBody>
          </p:sp>
        </mc:Fallback>
      </mc:AlternateContent>
      <p:sp>
        <p:nvSpPr>
          <p:cNvPr id="80" name="TextBox 79"/>
          <p:cNvSpPr txBox="1"/>
          <p:nvPr/>
        </p:nvSpPr>
        <p:spPr>
          <a:xfrm>
            <a:off x="8424111"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4892056"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5905411"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4381410" y="4241513"/>
                <a:ext cx="322781" cy="300082"/>
              </a:xfrm>
              <a:prstGeom prst="rect">
                <a:avLst/>
              </a:prstGeom>
              <a:blipFill>
                <a:blip r:embed="rId7"/>
                <a:stretch>
                  <a:fillRect r="-3774"/>
                </a:stretch>
              </a:blipFill>
            </p:spPr>
            <p:txBody>
              <a:bodyPr/>
              <a:lstStyle/>
              <a:p>
                <a:r>
                  <a:rPr lang="en-US">
                    <a:noFill/>
                  </a:rPr>
                  <a:t> </a:t>
                </a:r>
              </a:p>
            </p:txBody>
          </p:sp>
        </mc:Fallback>
      </mc:AlternateContent>
      <p:graphicFrame>
        <p:nvGraphicFramePr>
          <p:cNvPr id="81" name="Table 80"/>
          <p:cNvGraphicFramePr>
            <a:graphicFrameLocks noGrp="1"/>
          </p:cNvGraphicFramePr>
          <p:nvPr>
            <p:extLst/>
          </p:nvPr>
        </p:nvGraphicFramePr>
        <p:xfrm>
          <a:off x="9659165" y="2858741"/>
          <a:ext cx="246888" cy="2468880"/>
        </p:xfrm>
        <a:graphic>
          <a:graphicData uri="http://schemas.openxmlformats.org/drawingml/2006/table">
            <a:tbl>
              <a:tblPr firstRow="1" bandRow="1">
                <a:tableStyleId>{69CF1AB2-1976-4502-BF36-3FF5EA218861}</a:tableStyleId>
              </a:tblPr>
              <a:tblGrid>
                <a:gridCol w="246888">
                  <a:extLst>
                    <a:ext uri="{9D8B030D-6E8A-4147-A177-3AD203B41FA5}">
                      <a16:colId xmlns="" xmlns:a16="http://schemas.microsoft.com/office/drawing/2014/main" val="4255159121"/>
                    </a:ext>
                  </a:extLst>
                </a:gridCol>
              </a:tblGrid>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 xmlns:a16="http://schemas.microsoft.com/office/drawing/2014/main" val="2404443869"/>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 xmlns:a16="http://schemas.microsoft.com/office/drawing/2014/main" val="4045244593"/>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 xmlns:a16="http://schemas.microsoft.com/office/drawing/2014/main" val="2752563613"/>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 xmlns:a16="http://schemas.microsoft.com/office/drawing/2014/main" val="20168155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 xmlns:a16="http://schemas.microsoft.com/office/drawing/2014/main" val="177053094"/>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 xmlns:a16="http://schemas.microsoft.com/office/drawing/2014/main" val="298709931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 xmlns:a16="http://schemas.microsoft.com/office/drawing/2014/main" val="4040427874"/>
                  </a:ext>
                </a:extLst>
              </a:tr>
              <a:tr h="246888">
                <a:tc>
                  <a:txBody>
                    <a:bodyPr/>
                    <a:lstStyle/>
                    <a:p>
                      <a:pPr algn="ctr"/>
                      <a:r>
                        <a:rPr lang="en-US" sz="900" b="1" dirty="0">
                          <a:solidFill>
                            <a:srgbClr val="FF0000"/>
                          </a:solidFill>
                        </a:rPr>
                        <a:t>0.7</a:t>
                      </a:r>
                    </a:p>
                  </a:txBody>
                  <a:tcPr marL="0" marR="0" marT="0" marB="0" anchor="ctr">
                    <a:solidFill>
                      <a:schemeClr val="bg1"/>
                    </a:solidFill>
                  </a:tcPr>
                </a:tc>
                <a:extLst>
                  <a:ext uri="{0D108BD9-81ED-4DB2-BD59-A6C34878D82A}">
                    <a16:rowId xmlns="" xmlns:a16="http://schemas.microsoft.com/office/drawing/2014/main" val="4092259214"/>
                  </a:ext>
                </a:extLst>
              </a:tr>
              <a:tr h="246888">
                <a:tc>
                  <a:txBody>
                    <a:bodyPr/>
                    <a:lstStyle/>
                    <a:p>
                      <a:pPr algn="ctr"/>
                      <a:r>
                        <a:rPr lang="en-US" sz="900" b="0" dirty="0">
                          <a:solidFill>
                            <a:schemeClr val="tx1"/>
                          </a:solidFill>
                        </a:rPr>
                        <a:t>…</a:t>
                      </a:r>
                    </a:p>
                  </a:txBody>
                  <a:tcPr marL="0" marR="0" marT="0" marB="0" anchor="ctr">
                    <a:solidFill>
                      <a:schemeClr val="bg1"/>
                    </a:solidFill>
                  </a:tcPr>
                </a:tc>
                <a:extLst>
                  <a:ext uri="{0D108BD9-81ED-4DB2-BD59-A6C34878D82A}">
                    <a16:rowId xmlns="" xmlns:a16="http://schemas.microsoft.com/office/drawing/2014/main" val="2895132886"/>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 xmlns:a16="http://schemas.microsoft.com/office/drawing/2014/main" val="3595132379"/>
                  </a:ext>
                </a:extLst>
              </a:tr>
            </a:tbl>
          </a:graphicData>
        </a:graphic>
      </p:graphicFrame>
      <mc:AlternateContent xmlns:mc="http://schemas.openxmlformats.org/markup-compatibility/2006" xmlns:a14="http://schemas.microsoft.com/office/drawing/2010/main">
        <mc:Choice Requires="a14">
          <p:sp>
            <p:nvSpPr>
              <p:cNvPr id="85" name="TextBox 84"/>
              <p:cNvSpPr txBox="1"/>
              <p:nvPr/>
            </p:nvSpPr>
            <p:spPr>
              <a:xfrm>
                <a:off x="9659165" y="5446645"/>
                <a:ext cx="360740" cy="300082"/>
              </a:xfrm>
              <a:prstGeom prst="rect">
                <a:avLst/>
              </a:prstGeom>
              <a:noFill/>
            </p:spPr>
            <p:txBody>
              <a:bodyPr wrap="none" rtlCol="0">
                <a:spAutoFit/>
              </a:bodyPr>
              <a:lstStyle/>
              <a:p>
                <a14:m>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r>
                      <a:rPr lang="en-US" sz="1350">
                        <a:latin typeface="Cambria Math" panose="02040503050406030204" pitchFamily="18" charset="0"/>
                      </a:rPr>
                      <m:t> </m:t>
                    </m:r>
                  </m:oMath>
                </a14:m>
                <a:r>
                  <a:rPr lang="en-US" sz="1350" dirty="0"/>
                  <a:t> </a:t>
                </a:r>
              </a:p>
            </p:txBody>
          </p:sp>
        </mc:Choice>
        <mc:Fallback xmlns="">
          <p:sp>
            <p:nvSpPr>
              <p:cNvPr id="85" name="TextBox 84"/>
              <p:cNvSpPr txBox="1">
                <a:spLocks noRot="1" noChangeAspect="1" noMove="1" noResize="1" noEditPoints="1" noAdjustHandles="1" noChangeArrowheads="1" noChangeShapeType="1" noTextEdit="1"/>
              </p:cNvSpPr>
              <p:nvPr/>
            </p:nvSpPr>
            <p:spPr>
              <a:xfrm>
                <a:off x="8135165" y="5446645"/>
                <a:ext cx="360740"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8147543" y="1841407"/>
                <a:ext cx="2419380" cy="300082"/>
              </a:xfrm>
              <a:prstGeom prst="rect">
                <a:avLst/>
              </a:prstGeom>
              <a:noFill/>
            </p:spPr>
            <p:txBody>
              <a:bodyPr wrap="none" rtlCol="0">
                <a:spAutoFit/>
              </a:bodyPr>
              <a:lstStyle/>
              <a:p>
                <a:r>
                  <a:rPr lang="en-US" sz="1350" dirty="0">
                    <a:solidFill>
                      <a:srgbClr val="FF0000"/>
                    </a:solidFill>
                  </a:rPr>
                  <a:t>We would prefer </a:t>
                </a:r>
                <a14:m>
                  <m:oMath xmlns:m="http://schemas.openxmlformats.org/officeDocument/2006/math">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oMath>
                </a14:m>
                <a:r>
                  <a:rPr lang="en-US" sz="1350" dirty="0">
                    <a:solidFill>
                      <a:srgbClr val="FF0000"/>
                    </a:solidFill>
                  </a:rPr>
                  <a:t> close to </a:t>
                </a:r>
                <a14:m>
                  <m:oMath xmlns:m="http://schemas.openxmlformats.org/officeDocument/2006/math">
                    <m:sSub>
                      <m:sSubPr>
                        <m:ctrlPr>
                          <a:rPr lang="en-US" sz="1350" i="1" dirty="0">
                            <a:solidFill>
                              <a:srgbClr val="FF0000"/>
                            </a:solidFill>
                            <a:latin typeface="Cambria Math" panose="02040503050406030204" pitchFamily="18" charset="0"/>
                          </a:rPr>
                        </m:ctrlPr>
                      </m:sSubPr>
                      <m:e>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e>
                      <m:sub>
                        <m:r>
                          <a:rPr lang="en-US" sz="1350" i="1" dirty="0">
                            <a:solidFill>
                              <a:srgbClr val="FF0000"/>
                            </a:solidFill>
                            <a:latin typeface="Cambria Math" panose="02040503050406030204" pitchFamily="18" charset="0"/>
                          </a:rPr>
                          <m:t>𝑠𝑎𝑡</m:t>
                        </m:r>
                      </m:sub>
                    </m:sSub>
                  </m:oMath>
                </a14:m>
                <a:endParaRPr lang="en-US" sz="1350" dirty="0">
                  <a:solidFill>
                    <a:srgbClr val="FF0000"/>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23543" y="1841407"/>
                <a:ext cx="2419380" cy="300082"/>
              </a:xfrm>
              <a:prstGeom prst="rect">
                <a:avLst/>
              </a:prstGeom>
              <a:blipFill>
                <a:blip r:embed="rId9"/>
                <a:stretch>
                  <a:fillRect l="-758" t="-2041" b="-20408"/>
                </a:stretch>
              </a:blipFill>
            </p:spPr>
            <p:txBody>
              <a:bodyPr/>
              <a:lstStyle/>
              <a:p>
                <a:r>
                  <a:rPr lang="en-US">
                    <a:noFill/>
                  </a:rPr>
                  <a:t> </a:t>
                </a:r>
              </a:p>
            </p:txBody>
          </p:sp>
        </mc:Fallback>
      </mc:AlternateContent>
    </p:spTree>
    <p:extLst>
      <p:ext uri="{BB962C8B-B14F-4D97-AF65-F5344CB8AC3E}">
        <p14:creationId xmlns:p14="http://schemas.microsoft.com/office/powerpoint/2010/main" val="3254002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4722</TotalTime>
  <Words>1701</Words>
  <Application>Microsoft Office PowerPoint</Application>
  <PresentationFormat>宽屏</PresentationFormat>
  <Paragraphs>635</Paragraphs>
  <Slides>24</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宋体</vt:lpstr>
      <vt:lpstr>Arial</vt:lpstr>
      <vt:lpstr>Calibri</vt:lpstr>
      <vt:lpstr>Calibri Light</vt:lpstr>
      <vt:lpstr>Cambria Math</vt:lpstr>
      <vt:lpstr>Office 主题</vt:lpstr>
      <vt:lpstr>LDA &amp; Word2Vec</vt:lpstr>
      <vt:lpstr>Contents</vt:lpstr>
      <vt:lpstr>Review：Word2Vec</vt:lpstr>
      <vt:lpstr>Word2vec – Continuous Bag of Word</vt:lpstr>
      <vt:lpstr>PowerPoint 演示文稿</vt:lpstr>
      <vt:lpstr>PowerPoint 演示文稿</vt:lpstr>
      <vt:lpstr>PowerPoint 演示文稿</vt:lpstr>
      <vt:lpstr>PowerPoint 演示文稿</vt:lpstr>
      <vt:lpstr>PowerPoint 演示文稿</vt:lpstr>
      <vt:lpstr>PowerPoint 演示文稿</vt:lpstr>
      <vt:lpstr>LDA</vt:lpstr>
      <vt:lpstr>LDA</vt:lpstr>
      <vt:lpstr>LDA</vt:lpstr>
      <vt:lpstr>LDA</vt:lpstr>
      <vt:lpstr>LDA</vt:lpstr>
      <vt:lpstr>LDA</vt:lpstr>
      <vt:lpstr>Quiz</vt:lpstr>
      <vt:lpstr>Difference</vt:lpstr>
      <vt:lpstr>Difference</vt:lpstr>
      <vt:lpstr>LDA2Vec</vt:lpstr>
      <vt:lpstr>LDA2Vec</vt:lpstr>
      <vt:lpstr>LDA2Vec</vt:lpstr>
      <vt:lpstr>LDA2Vec</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LDA&amp;Word2Vec</dc:title>
  <dc:creator>刘乙竹</dc:creator>
  <cp:lastModifiedBy>刘乙竹</cp:lastModifiedBy>
  <cp:revision>146</cp:revision>
  <dcterms:created xsi:type="dcterms:W3CDTF">2017-04-29T12:03:40Z</dcterms:created>
  <dcterms:modified xsi:type="dcterms:W3CDTF">2017-05-03T08:19:18Z</dcterms:modified>
</cp:coreProperties>
</file>