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313" r:id="rId4"/>
    <p:sldId id="312" r:id="rId5"/>
    <p:sldId id="310" r:id="rId6"/>
    <p:sldId id="316" r:id="rId7"/>
    <p:sldId id="319" r:id="rId8"/>
    <p:sldId id="318" r:id="rId9"/>
    <p:sldId id="317" r:id="rId10"/>
    <p:sldId id="314" r:id="rId11"/>
    <p:sldId id="320" r:id="rId12"/>
    <p:sldId id="323" r:id="rId13"/>
    <p:sldId id="324" r:id="rId14"/>
    <p:sldId id="336" r:id="rId15"/>
    <p:sldId id="321" r:id="rId16"/>
    <p:sldId id="335" r:id="rId17"/>
    <p:sldId id="325" r:id="rId18"/>
    <p:sldId id="305" r:id="rId19"/>
    <p:sldId id="329" r:id="rId20"/>
    <p:sldId id="328" r:id="rId21"/>
    <p:sldId id="330" r:id="rId22"/>
    <p:sldId id="331" r:id="rId23"/>
    <p:sldId id="327" r:id="rId24"/>
    <p:sldId id="332" r:id="rId25"/>
    <p:sldId id="333" r:id="rId26"/>
    <p:sldId id="33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96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0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4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Based on our results, we postulate that although the Transformer based language models are trained on huge corpus and possess context for the data, </a:t>
            </a:r>
            <a:r>
              <a:rPr lang="en-US" altLang="zh-CN" sz="1800" b="0" i="0" u="none" strike="noStrike" baseline="0" dirty="0">
                <a:latin typeface="LinLibertineTI"/>
              </a:rPr>
              <a:t>they show limited performance even against the RNN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transformer models outperform the baseline models when fed with our proposed KG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2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including triples from higher hop counts either exhibit an inverse impact on the performance or have minimal effect on overall model behavior</a:t>
            </a:r>
          </a:p>
          <a:p>
            <a:pPr algn="l"/>
            <a:endParaRPr lang="en-US" altLang="zh-CN" sz="1800" b="0" i="0" u="none" strike="noStrike" baseline="0" dirty="0">
              <a:latin typeface="LinLibertineT"/>
            </a:endParaRPr>
          </a:p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This signals that the further away we drift from the head entity, the noisier the signal provided by the context added</a:t>
            </a:r>
          </a:p>
          <a:p>
            <a:pPr algn="l"/>
            <a:endParaRPr lang="en-US" altLang="zh-CN" sz="1800" b="0" i="0" u="none" strike="noStrike" baseline="0" dirty="0">
              <a:latin typeface="LinLibertin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 err="1">
                <a:latin typeface="LinLibertineT"/>
              </a:rPr>
              <a:t>XLNet</a:t>
            </a:r>
            <a:r>
              <a:rPr lang="en-US" altLang="zh-CN" sz="1200" b="0" i="0" u="none" strike="noStrike" baseline="0" dirty="0">
                <a:latin typeface="LinLibertineT"/>
              </a:rPr>
              <a:t> shows a more stable behavior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baseline="0" dirty="0">
              <a:latin typeface="LinLibertineT"/>
            </a:endParaRPr>
          </a:p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Our best performance can then be attributed to the quality of textual context learned by the transformers as well as the optimal choice of KG-triples context.</a:t>
            </a:r>
            <a:endParaRPr lang="en-US" altLang="zh-CN" sz="1200" b="0" i="0" u="none" strike="noStrike" baseline="0" dirty="0">
              <a:latin typeface="LinLibertine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8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Our proposed change (DCA-SL + Triples) outperforms the baselines </a:t>
            </a:r>
            <a:r>
              <a:rPr lang="en-US" altLang="zh-CN" sz="1800" b="0" i="0" u="none" strike="noStrike" baseline="0">
                <a:latin typeface="LinLibertineT"/>
              </a:rPr>
              <a:t>for Wikipedia entity </a:t>
            </a:r>
            <a:r>
              <a:rPr lang="en-US" altLang="zh-CN" sz="1800" b="0" i="0" u="none" strike="noStrike" baseline="0" dirty="0">
                <a:latin typeface="LinLibertineT"/>
              </a:rPr>
              <a:t>disambiguation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9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Evaluating the Impact of Knowledge Graph Context on Entity Disambiguation Models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Yuye Zhu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Three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294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Q1: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How does applying KG context impact the performance of transformer models on NED over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Q2: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What is the performance of different configurations of KG context as new information signals on the NED task?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Q3: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Can we generalize our proposed context in a state of the art NED model for other knowledge bases such as Wikipedia?</a:t>
            </a:r>
          </a:p>
          <a:p>
            <a:pPr lvl="1"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Overview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D20BE2-593F-4F1B-AB37-81DFDF60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116"/>
            <a:ext cx="12192000" cy="3561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E217EC-1CC2-4987-86A6-351C1DFFA0D8}"/>
              </a:ext>
            </a:extLst>
          </p:cNvPr>
          <p:cNvSpPr/>
          <p:nvPr/>
        </p:nvSpPr>
        <p:spPr>
          <a:xfrm>
            <a:off x="96839" y="2027199"/>
            <a:ext cx="2512546" cy="21210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4204-60E4-4998-A492-5F65E03A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Fetch triples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186F2-01CE-4A83-9145-31600813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5A42ADC-66E0-4A49-B709-4E440F3C4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6294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SPARQL: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Query Language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Results: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h𝑝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h𝑝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entity to be classified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hop count (1 or 2)</a:t>
                </a:r>
              </a:p>
              <a:p>
                <a:pPr lvl="1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 1,2,…,1000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5A42ADC-66E0-4A49-B709-4E440F3C4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6294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BDB346D-ED1D-4691-A168-3005EEBF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1409792"/>
            <a:ext cx="5945459" cy="48572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037288-0E74-48AA-9C89-B264F2DDF048}"/>
              </a:ext>
            </a:extLst>
          </p:cNvPr>
          <p:cNvSpPr/>
          <p:nvPr/>
        </p:nvSpPr>
        <p:spPr>
          <a:xfrm>
            <a:off x="5782836" y="3429000"/>
            <a:ext cx="6048608" cy="27945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4204-60E4-4998-A492-5F65E03A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Fetch triples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186F2-01CE-4A83-9145-31600813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A42ADC-66E0-4A49-B709-4E440F3C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3429000"/>
            <a:ext cx="4821820" cy="250790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National Highway description highway system in Australia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National Highway label National Highway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B346D-ED1D-4691-A168-3005EEBF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70" y="1409792"/>
            <a:ext cx="5945459" cy="48572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037288-0E74-48AA-9C89-B264F2DDF048}"/>
              </a:ext>
            </a:extLst>
          </p:cNvPr>
          <p:cNvSpPr/>
          <p:nvPr/>
        </p:nvSpPr>
        <p:spPr>
          <a:xfrm>
            <a:off x="5782836" y="3429000"/>
            <a:ext cx="6048608" cy="27945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D2E310-BAAF-4B86-A315-3299033DEE1D}"/>
              </a:ext>
            </a:extLst>
          </p:cNvPr>
          <p:cNvGrpSpPr/>
          <p:nvPr/>
        </p:nvGrpSpPr>
        <p:grpSpPr>
          <a:xfrm>
            <a:off x="838200" y="255818"/>
            <a:ext cx="10515600" cy="2886580"/>
            <a:chOff x="838200" y="3513758"/>
            <a:chExt cx="10515600" cy="288658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BFAF19B-9C0B-4952-B00A-DC8B50BB5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663" y="4093620"/>
              <a:ext cx="9660673" cy="2306718"/>
            </a:xfrm>
            <a:prstGeom prst="rect">
              <a:avLst/>
            </a:prstGeom>
          </p:spPr>
        </p:pic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38D830A8-672D-4054-BC7D-FF26A078C85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513758"/>
              <a:ext cx="10515600" cy="25079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buNone/>
              </a:pPr>
              <a:endPara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6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Verbalized into natural language form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D20BE2-593F-4F1B-AB37-81DFDF60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116"/>
            <a:ext cx="12192000" cy="3561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E217EC-1CC2-4987-86A6-351C1DFFA0D8}"/>
              </a:ext>
            </a:extLst>
          </p:cNvPr>
          <p:cNvSpPr/>
          <p:nvPr/>
        </p:nvSpPr>
        <p:spPr>
          <a:xfrm>
            <a:off x="9634654" y="4826865"/>
            <a:ext cx="2475570" cy="6155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Verbalized into natural language form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D20BE2-593F-4F1B-AB37-81DFDF60A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116"/>
            <a:ext cx="12192000" cy="3561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E217EC-1CC2-4987-86A6-351C1DFFA0D8}"/>
              </a:ext>
            </a:extLst>
          </p:cNvPr>
          <p:cNvSpPr/>
          <p:nvPr/>
        </p:nvSpPr>
        <p:spPr>
          <a:xfrm>
            <a:off x="4248615" y="2732049"/>
            <a:ext cx="7861609" cy="22190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Wikidata-Disamb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026063-4782-4F3A-963D-90CFEA20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" y="1417130"/>
            <a:ext cx="11413274" cy="49392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4A69C74-6AC6-479C-A1E8-6A7662305F45}"/>
              </a:ext>
            </a:extLst>
          </p:cNvPr>
          <p:cNvSpPr/>
          <p:nvPr/>
        </p:nvSpPr>
        <p:spPr>
          <a:xfrm>
            <a:off x="418170" y="1417131"/>
            <a:ext cx="11413274" cy="27757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Wikidata-Disamb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026063-4782-4F3A-963D-90CFEA20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" y="1417130"/>
            <a:ext cx="11413274" cy="49392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4A69C74-6AC6-479C-A1E8-6A7662305F45}"/>
              </a:ext>
            </a:extLst>
          </p:cNvPr>
          <p:cNvSpPr/>
          <p:nvPr/>
        </p:nvSpPr>
        <p:spPr>
          <a:xfrm>
            <a:off x="473926" y="2865863"/>
            <a:ext cx="11413274" cy="36270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approach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 two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294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Q1: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How does applying KG context impact the performance of transformer models on NED over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Q2: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What is the performance of different configurations of KG context as new information signals on the NED task?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899EAD-1767-46F7-AAE3-4F4438329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907"/>
            <a:ext cx="11921119" cy="2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Wikidata-Disamb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026063-4782-4F3A-963D-90CFEA20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" y="1417130"/>
            <a:ext cx="11413274" cy="49392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4A69C74-6AC6-479C-A1E8-6A7662305F45}"/>
              </a:ext>
            </a:extLst>
          </p:cNvPr>
          <p:cNvSpPr/>
          <p:nvPr/>
        </p:nvSpPr>
        <p:spPr>
          <a:xfrm>
            <a:off x="473926" y="3802565"/>
            <a:ext cx="11413274" cy="2690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third question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294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Q3: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Can we generalize our proposed context in a state of the art NED model for other knowledge bases such as Wikipedia?</a:t>
            </a:r>
          </a:p>
          <a:p>
            <a:pPr lvl="1"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Generalizability Study (AIDA-CONLL)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6B57E4-3971-4C1A-B4C3-92A0895D3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10" y="1338335"/>
            <a:ext cx="8787277" cy="52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Three questions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294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Q1: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How does applying KG context impact the performance of transformer models on NED over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Wikidata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Q2: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What is the performance of different configurations of KG context as new information signals on the NED task?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Q3: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Can we generalize our proposed context in a state of the art NED model for other knowledge bases such as Wikipedia?</a:t>
            </a:r>
          </a:p>
          <a:p>
            <a:pPr lvl="1"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Named Entity Disambiguation (NED)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 consists of two subtasks: Named Entity Recognition (detecting mentions) and Named Entity Disambiguation (linking the named entity to a knowledge base).</a:t>
            </a: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37140"/>
            <a:ext cx="10515600" cy="250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short highway in New South Wales and the Australian Capital Territory in Australia, it is part of Sydney-Canberra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  <a:p>
            <a:pPr lvl="1"/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C65C6-63C3-4CB7-A2F7-21ED5BD1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ambiguity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70B0-A4AA-45A0-AFC2-FAA01B2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EEC16-90A5-4B39-8E78-C81D2E10C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26" y="576337"/>
            <a:ext cx="4916874" cy="5705326"/>
          </a:xfrm>
          <a:prstGeom prst="rect">
            <a:avLst/>
          </a:prstGeom>
        </p:spPr>
      </p:pic>
      <p:pic>
        <p:nvPicPr>
          <p:cNvPr id="1026" name="Picture 2" descr="Wikidata - Wikipedia">
            <a:extLst>
              <a:ext uri="{FF2B5EF4-FFF2-40B4-BE49-F238E27FC236}">
                <a16:creationId xmlns:a16="http://schemas.microsoft.com/office/drawing/2014/main" id="{7A8D8677-ACEE-44FF-A481-0CA975C8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67" y="185667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4E561A6-D589-4952-9F4D-EE13378C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43" y="4156966"/>
            <a:ext cx="3641222" cy="2124697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Collaboratively Edited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 not follow a strict naming convention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C65C6-63C3-4CB7-A2F7-21ED5BD1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ambiguity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70B0-A4AA-45A0-AFC2-FAA01B2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EEC16-90A5-4B39-8E78-C81D2E10C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26" y="576337"/>
            <a:ext cx="4916874" cy="5705326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F17691-0FC4-4272-9BC6-BEE07CA8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27" y="2160895"/>
            <a:ext cx="4658335" cy="3236293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short highway in New South Wales and the Australian Capital Territory in Australia, it is part of Sydney-Canberra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3BF0FD-51B6-490A-AEFF-9158E0DD11A6}"/>
              </a:ext>
            </a:extLst>
          </p:cNvPr>
          <p:cNvCxnSpPr>
            <a:cxnSpLocks/>
          </p:cNvCxnSpPr>
          <p:nvPr/>
        </p:nvCxnSpPr>
        <p:spPr>
          <a:xfrm flipV="1">
            <a:off x="5042401" y="3166947"/>
            <a:ext cx="1258038" cy="144965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9152E5-A969-49FC-B87A-232D5F7BE532}"/>
              </a:ext>
            </a:extLst>
          </p:cNvPr>
          <p:cNvGrpSpPr/>
          <p:nvPr/>
        </p:nvGrpSpPr>
        <p:grpSpPr>
          <a:xfrm>
            <a:off x="3610711" y="2818935"/>
            <a:ext cx="2144364" cy="979218"/>
            <a:chOff x="3610711" y="2818935"/>
            <a:chExt cx="2144364" cy="97921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9E57C36-1569-4B5F-9FC5-A2923BBBE803}"/>
                </a:ext>
              </a:extLst>
            </p:cNvPr>
            <p:cNvSpPr/>
            <p:nvPr/>
          </p:nvSpPr>
          <p:spPr>
            <a:xfrm>
              <a:off x="3832497" y="2818935"/>
              <a:ext cx="1922578" cy="43722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524BF9-1762-427D-B15D-205DA2FFA85F}"/>
                </a:ext>
              </a:extLst>
            </p:cNvPr>
            <p:cNvSpPr/>
            <p:nvPr/>
          </p:nvSpPr>
          <p:spPr>
            <a:xfrm>
              <a:off x="3610711" y="3360932"/>
              <a:ext cx="1922578" cy="43722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1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7B05D-3B37-4428-B141-00F9A16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1DA488E-7ABF-4563-84C5-8FA57FD0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925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7B05D-3B37-4428-B141-00F9A16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1DA488E-7ABF-4563-84C5-8FA57FD0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A3B1BC-707C-43C2-8998-B1DE0DF2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010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Sentence Context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short highway in New South Wales and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Australian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Capital Territory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Australia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Sydney-Canberra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National Highway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link.</a:t>
            </a: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82AFC5E-8302-4984-9F97-145AFE90C93D}"/>
              </a:ext>
            </a:extLst>
          </p:cNvPr>
          <p:cNvSpPr txBox="1">
            <a:spLocks/>
          </p:cNvSpPr>
          <p:nvPr/>
        </p:nvSpPr>
        <p:spPr>
          <a:xfrm>
            <a:off x="838200" y="3513758"/>
            <a:ext cx="10515600" cy="250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else?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7B05D-3B37-4428-B141-00F9A16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/26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1DA488E-7ABF-4563-84C5-8FA57FD0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A3B1BC-707C-43C2-8998-B1DE0DF2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010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Sentence Context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short highway in New South Wales and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Australian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Capital Territory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Australia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Sydney-Canberra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National Highway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link.</a:t>
            </a: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91AFAD-CE8B-4986-A949-06ADF7EE509B}"/>
              </a:ext>
            </a:extLst>
          </p:cNvPr>
          <p:cNvGrpSpPr/>
          <p:nvPr/>
        </p:nvGrpSpPr>
        <p:grpSpPr>
          <a:xfrm>
            <a:off x="838200" y="3513758"/>
            <a:ext cx="10515600" cy="2886580"/>
            <a:chOff x="838200" y="3513758"/>
            <a:chExt cx="10515600" cy="288658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ED82BFD-ACDA-4F89-8D0F-3FFE3FD77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663" y="4093620"/>
              <a:ext cx="9660673" cy="2306718"/>
            </a:xfrm>
            <a:prstGeom prst="rect">
              <a:avLst/>
            </a:prstGeom>
          </p:spPr>
        </p:pic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B82AFC5E-8302-4984-9F97-145AFE90C93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513758"/>
              <a:ext cx="10515600" cy="25079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Knowledge Graph Context</a:t>
              </a:r>
              <a:endPara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270761A-899E-43D8-A25E-204EF064C12F}"/>
              </a:ext>
            </a:extLst>
          </p:cNvPr>
          <p:cNvSpPr txBox="1">
            <a:spLocks/>
          </p:cNvSpPr>
          <p:nvPr/>
        </p:nvSpPr>
        <p:spPr>
          <a:xfrm>
            <a:off x="3907398" y="1835995"/>
            <a:ext cx="3641222" cy="72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Transformer Model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661</Words>
  <Application>Microsoft Office PowerPoint</Application>
  <PresentationFormat>宽屏</PresentationFormat>
  <Paragraphs>137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LinLibertineT</vt:lpstr>
      <vt:lpstr>LinLibertineTI</vt:lpstr>
      <vt:lpstr>等线</vt:lpstr>
      <vt:lpstr>Arial</vt:lpstr>
      <vt:lpstr>Arial Black</vt:lpstr>
      <vt:lpstr>Cambria Math</vt:lpstr>
      <vt:lpstr>Times New Roman</vt:lpstr>
      <vt:lpstr>Office 主题​​</vt:lpstr>
      <vt:lpstr>Evaluating the Impact of Knowledge Graph Context on Entity Disambiguation Models</vt:lpstr>
      <vt:lpstr>Contents</vt:lpstr>
      <vt:lpstr>Contents</vt:lpstr>
      <vt:lpstr>Named Entity Disambiguation (NED)</vt:lpstr>
      <vt:lpstr>Entity ambiguity</vt:lpstr>
      <vt:lpstr>Entity ambiguity</vt:lpstr>
      <vt:lpstr>How?</vt:lpstr>
      <vt:lpstr>How?</vt:lpstr>
      <vt:lpstr>How?</vt:lpstr>
      <vt:lpstr>Three questions</vt:lpstr>
      <vt:lpstr>Contents</vt:lpstr>
      <vt:lpstr>Model Overview</vt:lpstr>
      <vt:lpstr>Fetch triples</vt:lpstr>
      <vt:lpstr>Fetch triples</vt:lpstr>
      <vt:lpstr>Verbalized into natural language form</vt:lpstr>
      <vt:lpstr>Verbalized into natural language form</vt:lpstr>
      <vt:lpstr>Contents</vt:lpstr>
      <vt:lpstr>Wikidata-Disamb dataset</vt:lpstr>
      <vt:lpstr>Wikidata-Disamb dataset</vt:lpstr>
      <vt:lpstr>First two questions</vt:lpstr>
      <vt:lpstr>Wikidata-Disamb dataset</vt:lpstr>
      <vt:lpstr>The third question</vt:lpstr>
      <vt:lpstr>Generalizability Study (AIDA-CONLL)</vt:lpstr>
      <vt:lpstr>Contents</vt:lpstr>
      <vt:lpstr>Three questions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384</cp:revision>
  <dcterms:created xsi:type="dcterms:W3CDTF">2020-09-13T08:27:52Z</dcterms:created>
  <dcterms:modified xsi:type="dcterms:W3CDTF">2020-12-16T07:55:53Z</dcterms:modified>
</cp:coreProperties>
</file>