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7" r:id="rId2"/>
    <p:sldId id="259" r:id="rId3"/>
    <p:sldId id="258" r:id="rId4"/>
    <p:sldId id="263" r:id="rId5"/>
    <p:sldId id="265" r:id="rId6"/>
    <p:sldId id="264" r:id="rId7"/>
    <p:sldId id="268" r:id="rId8"/>
    <p:sldId id="269" r:id="rId9"/>
    <p:sldId id="367" r:id="rId10"/>
    <p:sldId id="271" r:id="rId11"/>
    <p:sldId id="270" r:id="rId12"/>
    <p:sldId id="272" r:id="rId13"/>
    <p:sldId id="273" r:id="rId14"/>
    <p:sldId id="276" r:id="rId15"/>
    <p:sldId id="277" r:id="rId16"/>
    <p:sldId id="278" r:id="rId17"/>
    <p:sldId id="279" r:id="rId18"/>
    <p:sldId id="280" r:id="rId19"/>
    <p:sldId id="282" r:id="rId20"/>
    <p:sldId id="345" r:id="rId21"/>
    <p:sldId id="369" r:id="rId22"/>
    <p:sldId id="281" r:id="rId23"/>
    <p:sldId id="346" r:id="rId24"/>
    <p:sldId id="347" r:id="rId25"/>
    <p:sldId id="348" r:id="rId26"/>
    <p:sldId id="374" r:id="rId27"/>
    <p:sldId id="373" r:id="rId28"/>
    <p:sldId id="350" r:id="rId29"/>
    <p:sldId id="299" r:id="rId30"/>
    <p:sldId id="370" r:id="rId31"/>
    <p:sldId id="349" r:id="rId32"/>
    <p:sldId id="351" r:id="rId33"/>
    <p:sldId id="371" r:id="rId34"/>
    <p:sldId id="368" r:id="rId35"/>
    <p:sldId id="352" r:id="rId36"/>
    <p:sldId id="361" r:id="rId37"/>
    <p:sldId id="375" r:id="rId38"/>
    <p:sldId id="353" r:id="rId39"/>
    <p:sldId id="377" r:id="rId40"/>
    <p:sldId id="366" r:id="rId41"/>
    <p:sldId id="356" r:id="rId42"/>
    <p:sldId id="365" r:id="rId43"/>
    <p:sldId id="355" r:id="rId44"/>
    <p:sldId id="357" r:id="rId45"/>
    <p:sldId id="358" r:id="rId46"/>
    <p:sldId id="359" r:id="rId47"/>
    <p:sldId id="360" r:id="rId48"/>
    <p:sldId id="378" r:id="rId49"/>
    <p:sldId id="364" r:id="rId50"/>
    <p:sldId id="363" r:id="rId51"/>
    <p:sldId id="274" r:id="rId52"/>
    <p:sldId id="37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31" autoAdjust="0"/>
    <p:restoredTop sz="63851"/>
  </p:normalViewPr>
  <p:slideViewPr>
    <p:cSldViewPr snapToGrid="0">
      <p:cViewPr varScale="1">
        <p:scale>
          <a:sx n="70" d="100"/>
          <a:sy n="70" d="100"/>
        </p:scale>
        <p:origin x="848"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manAlign</a:t>
            </a:r>
            <a:endParaRPr lang="zh-C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Sentence-level</c:v>
                </c:pt>
              </c:strCache>
            </c:strRef>
          </c:tx>
          <c:spPr>
            <a:solidFill>
              <a:schemeClr val="accent1"/>
            </a:solidFill>
            <a:ln>
              <a:noFill/>
            </a:ln>
            <a:effectLst/>
          </c:spPr>
          <c:invertIfNegative val="0"/>
          <c:cat>
            <c:strRef>
              <c:f>Sheet1!$A$2:$A$5</c:f>
              <c:strCache>
                <c:ptCount val="4"/>
                <c:pt idx="0">
                  <c:v>CNNDM</c:v>
                </c:pt>
                <c:pt idx="1">
                  <c:v>Web17</c:v>
                </c:pt>
                <c:pt idx="2">
                  <c:v>Web20</c:v>
                </c:pt>
                <c:pt idx="3">
                  <c:v>Wiki</c:v>
                </c:pt>
              </c:strCache>
            </c:strRef>
          </c:cat>
          <c:val>
            <c:numRef>
              <c:f>Sheet1!$B$2:$B$5</c:f>
              <c:numCache>
                <c:formatCode>General</c:formatCode>
                <c:ptCount val="4"/>
                <c:pt idx="0">
                  <c:v>0.65</c:v>
                </c:pt>
                <c:pt idx="1">
                  <c:v>0.75</c:v>
                </c:pt>
                <c:pt idx="2">
                  <c:v>0.94</c:v>
                </c:pt>
                <c:pt idx="3">
                  <c:v>0.78</c:v>
                </c:pt>
              </c:numCache>
            </c:numRef>
          </c:val>
          <c:extLst>
            <c:ext xmlns:c16="http://schemas.microsoft.com/office/drawing/2014/chart" uri="{C3380CC4-5D6E-409C-BE32-E72D297353CC}">
              <c16:uniqueId val="{00000000-BD41-7A4E-B9D1-1BE44B11118A}"/>
            </c:ext>
          </c:extLst>
        </c:ser>
        <c:ser>
          <c:idx val="1"/>
          <c:order val="1"/>
          <c:tx>
            <c:strRef>
              <c:f>Sheet1!$C$1</c:f>
              <c:strCache>
                <c:ptCount val="1"/>
                <c:pt idx="0">
                  <c:v>Summary-level</c:v>
                </c:pt>
              </c:strCache>
            </c:strRef>
          </c:tx>
          <c:spPr>
            <a:solidFill>
              <a:schemeClr val="accent2"/>
            </a:solidFill>
            <a:ln>
              <a:noFill/>
            </a:ln>
            <a:effectLst/>
          </c:spPr>
          <c:invertIfNegative val="0"/>
          <c:cat>
            <c:strRef>
              <c:f>Sheet1!$A$2:$A$5</c:f>
              <c:strCache>
                <c:ptCount val="4"/>
                <c:pt idx="0">
                  <c:v>CNNDM</c:v>
                </c:pt>
                <c:pt idx="1">
                  <c:v>Web17</c:v>
                </c:pt>
                <c:pt idx="2">
                  <c:v>Web20</c:v>
                </c:pt>
                <c:pt idx="3">
                  <c:v>Wiki</c:v>
                </c:pt>
              </c:strCache>
            </c:strRef>
          </c:cat>
          <c:val>
            <c:numRef>
              <c:f>Sheet1!$C$2:$C$5</c:f>
              <c:numCache>
                <c:formatCode>General</c:formatCode>
                <c:ptCount val="4"/>
                <c:pt idx="0">
                  <c:v>0.7</c:v>
                </c:pt>
                <c:pt idx="1">
                  <c:v>0.85</c:v>
                </c:pt>
                <c:pt idx="2">
                  <c:v>0.97</c:v>
                </c:pt>
                <c:pt idx="3">
                  <c:v>0.86</c:v>
                </c:pt>
              </c:numCache>
            </c:numRef>
          </c:val>
          <c:extLst>
            <c:ext xmlns:c16="http://schemas.microsoft.com/office/drawing/2014/chart" uri="{C3380CC4-5D6E-409C-BE32-E72D297353CC}">
              <c16:uniqueId val="{00000001-BD41-7A4E-B9D1-1BE44B11118A}"/>
            </c:ext>
          </c:extLst>
        </c:ser>
        <c:ser>
          <c:idx val="2"/>
          <c:order val="2"/>
          <c:tx>
            <c:strRef>
              <c:f>Sheet1!$D$1</c:f>
              <c:strCache>
                <c:ptCount val="1"/>
                <c:pt idx="0">
                  <c:v>Set-level</c:v>
                </c:pt>
              </c:strCache>
            </c:strRef>
          </c:tx>
          <c:spPr>
            <a:solidFill>
              <a:schemeClr val="accent3"/>
            </a:solidFill>
            <a:ln>
              <a:noFill/>
            </a:ln>
            <a:effectLst/>
          </c:spPr>
          <c:invertIfNegative val="0"/>
          <c:cat>
            <c:strRef>
              <c:f>Sheet1!$A$2:$A$5</c:f>
              <c:strCache>
                <c:ptCount val="4"/>
                <c:pt idx="0">
                  <c:v>CNNDM</c:v>
                </c:pt>
                <c:pt idx="1">
                  <c:v>Web17</c:v>
                </c:pt>
                <c:pt idx="2">
                  <c:v>Web20</c:v>
                </c:pt>
                <c:pt idx="3">
                  <c:v>Wiki</c:v>
                </c:pt>
              </c:strCache>
            </c:strRef>
          </c:cat>
          <c:val>
            <c:numRef>
              <c:f>Sheet1!$D$2:$D$5</c:f>
              <c:numCache>
                <c:formatCode>General</c:formatCode>
                <c:ptCount val="4"/>
                <c:pt idx="0">
                  <c:v>1.65</c:v>
                </c:pt>
                <c:pt idx="1">
                  <c:v>1.4</c:v>
                </c:pt>
                <c:pt idx="2">
                  <c:v>1.0900000000000001</c:v>
                </c:pt>
                <c:pt idx="3">
                  <c:v>1.36</c:v>
                </c:pt>
              </c:numCache>
            </c:numRef>
          </c:val>
          <c:extLst>
            <c:ext xmlns:c16="http://schemas.microsoft.com/office/drawing/2014/chart" uri="{C3380CC4-5D6E-409C-BE32-E72D297353CC}">
              <c16:uniqueId val="{00000002-BD41-7A4E-B9D1-1BE44B11118A}"/>
            </c:ext>
          </c:extLst>
        </c:ser>
        <c:dLbls>
          <c:showLegendKey val="0"/>
          <c:showVal val="0"/>
          <c:showCatName val="0"/>
          <c:showSerName val="0"/>
          <c:showPercent val="0"/>
          <c:showBubbleSize val="0"/>
        </c:dLbls>
        <c:gapWidth val="150"/>
        <c:axId val="1409529711"/>
        <c:axId val="1409887343"/>
      </c:barChart>
      <c:catAx>
        <c:axId val="1409529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9887343"/>
        <c:crosses val="autoZero"/>
        <c:auto val="1"/>
        <c:lblAlgn val="ctr"/>
        <c:lblOffset val="100"/>
        <c:noMultiLvlLbl val="0"/>
      </c:catAx>
      <c:valAx>
        <c:axId val="1409887343"/>
        <c:scaling>
          <c:orientation val="minMax"/>
          <c:max val="2"/>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9529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ROUGE-2: PG</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Sentence-level</c:v>
                </c:pt>
              </c:strCache>
            </c:strRef>
          </c:tx>
          <c:spPr>
            <a:solidFill>
              <a:schemeClr val="accent1"/>
            </a:solidFill>
            <a:ln>
              <a:noFill/>
            </a:ln>
            <a:effectLst/>
          </c:spPr>
          <c:invertIfNegative val="0"/>
          <c:cat>
            <c:strRef>
              <c:f>Sheet1!$A$2:$A$5</c:f>
              <c:strCache>
                <c:ptCount val="4"/>
                <c:pt idx="0">
                  <c:v>CNNDM</c:v>
                </c:pt>
                <c:pt idx="1">
                  <c:v>Web17</c:v>
                </c:pt>
                <c:pt idx="2">
                  <c:v>Web20</c:v>
                </c:pt>
                <c:pt idx="3">
                  <c:v>Wiki</c:v>
                </c:pt>
              </c:strCache>
            </c:strRef>
          </c:cat>
          <c:val>
            <c:numRef>
              <c:f>Sheet1!$B$2:$B$5</c:f>
              <c:numCache>
                <c:formatCode>General</c:formatCode>
                <c:ptCount val="4"/>
                <c:pt idx="0">
                  <c:v>48.75</c:v>
                </c:pt>
                <c:pt idx="1">
                  <c:v>19.2</c:v>
                </c:pt>
                <c:pt idx="2">
                  <c:v>19.260000000000002</c:v>
                </c:pt>
                <c:pt idx="3">
                  <c:v>27.01</c:v>
                </c:pt>
              </c:numCache>
            </c:numRef>
          </c:val>
          <c:extLst>
            <c:ext xmlns:c16="http://schemas.microsoft.com/office/drawing/2014/chart" uri="{C3380CC4-5D6E-409C-BE32-E72D297353CC}">
              <c16:uniqueId val="{00000000-BD41-7A4E-B9D1-1BE44B11118A}"/>
            </c:ext>
          </c:extLst>
        </c:ser>
        <c:ser>
          <c:idx val="1"/>
          <c:order val="1"/>
          <c:tx>
            <c:strRef>
              <c:f>Sheet1!$C$1</c:f>
              <c:strCache>
                <c:ptCount val="1"/>
                <c:pt idx="0">
                  <c:v>Summary-level</c:v>
                </c:pt>
              </c:strCache>
            </c:strRef>
          </c:tx>
          <c:spPr>
            <a:solidFill>
              <a:schemeClr val="accent2"/>
            </a:solidFill>
            <a:ln>
              <a:noFill/>
            </a:ln>
            <a:effectLst/>
          </c:spPr>
          <c:invertIfNegative val="0"/>
          <c:cat>
            <c:strRef>
              <c:f>Sheet1!$A$2:$A$5</c:f>
              <c:strCache>
                <c:ptCount val="4"/>
                <c:pt idx="0">
                  <c:v>CNNDM</c:v>
                </c:pt>
                <c:pt idx="1">
                  <c:v>Web17</c:v>
                </c:pt>
                <c:pt idx="2">
                  <c:v>Web20</c:v>
                </c:pt>
                <c:pt idx="3">
                  <c:v>Wiki</c:v>
                </c:pt>
              </c:strCache>
            </c:strRef>
          </c:cat>
          <c:val>
            <c:numRef>
              <c:f>Sheet1!$C$2:$C$5</c:f>
              <c:numCache>
                <c:formatCode>General</c:formatCode>
                <c:ptCount val="4"/>
                <c:pt idx="0">
                  <c:v>50.98</c:v>
                </c:pt>
                <c:pt idx="1">
                  <c:v>21.51</c:v>
                </c:pt>
                <c:pt idx="2">
                  <c:v>21.28</c:v>
                </c:pt>
                <c:pt idx="3">
                  <c:v>34.28</c:v>
                </c:pt>
              </c:numCache>
            </c:numRef>
          </c:val>
          <c:extLst>
            <c:ext xmlns:c16="http://schemas.microsoft.com/office/drawing/2014/chart" uri="{C3380CC4-5D6E-409C-BE32-E72D297353CC}">
              <c16:uniqueId val="{00000001-BD41-7A4E-B9D1-1BE44B11118A}"/>
            </c:ext>
          </c:extLst>
        </c:ser>
        <c:ser>
          <c:idx val="2"/>
          <c:order val="2"/>
          <c:tx>
            <c:strRef>
              <c:f>Sheet1!$D$1</c:f>
              <c:strCache>
                <c:ptCount val="1"/>
                <c:pt idx="0">
                  <c:v>Set-level</c:v>
                </c:pt>
              </c:strCache>
            </c:strRef>
          </c:tx>
          <c:spPr>
            <a:solidFill>
              <a:schemeClr val="accent3"/>
            </a:solidFill>
            <a:ln>
              <a:noFill/>
            </a:ln>
            <a:effectLst/>
          </c:spPr>
          <c:invertIfNegative val="0"/>
          <c:cat>
            <c:strRef>
              <c:f>Sheet1!$A$2:$A$5</c:f>
              <c:strCache>
                <c:ptCount val="4"/>
                <c:pt idx="0">
                  <c:v>CNNDM</c:v>
                </c:pt>
                <c:pt idx="1">
                  <c:v>Web17</c:v>
                </c:pt>
                <c:pt idx="2">
                  <c:v>Web20</c:v>
                </c:pt>
                <c:pt idx="3">
                  <c:v>Wiki</c:v>
                </c:pt>
              </c:strCache>
            </c:strRef>
          </c:cat>
          <c:val>
            <c:numRef>
              <c:f>Sheet1!$D$2:$D$5</c:f>
              <c:numCache>
                <c:formatCode>General</c:formatCode>
                <c:ptCount val="4"/>
                <c:pt idx="0">
                  <c:v>52.31</c:v>
                </c:pt>
                <c:pt idx="1">
                  <c:v>23.34</c:v>
                </c:pt>
                <c:pt idx="2">
                  <c:v>22.3</c:v>
                </c:pt>
                <c:pt idx="3">
                  <c:v>36.07</c:v>
                </c:pt>
              </c:numCache>
            </c:numRef>
          </c:val>
          <c:extLst>
            <c:ext xmlns:c16="http://schemas.microsoft.com/office/drawing/2014/chart" uri="{C3380CC4-5D6E-409C-BE32-E72D297353CC}">
              <c16:uniqueId val="{00000002-BD41-7A4E-B9D1-1BE44B11118A}"/>
            </c:ext>
          </c:extLst>
        </c:ser>
        <c:dLbls>
          <c:showLegendKey val="0"/>
          <c:showVal val="0"/>
          <c:showCatName val="0"/>
          <c:showSerName val="0"/>
          <c:showPercent val="0"/>
          <c:showBubbleSize val="0"/>
        </c:dLbls>
        <c:gapWidth val="150"/>
        <c:axId val="1409529711"/>
        <c:axId val="1409887343"/>
      </c:barChart>
      <c:catAx>
        <c:axId val="140952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9887343"/>
        <c:crosses val="autoZero"/>
        <c:auto val="1"/>
        <c:lblAlgn val="ctr"/>
        <c:lblOffset val="100"/>
        <c:noMultiLvlLbl val="0"/>
      </c:catAx>
      <c:valAx>
        <c:axId val="1409887343"/>
        <c:scaling>
          <c:orientation val="minMax"/>
          <c:min val="19"/>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9529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ROUGE-2: BART</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Sentence-level</c:v>
                </c:pt>
              </c:strCache>
            </c:strRef>
          </c:tx>
          <c:spPr>
            <a:solidFill>
              <a:schemeClr val="accent1"/>
            </a:solidFill>
            <a:ln>
              <a:noFill/>
            </a:ln>
            <a:effectLst/>
          </c:spPr>
          <c:invertIfNegative val="0"/>
          <c:cat>
            <c:strRef>
              <c:f>Sheet1!$A$2:$A$5</c:f>
              <c:strCache>
                <c:ptCount val="4"/>
                <c:pt idx="0">
                  <c:v>CNNDM</c:v>
                </c:pt>
                <c:pt idx="1">
                  <c:v>Web17</c:v>
                </c:pt>
                <c:pt idx="2">
                  <c:v>Web20</c:v>
                </c:pt>
                <c:pt idx="3">
                  <c:v>Wiki</c:v>
                </c:pt>
              </c:strCache>
            </c:strRef>
          </c:cat>
          <c:val>
            <c:numRef>
              <c:f>Sheet1!$B$2:$B$5</c:f>
              <c:numCache>
                <c:formatCode>General</c:formatCode>
                <c:ptCount val="4"/>
                <c:pt idx="0">
                  <c:v>50.55</c:v>
                </c:pt>
                <c:pt idx="1">
                  <c:v>19.77</c:v>
                </c:pt>
                <c:pt idx="2">
                  <c:v>19.55</c:v>
                </c:pt>
                <c:pt idx="3">
                  <c:v>28.74</c:v>
                </c:pt>
              </c:numCache>
            </c:numRef>
          </c:val>
          <c:extLst>
            <c:ext xmlns:c16="http://schemas.microsoft.com/office/drawing/2014/chart" uri="{C3380CC4-5D6E-409C-BE32-E72D297353CC}">
              <c16:uniqueId val="{00000000-A772-5049-86E9-4B33D21CE30E}"/>
            </c:ext>
          </c:extLst>
        </c:ser>
        <c:ser>
          <c:idx val="1"/>
          <c:order val="1"/>
          <c:tx>
            <c:strRef>
              <c:f>Sheet1!$C$1</c:f>
              <c:strCache>
                <c:ptCount val="1"/>
                <c:pt idx="0">
                  <c:v>Summary-level</c:v>
                </c:pt>
              </c:strCache>
            </c:strRef>
          </c:tx>
          <c:spPr>
            <a:solidFill>
              <a:schemeClr val="accent2"/>
            </a:solidFill>
            <a:ln>
              <a:noFill/>
            </a:ln>
            <a:effectLst/>
          </c:spPr>
          <c:invertIfNegative val="0"/>
          <c:cat>
            <c:strRef>
              <c:f>Sheet1!$A$2:$A$5</c:f>
              <c:strCache>
                <c:ptCount val="4"/>
                <c:pt idx="0">
                  <c:v>CNNDM</c:v>
                </c:pt>
                <c:pt idx="1">
                  <c:v>Web17</c:v>
                </c:pt>
                <c:pt idx="2">
                  <c:v>Web20</c:v>
                </c:pt>
                <c:pt idx="3">
                  <c:v>Wiki</c:v>
                </c:pt>
              </c:strCache>
            </c:strRef>
          </c:cat>
          <c:val>
            <c:numRef>
              <c:f>Sheet1!$C$2:$C$5</c:f>
              <c:numCache>
                <c:formatCode>General</c:formatCode>
                <c:ptCount val="4"/>
                <c:pt idx="0">
                  <c:v>53.2</c:v>
                </c:pt>
                <c:pt idx="1">
                  <c:v>21.82</c:v>
                </c:pt>
                <c:pt idx="2">
                  <c:v>22.7</c:v>
                </c:pt>
                <c:pt idx="3">
                  <c:v>35.47</c:v>
                </c:pt>
              </c:numCache>
            </c:numRef>
          </c:val>
          <c:extLst>
            <c:ext xmlns:c16="http://schemas.microsoft.com/office/drawing/2014/chart" uri="{C3380CC4-5D6E-409C-BE32-E72D297353CC}">
              <c16:uniqueId val="{00000001-A772-5049-86E9-4B33D21CE30E}"/>
            </c:ext>
          </c:extLst>
        </c:ser>
        <c:ser>
          <c:idx val="2"/>
          <c:order val="2"/>
          <c:tx>
            <c:strRef>
              <c:f>Sheet1!$D$1</c:f>
              <c:strCache>
                <c:ptCount val="1"/>
                <c:pt idx="0">
                  <c:v>Set-level</c:v>
                </c:pt>
              </c:strCache>
            </c:strRef>
          </c:tx>
          <c:spPr>
            <a:solidFill>
              <a:schemeClr val="accent3"/>
            </a:solidFill>
            <a:ln>
              <a:noFill/>
            </a:ln>
            <a:effectLst/>
          </c:spPr>
          <c:invertIfNegative val="0"/>
          <c:cat>
            <c:strRef>
              <c:f>Sheet1!$A$2:$A$5</c:f>
              <c:strCache>
                <c:ptCount val="4"/>
                <c:pt idx="0">
                  <c:v>CNNDM</c:v>
                </c:pt>
                <c:pt idx="1">
                  <c:v>Web17</c:v>
                </c:pt>
                <c:pt idx="2">
                  <c:v>Web20</c:v>
                </c:pt>
                <c:pt idx="3">
                  <c:v>Wiki</c:v>
                </c:pt>
              </c:strCache>
            </c:strRef>
          </c:cat>
          <c:val>
            <c:numRef>
              <c:f>Sheet1!$D$2:$D$5</c:f>
              <c:numCache>
                <c:formatCode>General</c:formatCode>
                <c:ptCount val="4"/>
                <c:pt idx="0">
                  <c:v>55.02</c:v>
                </c:pt>
                <c:pt idx="1">
                  <c:v>24.19</c:v>
                </c:pt>
                <c:pt idx="2">
                  <c:v>24.22</c:v>
                </c:pt>
                <c:pt idx="3">
                  <c:v>38.06</c:v>
                </c:pt>
              </c:numCache>
            </c:numRef>
          </c:val>
          <c:extLst>
            <c:ext xmlns:c16="http://schemas.microsoft.com/office/drawing/2014/chart" uri="{C3380CC4-5D6E-409C-BE32-E72D297353CC}">
              <c16:uniqueId val="{00000002-A772-5049-86E9-4B33D21CE30E}"/>
            </c:ext>
          </c:extLst>
        </c:ser>
        <c:dLbls>
          <c:showLegendKey val="0"/>
          <c:showVal val="0"/>
          <c:showCatName val="0"/>
          <c:showSerName val="0"/>
          <c:showPercent val="0"/>
          <c:showBubbleSize val="0"/>
        </c:dLbls>
        <c:gapWidth val="150"/>
        <c:axId val="1409529711"/>
        <c:axId val="1409887343"/>
      </c:barChart>
      <c:catAx>
        <c:axId val="140952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9887343"/>
        <c:crosses val="autoZero"/>
        <c:auto val="1"/>
        <c:lblAlgn val="ctr"/>
        <c:lblOffset val="100"/>
        <c:noMultiLvlLbl val="0"/>
      </c:catAx>
      <c:valAx>
        <c:axId val="1409887343"/>
        <c:scaling>
          <c:orientation val="minMax"/>
          <c:min val="19"/>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09529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Readability</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BART</c:v>
                </c:pt>
              </c:strCache>
            </c:strRef>
          </c:tx>
          <c:spPr>
            <a:solidFill>
              <a:schemeClr val="accent1"/>
            </a:solidFill>
            <a:ln>
              <a:noFill/>
            </a:ln>
            <a:effectLst/>
          </c:spPr>
          <c:invertIfNegative val="0"/>
          <c:cat>
            <c:strRef>
              <c:f>Sheet1!$A$2:$A$6</c:f>
              <c:strCache>
                <c:ptCount val="5"/>
                <c:pt idx="0">
                  <c:v>CNNDM</c:v>
                </c:pt>
                <c:pt idx="1">
                  <c:v>Web17</c:v>
                </c:pt>
                <c:pt idx="2">
                  <c:v>Web20</c:v>
                </c:pt>
                <c:pt idx="3">
                  <c:v>Wiki</c:v>
                </c:pt>
                <c:pt idx="4">
                  <c:v>DUC</c:v>
                </c:pt>
              </c:strCache>
            </c:strRef>
          </c:cat>
          <c:val>
            <c:numRef>
              <c:f>Sheet1!$B$2:$B$6</c:f>
              <c:numCache>
                <c:formatCode>General</c:formatCode>
                <c:ptCount val="5"/>
                <c:pt idx="0">
                  <c:v>0.74</c:v>
                </c:pt>
                <c:pt idx="1">
                  <c:v>0.8</c:v>
                </c:pt>
                <c:pt idx="2">
                  <c:v>0.8</c:v>
                </c:pt>
                <c:pt idx="3">
                  <c:v>0.79</c:v>
                </c:pt>
                <c:pt idx="4">
                  <c:v>0.73</c:v>
                </c:pt>
              </c:numCache>
            </c:numRef>
          </c:val>
          <c:extLst>
            <c:ext xmlns:c16="http://schemas.microsoft.com/office/drawing/2014/chart" uri="{C3380CC4-5D6E-409C-BE32-E72D297353CC}">
              <c16:uniqueId val="{00000000-DF16-8843-AD1D-79C38F658CDB}"/>
            </c:ext>
          </c:extLst>
        </c:ser>
        <c:ser>
          <c:idx val="1"/>
          <c:order val="1"/>
          <c:tx>
            <c:strRef>
              <c:f>Sheet1!$C$1</c:f>
              <c:strCache>
                <c:ptCount val="1"/>
                <c:pt idx="0">
                  <c:v>KEHIclBARTsl-CRL</c:v>
                </c:pt>
              </c:strCache>
            </c:strRef>
          </c:tx>
          <c:spPr>
            <a:solidFill>
              <a:schemeClr val="accent2"/>
            </a:solidFill>
            <a:ln>
              <a:noFill/>
            </a:ln>
            <a:effectLst/>
          </c:spPr>
          <c:invertIfNegative val="0"/>
          <c:cat>
            <c:strRef>
              <c:f>Sheet1!$A$2:$A$6</c:f>
              <c:strCache>
                <c:ptCount val="5"/>
                <c:pt idx="0">
                  <c:v>CNNDM</c:v>
                </c:pt>
                <c:pt idx="1">
                  <c:v>Web17</c:v>
                </c:pt>
                <c:pt idx="2">
                  <c:v>Web20</c:v>
                </c:pt>
                <c:pt idx="3">
                  <c:v>Wiki</c:v>
                </c:pt>
                <c:pt idx="4">
                  <c:v>DUC</c:v>
                </c:pt>
              </c:strCache>
            </c:strRef>
          </c:cat>
          <c:val>
            <c:numRef>
              <c:f>Sheet1!$C$2:$C$6</c:f>
              <c:numCache>
                <c:formatCode>General</c:formatCode>
                <c:ptCount val="5"/>
                <c:pt idx="0">
                  <c:v>0.81</c:v>
                </c:pt>
                <c:pt idx="1">
                  <c:v>0.86</c:v>
                </c:pt>
                <c:pt idx="2">
                  <c:v>0.91</c:v>
                </c:pt>
                <c:pt idx="3">
                  <c:v>0.85</c:v>
                </c:pt>
                <c:pt idx="4">
                  <c:v>0.88</c:v>
                </c:pt>
              </c:numCache>
            </c:numRef>
          </c:val>
          <c:extLst>
            <c:ext xmlns:c16="http://schemas.microsoft.com/office/drawing/2014/chart" uri="{C3380CC4-5D6E-409C-BE32-E72D297353CC}">
              <c16:uniqueId val="{00000001-DF16-8843-AD1D-79C38F658CDB}"/>
            </c:ext>
          </c:extLst>
        </c:ser>
        <c:dLbls>
          <c:showLegendKey val="0"/>
          <c:showVal val="0"/>
          <c:showCatName val="0"/>
          <c:showSerName val="0"/>
          <c:showPercent val="0"/>
          <c:showBubbleSize val="0"/>
        </c:dLbls>
        <c:gapWidth val="219"/>
        <c:overlap val="-27"/>
        <c:axId val="1361961759"/>
        <c:axId val="1361963407"/>
      </c:barChart>
      <c:catAx>
        <c:axId val="136196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61963407"/>
        <c:crossesAt val="0.5"/>
        <c:auto val="1"/>
        <c:lblAlgn val="ctr"/>
        <c:lblOffset val="100"/>
        <c:noMultiLvlLbl val="0"/>
      </c:catAx>
      <c:valAx>
        <c:axId val="136196340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61961759"/>
        <c:crosses val="autoZero"/>
        <c:crossBetween val="between"/>
      </c:valAx>
      <c:spPr>
        <a:noFill/>
        <a:ln>
          <a:noFill/>
        </a:ln>
        <a:effectLst/>
      </c:spPr>
    </c:plotArea>
    <c:legend>
      <c:legendPos val="b"/>
      <c:layout>
        <c:manualLayout>
          <c:xMode val="edge"/>
          <c:yMode val="edge"/>
          <c:x val="0.27127474521243566"/>
          <c:y val="0.92371395023834002"/>
          <c:w val="0.41576814364465353"/>
          <c:h val="5.89901992450202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Keyword Coverage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BART</c:v>
                </c:pt>
              </c:strCache>
            </c:strRef>
          </c:tx>
          <c:spPr>
            <a:solidFill>
              <a:schemeClr val="accent1"/>
            </a:solidFill>
            <a:ln>
              <a:noFill/>
            </a:ln>
            <a:effectLst/>
          </c:spPr>
          <c:invertIfNegative val="0"/>
          <c:cat>
            <c:strRef>
              <c:f>Sheet1!$A$2:$A$5</c:f>
              <c:strCache>
                <c:ptCount val="4"/>
                <c:pt idx="0">
                  <c:v>CNNDM</c:v>
                </c:pt>
                <c:pt idx="1">
                  <c:v>Web17</c:v>
                </c:pt>
                <c:pt idx="2">
                  <c:v>Web20</c:v>
                </c:pt>
                <c:pt idx="3">
                  <c:v>Wiki</c:v>
                </c:pt>
              </c:strCache>
            </c:strRef>
          </c:cat>
          <c:val>
            <c:numRef>
              <c:f>Sheet1!$B$2:$B$5</c:f>
              <c:numCache>
                <c:formatCode>General</c:formatCode>
                <c:ptCount val="4"/>
                <c:pt idx="0">
                  <c:v>0.36</c:v>
                </c:pt>
                <c:pt idx="1">
                  <c:v>0.31</c:v>
                </c:pt>
                <c:pt idx="2">
                  <c:v>0.2</c:v>
                </c:pt>
                <c:pt idx="3">
                  <c:v>0.25</c:v>
                </c:pt>
              </c:numCache>
            </c:numRef>
          </c:val>
          <c:extLst>
            <c:ext xmlns:c16="http://schemas.microsoft.com/office/drawing/2014/chart" uri="{C3380CC4-5D6E-409C-BE32-E72D297353CC}">
              <c16:uniqueId val="{00000000-5F43-4143-B7E5-CCB4EE240663}"/>
            </c:ext>
          </c:extLst>
        </c:ser>
        <c:ser>
          <c:idx val="1"/>
          <c:order val="1"/>
          <c:tx>
            <c:strRef>
              <c:f>Sheet1!$C$1</c:f>
              <c:strCache>
                <c:ptCount val="1"/>
                <c:pt idx="0">
                  <c:v>KEHIclBARTsl-CRL</c:v>
                </c:pt>
              </c:strCache>
            </c:strRef>
          </c:tx>
          <c:spPr>
            <a:solidFill>
              <a:schemeClr val="accent2"/>
            </a:solidFill>
            <a:ln>
              <a:noFill/>
            </a:ln>
            <a:effectLst/>
          </c:spPr>
          <c:invertIfNegative val="0"/>
          <c:cat>
            <c:strRef>
              <c:f>Sheet1!$A$2:$A$5</c:f>
              <c:strCache>
                <c:ptCount val="4"/>
                <c:pt idx="0">
                  <c:v>CNNDM</c:v>
                </c:pt>
                <c:pt idx="1">
                  <c:v>Web17</c:v>
                </c:pt>
                <c:pt idx="2">
                  <c:v>Web20</c:v>
                </c:pt>
                <c:pt idx="3">
                  <c:v>Wiki</c:v>
                </c:pt>
              </c:strCache>
            </c:strRef>
          </c:cat>
          <c:val>
            <c:numRef>
              <c:f>Sheet1!$C$2:$C$5</c:f>
              <c:numCache>
                <c:formatCode>General</c:formatCode>
                <c:ptCount val="4"/>
                <c:pt idx="0">
                  <c:v>0.45</c:v>
                </c:pt>
                <c:pt idx="1">
                  <c:v>0.39</c:v>
                </c:pt>
                <c:pt idx="2">
                  <c:v>0.28000000000000003</c:v>
                </c:pt>
                <c:pt idx="3">
                  <c:v>0.3</c:v>
                </c:pt>
              </c:numCache>
            </c:numRef>
          </c:val>
          <c:extLst>
            <c:ext xmlns:c16="http://schemas.microsoft.com/office/drawing/2014/chart" uri="{C3380CC4-5D6E-409C-BE32-E72D297353CC}">
              <c16:uniqueId val="{00000001-5F43-4143-B7E5-CCB4EE240663}"/>
            </c:ext>
          </c:extLst>
        </c:ser>
        <c:ser>
          <c:idx val="2"/>
          <c:order val="2"/>
          <c:tx>
            <c:strRef>
              <c:f>Sheet1!$D$1</c:f>
              <c:strCache>
                <c:ptCount val="1"/>
              </c:strCache>
            </c:strRef>
          </c:tx>
          <c:spPr>
            <a:solidFill>
              <a:schemeClr val="accent3"/>
            </a:solidFill>
            <a:ln>
              <a:noFill/>
            </a:ln>
            <a:effectLst/>
          </c:spPr>
          <c:invertIfNegative val="0"/>
          <c:cat>
            <c:strRef>
              <c:f>Sheet1!$A$2:$A$5</c:f>
              <c:strCache>
                <c:ptCount val="4"/>
                <c:pt idx="0">
                  <c:v>CNNDM</c:v>
                </c:pt>
                <c:pt idx="1">
                  <c:v>Web17</c:v>
                </c:pt>
                <c:pt idx="2">
                  <c:v>Web20</c:v>
                </c:pt>
                <c:pt idx="3">
                  <c:v>Wiki</c:v>
                </c:pt>
              </c:strCache>
            </c:strRef>
          </c:cat>
          <c:val>
            <c:numRef>
              <c:f>Sheet1!$D$2:$D$5</c:f>
              <c:numCache>
                <c:formatCode>General</c:formatCode>
                <c:ptCount val="4"/>
              </c:numCache>
            </c:numRef>
          </c:val>
          <c:extLst>
            <c:ext xmlns:c16="http://schemas.microsoft.com/office/drawing/2014/chart" uri="{C3380CC4-5D6E-409C-BE32-E72D297353CC}">
              <c16:uniqueId val="{00000002-5F43-4143-B7E5-CCB4EE240663}"/>
            </c:ext>
          </c:extLst>
        </c:ser>
        <c:dLbls>
          <c:showLegendKey val="0"/>
          <c:showVal val="0"/>
          <c:showCatName val="0"/>
          <c:showSerName val="0"/>
          <c:showPercent val="0"/>
          <c:showBubbleSize val="0"/>
        </c:dLbls>
        <c:gapWidth val="219"/>
        <c:overlap val="-27"/>
        <c:axId val="1411662255"/>
        <c:axId val="1405222255"/>
      </c:barChart>
      <c:catAx>
        <c:axId val="1411662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5222255"/>
        <c:crosses val="autoZero"/>
        <c:auto val="1"/>
        <c:lblAlgn val="ctr"/>
        <c:lblOffset val="100"/>
        <c:noMultiLvlLbl val="0"/>
      </c:catAx>
      <c:valAx>
        <c:axId val="1405222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11662255"/>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1.png"/></Relationships>
</file>

<file path=ppt/drawings/drawing1.xml><?xml version="1.0" encoding="utf-8"?>
<c:userShapes xmlns:c="http://schemas.openxmlformats.org/drawingml/2006/chart">
  <cdr:relSizeAnchor xmlns:cdr="http://schemas.openxmlformats.org/drawingml/2006/chartDrawing">
    <cdr:from>
      <cdr:x>0.4416</cdr:x>
      <cdr:y>0.9237</cdr:y>
    </cdr:from>
    <cdr:to>
      <cdr:x>0.68628</cdr:x>
      <cdr:y>0.97186</cdr:y>
    </cdr:to>
    <cdr:pic>
      <cdr:nvPicPr>
        <cdr:cNvPr id="3" name="图片 2">
          <a:extLst xmlns:a="http://schemas.openxmlformats.org/drawingml/2006/main">
            <a:ext uri="{FF2B5EF4-FFF2-40B4-BE49-F238E27FC236}">
              <a16:creationId xmlns:a16="http://schemas.microsoft.com/office/drawing/2014/main" id="{EA8C2A0B-0EFF-FE4A-B9E7-6D4C0ACFECE9}"/>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t="5557"/>
        <a:stretch xmlns:a="http://schemas.openxmlformats.org/drawingml/2006/main"/>
      </cdr:blipFill>
      <cdr:spPr>
        <a:xfrm xmlns:a="http://schemas.openxmlformats.org/drawingml/2006/main">
          <a:off x="2018224" y="4069526"/>
          <a:ext cx="1118285" cy="212167"/>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0.4723</cdr:x>
      <cdr:y>0.92116</cdr:y>
    </cdr:from>
    <cdr:to>
      <cdr:x>0.68331</cdr:x>
      <cdr:y>0.96932</cdr:y>
    </cdr:to>
    <cdr:pic>
      <cdr:nvPicPr>
        <cdr:cNvPr id="2" name="图片 1">
          <a:extLst xmlns:a="http://schemas.openxmlformats.org/drawingml/2006/main">
            <a:ext uri="{FF2B5EF4-FFF2-40B4-BE49-F238E27FC236}">
              <a16:creationId xmlns:a16="http://schemas.microsoft.com/office/drawing/2014/main" id="{68411EA1-EC15-D143-B076-C30B9BDE427E}"/>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t="5557"/>
        <a:stretch xmlns:a="http://schemas.openxmlformats.org/drawingml/2006/main"/>
      </cdr:blipFill>
      <cdr:spPr>
        <a:xfrm xmlns:a="http://schemas.openxmlformats.org/drawingml/2006/main">
          <a:off x="2502977" y="4058333"/>
          <a:ext cx="1118285" cy="21216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BFB68-3397-49C5-AA9B-CD9D67B938AD}" type="datetimeFigureOut">
              <a:rPr lang="en-US" smtClean="0"/>
              <a:t>3/24/21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1C2D8-681B-4887-83CD-9FAD76441CA2}" type="slidenum">
              <a:rPr lang="en-US" smtClean="0"/>
              <a:t>‹#›</a:t>
            </a:fld>
            <a:endParaRPr lang="en-US"/>
          </a:p>
        </p:txBody>
      </p:sp>
    </p:spTree>
    <p:extLst>
      <p:ext uri="{BB962C8B-B14F-4D97-AF65-F5344CB8AC3E}">
        <p14:creationId xmlns:p14="http://schemas.microsoft.com/office/powerpoint/2010/main" val="361853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1</a:t>
            </a:fld>
            <a:endParaRPr lang="en-US"/>
          </a:p>
        </p:txBody>
      </p:sp>
    </p:spTree>
    <p:extLst>
      <p:ext uri="{BB962C8B-B14F-4D97-AF65-F5344CB8AC3E}">
        <p14:creationId xmlns:p14="http://schemas.microsoft.com/office/powerpoint/2010/main" val="204367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summary-level heuristics selects the best combination of the sentences from source document that maximizes the similarity with reference summary. </a:t>
            </a:r>
            <a:endParaRPr lang="en" altLang="zh-CN" dirty="0"/>
          </a:p>
          <a:p>
            <a:r>
              <a:rPr lang="en" altLang="zh-CN" dirty="0"/>
              <a:t>this method treat every token equally in computing the similarity score.</a:t>
            </a:r>
          </a:p>
          <a:p>
            <a:r>
              <a:rPr lang="en" altLang="zh-CN" dirty="0"/>
              <a:t>So the pseudo summaries always ignore the keywords.</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11</a:t>
            </a:fld>
            <a:endParaRPr lang="en-US"/>
          </a:p>
        </p:txBody>
      </p:sp>
    </p:spTree>
    <p:extLst>
      <p:ext uri="{BB962C8B-B14F-4D97-AF65-F5344CB8AC3E}">
        <p14:creationId xmlns:p14="http://schemas.microsoft.com/office/powerpoint/2010/main" val="74412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 In this example, the red part of summary is not covered by</a:t>
            </a:r>
            <a:r>
              <a:rPr lang="zh-CN" altLang="en-US" dirty="0"/>
              <a:t> </a:t>
            </a:r>
            <a:r>
              <a:rPr lang="en-US" altLang="zh-CN" dirty="0"/>
              <a:t>pseudo summary.</a:t>
            </a:r>
            <a:endParaRPr lang="en" altLang="zh-CN" dirty="0"/>
          </a:p>
          <a:p>
            <a:endParaRPr lang="en" altLang="zh-CN" dirty="0"/>
          </a:p>
          <a:p>
            <a:r>
              <a:rPr lang="en" altLang="zh-CN" dirty="0"/>
              <a:t>. </a:t>
            </a:r>
          </a:p>
          <a:p>
            <a:endParaRPr kumimoji="1" lang="en-US"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12</a:t>
            </a:fld>
            <a:endParaRPr lang="en-US"/>
          </a:p>
        </p:txBody>
      </p:sp>
    </p:spTree>
    <p:extLst>
      <p:ext uri="{BB962C8B-B14F-4D97-AF65-F5344CB8AC3E}">
        <p14:creationId xmlns:p14="http://schemas.microsoft.com/office/powerpoint/2010/main" val="382967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solve above problems, we proposed a </a:t>
            </a:r>
            <a:r>
              <a:rPr lang="en" altLang="zh-CN" sz="1200" dirty="0">
                <a:latin typeface="Times" pitchFamily="2" charset="0"/>
              </a:rPr>
              <a:t>Set-level Matching Heuristics to create set-level pseudo summaries based on keywords.</a:t>
            </a:r>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13</a:t>
            </a:fld>
            <a:endParaRPr lang="en-US"/>
          </a:p>
        </p:txBody>
      </p:sp>
    </p:spTree>
    <p:extLst>
      <p:ext uri="{BB962C8B-B14F-4D97-AF65-F5344CB8AC3E}">
        <p14:creationId xmlns:p14="http://schemas.microsoft.com/office/powerpoint/2010/main" val="203665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given a source document and its reference summary</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14</a:t>
            </a:fld>
            <a:endParaRPr lang="en-US"/>
          </a:p>
        </p:txBody>
      </p:sp>
    </p:spTree>
    <p:extLst>
      <p:ext uri="{BB962C8B-B14F-4D97-AF65-F5344CB8AC3E}">
        <p14:creationId xmlns:p14="http://schemas.microsoft.com/office/powerpoint/2010/main" val="4196021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set-level heuristics first selects a best combination of sentences from source document that maximizes the ROUGE scores and keywords overlapping with each sentence in reference summary.</a:t>
            </a:r>
          </a:p>
          <a:p>
            <a:endParaRPr kumimoji="1" lang="en-US" altLang="zh-CN" dirty="0"/>
          </a:p>
          <a:p>
            <a:r>
              <a:rPr kumimoji="1" lang="en-US" altLang="zh-CN" dirty="0"/>
              <a:t>Suppose the selected sentence set for r_0 is Set 1, including source sentence d_2.</a:t>
            </a:r>
          </a:p>
        </p:txBody>
      </p:sp>
      <p:sp>
        <p:nvSpPr>
          <p:cNvPr id="4" name="灯片编号占位符 3"/>
          <p:cNvSpPr>
            <a:spLocks noGrp="1"/>
          </p:cNvSpPr>
          <p:nvPr>
            <p:ph type="sldNum" sz="quarter" idx="5"/>
          </p:nvPr>
        </p:nvSpPr>
        <p:spPr/>
        <p:txBody>
          <a:bodyPr/>
          <a:lstStyle/>
          <a:p>
            <a:fld id="{B9F1C2D8-681B-4887-83CD-9FAD76441CA2}" type="slidenum">
              <a:rPr lang="en-US" smtClean="0"/>
              <a:t>15</a:t>
            </a:fld>
            <a:endParaRPr lang="en-US"/>
          </a:p>
        </p:txBody>
      </p:sp>
    </p:spTree>
    <p:extLst>
      <p:ext uri="{BB962C8B-B14F-4D97-AF65-F5344CB8AC3E}">
        <p14:creationId xmlns:p14="http://schemas.microsoft.com/office/powerpoint/2010/main" val="276420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selected sentence set for r_1 is the set 2, including d_2 and d_5.</a:t>
            </a:r>
          </a:p>
          <a:p>
            <a:r>
              <a:rPr kumimoji="1" lang="en-US" altLang="zh-CN" dirty="0"/>
              <a:t>Set 1 and Set 2 overlap.</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16</a:t>
            </a:fld>
            <a:endParaRPr lang="en-US"/>
          </a:p>
        </p:txBody>
      </p:sp>
    </p:spTree>
    <p:extLst>
      <p:ext uri="{BB962C8B-B14F-4D97-AF65-F5344CB8AC3E}">
        <p14:creationId xmlns:p14="http://schemas.microsoft.com/office/powerpoint/2010/main" val="39705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we respectively merge them and their corresponding reference sentence.</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17</a:t>
            </a:fld>
            <a:endParaRPr lang="en-US"/>
          </a:p>
        </p:txBody>
      </p:sp>
    </p:spTree>
    <p:extLst>
      <p:ext uri="{BB962C8B-B14F-4D97-AF65-F5344CB8AC3E}">
        <p14:creationId xmlns:p14="http://schemas.microsoft.com/office/powerpoint/2010/main" val="180546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this way, we can get set-level pseudo summary and its set-level reference summary,</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18</a:t>
            </a:fld>
            <a:endParaRPr lang="en-US"/>
          </a:p>
        </p:txBody>
      </p:sp>
    </p:spTree>
    <p:extLst>
      <p:ext uri="{BB962C8B-B14F-4D97-AF65-F5344CB8AC3E}">
        <p14:creationId xmlns:p14="http://schemas.microsoft.com/office/powerpoint/2010/main" val="1608897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like this.</a:t>
            </a:r>
          </a:p>
          <a:p>
            <a:r>
              <a:rPr kumimoji="1" lang="en-US" altLang="zh-CN" dirty="0"/>
              <a:t>The sentence sets in pseudo summary is aligned to the sentence set in reference summary</a:t>
            </a:r>
          </a:p>
        </p:txBody>
      </p:sp>
      <p:sp>
        <p:nvSpPr>
          <p:cNvPr id="4" name="灯片编号占位符 3"/>
          <p:cNvSpPr>
            <a:spLocks noGrp="1"/>
          </p:cNvSpPr>
          <p:nvPr>
            <p:ph type="sldNum" sz="quarter" idx="5"/>
          </p:nvPr>
        </p:nvSpPr>
        <p:spPr/>
        <p:txBody>
          <a:bodyPr/>
          <a:lstStyle/>
          <a:p>
            <a:fld id="{B9F1C2D8-681B-4887-83CD-9FAD76441CA2}" type="slidenum">
              <a:rPr lang="en-US" smtClean="0"/>
              <a:t>19</a:t>
            </a:fld>
            <a:endParaRPr lang="en-US"/>
          </a:p>
        </p:txBody>
      </p:sp>
    </p:spTree>
    <p:extLst>
      <p:ext uri="{BB962C8B-B14F-4D97-AF65-F5344CB8AC3E}">
        <p14:creationId xmlns:p14="http://schemas.microsoft.com/office/powerpoint/2010/main" val="1351551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our set-level intermediate summaries are created by keywords.</a:t>
            </a:r>
          </a:p>
          <a:p>
            <a:r>
              <a:rPr kumimoji="1" lang="en-US" altLang="zh-CN" dirty="0"/>
              <a:t>So we propose a Keyword-based extractor to extract sets of sentences from the source document.</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21</a:t>
            </a:fld>
            <a:endParaRPr lang="en-US"/>
          </a:p>
        </p:txBody>
      </p:sp>
    </p:spTree>
    <p:extLst>
      <p:ext uri="{BB962C8B-B14F-4D97-AF65-F5344CB8AC3E}">
        <p14:creationId xmlns:p14="http://schemas.microsoft.com/office/powerpoint/2010/main" val="278369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this paper, we focus on abstractive summarization, </a:t>
            </a:r>
          </a:p>
          <a:p>
            <a:r>
              <a:rPr kumimoji="1" lang="en-US" altLang="zh-CN" dirty="0"/>
              <a:t>It </a:t>
            </a:r>
            <a:r>
              <a:rPr lang="en" altLang="zh-CN" sz="1200" kern="1200" dirty="0">
                <a:solidFill>
                  <a:schemeClr val="tx1"/>
                </a:solidFill>
                <a:effectLst/>
                <a:latin typeface="+mn-lt"/>
                <a:ea typeface="+mn-ea"/>
                <a:cs typeface="+mn-cs"/>
              </a:rPr>
              <a:t>is the task of creating a short, accurate, and informative summary from a long text document </a:t>
            </a:r>
          </a:p>
          <a:p>
            <a:r>
              <a:rPr lang="en" altLang="zh-CN" sz="1200" kern="1200" dirty="0">
                <a:solidFill>
                  <a:schemeClr val="tx1"/>
                </a:solidFill>
                <a:effectLst/>
                <a:latin typeface="+mn-lt"/>
                <a:ea typeface="+mn-ea"/>
                <a:cs typeface="+mn-cs"/>
              </a:rPr>
              <a:t>without using the sentences of the document. </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We found that the summary is always</a:t>
            </a:r>
            <a:endParaRPr lang="en"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2</a:t>
            </a:fld>
            <a:endParaRPr lang="en-US"/>
          </a:p>
        </p:txBody>
      </p:sp>
    </p:spTree>
    <p:extLst>
      <p:ext uri="{BB962C8B-B14F-4D97-AF65-F5344CB8AC3E}">
        <p14:creationId xmlns:p14="http://schemas.microsoft.com/office/powerpoint/2010/main" val="381126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pitchFamily="2" charset="0"/>
              </a:rPr>
              <a:t>The keyword-based extractor consists of document encoder, keywords encoder and aligned pointer decoder.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a:t>We can take non-pretrained model and pretrained model as document encoder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pitchFamily="2" charset="0"/>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23</a:t>
            </a:fld>
            <a:endParaRPr lang="zh-CN" altLang="en-US"/>
          </a:p>
        </p:txBody>
      </p:sp>
    </p:spTree>
    <p:extLst>
      <p:ext uri="{BB962C8B-B14F-4D97-AF65-F5344CB8AC3E}">
        <p14:creationId xmlns:p14="http://schemas.microsoft.com/office/powerpoint/2010/main" val="127083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work, without pretrained model, we use the </a:t>
            </a:r>
            <a:r>
              <a:rPr kumimoji="1" lang="en-US" altLang="zh-CN" dirty="0" err="1"/>
              <a:t>convoluational</a:t>
            </a:r>
            <a:r>
              <a:rPr kumimoji="1" lang="en-US" altLang="zh-CN" dirty="0"/>
              <a:t> neural network for sentence representation</a:t>
            </a:r>
          </a:p>
          <a:p>
            <a:r>
              <a:rPr kumimoji="1" lang="en-US" altLang="zh-CN" dirty="0"/>
              <a:t>and Bi directional LSTM for content-ware sentence representation.</a:t>
            </a:r>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24</a:t>
            </a:fld>
            <a:endParaRPr lang="zh-CN" altLang="en-US"/>
          </a:p>
        </p:txBody>
      </p:sp>
    </p:spTree>
    <p:extLst>
      <p:ext uri="{BB962C8B-B14F-4D97-AF65-F5344CB8AC3E}">
        <p14:creationId xmlns:p14="http://schemas.microsoft.com/office/powerpoint/2010/main" val="1045541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With pretrained model, we use HIBERT to represent sentences. HIBERT is a pretrained hierarchical transformer.</a:t>
            </a:r>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25</a:t>
            </a:fld>
            <a:endParaRPr lang="zh-CN" altLang="en-US"/>
          </a:p>
        </p:txBody>
      </p:sp>
    </p:spTree>
    <p:extLst>
      <p:ext uri="{BB962C8B-B14F-4D97-AF65-F5344CB8AC3E}">
        <p14:creationId xmlns:p14="http://schemas.microsoft.com/office/powerpoint/2010/main" val="3281495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a:latin typeface="Times" pitchFamily="2" charset="0"/>
              </a:rPr>
              <a:t>For keywords encoder, we encode the keywords in source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pitchFamily="2" charset="0"/>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26</a:t>
            </a:fld>
            <a:endParaRPr lang="zh-CN" altLang="en-US"/>
          </a:p>
        </p:txBody>
      </p:sp>
    </p:spTree>
    <p:extLst>
      <p:ext uri="{BB962C8B-B14F-4D97-AF65-F5344CB8AC3E}">
        <p14:creationId xmlns:p14="http://schemas.microsoft.com/office/powerpoint/2010/main" val="1494456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pitchFamily="2" charset="0"/>
              </a:rPr>
              <a:t>As for the aligned pointer decoder, it points to the sentences and the keywords of the input with highest probability.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pitchFamily="2" charset="0"/>
              </a:rPr>
              <a:t>The pointed sentences and keywords are consistent with pseudo summary.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a:latin typeface="Times" pitchFamily="2" charset="0"/>
              </a:rPr>
              <a:t>this can guide the model to select the input sentences with keywords.</a:t>
            </a:r>
            <a:endParaRPr lang="en-US" altLang="zh-CN" dirty="0">
              <a:latin typeface="Time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pitchFamily="2" charset="0"/>
              </a:rPr>
              <a:t>We use SEP to separate sentence sets, so the decoder points to the SEP means that the selection of current sentence set is finished.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pitchFamily="2" charset="0"/>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27</a:t>
            </a:fld>
            <a:endParaRPr lang="zh-CN" altLang="en-US"/>
          </a:p>
        </p:txBody>
      </p:sp>
    </p:spTree>
    <p:extLst>
      <p:ext uri="{BB962C8B-B14F-4D97-AF65-F5344CB8AC3E}">
        <p14:creationId xmlns:p14="http://schemas.microsoft.com/office/powerpoint/2010/main" val="87290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Besides, we design a combinatorial loss, which is the weighted sum of cross entropy loss, keywords loss and set loss.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28</a:t>
            </a:fld>
            <a:endParaRPr lang="en-US"/>
          </a:p>
        </p:txBody>
      </p:sp>
    </p:spTree>
    <p:extLst>
      <p:ext uri="{BB962C8B-B14F-4D97-AF65-F5344CB8AC3E}">
        <p14:creationId xmlns:p14="http://schemas.microsoft.com/office/powerpoint/2010/main" val="4048070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dirty="0">
                <a:latin typeface="Times" pitchFamily="2" charset="0"/>
              </a:rPr>
              <a:t>Sequence-to-sequence model</a:t>
            </a:r>
          </a:p>
          <a:p>
            <a:r>
              <a:rPr kumimoji="1" lang="en-US" altLang="zh-CN" dirty="0"/>
              <a:t>Paraphrase the selected content, </a:t>
            </a:r>
            <a:r>
              <a:rPr lang="en-US" altLang="zh-CN" dirty="0">
                <a:latin typeface="Times" pitchFamily="2" charset="0"/>
              </a:rPr>
              <a:t>the input of abstractor is  the output of extractor</a:t>
            </a:r>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29</a:t>
            </a:fld>
            <a:endParaRPr lang="zh-CN" altLang="en-US"/>
          </a:p>
        </p:txBody>
      </p:sp>
    </p:spTree>
    <p:extLst>
      <p:ext uri="{BB962C8B-B14F-4D97-AF65-F5344CB8AC3E}">
        <p14:creationId xmlns:p14="http://schemas.microsoft.com/office/powerpoint/2010/main" val="1213662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one document, there are multiple sentence sets extracted by extractor, so we can summarize these sentence sets by abstractor in parallel.</a:t>
            </a:r>
          </a:p>
          <a:p>
            <a:r>
              <a:rPr kumimoji="1" lang="en-US" altLang="zh-CN" dirty="0"/>
              <a:t>this can reduce the training time and memory usage of the model.</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30</a:t>
            </a:fld>
            <a:endParaRPr lang="en-US"/>
          </a:p>
        </p:txBody>
      </p:sp>
    </p:spTree>
    <p:extLst>
      <p:ext uri="{BB962C8B-B14F-4D97-AF65-F5344CB8AC3E}">
        <p14:creationId xmlns:p14="http://schemas.microsoft.com/office/powerpoint/2010/main" val="1603376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dirty="0">
                <a:latin typeface="Times" pitchFamily="2" charset="0"/>
              </a:rPr>
              <a:t>For abstractor, we take Pointer Generator as non-pretrained abstractor and BART as pretrained abstractor.</a:t>
            </a:r>
          </a:p>
          <a:p>
            <a:pPr marL="0" indent="0">
              <a:buFont typeface="Arial" panose="020B0604020202020204" pitchFamily="34" charset="0"/>
              <a:buNone/>
            </a:pPr>
            <a:r>
              <a:rPr lang="en-US" altLang="zh-CN" dirty="0">
                <a:latin typeface="Times" pitchFamily="2" charset="0"/>
              </a:rPr>
              <a:t>In addition, we use special loss for the parallel abstractor, which considers all of the sets in a complete summary at training.</a:t>
            </a:r>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31</a:t>
            </a:fld>
            <a:endParaRPr lang="zh-CN" altLang="en-US"/>
          </a:p>
        </p:txBody>
      </p:sp>
    </p:spTree>
    <p:extLst>
      <p:ext uri="{BB962C8B-B14F-4D97-AF65-F5344CB8AC3E}">
        <p14:creationId xmlns:p14="http://schemas.microsoft.com/office/powerpoint/2010/main" val="529915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32</a:t>
            </a:fld>
            <a:endParaRPr lang="zh-CN" altLang="en-US"/>
          </a:p>
        </p:txBody>
      </p:sp>
    </p:spTree>
    <p:extLst>
      <p:ext uri="{BB962C8B-B14F-4D97-AF65-F5344CB8AC3E}">
        <p14:creationId xmlns:p14="http://schemas.microsoft.com/office/powerpoint/2010/main" val="254925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the rewriting of the salient sentences of the source document,</a:t>
            </a:r>
          </a:p>
          <a:p>
            <a:r>
              <a:rPr kumimoji="1" lang="en" altLang="zh-CN" sz="1200" kern="1200" dirty="0">
                <a:solidFill>
                  <a:schemeClr val="tx1"/>
                </a:solidFill>
                <a:effectLst/>
                <a:latin typeface="+mn-lt"/>
                <a:ea typeface="+mn-ea"/>
                <a:cs typeface="+mn-cs"/>
              </a:rPr>
              <a:t>and contains the keywords of these sentences.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3</a:t>
            </a:fld>
            <a:endParaRPr lang="en-US"/>
          </a:p>
        </p:txBody>
      </p:sp>
    </p:spTree>
    <p:extLst>
      <p:ext uri="{BB962C8B-B14F-4D97-AF65-F5344CB8AC3E}">
        <p14:creationId xmlns:p14="http://schemas.microsoft.com/office/powerpoint/2010/main" val="17634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we use Reinforcement learning with proposed comprehensive reward to bridge our extractor and abstractor.</a:t>
            </a:r>
          </a:p>
        </p:txBody>
      </p:sp>
      <p:sp>
        <p:nvSpPr>
          <p:cNvPr id="4" name="灯片编号占位符 3"/>
          <p:cNvSpPr>
            <a:spLocks noGrp="1"/>
          </p:cNvSpPr>
          <p:nvPr>
            <p:ph type="sldNum" sz="quarter" idx="5"/>
          </p:nvPr>
        </p:nvSpPr>
        <p:spPr/>
        <p:txBody>
          <a:bodyPr/>
          <a:lstStyle/>
          <a:p>
            <a:fld id="{B9F1C2D8-681B-4887-83CD-9FAD76441CA2}" type="slidenum">
              <a:rPr lang="en-US" smtClean="0"/>
              <a:t>33</a:t>
            </a:fld>
            <a:endParaRPr lang="en-US"/>
          </a:p>
        </p:txBody>
      </p:sp>
    </p:spTree>
    <p:extLst>
      <p:ext uri="{BB962C8B-B14F-4D97-AF65-F5344CB8AC3E}">
        <p14:creationId xmlns:p14="http://schemas.microsoft.com/office/powerpoint/2010/main" val="2951686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comprehensive reward is the weighted sum of sentence-level, set-level and summary-level reward.</a:t>
            </a:r>
          </a:p>
          <a:p>
            <a:r>
              <a:rPr kumimoji="1" lang="en-US" altLang="zh-CN" dirty="0"/>
              <a:t>the sentence-level and set-level reward is the ROUGE score between pseudo summary and intermediate summary</a:t>
            </a:r>
          </a:p>
          <a:p>
            <a:r>
              <a:rPr kumimoji="1" lang="en-US" altLang="zh-CN" dirty="0"/>
              <a:t>The summary-level reward is the ROUGE scores between ground-truth and final generated summary. </a:t>
            </a:r>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34</a:t>
            </a:fld>
            <a:endParaRPr lang="zh-CN" altLang="en-US"/>
          </a:p>
        </p:txBody>
      </p:sp>
    </p:spTree>
    <p:extLst>
      <p:ext uri="{BB962C8B-B14F-4D97-AF65-F5344CB8AC3E}">
        <p14:creationId xmlns:p14="http://schemas.microsoft.com/office/powerpoint/2010/main" val="3054651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experiment, we test our proposed extractor-abstractor framework on 5 datasets.</a:t>
            </a:r>
          </a:p>
          <a:p>
            <a:r>
              <a:rPr kumimoji="1" lang="en-US" altLang="zh-CN" dirty="0"/>
              <a:t>DUC is only used for testing. </a:t>
            </a:r>
          </a:p>
          <a:p>
            <a:r>
              <a:rPr kumimoji="1" lang="en-US" altLang="zh-CN" dirty="0"/>
              <a:t>We use the models trained on CNNDM to do the test on DUC. This can evaluate the generalization ability of the model.</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35</a:t>
            </a:fld>
            <a:endParaRPr lang="en-US"/>
          </a:p>
        </p:txBody>
      </p:sp>
    </p:spTree>
    <p:extLst>
      <p:ext uri="{BB962C8B-B14F-4D97-AF65-F5344CB8AC3E}">
        <p14:creationId xmlns:p14="http://schemas.microsoft.com/office/powerpoint/2010/main" val="540348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compared our best models with 5 typical existing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PN and HIBERT is used in extractive summarization.</a:t>
            </a:r>
          </a:p>
          <a:p>
            <a:r>
              <a:rPr kumimoji="1" lang="en-US" altLang="zh-CN" dirty="0"/>
              <a:t>Pointer Generator, </a:t>
            </a:r>
            <a:r>
              <a:rPr kumimoji="1" lang="en-US" altLang="zh-CN" dirty="0" err="1"/>
              <a:t>FastAbs</a:t>
            </a:r>
            <a:r>
              <a:rPr kumimoji="1" lang="en-US" altLang="zh-CN" dirty="0"/>
              <a:t> and BART is used in abstractive summarization.</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36</a:t>
            </a:fld>
            <a:endParaRPr lang="en-US"/>
          </a:p>
        </p:txBody>
      </p:sp>
    </p:spTree>
    <p:extLst>
      <p:ext uri="{BB962C8B-B14F-4D97-AF65-F5344CB8AC3E}">
        <p14:creationId xmlns:p14="http://schemas.microsoft.com/office/powerpoint/2010/main" val="188193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our proposed extractor-abstractor framework is composed of different part.</a:t>
            </a:r>
          </a:p>
          <a:p>
            <a:r>
              <a:rPr kumimoji="1" lang="en-US" altLang="zh-CN" dirty="0"/>
              <a:t>we compared our models according to different components.</a:t>
            </a:r>
          </a:p>
          <a:p>
            <a:r>
              <a:rPr kumimoji="1" lang="en-US" altLang="zh-CN" dirty="0"/>
              <a:t>For abstractor, the models with SL denote that these models use special loss during training.</a:t>
            </a:r>
          </a:p>
          <a:p>
            <a:endParaRPr kumimoji="1" lang="en-US" altLang="zh-CN" dirty="0"/>
          </a:p>
          <a:p>
            <a:r>
              <a:rPr kumimoji="1" lang="en-US" altLang="zh-CN" dirty="0"/>
              <a:t>For extractor, </a:t>
            </a:r>
            <a:r>
              <a:rPr kumimoji="1" lang="en-US" altLang="zh-CN" dirty="0" err="1"/>
              <a:t>Kecl</a:t>
            </a:r>
            <a:r>
              <a:rPr kumimoji="1" lang="en-US" altLang="zh-CN" dirty="0"/>
              <a:t> is the keyword-based extractor without pretrained document encoder, and KE </a:t>
            </a:r>
            <a:r>
              <a:rPr kumimoji="1" lang="en-US" altLang="zh-CN" dirty="0" err="1"/>
              <a:t>HICl</a:t>
            </a:r>
            <a:r>
              <a:rPr kumimoji="1" lang="en-US" altLang="zh-CN" dirty="0"/>
              <a:t> is the keyword-based extractor with pretrained document encoder</a:t>
            </a:r>
          </a:p>
          <a:p>
            <a:endParaRPr kumimoji="1" lang="en-US" altLang="zh-CN" dirty="0"/>
          </a:p>
          <a:p>
            <a:r>
              <a:rPr kumimoji="1" lang="en-US" altLang="zh-CN" dirty="0"/>
              <a:t>For extractor-abstractor model, the </a:t>
            </a:r>
            <a:r>
              <a:rPr kumimoji="1" lang="en-US" altLang="zh-CN" dirty="0" err="1"/>
              <a:t>Rlsent</a:t>
            </a:r>
            <a:r>
              <a:rPr kumimoji="1" lang="en-US" altLang="zh-CN" dirty="0"/>
              <a:t> </a:t>
            </a:r>
            <a:r>
              <a:rPr kumimoji="1" lang="en-US" altLang="zh-CN" dirty="0" err="1"/>
              <a:t>Rlsum</a:t>
            </a:r>
            <a:r>
              <a:rPr kumimoji="1" lang="en-US" altLang="zh-CN" dirty="0"/>
              <a:t> and CRL respectively denote the RL use sentence-level reward, summary-level reward and comprehensive reward,.</a:t>
            </a: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37</a:t>
            </a:fld>
            <a:endParaRPr lang="en-US"/>
          </a:p>
        </p:txBody>
      </p:sp>
    </p:spTree>
    <p:extLst>
      <p:ext uri="{BB962C8B-B14F-4D97-AF65-F5344CB8AC3E}">
        <p14:creationId xmlns:p14="http://schemas.microsoft.com/office/powerpoint/2010/main" val="152356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evaluation metrics, we take ROUGE scores as our </a:t>
            </a:r>
            <a:r>
              <a:rPr kumimoji="1" lang="en-US" altLang="zh-CN" dirty="0" err="1"/>
              <a:t>sutomatic</a:t>
            </a:r>
            <a:r>
              <a:rPr kumimoji="1" lang="en-US" altLang="zh-CN" dirty="0"/>
              <a:t> evaluation metric.</a:t>
            </a:r>
          </a:p>
          <a:p>
            <a:r>
              <a:rPr kumimoji="1" lang="en-US" altLang="zh-CN" dirty="0"/>
              <a:t>Besides, we propose 3 human evaluation metrics.</a:t>
            </a:r>
          </a:p>
          <a:p>
            <a:r>
              <a:rPr lang="en" altLang="zh-CN" sz="1200" kern="1200" dirty="0">
                <a:solidFill>
                  <a:schemeClr val="tx1"/>
                </a:solidFill>
                <a:effectLst/>
                <a:latin typeface="+mn-lt"/>
                <a:ea typeface="+mn-ea"/>
                <a:cs typeface="+mn-cs"/>
              </a:rPr>
              <a:t>For manual alignment accuracy, we score sentence-level, summary-level and set-level pseudo summaries </a:t>
            </a:r>
          </a:p>
          <a:p>
            <a:r>
              <a:rPr lang="en" altLang="zh-CN" sz="1200" kern="1200" dirty="0">
                <a:solidFill>
                  <a:schemeClr val="tx1"/>
                </a:solidFill>
                <a:effectLst/>
                <a:latin typeface="+mn-lt"/>
                <a:ea typeface="+mn-ea"/>
                <a:cs typeface="+mn-cs"/>
              </a:rPr>
              <a:t>based on the alignment between pseudo summaries and its corresponding reference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Keyword Coverage reflects the accuracy of keywords in generated summary with respect to reference summary.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1" dirty="0">
                <a:latin typeface="Times" pitchFamily="2" charset="0"/>
              </a:rPr>
              <a:t>Readability reflects the the informativeness of generated summaries and the </a:t>
            </a:r>
            <a:r>
              <a:rPr lang="en" altLang="zh-CN" dirty="0">
                <a:latin typeface="Times" pitchFamily="2" charset="0"/>
              </a:rPr>
              <a:t>logical consistency of generated summaries and source document.</a:t>
            </a:r>
            <a:endParaRPr lang="en" altLang="zh-CN" dirty="0"/>
          </a:p>
          <a:p>
            <a:endParaRPr lang="en"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38</a:t>
            </a:fld>
            <a:endParaRPr lang="en-US"/>
          </a:p>
        </p:txBody>
      </p:sp>
    </p:spTree>
    <p:extLst>
      <p:ext uri="{BB962C8B-B14F-4D97-AF65-F5344CB8AC3E}">
        <p14:creationId xmlns:p14="http://schemas.microsoft.com/office/powerpoint/2010/main" val="1139942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will evaluate our model according to these 5 aspects.</a:t>
            </a:r>
            <a:endParaRPr lang="en" altLang="zh-CN" dirty="0"/>
          </a:p>
          <a:p>
            <a:endParaRPr lang="en"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39</a:t>
            </a:fld>
            <a:endParaRPr lang="en-US"/>
          </a:p>
        </p:txBody>
      </p:sp>
    </p:spTree>
    <p:extLst>
      <p:ext uri="{BB962C8B-B14F-4D97-AF65-F5344CB8AC3E}">
        <p14:creationId xmlns:p14="http://schemas.microsoft.com/office/powerpoint/2010/main" val="3445153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evaluate our proposed keyword-based set-level pseudo summaries. we use </a:t>
            </a:r>
            <a:r>
              <a:rPr kumimoji="1" lang="en-US" altLang="zh-CN" dirty="0" err="1"/>
              <a:t>manalign</a:t>
            </a:r>
            <a:r>
              <a:rPr kumimoji="1" lang="en-US" altLang="zh-CN" dirty="0"/>
              <a:t> scores.</a:t>
            </a:r>
          </a:p>
          <a:p>
            <a:r>
              <a:rPr kumimoji="1" lang="en-US" altLang="zh-CN" dirty="0"/>
              <a:t>The </a:t>
            </a:r>
            <a:r>
              <a:rPr kumimoji="1" lang="en-US" altLang="zh-CN" dirty="0" err="1"/>
              <a:t>manAlign</a:t>
            </a:r>
            <a:r>
              <a:rPr kumimoji="1" lang="en-US" altLang="zh-CN" dirty="0"/>
              <a:t> scores of set-level pseudo summaries are the best on all datasets shows that the set-level pseudo summaries are more aligned to reference summaries.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40</a:t>
            </a:fld>
            <a:endParaRPr lang="en-US"/>
          </a:p>
        </p:txBody>
      </p:sp>
    </p:spTree>
    <p:extLst>
      <p:ext uri="{BB962C8B-B14F-4D97-AF65-F5344CB8AC3E}">
        <p14:creationId xmlns:p14="http://schemas.microsoft.com/office/powerpoint/2010/main" val="2619122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addition, to compare the abstractors trained on pseudo summaries in different type, we respectively train  and test the abstractor on sentence-level, summary-level and set-level pseudo summaries.</a:t>
            </a:r>
          </a:p>
        </p:txBody>
      </p:sp>
      <p:sp>
        <p:nvSpPr>
          <p:cNvPr id="4" name="灯片编号占位符 3"/>
          <p:cNvSpPr>
            <a:spLocks noGrp="1"/>
          </p:cNvSpPr>
          <p:nvPr>
            <p:ph type="sldNum" sz="quarter" idx="5"/>
          </p:nvPr>
        </p:nvSpPr>
        <p:spPr/>
        <p:txBody>
          <a:bodyPr/>
          <a:lstStyle/>
          <a:p>
            <a:fld id="{B9F1C2D8-681B-4887-83CD-9FAD76441CA2}" type="slidenum">
              <a:rPr lang="en-US" smtClean="0"/>
              <a:t>41</a:t>
            </a:fld>
            <a:endParaRPr lang="en-US"/>
          </a:p>
        </p:txBody>
      </p:sp>
    </p:spTree>
    <p:extLst>
      <p:ext uri="{BB962C8B-B14F-4D97-AF65-F5344CB8AC3E}">
        <p14:creationId xmlns:p14="http://schemas.microsoft.com/office/powerpoint/2010/main" val="3534913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best ROUGE scores of set-level pseudo summaries on different datasets and models indicate that the upper bound of </a:t>
            </a:r>
            <a:r>
              <a:rPr lang="en" altLang="zh-CN" sz="1200" kern="1200" dirty="0">
                <a:solidFill>
                  <a:schemeClr val="tx1"/>
                </a:solidFill>
                <a:effectLst/>
                <a:latin typeface="+mn-lt"/>
                <a:ea typeface="+mn-ea"/>
                <a:cs typeface="+mn-cs"/>
              </a:rPr>
              <a:t>models trained on the set-level pseudo summaries are the highest.</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42</a:t>
            </a:fld>
            <a:endParaRPr lang="en-US"/>
          </a:p>
        </p:txBody>
      </p:sp>
    </p:spTree>
    <p:extLst>
      <p:ext uri="{BB962C8B-B14F-4D97-AF65-F5344CB8AC3E}">
        <p14:creationId xmlns:p14="http://schemas.microsoft.com/office/powerpoint/2010/main" val="293205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we known, the most popular approach used in summarization tasks is sequence to sequence model with attention mechanism,</a:t>
            </a:r>
          </a:p>
          <a:p>
            <a:r>
              <a:rPr kumimoji="1" lang="en-US" altLang="zh-CN" dirty="0"/>
              <a:t>which learns the alignment between the inputs of encoder and decoder.</a:t>
            </a:r>
          </a:p>
          <a:p>
            <a:endParaRPr kumimoji="1" lang="en-US" altLang="zh-CN" dirty="0"/>
          </a:p>
          <a:p>
            <a:r>
              <a:rPr kumimoji="1" lang="en-US" altLang="zh-CN" dirty="0"/>
              <a:t>To improve the effectiveness of seq2seq model in summarization, we should enhance the alignment between encoder and decoder </a:t>
            </a:r>
          </a:p>
        </p:txBody>
      </p:sp>
      <p:sp>
        <p:nvSpPr>
          <p:cNvPr id="4" name="灯片编号占位符 3"/>
          <p:cNvSpPr>
            <a:spLocks noGrp="1"/>
          </p:cNvSpPr>
          <p:nvPr>
            <p:ph type="sldNum" sz="quarter" idx="5"/>
          </p:nvPr>
        </p:nvSpPr>
        <p:spPr/>
        <p:txBody>
          <a:bodyPr/>
          <a:lstStyle/>
          <a:p>
            <a:fld id="{B9F1C2D8-681B-4887-83CD-9FAD76441CA2}" type="slidenum">
              <a:rPr lang="en-US" smtClean="0"/>
              <a:t>4</a:t>
            </a:fld>
            <a:endParaRPr lang="en-US"/>
          </a:p>
        </p:txBody>
      </p:sp>
    </p:spTree>
    <p:extLst>
      <p:ext uri="{BB962C8B-B14F-4D97-AF65-F5344CB8AC3E}">
        <p14:creationId xmlns:p14="http://schemas.microsoft.com/office/powerpoint/2010/main" val="3079132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table shows that the ROUGE scores of models with special loss are better, which reflects the effectiveness of our special loss.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43</a:t>
            </a:fld>
            <a:endParaRPr lang="en-US"/>
          </a:p>
        </p:txBody>
      </p:sp>
    </p:spTree>
    <p:extLst>
      <p:ext uri="{BB962C8B-B14F-4D97-AF65-F5344CB8AC3E}">
        <p14:creationId xmlns:p14="http://schemas.microsoft.com/office/powerpoint/2010/main" val="608610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Compared with PN and HIBERT, after adding keywords encoder and combinatorial loss, the ROUGE scores of extractor are improved.</a:t>
            </a:r>
          </a:p>
          <a:p>
            <a:r>
              <a:rPr kumimoji="1" lang="en-US" altLang="zh-CN" dirty="0"/>
              <a:t>This shows that the keywords can help guide model to select the salient sentences.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44</a:t>
            </a:fld>
            <a:endParaRPr lang="en-US"/>
          </a:p>
        </p:txBody>
      </p:sp>
    </p:spTree>
    <p:extLst>
      <p:ext uri="{BB962C8B-B14F-4D97-AF65-F5344CB8AC3E}">
        <p14:creationId xmlns:p14="http://schemas.microsoft.com/office/powerpoint/2010/main" val="3108204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45</a:t>
            </a:fld>
            <a:endParaRPr lang="en-US"/>
          </a:p>
        </p:txBody>
      </p:sp>
    </p:spTree>
    <p:extLst>
      <p:ext uri="{BB962C8B-B14F-4D97-AF65-F5344CB8AC3E}">
        <p14:creationId xmlns:p14="http://schemas.microsoft.com/office/powerpoint/2010/main" val="568291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shown in this table, the extractor-abstractor connected by comprehensive reward is the best.</a:t>
            </a:r>
          </a:p>
          <a:p>
            <a:r>
              <a:rPr kumimoji="1" lang="en-US" altLang="zh-CN" dirty="0"/>
              <a:t>And the Reinforcement learning with only sentence-level reward or summary-level reward makes the extractor-abstractor model worse.</a:t>
            </a:r>
          </a:p>
          <a:p>
            <a:r>
              <a:rPr kumimoji="1" lang="en-US" altLang="zh-CN" dirty="0"/>
              <a:t>This shows that the Reasonable design of reward can help to train the end-to-end model.</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46</a:t>
            </a:fld>
            <a:endParaRPr lang="en-US"/>
          </a:p>
        </p:txBody>
      </p:sp>
    </p:spTree>
    <p:extLst>
      <p:ext uri="{BB962C8B-B14F-4D97-AF65-F5344CB8AC3E}">
        <p14:creationId xmlns:p14="http://schemas.microsoft.com/office/powerpoint/2010/main" val="3732088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Compared with existing abstractive models, our model with pretrained keyword-based extractor and pretrained abstractor trained on set-level pseudo summaries outperforms the state-of-the-art model BART. </a:t>
            </a:r>
            <a:r>
              <a:rPr lang="en" altLang="zh-CN" sz="1200" kern="1200" dirty="0">
                <a:solidFill>
                  <a:schemeClr val="tx1"/>
                </a:solidFill>
                <a:effectLst/>
                <a:latin typeface="+mn-lt"/>
                <a:ea typeface="+mn-ea"/>
                <a:cs typeface="+mn-cs"/>
              </a:rPr>
              <a:t>This shows </a:t>
            </a:r>
            <a:endParaRPr lang="en" altLang="zh-CN" dirty="0"/>
          </a:p>
          <a:p>
            <a:r>
              <a:rPr lang="en" altLang="zh-CN" sz="1200" kern="1200" dirty="0">
                <a:solidFill>
                  <a:schemeClr val="tx1"/>
                </a:solidFill>
                <a:effectLst/>
                <a:latin typeface="+mn-lt"/>
                <a:ea typeface="+mn-ea"/>
                <a:cs typeface="+mn-cs"/>
              </a:rPr>
              <a:t>that the </a:t>
            </a:r>
            <a:r>
              <a:rPr lang="en" altLang="zh-CN" sz="1200" kern="1200" dirty="0" err="1">
                <a:solidFill>
                  <a:schemeClr val="tx1"/>
                </a:solidFill>
                <a:effectLst/>
                <a:latin typeface="+mn-lt"/>
                <a:ea typeface="+mn-ea"/>
                <a:cs typeface="+mn-cs"/>
              </a:rPr>
              <a:t>ext</a:t>
            </a:r>
            <a:r>
              <a:rPr lang="en" altLang="zh-CN" sz="1200" kern="1200" dirty="0">
                <a:solidFill>
                  <a:schemeClr val="tx1"/>
                </a:solidFill>
                <a:effectLst/>
                <a:latin typeface="+mn-lt"/>
                <a:ea typeface="+mn-ea"/>
                <a:cs typeface="+mn-cs"/>
              </a:rPr>
              <a:t>-abs framework with our approaches are effective. </a:t>
            </a:r>
          </a:p>
        </p:txBody>
      </p:sp>
      <p:sp>
        <p:nvSpPr>
          <p:cNvPr id="4" name="灯片编号占位符 3"/>
          <p:cNvSpPr>
            <a:spLocks noGrp="1"/>
          </p:cNvSpPr>
          <p:nvPr>
            <p:ph type="sldNum" sz="quarter" idx="5"/>
          </p:nvPr>
        </p:nvSpPr>
        <p:spPr/>
        <p:txBody>
          <a:bodyPr/>
          <a:lstStyle/>
          <a:p>
            <a:fld id="{B9F1C2D8-681B-4887-83CD-9FAD76441CA2}" type="slidenum">
              <a:rPr lang="en-US" smtClean="0"/>
              <a:t>47</a:t>
            </a:fld>
            <a:endParaRPr lang="en-US"/>
          </a:p>
        </p:txBody>
      </p:sp>
    </p:spTree>
    <p:extLst>
      <p:ext uri="{BB962C8B-B14F-4D97-AF65-F5344CB8AC3E}">
        <p14:creationId xmlns:p14="http://schemas.microsoft.com/office/powerpoint/2010/main" val="676804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As the reference summary in Web20 is very short and abstract, it is difficult </a:t>
            </a:r>
            <a:endParaRPr lang="en" altLang="zh-CN" dirty="0"/>
          </a:p>
          <a:p>
            <a:r>
              <a:rPr lang="en" altLang="zh-CN" sz="1200" kern="1200" dirty="0">
                <a:solidFill>
                  <a:schemeClr val="tx1"/>
                </a:solidFill>
                <a:effectLst/>
                <a:latin typeface="+mn-lt"/>
                <a:ea typeface="+mn-ea"/>
                <a:cs typeface="+mn-cs"/>
              </a:rPr>
              <a:t>to extract pseudo summary aligned to the reference summary. So the </a:t>
            </a:r>
            <a:endParaRPr lang="en" altLang="zh-CN" dirty="0"/>
          </a:p>
          <a:p>
            <a:r>
              <a:rPr lang="en" altLang="zh-CN" sz="1200" kern="1200" dirty="0">
                <a:solidFill>
                  <a:schemeClr val="tx1"/>
                </a:solidFill>
                <a:effectLst/>
                <a:latin typeface="+mn-lt"/>
                <a:ea typeface="+mn-ea"/>
                <a:cs typeface="+mn-cs"/>
              </a:rPr>
              <a:t>performance of models on Web20 is close and not good. </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48</a:t>
            </a:fld>
            <a:endParaRPr lang="en-US"/>
          </a:p>
        </p:txBody>
      </p:sp>
    </p:spTree>
    <p:extLst>
      <p:ext uri="{BB962C8B-B14F-4D97-AF65-F5344CB8AC3E}">
        <p14:creationId xmlns:p14="http://schemas.microsoft.com/office/powerpoint/2010/main" val="3388865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For human evaluation, </a:t>
            </a:r>
          </a:p>
          <a:p>
            <a:r>
              <a:rPr lang="en" altLang="zh-CN" sz="1200" kern="1200" dirty="0">
                <a:solidFill>
                  <a:schemeClr val="tx1"/>
                </a:solidFill>
                <a:effectLst/>
                <a:latin typeface="+mn-lt"/>
                <a:ea typeface="+mn-ea"/>
                <a:cs typeface="+mn-cs"/>
              </a:rPr>
              <a:t>our best model get the highest readability score and keyword coverage score, </a:t>
            </a:r>
          </a:p>
          <a:p>
            <a:r>
              <a:rPr lang="en" altLang="zh-CN" sz="1200" kern="1200" dirty="0">
                <a:solidFill>
                  <a:schemeClr val="tx1"/>
                </a:solidFill>
                <a:effectLst/>
                <a:latin typeface="+mn-lt"/>
                <a:ea typeface="+mn-ea"/>
                <a:cs typeface="+mn-cs"/>
              </a:rPr>
              <a:t>which means that our model can generate more informative summaries with more keywords. </a:t>
            </a:r>
          </a:p>
          <a:p>
            <a:r>
              <a:rPr lang="en" altLang="zh-CN" sz="1200" kern="1200" dirty="0">
                <a:solidFill>
                  <a:schemeClr val="tx1"/>
                </a:solidFill>
                <a:effectLst/>
                <a:latin typeface="+mn-lt"/>
                <a:ea typeface="+mn-ea"/>
                <a:cs typeface="+mn-cs"/>
              </a:rPr>
              <a:t>This indicates our proposed methods improve BART by capturing salient and more aligned information. </a:t>
            </a:r>
            <a:endParaRPr lang="en" altLang="zh-CN" dirty="0"/>
          </a:p>
        </p:txBody>
      </p:sp>
      <p:sp>
        <p:nvSpPr>
          <p:cNvPr id="4" name="灯片编号占位符 3"/>
          <p:cNvSpPr>
            <a:spLocks noGrp="1"/>
          </p:cNvSpPr>
          <p:nvPr>
            <p:ph type="sldNum" sz="quarter" idx="5"/>
          </p:nvPr>
        </p:nvSpPr>
        <p:spPr/>
        <p:txBody>
          <a:bodyPr/>
          <a:lstStyle/>
          <a:p>
            <a:fld id="{B9F1C2D8-681B-4887-83CD-9FAD76441CA2}" type="slidenum">
              <a:rPr lang="en-US" smtClean="0"/>
              <a:t>49</a:t>
            </a:fld>
            <a:endParaRPr lang="en-US"/>
          </a:p>
        </p:txBody>
      </p:sp>
    </p:spTree>
    <p:extLst>
      <p:ext uri="{BB962C8B-B14F-4D97-AF65-F5344CB8AC3E}">
        <p14:creationId xmlns:p14="http://schemas.microsoft.com/office/powerpoint/2010/main" val="15204345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Compared with BART</a:t>
            </a:r>
          </a:p>
          <a:p>
            <a:r>
              <a:rPr lang="en" altLang="zh-CN" sz="1200" kern="1200" dirty="0">
                <a:solidFill>
                  <a:schemeClr val="tx1"/>
                </a:solidFill>
                <a:effectLst/>
                <a:latin typeface="+mn-lt"/>
                <a:ea typeface="+mn-ea"/>
                <a:cs typeface="+mn-cs"/>
              </a:rPr>
              <a:t>Our keyword-based extractor is a pointer network, which is faster than most abstractive models. </a:t>
            </a:r>
          </a:p>
          <a:p>
            <a:r>
              <a:rPr lang="en" altLang="zh-CN" sz="1200" kern="1200" dirty="0">
                <a:solidFill>
                  <a:schemeClr val="tx1"/>
                </a:solidFill>
                <a:effectLst/>
                <a:latin typeface="+mn-lt"/>
                <a:ea typeface="+mn-ea"/>
                <a:cs typeface="+mn-cs"/>
              </a:rPr>
              <a:t>Our abstractor can deal with the output of extractor in parallel, which also can speed up the model. </a:t>
            </a:r>
            <a:endParaRPr lang="en" altLang="zh-CN" dirty="0"/>
          </a:p>
          <a:p>
            <a:r>
              <a:rPr lang="en" altLang="zh-CN" sz="1200" kern="1200" dirty="0">
                <a:solidFill>
                  <a:schemeClr val="tx1"/>
                </a:solidFill>
                <a:effectLst/>
                <a:latin typeface="+mn-lt"/>
                <a:ea typeface="+mn-ea"/>
                <a:cs typeface="+mn-cs"/>
              </a:rPr>
              <a:t>Besides, the shorten length of the output of extractor and the input of abstractor can help</a:t>
            </a:r>
            <a:endParaRPr lang="en" altLang="zh-CN" dirty="0"/>
          </a:p>
          <a:p>
            <a:r>
              <a:rPr lang="en" altLang="zh-CN" sz="1200" kern="1200" dirty="0">
                <a:solidFill>
                  <a:schemeClr val="tx1"/>
                </a:solidFill>
                <a:effectLst/>
                <a:latin typeface="+mn-lt"/>
                <a:ea typeface="+mn-ea"/>
                <a:cs typeface="+mn-cs"/>
              </a:rPr>
              <a:t>reduce the memory usage.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50</a:t>
            </a:fld>
            <a:endParaRPr lang="en-US"/>
          </a:p>
        </p:txBody>
      </p:sp>
    </p:spTree>
    <p:extLst>
      <p:ext uri="{BB962C8B-B14F-4D97-AF65-F5344CB8AC3E}">
        <p14:creationId xmlns:p14="http://schemas.microsoft.com/office/powerpoint/2010/main" val="3153930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conclusion, to improve the alignment between encoder and decoder, we adopt the extractor-abstractor frame work.</a:t>
            </a:r>
          </a:p>
          <a:p>
            <a:r>
              <a:rPr kumimoji="1" lang="en-US" altLang="zh-CN" dirty="0"/>
              <a:t>We design a</a:t>
            </a:r>
          </a:p>
          <a:p>
            <a:r>
              <a:rPr kumimoji="1" lang="en-US" altLang="zh-CN" dirty="0"/>
              <a:t>We propose a keyword-based extractor to provide a significant boost in the </a:t>
            </a:r>
            <a:r>
              <a:rPr kumimoji="1" lang="en-US" altLang="zh-CN" dirty="0" err="1"/>
              <a:t>ext</a:t>
            </a:r>
            <a:r>
              <a:rPr kumimoji="1" lang="en-US" altLang="zh-CN" dirty="0"/>
              <a:t>-abs framework.</a:t>
            </a:r>
          </a:p>
          <a:p>
            <a:endParaRPr kumimoji="1" lang="en-US" altLang="zh-CN" dirty="0"/>
          </a:p>
          <a:p>
            <a:r>
              <a:rPr kumimoji="1" lang="en-US" altLang="zh-CN" dirty="0"/>
              <a:t>enhances the end-to-end summarization framework.</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51</a:t>
            </a:fld>
            <a:endParaRPr lang="en-US"/>
          </a:p>
        </p:txBody>
      </p:sp>
    </p:spTree>
    <p:extLst>
      <p:ext uri="{BB962C8B-B14F-4D97-AF65-F5344CB8AC3E}">
        <p14:creationId xmlns:p14="http://schemas.microsoft.com/office/powerpoint/2010/main" val="2992279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52</a:t>
            </a:fld>
            <a:endParaRPr lang="en-US"/>
          </a:p>
        </p:txBody>
      </p:sp>
    </p:spTree>
    <p:extLst>
      <p:ext uri="{BB962C8B-B14F-4D97-AF65-F5344CB8AC3E}">
        <p14:creationId xmlns:p14="http://schemas.microsoft.com/office/powerpoint/2010/main" val="513453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 adopt the Extractor-Abstractor framework in this paper.</a:t>
            </a:r>
          </a:p>
          <a:p>
            <a:r>
              <a:rPr kumimoji="1" lang="en-US" altLang="zh-CN" dirty="0"/>
              <a:t>which first uses an extractor to select the salient content from the source document.</a:t>
            </a:r>
          </a:p>
        </p:txBody>
      </p:sp>
      <p:sp>
        <p:nvSpPr>
          <p:cNvPr id="4" name="灯片编号占位符 3"/>
          <p:cNvSpPr>
            <a:spLocks noGrp="1"/>
          </p:cNvSpPr>
          <p:nvPr>
            <p:ph type="sldNum" sz="quarter" idx="5"/>
          </p:nvPr>
        </p:nvSpPr>
        <p:spPr/>
        <p:txBody>
          <a:bodyPr/>
          <a:lstStyle/>
          <a:p>
            <a:fld id="{B9F1C2D8-681B-4887-83CD-9FAD76441CA2}" type="slidenum">
              <a:rPr lang="en-US" smtClean="0"/>
              <a:t>5</a:t>
            </a:fld>
            <a:endParaRPr lang="en-US"/>
          </a:p>
        </p:txBody>
      </p:sp>
    </p:spTree>
    <p:extLst>
      <p:ext uri="{BB962C8B-B14F-4D97-AF65-F5344CB8AC3E}">
        <p14:creationId xmlns:p14="http://schemas.microsoft.com/office/powerpoint/2010/main" val="424718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then use abstractor to paraphrase the selected content to generate the final summary</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6</a:t>
            </a:fld>
            <a:endParaRPr lang="en-US"/>
          </a:p>
        </p:txBody>
      </p:sp>
    </p:spTree>
    <p:extLst>
      <p:ext uri="{BB962C8B-B14F-4D97-AF65-F5344CB8AC3E}">
        <p14:creationId xmlns:p14="http://schemas.microsoft.com/office/powerpoint/2010/main" val="7029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train this framework, we should first create the intermediate result, named pseudo summaries.</a:t>
            </a:r>
          </a:p>
          <a:p>
            <a:endParaRPr kumimoji="1" lang="en-US" altLang="zh-CN" dirty="0"/>
          </a:p>
          <a:p>
            <a:r>
              <a:rPr kumimoji="1" lang="en-US" altLang="zh-CN" dirty="0"/>
              <a:t>The pseudo summaries is the salient content extracted from the source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pitchFamily="2" charset="0"/>
              </a:rPr>
              <a:t>Keywords</a:t>
            </a:r>
            <a:r>
              <a:rPr lang="en-US" altLang="zh-CN" sz="1200" dirty="0">
                <a:latin typeface="Times" pitchFamily="2" charset="0"/>
              </a:rPr>
              <a:t> can help select salient content</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7</a:t>
            </a:fld>
            <a:endParaRPr lang="en-US"/>
          </a:p>
        </p:txBody>
      </p:sp>
    </p:spTree>
    <p:extLst>
      <p:ext uri="{BB962C8B-B14F-4D97-AF65-F5344CB8AC3E}">
        <p14:creationId xmlns:p14="http://schemas.microsoft.com/office/powerpoint/2010/main" val="374967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Previously, There are two ways for creating pseudo summaries</a:t>
            </a:r>
          </a:p>
          <a:p>
            <a:r>
              <a:rPr kumimoji="1" lang="en-US" altLang="zh-CN" dirty="0"/>
              <a:t>sentence-level matching heuristics and summary level heuristics</a:t>
            </a:r>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9</a:t>
            </a:fld>
            <a:endParaRPr lang="en-US"/>
          </a:p>
        </p:txBody>
      </p:sp>
    </p:spTree>
    <p:extLst>
      <p:ext uri="{BB962C8B-B14F-4D97-AF65-F5344CB8AC3E}">
        <p14:creationId xmlns:p14="http://schemas.microsoft.com/office/powerpoint/2010/main" val="378093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sentence-level heuristics </a:t>
            </a:r>
            <a:r>
              <a:rPr lang="en" altLang="zh-CN" sz="1200" kern="1200" dirty="0">
                <a:solidFill>
                  <a:schemeClr val="tx1"/>
                </a:solidFill>
                <a:effectLst/>
                <a:latin typeface="+mn-lt"/>
                <a:ea typeface="+mn-ea"/>
                <a:cs typeface="+mn-cs"/>
              </a:rPr>
              <a:t>extracts one sentence from the source document with the maximum similarity for each reference sentence. </a:t>
            </a:r>
          </a:p>
          <a:p>
            <a:r>
              <a:rPr lang="en" altLang="zh-CN" sz="1200" kern="1200" dirty="0">
                <a:solidFill>
                  <a:schemeClr val="tx1"/>
                </a:solidFill>
                <a:effectLst/>
                <a:latin typeface="+mn-lt"/>
                <a:ea typeface="+mn-ea"/>
                <a:cs typeface="+mn-cs"/>
              </a:rPr>
              <a:t>However, the fact is that the sentence in summary may be summarized from multiple sentences of source document.</a:t>
            </a:r>
          </a:p>
          <a:p>
            <a:r>
              <a:rPr lang="en" altLang="zh-CN" sz="1200" kern="1200" dirty="0">
                <a:solidFill>
                  <a:schemeClr val="tx1"/>
                </a:solidFill>
                <a:effectLst/>
                <a:latin typeface="+mn-lt"/>
                <a:ea typeface="+mn-ea"/>
                <a:cs typeface="+mn-cs"/>
              </a:rPr>
              <a:t>The sentences in pseudo summary and reference summary are one-to-one aligned.</a:t>
            </a:r>
          </a:p>
          <a:p>
            <a:r>
              <a:rPr lang="en" altLang="zh-CN" dirty="0"/>
              <a:t>So Sentence-level pseudo summary will lose some information of reference summary, such as </a:t>
            </a:r>
          </a:p>
          <a:p>
            <a:r>
              <a:rPr lang="en" altLang="zh-CN" dirty="0"/>
              <a:t>the “the four workers are arrested” in this example.</a:t>
            </a:r>
          </a:p>
          <a:p>
            <a:endParaRPr kumimoji="1" lang="zh-CN" altLang="en-US" dirty="0"/>
          </a:p>
        </p:txBody>
      </p:sp>
      <p:sp>
        <p:nvSpPr>
          <p:cNvPr id="4" name="灯片编号占位符 3"/>
          <p:cNvSpPr>
            <a:spLocks noGrp="1"/>
          </p:cNvSpPr>
          <p:nvPr>
            <p:ph type="sldNum" sz="quarter" idx="5"/>
          </p:nvPr>
        </p:nvSpPr>
        <p:spPr/>
        <p:txBody>
          <a:bodyPr/>
          <a:lstStyle/>
          <a:p>
            <a:fld id="{B9F1C2D8-681B-4887-83CD-9FAD76441CA2}" type="slidenum">
              <a:rPr lang="en-US" smtClean="0"/>
              <a:t>10</a:t>
            </a:fld>
            <a:endParaRPr lang="en-US"/>
          </a:p>
        </p:txBody>
      </p:sp>
    </p:spTree>
    <p:extLst>
      <p:ext uri="{BB962C8B-B14F-4D97-AF65-F5344CB8AC3E}">
        <p14:creationId xmlns:p14="http://schemas.microsoft.com/office/powerpoint/2010/main" val="113003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175082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133344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139074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6551721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142580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373795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标题 7">
            <a:extLst>
              <a:ext uri="{FF2B5EF4-FFF2-40B4-BE49-F238E27FC236}">
                <a16:creationId xmlns:a16="http://schemas.microsoft.com/office/drawing/2014/main" id="{FA15CE9D-DD7D-9148-BFAD-DE49B9AF433F}"/>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15667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402102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334783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368131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10571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r>
              <a:rPr lang="sl-SI" dirty="0"/>
              <a:t>#</a:t>
            </a:r>
            <a:r>
              <a:rPr lang="sl-SI" dirty="0" err="1"/>
              <a:t>TheWebConf</a:t>
            </a:r>
            <a:endParaRPr lang="en-US" dirty="0"/>
          </a:p>
        </p:txBody>
      </p:sp>
    </p:spTree>
    <p:extLst>
      <p:ext uri="{BB962C8B-B14F-4D97-AF65-F5344CB8AC3E}">
        <p14:creationId xmlns:p14="http://schemas.microsoft.com/office/powerpoint/2010/main" val="306851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sl-SI" dirty="0"/>
              <a:t>#</a:t>
            </a:r>
            <a:r>
              <a:rPr lang="sl-SI" dirty="0" err="1"/>
              <a:t>TheWebConf</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009195" y="365125"/>
            <a:ext cx="2752344" cy="1097280"/>
          </a:xfrm>
          <a:prstGeom prst="rect">
            <a:avLst/>
          </a:prstGeom>
        </p:spPr>
      </p:pic>
    </p:spTree>
    <p:extLst>
      <p:ext uri="{BB962C8B-B14F-4D97-AF65-F5344CB8AC3E}">
        <p14:creationId xmlns:p14="http://schemas.microsoft.com/office/powerpoint/2010/main" val="421357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0F3F5-0882-B94D-83BB-993B52DE3DED}"/>
              </a:ext>
            </a:extLst>
          </p:cNvPr>
          <p:cNvSpPr>
            <a:spLocks noGrp="1"/>
          </p:cNvSpPr>
          <p:nvPr>
            <p:ph type="ctrTitle"/>
          </p:nvPr>
        </p:nvSpPr>
        <p:spPr>
          <a:xfrm>
            <a:off x="0" y="1512654"/>
            <a:ext cx="12192000" cy="2387600"/>
          </a:xfrm>
        </p:spPr>
        <p:txBody>
          <a:bodyPr>
            <a:normAutofit fontScale="90000"/>
          </a:bodyPr>
          <a:lstStyle/>
          <a:p>
            <a:r>
              <a:rPr lang="en-US" altLang="zh-CN" dirty="0">
                <a:latin typeface="Times" pitchFamily="2" charset="0"/>
              </a:rPr>
              <a:t>Keyword-aware Abstractive Summarization by Extracting Set-level Intermediate Summaries</a:t>
            </a:r>
            <a:endParaRPr kumimoji="1" lang="zh-CN" altLang="en-US" dirty="0"/>
          </a:p>
        </p:txBody>
      </p:sp>
      <p:sp>
        <p:nvSpPr>
          <p:cNvPr id="3" name="副标题 2">
            <a:extLst>
              <a:ext uri="{FF2B5EF4-FFF2-40B4-BE49-F238E27FC236}">
                <a16:creationId xmlns:a16="http://schemas.microsoft.com/office/drawing/2014/main" id="{147C5D31-AD5E-4347-8085-7FC3DFAE6ABC}"/>
              </a:ext>
            </a:extLst>
          </p:cNvPr>
          <p:cNvSpPr>
            <a:spLocks noGrp="1"/>
          </p:cNvSpPr>
          <p:nvPr>
            <p:ph type="subTitle" idx="1"/>
          </p:nvPr>
        </p:nvSpPr>
        <p:spPr>
          <a:xfrm>
            <a:off x="1524000" y="4460683"/>
            <a:ext cx="9144000" cy="1655762"/>
          </a:xfrm>
        </p:spPr>
        <p:txBody>
          <a:bodyPr>
            <a:normAutofit/>
          </a:bodyPr>
          <a:lstStyle/>
          <a:p>
            <a:r>
              <a:rPr kumimoji="1" lang="en-US" altLang="zh-CN" b="1" dirty="0" err="1">
                <a:latin typeface="Times" pitchFamily="2" charset="0"/>
              </a:rPr>
              <a:t>Yizhu</a:t>
            </a:r>
            <a:r>
              <a:rPr kumimoji="1" lang="en-US" altLang="zh-CN" b="1" dirty="0">
                <a:latin typeface="Times" pitchFamily="2" charset="0"/>
              </a:rPr>
              <a:t> Liu</a:t>
            </a:r>
            <a:r>
              <a:rPr kumimoji="1" lang="en-US" altLang="zh-CN" dirty="0">
                <a:latin typeface="Times" pitchFamily="2" charset="0"/>
              </a:rPr>
              <a:t>, Qi Jia, Kenny Q. Zhu</a:t>
            </a:r>
          </a:p>
          <a:p>
            <a:r>
              <a:rPr lang="en-US" altLang="zh-CN" dirty="0">
                <a:solidFill>
                  <a:schemeClr val="bg2">
                    <a:lumMod val="25000"/>
                  </a:schemeClr>
                </a:solidFill>
                <a:latin typeface="Times" pitchFamily="2" charset="0"/>
              </a:rPr>
              <a:t>Shanghai Jiao Tong University, Shanghai, China</a:t>
            </a:r>
            <a:endParaRPr lang="zh-CN" altLang="en-US" dirty="0">
              <a:solidFill>
                <a:schemeClr val="bg2">
                  <a:lumMod val="25000"/>
                </a:schemeClr>
              </a:solidFill>
              <a:latin typeface="Times" pitchFamily="2" charset="0"/>
            </a:endParaRPr>
          </a:p>
        </p:txBody>
      </p:sp>
      <p:pic>
        <p:nvPicPr>
          <p:cNvPr id="1026" name="Picture 2">
            <a:extLst>
              <a:ext uri="{FF2B5EF4-FFF2-40B4-BE49-F238E27FC236}">
                <a16:creationId xmlns:a16="http://schemas.microsoft.com/office/drawing/2014/main" id="{FDFC139E-7097-B442-B1BD-6C0F9E0A4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309" y="5508160"/>
            <a:ext cx="1187381" cy="116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3501"/>
      </p:ext>
    </p:extLst>
  </p:cSld>
  <p:clrMapOvr>
    <a:masterClrMapping/>
  </p:clrMapOvr>
  <mc:AlternateContent xmlns:mc="http://schemas.openxmlformats.org/markup-compatibility/2006" xmlns:p14="http://schemas.microsoft.com/office/powerpoint/2010/main">
    <mc:Choice Requires="p14">
      <p:transition spd="slow" p14:dur="2000" advTm="17374"/>
    </mc:Choice>
    <mc:Fallback xmlns="">
      <p:transition spd="slow" advTm="173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FC52-1E3F-8A49-90E7-FF4B82A3B2A9}"/>
              </a:ext>
            </a:extLst>
          </p:cNvPr>
          <p:cNvSpPr>
            <a:spLocks noGrp="1"/>
          </p:cNvSpPr>
          <p:nvPr>
            <p:ph type="title"/>
          </p:nvPr>
        </p:nvSpPr>
        <p:spPr>
          <a:xfrm>
            <a:off x="838200" y="365125"/>
            <a:ext cx="10515600" cy="1325563"/>
          </a:xfrm>
        </p:spPr>
        <p:txBody>
          <a:bodyPr/>
          <a:lstStyle/>
          <a:p>
            <a:r>
              <a:rPr kumimoji="1" lang="en-US" altLang="zh-CN" dirty="0"/>
              <a:t>Previous work — </a:t>
            </a:r>
            <a:r>
              <a:rPr kumimoji="1" lang="en-US" altLang="zh-CN" sz="3600" dirty="0"/>
              <a:t>Pseudo Summaries</a:t>
            </a:r>
            <a:endParaRPr kumimoji="1" lang="zh-CN" altLang="en-US" dirty="0"/>
          </a:p>
        </p:txBody>
      </p:sp>
      <p:sp>
        <p:nvSpPr>
          <p:cNvPr id="3" name="内容占位符 2">
            <a:extLst>
              <a:ext uri="{FF2B5EF4-FFF2-40B4-BE49-F238E27FC236}">
                <a16:creationId xmlns:a16="http://schemas.microsoft.com/office/drawing/2014/main" id="{835FF9DE-708A-F34A-9A8B-33B99D745794}"/>
              </a:ext>
            </a:extLst>
          </p:cNvPr>
          <p:cNvSpPr>
            <a:spLocks noGrp="1"/>
          </p:cNvSpPr>
          <p:nvPr>
            <p:ph sz="half" idx="1"/>
          </p:nvPr>
        </p:nvSpPr>
        <p:spPr>
          <a:xfrm>
            <a:off x="838200" y="1726235"/>
            <a:ext cx="3077817" cy="1325562"/>
          </a:xfrm>
        </p:spPr>
        <p:txBody>
          <a:bodyPr>
            <a:normAutofit/>
          </a:bodyPr>
          <a:lstStyle/>
          <a:p>
            <a:r>
              <a:rPr kumimoji="1" lang="en-US" altLang="zh-CN" dirty="0">
                <a:latin typeface="Times" pitchFamily="2" charset="0"/>
              </a:rPr>
              <a:t>Sentence-level </a:t>
            </a:r>
            <a:r>
              <a:rPr kumimoji="1" lang="en-US" altLang="zh-CN" sz="2000" dirty="0">
                <a:latin typeface="Times" pitchFamily="2" charset="0"/>
              </a:rPr>
              <a:t>(</a:t>
            </a:r>
            <a:r>
              <a:rPr lang="en" altLang="zh-CN" sz="2000" dirty="0">
                <a:latin typeface="Times" pitchFamily="2" charset="0"/>
              </a:rPr>
              <a:t>Chen and Bansal, 2018</a:t>
            </a:r>
            <a:r>
              <a:rPr kumimoji="1" lang="en-US" altLang="zh-CN" sz="2000" dirty="0">
                <a:latin typeface="Times" pitchFamily="2" charset="0"/>
              </a:rPr>
              <a:t>)</a:t>
            </a:r>
            <a:endParaRPr kumimoji="1" lang="zh-CN" altLang="en-US" sz="2000" dirty="0">
              <a:latin typeface="Times" pitchFamily="2" charset="0"/>
            </a:endParaRPr>
          </a:p>
        </p:txBody>
      </p:sp>
      <p:sp>
        <p:nvSpPr>
          <p:cNvPr id="7" name="文本框 4">
            <a:extLst>
              <a:ext uri="{FF2B5EF4-FFF2-40B4-BE49-F238E27FC236}">
                <a16:creationId xmlns:a16="http://schemas.microsoft.com/office/drawing/2014/main" id="{397F0C5F-ED44-F344-B17D-09A5EEBA5A88}"/>
              </a:ext>
            </a:extLst>
          </p:cNvPr>
          <p:cNvSpPr txBox="1"/>
          <p:nvPr/>
        </p:nvSpPr>
        <p:spPr>
          <a:xfrm>
            <a:off x="2395622" y="2976181"/>
            <a:ext cx="9257402"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chemeClr val="accent6">
                    <a:lumMod val="75000"/>
                  </a:schemeClr>
                </a:solidFill>
                <a:latin typeface="Times" pitchFamily="2" charset="0"/>
              </a:rPr>
              <a:t>federal education minister smriti </a:t>
            </a:r>
            <a:r>
              <a:rPr kumimoji="1" lang="en-US" altLang="zh-CN" dirty="0" err="1">
                <a:solidFill>
                  <a:schemeClr val="accent6">
                    <a:lumMod val="75000"/>
                  </a:schemeClr>
                </a:solidFill>
                <a:latin typeface="Times" pitchFamily="2" charset="0"/>
              </a:rPr>
              <a:t>irani</a:t>
            </a:r>
            <a:r>
              <a:rPr kumimoji="1" lang="en-US" altLang="zh-CN" dirty="0">
                <a:solidFill>
                  <a:schemeClr val="accent6">
                    <a:lumMod val="75000"/>
                  </a:schemeClr>
                </a:solidFill>
                <a:latin typeface="Times" pitchFamily="2" charset="0"/>
              </a:rPr>
              <a:t> was visiting a </a:t>
            </a:r>
            <a:r>
              <a:rPr kumimoji="1" lang="en-US" altLang="zh-CN" dirty="0" err="1">
                <a:solidFill>
                  <a:schemeClr val="accent6">
                    <a:lumMod val="75000"/>
                  </a:schemeClr>
                </a:solidFill>
                <a:latin typeface="Times" pitchFamily="2" charset="0"/>
              </a:rPr>
              <a:t>fabindia</a:t>
            </a:r>
            <a:r>
              <a:rPr kumimoji="1" lang="en-US" altLang="zh-CN" dirty="0">
                <a:solidFill>
                  <a:schemeClr val="accent6">
                    <a:lumMod val="75000"/>
                  </a:schemeClr>
                </a:solidFill>
                <a:latin typeface="Times" pitchFamily="2" charset="0"/>
              </a:rPr>
              <a:t> outlet in the tourist resort state of goa on </a:t>
            </a:r>
            <a:r>
              <a:rPr kumimoji="1" lang="en-US" altLang="zh-CN" dirty="0" err="1">
                <a:solidFill>
                  <a:schemeClr val="accent6">
                    <a:lumMod val="75000"/>
                  </a:schemeClr>
                </a:solidFill>
                <a:latin typeface="Times" pitchFamily="2" charset="0"/>
              </a:rPr>
              <a:t>friday</a:t>
            </a:r>
            <a:r>
              <a:rPr kumimoji="1" lang="en-US" altLang="zh-CN" dirty="0">
                <a:solidFill>
                  <a:schemeClr val="accent6">
                    <a:lumMod val="75000"/>
                  </a:schemeClr>
                </a:solidFill>
                <a:latin typeface="Times" pitchFamily="2" charset="0"/>
              </a:rPr>
              <a:t> when she discovered a surveillance camera pointed at the store ’s changing room.  </a:t>
            </a:r>
            <a:endParaRPr kumimoji="1" lang="en-US" altLang="zh-CN" dirty="0">
              <a:solidFill>
                <a:schemeClr val="bg2"/>
              </a:solidFill>
              <a:latin typeface="Times" pitchFamily="2" charset="0"/>
            </a:endParaRPr>
          </a:p>
          <a:p>
            <a:r>
              <a:rPr kumimoji="1" lang="en-US" altLang="zh-CN" dirty="0">
                <a:solidFill>
                  <a:schemeClr val="accent2">
                    <a:lumMod val="75000"/>
                  </a:schemeClr>
                </a:solidFill>
                <a:latin typeface="Times" pitchFamily="2" charset="0"/>
              </a:rPr>
              <a:t>state authorities found an overhead camera that the minister had spotted and determined that it was indeed able to take photos of customers.</a:t>
            </a:r>
          </a:p>
          <a:p>
            <a:r>
              <a:rPr kumimoji="1" lang="en-US" altLang="zh-CN" dirty="0">
                <a:latin typeface="Times" pitchFamily="2" charset="0"/>
              </a:rPr>
              <a:t>if convicted , they could spend up to three years in jail .</a:t>
            </a:r>
            <a:endParaRPr kumimoji="1" lang="zh-CN" altLang="en-US" dirty="0">
              <a:latin typeface="Times" pitchFamily="2" charset="0"/>
            </a:endParaRPr>
          </a:p>
        </p:txBody>
      </p:sp>
      <p:sp>
        <p:nvSpPr>
          <p:cNvPr id="8" name="文本框 5">
            <a:extLst>
              <a:ext uri="{FF2B5EF4-FFF2-40B4-BE49-F238E27FC236}">
                <a16:creationId xmlns:a16="http://schemas.microsoft.com/office/drawing/2014/main" id="{4FC3F2A7-E8FD-524F-B9BF-388E20C82C2A}"/>
              </a:ext>
            </a:extLst>
          </p:cNvPr>
          <p:cNvSpPr txBox="1"/>
          <p:nvPr/>
        </p:nvSpPr>
        <p:spPr>
          <a:xfrm>
            <a:off x="1038828" y="2849526"/>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9" name="文本框 7">
            <a:extLst>
              <a:ext uri="{FF2B5EF4-FFF2-40B4-BE49-F238E27FC236}">
                <a16:creationId xmlns:a16="http://schemas.microsoft.com/office/drawing/2014/main" id="{F58FCD0A-1488-194B-9ACC-D91A34C10354}"/>
              </a:ext>
            </a:extLst>
          </p:cNvPr>
          <p:cNvSpPr txBox="1"/>
          <p:nvPr/>
        </p:nvSpPr>
        <p:spPr>
          <a:xfrm>
            <a:off x="2360356" y="4787990"/>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chemeClr val="accent6">
                    <a:lumMod val="75000"/>
                  </a:schemeClr>
                </a:solidFill>
                <a:latin typeface="Times" pitchFamily="2" charset="0"/>
              </a:rPr>
              <a:t>federal education minister </a:t>
            </a:r>
            <a:r>
              <a:rPr kumimoji="1" lang="en-US" altLang="zh-CN" dirty="0" err="1">
                <a:solidFill>
                  <a:schemeClr val="accent6">
                    <a:lumMod val="75000"/>
                  </a:schemeClr>
                </a:solidFill>
                <a:latin typeface="Times" pitchFamily="2" charset="0"/>
              </a:rPr>
              <a:t>smriti</a:t>
            </a:r>
            <a:r>
              <a:rPr kumimoji="1" lang="en-US" altLang="zh-CN" dirty="0">
                <a:solidFill>
                  <a:schemeClr val="accent6">
                    <a:lumMod val="75000"/>
                  </a:schemeClr>
                </a:solidFill>
                <a:latin typeface="Times" pitchFamily="2" charset="0"/>
              </a:rPr>
              <a:t> </a:t>
            </a:r>
            <a:r>
              <a:rPr kumimoji="1" lang="en-US" altLang="zh-CN" dirty="0" err="1">
                <a:solidFill>
                  <a:schemeClr val="accent6">
                    <a:lumMod val="75000"/>
                  </a:schemeClr>
                </a:solidFill>
                <a:latin typeface="Times" pitchFamily="2" charset="0"/>
              </a:rPr>
              <a:t>irani</a:t>
            </a:r>
            <a:r>
              <a:rPr kumimoji="1" lang="en-US" altLang="zh-CN" dirty="0">
                <a:solidFill>
                  <a:schemeClr val="accent6">
                    <a:lumMod val="75000"/>
                  </a:schemeClr>
                </a:solidFill>
                <a:latin typeface="Times" pitchFamily="2" charset="0"/>
              </a:rPr>
              <a:t> visited a </a:t>
            </a:r>
            <a:r>
              <a:rPr kumimoji="1" lang="en-US" altLang="zh-CN" dirty="0" err="1">
                <a:solidFill>
                  <a:schemeClr val="accent6">
                    <a:lumMod val="75000"/>
                  </a:schemeClr>
                </a:solidFill>
                <a:latin typeface="Times" pitchFamily="2" charset="0"/>
              </a:rPr>
              <a:t>fabindia</a:t>
            </a:r>
            <a:r>
              <a:rPr kumimoji="1" lang="en-US" altLang="zh-CN" dirty="0">
                <a:solidFill>
                  <a:schemeClr val="accent6">
                    <a:lumMod val="75000"/>
                  </a:schemeClr>
                </a:solidFill>
                <a:latin typeface="Times" pitchFamily="2" charset="0"/>
              </a:rPr>
              <a:t> store in goa , saw cameras.</a:t>
            </a:r>
          </a:p>
          <a:p>
            <a:r>
              <a:rPr kumimoji="1" lang="en-US" altLang="zh-CN" dirty="0" err="1">
                <a:solidFill>
                  <a:schemeClr val="accent2">
                    <a:lumMod val="75000"/>
                  </a:schemeClr>
                </a:solidFill>
                <a:latin typeface="Times" pitchFamily="2" charset="0"/>
              </a:rPr>
              <a:t>authoroities</a:t>
            </a:r>
            <a:r>
              <a:rPr kumimoji="1" lang="en-US" altLang="zh-CN" dirty="0">
                <a:solidFill>
                  <a:schemeClr val="accent2">
                    <a:lumMod val="75000"/>
                  </a:schemeClr>
                </a:solidFill>
                <a:latin typeface="Times" pitchFamily="2" charset="0"/>
              </a:rPr>
              <a:t> discovered the cameras could capture photos from the store ’s changing room.</a:t>
            </a:r>
          </a:p>
          <a:p>
            <a:r>
              <a:rPr kumimoji="1" lang="en-US" altLang="zh-CN" dirty="0">
                <a:latin typeface="Times" pitchFamily="2" charset="0"/>
              </a:rPr>
              <a:t>the four store workers arrested could spend three years each in prison if convicted .</a:t>
            </a:r>
            <a:endParaRPr kumimoji="1" lang="zh-CN" altLang="en-US" dirty="0">
              <a:latin typeface="Times" pitchFamily="2" charset="0"/>
            </a:endParaRPr>
          </a:p>
        </p:txBody>
      </p:sp>
      <p:sp>
        <p:nvSpPr>
          <p:cNvPr id="10" name="文本框 8">
            <a:extLst>
              <a:ext uri="{FF2B5EF4-FFF2-40B4-BE49-F238E27FC236}">
                <a16:creationId xmlns:a16="http://schemas.microsoft.com/office/drawing/2014/main" id="{309AC8A2-1DEC-0E49-8A90-75E190E6016F}"/>
              </a:ext>
            </a:extLst>
          </p:cNvPr>
          <p:cNvSpPr txBox="1"/>
          <p:nvPr/>
        </p:nvSpPr>
        <p:spPr>
          <a:xfrm>
            <a:off x="1003563" y="47879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11" name="矩形 10">
            <a:extLst>
              <a:ext uri="{FF2B5EF4-FFF2-40B4-BE49-F238E27FC236}">
                <a16:creationId xmlns:a16="http://schemas.microsoft.com/office/drawing/2014/main" id="{963A103B-04C2-2E4D-8AC9-D73D6E14A6D4}"/>
              </a:ext>
            </a:extLst>
          </p:cNvPr>
          <p:cNvSpPr/>
          <p:nvPr/>
        </p:nvSpPr>
        <p:spPr>
          <a:xfrm>
            <a:off x="2395622" y="2948499"/>
            <a:ext cx="9169126" cy="1505010"/>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 name="矩形 3">
            <a:extLst>
              <a:ext uri="{FF2B5EF4-FFF2-40B4-BE49-F238E27FC236}">
                <a16:creationId xmlns:a16="http://schemas.microsoft.com/office/drawing/2014/main" id="{221B5EDE-1F38-EA48-85EC-C97AC07E63B2}"/>
              </a:ext>
            </a:extLst>
          </p:cNvPr>
          <p:cNvSpPr/>
          <p:nvPr/>
        </p:nvSpPr>
        <p:spPr>
          <a:xfrm>
            <a:off x="1003563" y="5926235"/>
            <a:ext cx="10677353" cy="461665"/>
          </a:xfrm>
          <a:prstGeom prst="rect">
            <a:avLst/>
          </a:prstGeom>
        </p:spPr>
        <p:txBody>
          <a:bodyPr wrap="square">
            <a:spAutoFit/>
          </a:bodyPr>
          <a:lstStyle/>
          <a:p>
            <a:r>
              <a:rPr lang="en-US" altLang="zh-CN" sz="2400" dirty="0">
                <a:solidFill>
                  <a:srgbClr val="FF0000"/>
                </a:solidFill>
                <a:latin typeface="Times" pitchFamily="2" charset="0"/>
              </a:rPr>
              <a:t>The sentence in summary may be summarized from multiple sentences.</a:t>
            </a:r>
          </a:p>
        </p:txBody>
      </p:sp>
      <p:sp>
        <p:nvSpPr>
          <p:cNvPr id="5" name="矩形 4">
            <a:extLst>
              <a:ext uri="{FF2B5EF4-FFF2-40B4-BE49-F238E27FC236}">
                <a16:creationId xmlns:a16="http://schemas.microsoft.com/office/drawing/2014/main" id="{1F9F9583-E8CE-B747-9FF0-5A293A393C24}"/>
              </a:ext>
            </a:extLst>
          </p:cNvPr>
          <p:cNvSpPr/>
          <p:nvPr/>
        </p:nvSpPr>
        <p:spPr>
          <a:xfrm>
            <a:off x="2395622" y="5327373"/>
            <a:ext cx="2911874" cy="348399"/>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灯片编号占位符 5">
            <a:extLst>
              <a:ext uri="{FF2B5EF4-FFF2-40B4-BE49-F238E27FC236}">
                <a16:creationId xmlns:a16="http://schemas.microsoft.com/office/drawing/2014/main" id="{D772F456-9C49-0643-8365-EB582652447C}"/>
              </a:ext>
            </a:extLst>
          </p:cNvPr>
          <p:cNvSpPr>
            <a:spLocks noGrp="1"/>
          </p:cNvSpPr>
          <p:nvPr>
            <p:ph type="sldNum" sz="quarter" idx="4294967295"/>
          </p:nvPr>
        </p:nvSpPr>
        <p:spPr>
          <a:xfrm>
            <a:off x="8610600" y="6356350"/>
            <a:ext cx="2743200" cy="365125"/>
          </a:xfrm>
          <a:prstGeom prst="rect">
            <a:avLst/>
          </a:prstGeom>
        </p:spPr>
        <p:txBody>
          <a:bodyPr/>
          <a:lstStyle/>
          <a:p>
            <a:r>
              <a:rPr lang="sl-SI" dirty="0"/>
              <a:t>#6</a:t>
            </a:r>
            <a:endParaRPr lang="en-US" dirty="0"/>
          </a:p>
        </p:txBody>
      </p:sp>
    </p:spTree>
    <p:custDataLst>
      <p:tags r:id="rId1"/>
    </p:custDataLst>
    <p:extLst>
      <p:ext uri="{BB962C8B-B14F-4D97-AF65-F5344CB8AC3E}">
        <p14:creationId xmlns:p14="http://schemas.microsoft.com/office/powerpoint/2010/main" val="3550866635"/>
      </p:ext>
    </p:extLst>
  </p:cSld>
  <p:clrMapOvr>
    <a:masterClrMapping/>
  </p:clrMapOvr>
  <mc:AlternateContent xmlns:mc="http://schemas.openxmlformats.org/markup-compatibility/2006" xmlns:p14="http://schemas.microsoft.com/office/powerpoint/2010/main">
    <mc:Choice Requires="p14">
      <p:transition spd="slow" p14:dur="2000" advTm="32587"/>
    </mc:Choice>
    <mc:Fallback xmlns="">
      <p:transition spd="slow" advTm="325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FC52-1E3F-8A49-90E7-FF4B82A3B2A9}"/>
              </a:ext>
            </a:extLst>
          </p:cNvPr>
          <p:cNvSpPr>
            <a:spLocks noGrp="1"/>
          </p:cNvSpPr>
          <p:nvPr>
            <p:ph type="title"/>
          </p:nvPr>
        </p:nvSpPr>
        <p:spPr>
          <a:xfrm>
            <a:off x="838200" y="365125"/>
            <a:ext cx="10515600" cy="1325563"/>
          </a:xfrm>
        </p:spPr>
        <p:txBody>
          <a:bodyPr/>
          <a:lstStyle/>
          <a:p>
            <a:r>
              <a:rPr kumimoji="1" lang="en-US" altLang="zh-CN" dirty="0"/>
              <a:t>Previous work — </a:t>
            </a:r>
            <a:r>
              <a:rPr kumimoji="1" lang="en-US" altLang="zh-CN" sz="3600" dirty="0"/>
              <a:t>Pseudo Summaries</a:t>
            </a:r>
            <a:endParaRPr kumimoji="1" lang="zh-CN" altLang="en-US" dirty="0"/>
          </a:p>
        </p:txBody>
      </p:sp>
      <p:sp>
        <p:nvSpPr>
          <p:cNvPr id="3" name="内容占位符 2">
            <a:extLst>
              <a:ext uri="{FF2B5EF4-FFF2-40B4-BE49-F238E27FC236}">
                <a16:creationId xmlns:a16="http://schemas.microsoft.com/office/drawing/2014/main" id="{835FF9DE-708A-F34A-9A8B-33B99D745794}"/>
              </a:ext>
            </a:extLst>
          </p:cNvPr>
          <p:cNvSpPr>
            <a:spLocks noGrp="1"/>
          </p:cNvSpPr>
          <p:nvPr>
            <p:ph sz="half" idx="1"/>
          </p:nvPr>
        </p:nvSpPr>
        <p:spPr>
          <a:xfrm>
            <a:off x="6950765" y="1667479"/>
            <a:ext cx="3077817" cy="1325562"/>
          </a:xfrm>
        </p:spPr>
        <p:txBody>
          <a:bodyPr>
            <a:normAutofit/>
          </a:bodyPr>
          <a:lstStyle/>
          <a:p>
            <a:r>
              <a:rPr kumimoji="1" lang="en-US" altLang="zh-CN" dirty="0">
                <a:latin typeface="Times" pitchFamily="2" charset="0"/>
              </a:rPr>
              <a:t>Summary-level </a:t>
            </a:r>
            <a:r>
              <a:rPr lang="en-US" altLang="zh-CN" sz="2000" dirty="0">
                <a:latin typeface="Times" pitchFamily="2" charset="0"/>
              </a:rPr>
              <a:t>(</a:t>
            </a:r>
            <a:r>
              <a:rPr lang="en" altLang="zh-CN" sz="2000" dirty="0">
                <a:latin typeface="Times" pitchFamily="2" charset="0"/>
              </a:rPr>
              <a:t>Sharma et al., 2019</a:t>
            </a:r>
            <a:r>
              <a:rPr lang="en-US" altLang="zh-CN" sz="2000" dirty="0">
                <a:latin typeface="Times" pitchFamily="2" charset="0"/>
              </a:rPr>
              <a:t>)</a:t>
            </a:r>
            <a:endParaRPr lang="zh-CN" altLang="en-US" dirty="0">
              <a:latin typeface="Times" pitchFamily="2" charset="0"/>
            </a:endParaRPr>
          </a:p>
        </p:txBody>
      </p:sp>
      <p:sp>
        <p:nvSpPr>
          <p:cNvPr id="5" name="文本框 4">
            <a:extLst>
              <a:ext uri="{FF2B5EF4-FFF2-40B4-BE49-F238E27FC236}">
                <a16:creationId xmlns:a16="http://schemas.microsoft.com/office/drawing/2014/main" id="{406E77D2-EDB0-7948-8FB3-0292DCC0EB01}"/>
              </a:ext>
            </a:extLst>
          </p:cNvPr>
          <p:cNvSpPr txBox="1"/>
          <p:nvPr/>
        </p:nvSpPr>
        <p:spPr>
          <a:xfrm>
            <a:off x="2395622" y="2976181"/>
            <a:ext cx="925740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smriti </a:t>
            </a:r>
            <a:r>
              <a:rPr kumimoji="1" lang="en-US" altLang="zh-CN" dirty="0" err="1">
                <a:latin typeface="Times" pitchFamily="2" charset="0"/>
              </a:rPr>
              <a:t>irani</a:t>
            </a:r>
            <a:r>
              <a:rPr kumimoji="1" lang="en-US" altLang="zh-CN" dirty="0">
                <a:latin typeface="Times" pitchFamily="2" charset="0"/>
              </a:rPr>
              <a:t> was visiting a </a:t>
            </a:r>
            <a:r>
              <a:rPr kumimoji="1" lang="en-US" altLang="zh-CN" dirty="0" err="1">
                <a:latin typeface="Times" pitchFamily="2" charset="0"/>
              </a:rPr>
              <a:t>fabindia</a:t>
            </a:r>
            <a:r>
              <a:rPr kumimoji="1" lang="en-US" altLang="zh-CN" dirty="0">
                <a:latin typeface="Times" pitchFamily="2" charset="0"/>
              </a:rPr>
              <a:t> outlet in the tourist resort state of goa on </a:t>
            </a:r>
            <a:r>
              <a:rPr kumimoji="1" lang="en-US" altLang="zh-CN" dirty="0" err="1">
                <a:latin typeface="Times" pitchFamily="2" charset="0"/>
              </a:rPr>
              <a:t>friday</a:t>
            </a:r>
            <a:r>
              <a:rPr kumimoji="1" lang="en-US" altLang="zh-CN" dirty="0">
                <a:latin typeface="Times" pitchFamily="2" charset="0"/>
              </a:rPr>
              <a:t> when she discovered a surveillance camera pointed at the store ’s changing room.  </a:t>
            </a:r>
          </a:p>
          <a:p>
            <a:r>
              <a:rPr kumimoji="1" lang="en-US" altLang="zh-CN" dirty="0">
                <a:latin typeface="Times" pitchFamily="2" charset="0"/>
              </a:rPr>
              <a:t>if convicted , they could spend up to three years in jail .</a:t>
            </a:r>
            <a:endParaRPr kumimoji="1" lang="zh-CN" altLang="en-US" dirty="0">
              <a:latin typeface="Times" pitchFamily="2" charset="0"/>
            </a:endParaRPr>
          </a:p>
        </p:txBody>
      </p:sp>
      <p:sp>
        <p:nvSpPr>
          <p:cNvPr id="6" name="文本框 5">
            <a:extLst>
              <a:ext uri="{FF2B5EF4-FFF2-40B4-BE49-F238E27FC236}">
                <a16:creationId xmlns:a16="http://schemas.microsoft.com/office/drawing/2014/main" id="{48CF0AF4-1089-7C42-8C57-1CE29294E27A}"/>
              </a:ext>
            </a:extLst>
          </p:cNvPr>
          <p:cNvSpPr txBox="1"/>
          <p:nvPr/>
        </p:nvSpPr>
        <p:spPr>
          <a:xfrm>
            <a:off x="1038828" y="2849526"/>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7" name="文本框 7">
            <a:extLst>
              <a:ext uri="{FF2B5EF4-FFF2-40B4-BE49-F238E27FC236}">
                <a16:creationId xmlns:a16="http://schemas.microsoft.com/office/drawing/2014/main" id="{7ED7AD71-F313-C744-BA51-BC1F44139D03}"/>
              </a:ext>
            </a:extLst>
          </p:cNvPr>
          <p:cNvSpPr txBox="1"/>
          <p:nvPr/>
        </p:nvSpPr>
        <p:spPr>
          <a:xfrm>
            <a:off x="2322064" y="4787990"/>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smriti </a:t>
            </a:r>
            <a:r>
              <a:rPr kumimoji="1" lang="en-US" altLang="zh-CN" dirty="0" err="1">
                <a:latin typeface="Times" pitchFamily="2" charset="0"/>
              </a:rPr>
              <a:t>irani</a:t>
            </a:r>
            <a:r>
              <a:rPr kumimoji="1" lang="en-US" altLang="zh-CN" dirty="0">
                <a:latin typeface="Times" pitchFamily="2" charset="0"/>
              </a:rPr>
              <a:t> visited a </a:t>
            </a:r>
            <a:r>
              <a:rPr kumimoji="1" lang="en-US" altLang="zh-CN" dirty="0" err="1">
                <a:latin typeface="Times" pitchFamily="2" charset="0"/>
              </a:rPr>
              <a:t>fabindia</a:t>
            </a:r>
            <a:r>
              <a:rPr kumimoji="1" lang="en-US" altLang="zh-CN" dirty="0">
                <a:latin typeface="Times" pitchFamily="2" charset="0"/>
              </a:rPr>
              <a:t> store in goa , saw cameras. </a:t>
            </a:r>
            <a:r>
              <a:rPr kumimoji="1" lang="en-US" altLang="zh-CN" dirty="0" err="1">
                <a:latin typeface="Times" pitchFamily="2" charset="0"/>
              </a:rPr>
              <a:t>authoroities</a:t>
            </a:r>
            <a:r>
              <a:rPr kumimoji="1" lang="en-US" altLang="zh-CN" dirty="0">
                <a:latin typeface="Times" pitchFamily="2" charset="0"/>
              </a:rPr>
              <a:t> discovered the cameras could capture photos from the store ’s changing room. the four store workers arrested could spend three years each in prison if convicted .</a:t>
            </a:r>
            <a:endParaRPr kumimoji="1" lang="zh-CN" altLang="en-US" dirty="0">
              <a:latin typeface="Times" pitchFamily="2" charset="0"/>
            </a:endParaRPr>
          </a:p>
        </p:txBody>
      </p:sp>
      <p:sp>
        <p:nvSpPr>
          <p:cNvPr id="8" name="文本框 8">
            <a:extLst>
              <a:ext uri="{FF2B5EF4-FFF2-40B4-BE49-F238E27FC236}">
                <a16:creationId xmlns:a16="http://schemas.microsoft.com/office/drawing/2014/main" id="{859855C1-B4CF-7040-8EDC-ABD7A834FD48}"/>
              </a:ext>
            </a:extLst>
          </p:cNvPr>
          <p:cNvSpPr txBox="1"/>
          <p:nvPr/>
        </p:nvSpPr>
        <p:spPr>
          <a:xfrm>
            <a:off x="1003562" y="47879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9" name="矩形 8">
            <a:extLst>
              <a:ext uri="{FF2B5EF4-FFF2-40B4-BE49-F238E27FC236}">
                <a16:creationId xmlns:a16="http://schemas.microsoft.com/office/drawing/2014/main" id="{BA5DFDB1-C4B5-584A-90F9-AA35B2E7678D}"/>
              </a:ext>
            </a:extLst>
          </p:cNvPr>
          <p:cNvSpPr/>
          <p:nvPr/>
        </p:nvSpPr>
        <p:spPr>
          <a:xfrm>
            <a:off x="2395622" y="2948499"/>
            <a:ext cx="9169126" cy="977210"/>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 name="灯片编号占位符 3">
            <a:extLst>
              <a:ext uri="{FF2B5EF4-FFF2-40B4-BE49-F238E27FC236}">
                <a16:creationId xmlns:a16="http://schemas.microsoft.com/office/drawing/2014/main" id="{C797ECB9-A9DB-C64C-B6E3-709293A444A8}"/>
              </a:ext>
            </a:extLst>
          </p:cNvPr>
          <p:cNvSpPr>
            <a:spLocks noGrp="1"/>
          </p:cNvSpPr>
          <p:nvPr>
            <p:ph type="sldNum" sz="quarter" idx="4294967295"/>
          </p:nvPr>
        </p:nvSpPr>
        <p:spPr>
          <a:xfrm>
            <a:off x="8610600" y="6356350"/>
            <a:ext cx="2743200" cy="365125"/>
          </a:xfrm>
          <a:prstGeom prst="rect">
            <a:avLst/>
          </a:prstGeom>
        </p:spPr>
        <p:txBody>
          <a:bodyPr/>
          <a:lstStyle/>
          <a:p>
            <a:r>
              <a:rPr lang="sl-SI" dirty="0"/>
              <a:t>#7</a:t>
            </a:r>
            <a:endParaRPr lang="en-US" dirty="0"/>
          </a:p>
        </p:txBody>
      </p:sp>
      <p:sp>
        <p:nvSpPr>
          <p:cNvPr id="10" name="文本框 5">
            <a:extLst>
              <a:ext uri="{FF2B5EF4-FFF2-40B4-BE49-F238E27FC236}">
                <a16:creationId xmlns:a16="http://schemas.microsoft.com/office/drawing/2014/main" id="{0A4680F9-E47A-6142-8653-86936C713F01}"/>
              </a:ext>
            </a:extLst>
          </p:cNvPr>
          <p:cNvSpPr txBox="1"/>
          <p:nvPr/>
        </p:nvSpPr>
        <p:spPr>
          <a:xfrm>
            <a:off x="1038828" y="2849526"/>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11" name="文本框 8">
            <a:extLst>
              <a:ext uri="{FF2B5EF4-FFF2-40B4-BE49-F238E27FC236}">
                <a16:creationId xmlns:a16="http://schemas.microsoft.com/office/drawing/2014/main" id="{CE839D72-1425-8C42-953F-F349548040CA}"/>
              </a:ext>
            </a:extLst>
          </p:cNvPr>
          <p:cNvSpPr txBox="1"/>
          <p:nvPr/>
        </p:nvSpPr>
        <p:spPr>
          <a:xfrm>
            <a:off x="1003563" y="47879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12" name="文本框 11">
            <a:extLst>
              <a:ext uri="{FF2B5EF4-FFF2-40B4-BE49-F238E27FC236}">
                <a16:creationId xmlns:a16="http://schemas.microsoft.com/office/drawing/2014/main" id="{69D92EFB-B6DA-CA4D-8A94-580B9E746E9B}"/>
              </a:ext>
            </a:extLst>
          </p:cNvPr>
          <p:cNvSpPr txBox="1"/>
          <p:nvPr/>
        </p:nvSpPr>
        <p:spPr>
          <a:xfrm>
            <a:off x="3348318" y="543261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32746772"/>
      </p:ext>
    </p:extLst>
  </p:cSld>
  <p:clrMapOvr>
    <a:masterClrMapping/>
  </p:clrMapOvr>
  <mc:AlternateContent xmlns:mc="http://schemas.openxmlformats.org/markup-compatibility/2006" xmlns:p14="http://schemas.microsoft.com/office/powerpoint/2010/main">
    <mc:Choice Requires="p14">
      <p:transition spd="slow" p14:dur="2000" advTm="26441"/>
    </mc:Choice>
    <mc:Fallback xmlns="">
      <p:transition spd="slow" advTm="2644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FC52-1E3F-8A49-90E7-FF4B82A3B2A9}"/>
              </a:ext>
            </a:extLst>
          </p:cNvPr>
          <p:cNvSpPr>
            <a:spLocks noGrp="1"/>
          </p:cNvSpPr>
          <p:nvPr>
            <p:ph type="title"/>
          </p:nvPr>
        </p:nvSpPr>
        <p:spPr>
          <a:xfrm>
            <a:off x="838200" y="365125"/>
            <a:ext cx="10515600" cy="1325563"/>
          </a:xfrm>
        </p:spPr>
        <p:txBody>
          <a:bodyPr/>
          <a:lstStyle/>
          <a:p>
            <a:r>
              <a:rPr kumimoji="1" lang="en-US" altLang="zh-CN" dirty="0"/>
              <a:t>Previous work — </a:t>
            </a:r>
            <a:r>
              <a:rPr kumimoji="1" lang="en-US" altLang="zh-CN" sz="3600" dirty="0"/>
              <a:t>Pseudo Summaries</a:t>
            </a:r>
            <a:endParaRPr kumimoji="1" lang="zh-CN" altLang="en-US" dirty="0"/>
          </a:p>
        </p:txBody>
      </p:sp>
      <p:sp>
        <p:nvSpPr>
          <p:cNvPr id="3" name="内容占位符 2">
            <a:extLst>
              <a:ext uri="{FF2B5EF4-FFF2-40B4-BE49-F238E27FC236}">
                <a16:creationId xmlns:a16="http://schemas.microsoft.com/office/drawing/2014/main" id="{835FF9DE-708A-F34A-9A8B-33B99D745794}"/>
              </a:ext>
            </a:extLst>
          </p:cNvPr>
          <p:cNvSpPr>
            <a:spLocks noGrp="1"/>
          </p:cNvSpPr>
          <p:nvPr>
            <p:ph sz="half" idx="1"/>
          </p:nvPr>
        </p:nvSpPr>
        <p:spPr>
          <a:xfrm>
            <a:off x="6950765" y="1667479"/>
            <a:ext cx="3077817" cy="1325562"/>
          </a:xfrm>
        </p:spPr>
        <p:txBody>
          <a:bodyPr>
            <a:normAutofit/>
          </a:bodyPr>
          <a:lstStyle/>
          <a:p>
            <a:r>
              <a:rPr kumimoji="1" lang="en-US" altLang="zh-CN" dirty="0">
                <a:latin typeface="Times" pitchFamily="2" charset="0"/>
              </a:rPr>
              <a:t>Summary-level </a:t>
            </a:r>
            <a:r>
              <a:rPr lang="en-US" altLang="zh-CN" sz="2000" dirty="0">
                <a:latin typeface="Times" pitchFamily="2" charset="0"/>
              </a:rPr>
              <a:t>(</a:t>
            </a:r>
            <a:r>
              <a:rPr lang="en" altLang="zh-CN" sz="2000" dirty="0">
                <a:latin typeface="Times" pitchFamily="2" charset="0"/>
              </a:rPr>
              <a:t>Sharma et al., 2019</a:t>
            </a:r>
            <a:r>
              <a:rPr lang="en-US" altLang="zh-CN" sz="2000" dirty="0">
                <a:latin typeface="Times" pitchFamily="2" charset="0"/>
              </a:rPr>
              <a:t>)</a:t>
            </a:r>
            <a:endParaRPr lang="zh-CN" altLang="en-US" dirty="0">
              <a:latin typeface="Times" pitchFamily="2" charset="0"/>
            </a:endParaRPr>
          </a:p>
        </p:txBody>
      </p:sp>
      <p:sp>
        <p:nvSpPr>
          <p:cNvPr id="5" name="文本框 4">
            <a:extLst>
              <a:ext uri="{FF2B5EF4-FFF2-40B4-BE49-F238E27FC236}">
                <a16:creationId xmlns:a16="http://schemas.microsoft.com/office/drawing/2014/main" id="{406E77D2-EDB0-7948-8FB3-0292DCC0EB01}"/>
              </a:ext>
            </a:extLst>
          </p:cNvPr>
          <p:cNvSpPr txBox="1"/>
          <p:nvPr/>
        </p:nvSpPr>
        <p:spPr>
          <a:xfrm>
            <a:off x="2395622" y="2976181"/>
            <a:ext cx="925740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smriti </a:t>
            </a:r>
            <a:r>
              <a:rPr kumimoji="1" lang="en-US" altLang="zh-CN" dirty="0" err="1">
                <a:latin typeface="Times" pitchFamily="2" charset="0"/>
              </a:rPr>
              <a:t>irani</a:t>
            </a:r>
            <a:r>
              <a:rPr kumimoji="1" lang="en-US" altLang="zh-CN" dirty="0">
                <a:latin typeface="Times" pitchFamily="2" charset="0"/>
              </a:rPr>
              <a:t> was visiting a </a:t>
            </a:r>
            <a:r>
              <a:rPr kumimoji="1" lang="en-US" altLang="zh-CN" dirty="0" err="1">
                <a:latin typeface="Times" pitchFamily="2" charset="0"/>
              </a:rPr>
              <a:t>fabindia</a:t>
            </a:r>
            <a:r>
              <a:rPr kumimoji="1" lang="en-US" altLang="zh-CN" dirty="0">
                <a:latin typeface="Times" pitchFamily="2" charset="0"/>
              </a:rPr>
              <a:t> outlet in the tourist resort state of goa on </a:t>
            </a:r>
            <a:r>
              <a:rPr kumimoji="1" lang="en-US" altLang="zh-CN" dirty="0" err="1">
                <a:latin typeface="Times" pitchFamily="2" charset="0"/>
              </a:rPr>
              <a:t>friday</a:t>
            </a:r>
            <a:r>
              <a:rPr kumimoji="1" lang="en-US" altLang="zh-CN" dirty="0">
                <a:latin typeface="Times" pitchFamily="2" charset="0"/>
              </a:rPr>
              <a:t> when she discovered a surveillance camera pointed at the store ’s changing room.  </a:t>
            </a:r>
          </a:p>
          <a:p>
            <a:r>
              <a:rPr kumimoji="1" lang="en-US" altLang="zh-CN" dirty="0">
                <a:latin typeface="Times" pitchFamily="2" charset="0"/>
              </a:rPr>
              <a:t>if convicted , they could spend up to three years in jail .</a:t>
            </a:r>
            <a:endParaRPr kumimoji="1" lang="zh-CN" altLang="en-US" dirty="0">
              <a:latin typeface="Times" pitchFamily="2" charset="0"/>
            </a:endParaRPr>
          </a:p>
        </p:txBody>
      </p:sp>
      <p:sp>
        <p:nvSpPr>
          <p:cNvPr id="6" name="文本框 5">
            <a:extLst>
              <a:ext uri="{FF2B5EF4-FFF2-40B4-BE49-F238E27FC236}">
                <a16:creationId xmlns:a16="http://schemas.microsoft.com/office/drawing/2014/main" id="{48CF0AF4-1089-7C42-8C57-1CE29294E27A}"/>
              </a:ext>
            </a:extLst>
          </p:cNvPr>
          <p:cNvSpPr txBox="1"/>
          <p:nvPr/>
        </p:nvSpPr>
        <p:spPr>
          <a:xfrm>
            <a:off x="1038828" y="2849526"/>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7" name="文本框 7">
            <a:extLst>
              <a:ext uri="{FF2B5EF4-FFF2-40B4-BE49-F238E27FC236}">
                <a16:creationId xmlns:a16="http://schemas.microsoft.com/office/drawing/2014/main" id="{7ED7AD71-F313-C744-BA51-BC1F44139D03}"/>
              </a:ext>
            </a:extLst>
          </p:cNvPr>
          <p:cNvSpPr txBox="1"/>
          <p:nvPr/>
        </p:nvSpPr>
        <p:spPr>
          <a:xfrm>
            <a:off x="2307347" y="4787990"/>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smriti </a:t>
            </a:r>
            <a:r>
              <a:rPr kumimoji="1" lang="en-US" altLang="zh-CN" dirty="0" err="1">
                <a:latin typeface="Times" pitchFamily="2" charset="0"/>
              </a:rPr>
              <a:t>irani</a:t>
            </a:r>
            <a:r>
              <a:rPr kumimoji="1" lang="en-US" altLang="zh-CN" dirty="0">
                <a:latin typeface="Times" pitchFamily="2" charset="0"/>
              </a:rPr>
              <a:t> visited a </a:t>
            </a:r>
            <a:r>
              <a:rPr kumimoji="1" lang="en-US" altLang="zh-CN" dirty="0" err="1">
                <a:latin typeface="Times" pitchFamily="2" charset="0"/>
              </a:rPr>
              <a:t>fabindia</a:t>
            </a:r>
            <a:r>
              <a:rPr kumimoji="1" lang="en-US" altLang="zh-CN" dirty="0">
                <a:latin typeface="Times" pitchFamily="2" charset="0"/>
              </a:rPr>
              <a:t> store in goa , saw cameras. </a:t>
            </a:r>
            <a:r>
              <a:rPr kumimoji="1" lang="en-US" altLang="zh-CN" dirty="0" err="1">
                <a:solidFill>
                  <a:srgbClr val="FF0000"/>
                </a:solidFill>
                <a:latin typeface="Times" pitchFamily="2" charset="0"/>
              </a:rPr>
              <a:t>authoroities</a:t>
            </a:r>
            <a:r>
              <a:rPr kumimoji="1" lang="en-US" altLang="zh-CN" dirty="0">
                <a:solidFill>
                  <a:srgbClr val="FF0000"/>
                </a:solidFill>
                <a:latin typeface="Times" pitchFamily="2" charset="0"/>
              </a:rPr>
              <a:t> discovered the cameras could capture photos</a:t>
            </a:r>
            <a:r>
              <a:rPr kumimoji="1" lang="en-US" altLang="zh-CN" dirty="0">
                <a:latin typeface="Times" pitchFamily="2" charset="0"/>
              </a:rPr>
              <a:t> from the store ’s changing room. </a:t>
            </a:r>
            <a:r>
              <a:rPr kumimoji="1" lang="en-US" altLang="zh-CN" dirty="0">
                <a:solidFill>
                  <a:srgbClr val="FF0000"/>
                </a:solidFill>
                <a:latin typeface="Times" pitchFamily="2" charset="0"/>
              </a:rPr>
              <a:t>the four store workers arrested</a:t>
            </a:r>
            <a:r>
              <a:rPr kumimoji="1" lang="en-US" altLang="zh-CN" dirty="0">
                <a:latin typeface="Times" pitchFamily="2" charset="0"/>
              </a:rPr>
              <a:t> could spend three years each in prison if convicted .</a:t>
            </a:r>
            <a:endParaRPr kumimoji="1" lang="zh-CN" altLang="en-US" dirty="0">
              <a:latin typeface="Times" pitchFamily="2" charset="0"/>
            </a:endParaRPr>
          </a:p>
        </p:txBody>
      </p:sp>
      <p:sp>
        <p:nvSpPr>
          <p:cNvPr id="8" name="文本框 8">
            <a:extLst>
              <a:ext uri="{FF2B5EF4-FFF2-40B4-BE49-F238E27FC236}">
                <a16:creationId xmlns:a16="http://schemas.microsoft.com/office/drawing/2014/main" id="{859855C1-B4CF-7040-8EDC-ABD7A834FD48}"/>
              </a:ext>
            </a:extLst>
          </p:cNvPr>
          <p:cNvSpPr txBox="1"/>
          <p:nvPr/>
        </p:nvSpPr>
        <p:spPr>
          <a:xfrm>
            <a:off x="1003563" y="4781601"/>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9" name="矩形 8">
            <a:extLst>
              <a:ext uri="{FF2B5EF4-FFF2-40B4-BE49-F238E27FC236}">
                <a16:creationId xmlns:a16="http://schemas.microsoft.com/office/drawing/2014/main" id="{BA5DFDB1-C4B5-584A-90F9-AA35B2E7678D}"/>
              </a:ext>
            </a:extLst>
          </p:cNvPr>
          <p:cNvSpPr/>
          <p:nvPr/>
        </p:nvSpPr>
        <p:spPr>
          <a:xfrm>
            <a:off x="2395622" y="2948499"/>
            <a:ext cx="9169126" cy="977210"/>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1" name="矩形 10">
            <a:extLst>
              <a:ext uri="{FF2B5EF4-FFF2-40B4-BE49-F238E27FC236}">
                <a16:creationId xmlns:a16="http://schemas.microsoft.com/office/drawing/2014/main" id="{8A7BD345-DF3A-5548-8AF4-1E52ED54567F}"/>
              </a:ext>
            </a:extLst>
          </p:cNvPr>
          <p:cNvSpPr/>
          <p:nvPr/>
        </p:nvSpPr>
        <p:spPr>
          <a:xfrm>
            <a:off x="1003563" y="5859510"/>
            <a:ext cx="11420350" cy="461665"/>
          </a:xfrm>
          <a:prstGeom prst="rect">
            <a:avLst/>
          </a:prstGeom>
        </p:spPr>
        <p:txBody>
          <a:bodyPr wrap="square">
            <a:spAutoFit/>
          </a:bodyPr>
          <a:lstStyle/>
          <a:p>
            <a:r>
              <a:rPr lang="zh-CN" altLang="en-US" sz="2400" dirty="0">
                <a:solidFill>
                  <a:srgbClr val="FF0000"/>
                </a:solidFill>
                <a:latin typeface="Times" pitchFamily="2" charset="0"/>
                <a:cs typeface="Calibri" panose="020F0502020204030204" pitchFamily="34" charset="0"/>
              </a:rPr>
              <a:t>The importance of each word in source documents and </a:t>
            </a:r>
            <a:r>
              <a:rPr lang="en-US" altLang="zh-CN" sz="2400" dirty="0">
                <a:solidFill>
                  <a:srgbClr val="FF0000"/>
                </a:solidFill>
                <a:latin typeface="Times" pitchFamily="2" charset="0"/>
                <a:cs typeface="Calibri" panose="020F0502020204030204" pitchFamily="34" charset="0"/>
              </a:rPr>
              <a:t>summaries</a:t>
            </a:r>
            <a:r>
              <a:rPr lang="zh-CN" altLang="en-US" sz="2400" dirty="0">
                <a:solidFill>
                  <a:srgbClr val="FF0000"/>
                </a:solidFill>
                <a:latin typeface="Times" pitchFamily="2" charset="0"/>
                <a:cs typeface="Calibri" panose="020F0502020204030204" pitchFamily="34" charset="0"/>
              </a:rPr>
              <a:t> is different.</a:t>
            </a:r>
          </a:p>
        </p:txBody>
      </p:sp>
      <p:sp>
        <p:nvSpPr>
          <p:cNvPr id="4" name="灯片编号占位符 3">
            <a:extLst>
              <a:ext uri="{FF2B5EF4-FFF2-40B4-BE49-F238E27FC236}">
                <a16:creationId xmlns:a16="http://schemas.microsoft.com/office/drawing/2014/main" id="{69B47EE6-7DD1-B944-A6D0-6DB3E6B4A667}"/>
              </a:ext>
            </a:extLst>
          </p:cNvPr>
          <p:cNvSpPr>
            <a:spLocks noGrp="1"/>
          </p:cNvSpPr>
          <p:nvPr>
            <p:ph type="sldNum" sz="quarter" idx="4294967295"/>
          </p:nvPr>
        </p:nvSpPr>
        <p:spPr>
          <a:xfrm>
            <a:off x="8610600" y="6356350"/>
            <a:ext cx="2743200" cy="365125"/>
          </a:xfrm>
          <a:prstGeom prst="rect">
            <a:avLst/>
          </a:prstGeom>
        </p:spPr>
        <p:txBody>
          <a:bodyPr/>
          <a:lstStyle/>
          <a:p>
            <a:r>
              <a:rPr lang="sl-SI" dirty="0"/>
              <a:t>#7</a:t>
            </a:r>
            <a:endParaRPr lang="en-US" dirty="0"/>
          </a:p>
        </p:txBody>
      </p:sp>
      <p:sp>
        <p:nvSpPr>
          <p:cNvPr id="12" name="文本框 5">
            <a:extLst>
              <a:ext uri="{FF2B5EF4-FFF2-40B4-BE49-F238E27FC236}">
                <a16:creationId xmlns:a16="http://schemas.microsoft.com/office/drawing/2014/main" id="{ADC434E5-F379-6146-B2EA-B81765874604}"/>
              </a:ext>
            </a:extLst>
          </p:cNvPr>
          <p:cNvSpPr txBox="1"/>
          <p:nvPr/>
        </p:nvSpPr>
        <p:spPr>
          <a:xfrm>
            <a:off x="1038828" y="2849526"/>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13" name="文本框 8">
            <a:extLst>
              <a:ext uri="{FF2B5EF4-FFF2-40B4-BE49-F238E27FC236}">
                <a16:creationId xmlns:a16="http://schemas.microsoft.com/office/drawing/2014/main" id="{75C0EE5B-9D5A-5147-86E9-95DC07B3654E}"/>
              </a:ext>
            </a:extLst>
          </p:cNvPr>
          <p:cNvSpPr txBox="1"/>
          <p:nvPr/>
        </p:nvSpPr>
        <p:spPr>
          <a:xfrm>
            <a:off x="1003563" y="47879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Tree>
    <p:extLst>
      <p:ext uri="{BB962C8B-B14F-4D97-AF65-F5344CB8AC3E}">
        <p14:creationId xmlns:p14="http://schemas.microsoft.com/office/powerpoint/2010/main" val="2209540357"/>
      </p:ext>
    </p:extLst>
  </p:cSld>
  <p:clrMapOvr>
    <a:masterClrMapping/>
  </p:clrMapOvr>
  <mc:AlternateContent xmlns:mc="http://schemas.openxmlformats.org/markup-compatibility/2006" xmlns:p14="http://schemas.microsoft.com/office/powerpoint/2010/main">
    <mc:Choice Requires="p14">
      <p:transition spd="slow" p14:dur="2000" advTm="9808"/>
    </mc:Choice>
    <mc:Fallback xmlns="">
      <p:transition spd="slow" advTm="980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EB47E2-CDE7-8640-AF66-F5EE9E81B8BB}"/>
              </a:ext>
            </a:extLst>
          </p:cNvPr>
          <p:cNvSpPr>
            <a:spLocks noGrp="1"/>
          </p:cNvSpPr>
          <p:nvPr>
            <p:ph idx="1"/>
          </p:nvPr>
        </p:nvSpPr>
        <p:spPr>
          <a:xfrm>
            <a:off x="838200" y="1825625"/>
            <a:ext cx="10894017" cy="896443"/>
          </a:xfrm>
        </p:spPr>
        <p:txBody>
          <a:bodyPr>
            <a:normAutofit/>
          </a:bodyPr>
          <a:lstStyle/>
          <a:p>
            <a:r>
              <a:rPr lang="en" altLang="zh-CN" dirty="0">
                <a:latin typeface="Times" pitchFamily="2" charset="0"/>
              </a:rPr>
              <a:t>Data Pre-processing: </a:t>
            </a:r>
            <a:r>
              <a:rPr kumimoji="1" lang="en-US" altLang="zh-CN" sz="2400" dirty="0">
                <a:latin typeface="Times" pitchFamily="2" charset="0"/>
              </a:rPr>
              <a:t>Create the set-level pseudo summaries based on keywords</a:t>
            </a:r>
            <a:endParaRPr kumimoji="1" lang="zh-CN" altLang="en-US" dirty="0">
              <a:latin typeface="Times" pitchFamily="2" charset="0"/>
            </a:endParaRPr>
          </a:p>
        </p:txBody>
      </p:sp>
      <p:sp>
        <p:nvSpPr>
          <p:cNvPr id="4" name="矩形 3">
            <a:extLst>
              <a:ext uri="{FF2B5EF4-FFF2-40B4-BE49-F238E27FC236}">
                <a16:creationId xmlns:a16="http://schemas.microsoft.com/office/drawing/2014/main" id="{4882E96A-FD53-D44C-8EDE-01FD477CC21A}"/>
              </a:ext>
            </a:extLst>
          </p:cNvPr>
          <p:cNvSpPr/>
          <p:nvPr/>
        </p:nvSpPr>
        <p:spPr>
          <a:xfrm>
            <a:off x="321366" y="3860560"/>
            <a:ext cx="2938670" cy="830997"/>
          </a:xfrm>
          <a:prstGeom prst="rect">
            <a:avLst/>
          </a:prstGeom>
        </p:spPr>
        <p:txBody>
          <a:bodyPr wrap="square">
            <a:spAutoFit/>
          </a:bodyPr>
          <a:lstStyle/>
          <a:p>
            <a:pPr algn="ctr"/>
            <a:r>
              <a:rPr lang="en" altLang="zh-CN" sz="2400" dirty="0">
                <a:latin typeface="Times" pitchFamily="2" charset="0"/>
              </a:rPr>
              <a:t>Set-level Matching Heuristics </a:t>
            </a:r>
          </a:p>
        </p:txBody>
      </p:sp>
      <p:sp>
        <p:nvSpPr>
          <p:cNvPr id="6" name="文本框 5">
            <a:extLst>
              <a:ext uri="{FF2B5EF4-FFF2-40B4-BE49-F238E27FC236}">
                <a16:creationId xmlns:a16="http://schemas.microsoft.com/office/drawing/2014/main" id="{07E72AF2-18A6-0542-829D-3F505F5EBCC4}"/>
              </a:ext>
            </a:extLst>
          </p:cNvPr>
          <p:cNvSpPr txBox="1"/>
          <p:nvPr/>
        </p:nvSpPr>
        <p:spPr>
          <a:xfrm>
            <a:off x="4040261" y="2877185"/>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8238696" y="2857456"/>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14" name="组合 13">
            <a:extLst>
              <a:ext uri="{FF2B5EF4-FFF2-40B4-BE49-F238E27FC236}">
                <a16:creationId xmlns:a16="http://schemas.microsoft.com/office/drawing/2014/main" id="{B8BE9B39-702E-674C-B028-C13C2515B476}"/>
              </a:ext>
            </a:extLst>
          </p:cNvPr>
          <p:cNvGrpSpPr/>
          <p:nvPr/>
        </p:nvGrpSpPr>
        <p:grpSpPr>
          <a:xfrm>
            <a:off x="3927559" y="3603640"/>
            <a:ext cx="2493119" cy="2343869"/>
            <a:chOff x="3927559" y="3862055"/>
            <a:chExt cx="2327463" cy="1441600"/>
          </a:xfrm>
        </p:grpSpPr>
        <p:sp>
          <p:nvSpPr>
            <p:cNvPr id="9" name="矩形 8">
              <a:extLst>
                <a:ext uri="{FF2B5EF4-FFF2-40B4-BE49-F238E27FC236}">
                  <a16:creationId xmlns:a16="http://schemas.microsoft.com/office/drawing/2014/main" id="{30CF0361-8F82-8741-98CD-641A058CB5F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10" name="矩形 9">
              <a:extLst>
                <a:ext uri="{FF2B5EF4-FFF2-40B4-BE49-F238E27FC236}">
                  <a16:creationId xmlns:a16="http://schemas.microsoft.com/office/drawing/2014/main" id="{D1F7FE95-F56A-E547-B8EB-CAF185221F85}"/>
                </a:ext>
              </a:extLst>
            </p:cNvPr>
            <p:cNvSpPr/>
            <p:nvPr/>
          </p:nvSpPr>
          <p:spPr>
            <a:xfrm>
              <a:off x="3927560" y="4210729"/>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11" name="矩形 10">
              <a:extLst>
                <a:ext uri="{FF2B5EF4-FFF2-40B4-BE49-F238E27FC236}">
                  <a16:creationId xmlns:a16="http://schemas.microsoft.com/office/drawing/2014/main" id="{46046A44-384E-F949-96C3-3D7A88CC1CE3}"/>
                </a:ext>
              </a:extLst>
            </p:cNvPr>
            <p:cNvSpPr/>
            <p:nvPr/>
          </p:nvSpPr>
          <p:spPr>
            <a:xfrm>
              <a:off x="3927561" y="4595299"/>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12" name="文本框 11">
              <a:extLst>
                <a:ext uri="{FF2B5EF4-FFF2-40B4-BE49-F238E27FC236}">
                  <a16:creationId xmlns:a16="http://schemas.microsoft.com/office/drawing/2014/main" id="{0115CE22-E2CB-334C-B53F-B8D6BDA55446}"/>
                </a:ext>
              </a:extLst>
            </p:cNvPr>
            <p:cNvSpPr txBox="1"/>
            <p:nvPr/>
          </p:nvSpPr>
          <p:spPr>
            <a:xfrm>
              <a:off x="4833047" y="4803957"/>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13" name="矩形 12">
              <a:extLst>
                <a:ext uri="{FF2B5EF4-FFF2-40B4-BE49-F238E27FC236}">
                  <a16:creationId xmlns:a16="http://schemas.microsoft.com/office/drawing/2014/main" id="{EB1088F9-D6AE-9B45-B049-C5C3D45A9ED4}"/>
                </a:ext>
              </a:extLst>
            </p:cNvPr>
            <p:cNvSpPr/>
            <p:nvPr/>
          </p:nvSpPr>
          <p:spPr>
            <a:xfrm>
              <a:off x="3927559" y="5111139"/>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15" name="矩形 14">
            <a:extLst>
              <a:ext uri="{FF2B5EF4-FFF2-40B4-BE49-F238E27FC236}">
                <a16:creationId xmlns:a16="http://schemas.microsoft.com/office/drawing/2014/main" id="{7B4ACF7A-80B8-7D42-ABDB-B45E8C24430E}"/>
              </a:ext>
            </a:extLst>
          </p:cNvPr>
          <p:cNvSpPr/>
          <p:nvPr/>
        </p:nvSpPr>
        <p:spPr>
          <a:xfrm>
            <a:off x="3776870" y="3428999"/>
            <a:ext cx="2782956" cy="2673627"/>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D757F7C1-E0F0-DE4F-A7FD-8575CAA24DEF}"/>
              </a:ext>
            </a:extLst>
          </p:cNvPr>
          <p:cNvSpPr/>
          <p:nvPr/>
        </p:nvSpPr>
        <p:spPr>
          <a:xfrm>
            <a:off x="8238694" y="3603640"/>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21" name="矩形 20">
            <a:extLst>
              <a:ext uri="{FF2B5EF4-FFF2-40B4-BE49-F238E27FC236}">
                <a16:creationId xmlns:a16="http://schemas.microsoft.com/office/drawing/2014/main" id="{CB3F2DA4-BA7D-8643-85A6-D2EAF2F4F460}"/>
              </a:ext>
            </a:extLst>
          </p:cNvPr>
          <p:cNvSpPr/>
          <p:nvPr/>
        </p:nvSpPr>
        <p:spPr>
          <a:xfrm>
            <a:off x="8238695" y="4170542"/>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22" name="矩形 21">
            <a:extLst>
              <a:ext uri="{FF2B5EF4-FFF2-40B4-BE49-F238E27FC236}">
                <a16:creationId xmlns:a16="http://schemas.microsoft.com/office/drawing/2014/main" id="{7EC140A1-B690-624D-96C0-DE2957B579EE}"/>
              </a:ext>
            </a:extLst>
          </p:cNvPr>
          <p:cNvSpPr/>
          <p:nvPr/>
        </p:nvSpPr>
        <p:spPr>
          <a:xfrm>
            <a:off x="8238696" y="4795807"/>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sp>
        <p:nvSpPr>
          <p:cNvPr id="5" name="灯片编号占位符 4">
            <a:extLst>
              <a:ext uri="{FF2B5EF4-FFF2-40B4-BE49-F238E27FC236}">
                <a16:creationId xmlns:a16="http://schemas.microsoft.com/office/drawing/2014/main" id="{EA5606F9-27F7-984C-B82A-AFD4488D21A9}"/>
              </a:ext>
            </a:extLst>
          </p:cNvPr>
          <p:cNvSpPr>
            <a:spLocks noGrp="1"/>
          </p:cNvSpPr>
          <p:nvPr>
            <p:ph type="sldNum" sz="quarter" idx="12"/>
          </p:nvPr>
        </p:nvSpPr>
        <p:spPr>
          <a:xfrm>
            <a:off x="8610600" y="6356350"/>
            <a:ext cx="2743200" cy="365125"/>
          </a:xfrm>
          <a:prstGeom prst="rect">
            <a:avLst/>
          </a:prstGeom>
        </p:spPr>
        <p:txBody>
          <a:bodyPr/>
          <a:lstStyle/>
          <a:p>
            <a:r>
              <a:rPr lang="sl-SI" dirty="0"/>
              <a:t>#8</a:t>
            </a:r>
            <a:endParaRPr lang="en-US" dirty="0"/>
          </a:p>
        </p:txBody>
      </p:sp>
      <p:sp>
        <p:nvSpPr>
          <p:cNvPr id="18" name="标题 1">
            <a:extLst>
              <a:ext uri="{FF2B5EF4-FFF2-40B4-BE49-F238E27FC236}">
                <a16:creationId xmlns:a16="http://schemas.microsoft.com/office/drawing/2014/main" id="{8577D39C-177A-EA41-934B-7F70AA5AD008}"/>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kumimoji="1" lang="zh-CN" altLang="en-US" dirty="0"/>
          </a:p>
        </p:txBody>
      </p:sp>
    </p:spTree>
    <p:extLst>
      <p:ext uri="{BB962C8B-B14F-4D97-AF65-F5344CB8AC3E}">
        <p14:creationId xmlns:p14="http://schemas.microsoft.com/office/powerpoint/2010/main" val="2396617042"/>
      </p:ext>
    </p:extLst>
  </p:cSld>
  <p:clrMapOvr>
    <a:masterClrMapping/>
  </p:clrMapOvr>
  <mc:AlternateContent xmlns:mc="http://schemas.openxmlformats.org/markup-compatibility/2006" xmlns:p14="http://schemas.microsoft.com/office/powerpoint/2010/main">
    <mc:Choice Requires="p14">
      <p:transition spd="slow" p14:dur="2000" advTm="11313"/>
    </mc:Choice>
    <mc:Fallback xmlns="">
      <p:transition spd="slow" advTm="1131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7E72AF2-18A6-0542-829D-3F505F5EBCC4}"/>
              </a:ext>
            </a:extLst>
          </p:cNvPr>
          <p:cNvSpPr txBox="1"/>
          <p:nvPr/>
        </p:nvSpPr>
        <p:spPr>
          <a:xfrm>
            <a:off x="1375427" y="1570898"/>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6126311" y="1570898"/>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7" name="组合 6">
            <a:extLst>
              <a:ext uri="{FF2B5EF4-FFF2-40B4-BE49-F238E27FC236}">
                <a16:creationId xmlns:a16="http://schemas.microsoft.com/office/drawing/2014/main" id="{00A79818-15BF-D649-A9B5-D76F559AA6F3}"/>
              </a:ext>
            </a:extLst>
          </p:cNvPr>
          <p:cNvGrpSpPr/>
          <p:nvPr/>
        </p:nvGrpSpPr>
        <p:grpSpPr>
          <a:xfrm>
            <a:off x="6137472" y="2295393"/>
            <a:ext cx="2493119" cy="1505175"/>
            <a:chOff x="8238694" y="3603640"/>
            <a:chExt cx="2493119" cy="1505175"/>
          </a:xfrm>
        </p:grpSpPr>
        <p:sp>
          <p:nvSpPr>
            <p:cNvPr id="20" name="矩形 19">
              <a:extLst>
                <a:ext uri="{FF2B5EF4-FFF2-40B4-BE49-F238E27FC236}">
                  <a16:creationId xmlns:a16="http://schemas.microsoft.com/office/drawing/2014/main" id="{D757F7C1-E0F0-DE4F-A7FD-8575CAA24DEF}"/>
                </a:ext>
              </a:extLst>
            </p:cNvPr>
            <p:cNvSpPr/>
            <p:nvPr/>
          </p:nvSpPr>
          <p:spPr>
            <a:xfrm>
              <a:off x="8238694" y="3603640"/>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21" name="矩形 20">
              <a:extLst>
                <a:ext uri="{FF2B5EF4-FFF2-40B4-BE49-F238E27FC236}">
                  <a16:creationId xmlns:a16="http://schemas.microsoft.com/office/drawing/2014/main" id="{CB3F2DA4-BA7D-8643-85A6-D2EAF2F4F460}"/>
                </a:ext>
              </a:extLst>
            </p:cNvPr>
            <p:cNvSpPr/>
            <p:nvPr/>
          </p:nvSpPr>
          <p:spPr>
            <a:xfrm>
              <a:off x="8238695" y="4170542"/>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22" name="矩形 21">
              <a:extLst>
                <a:ext uri="{FF2B5EF4-FFF2-40B4-BE49-F238E27FC236}">
                  <a16:creationId xmlns:a16="http://schemas.microsoft.com/office/drawing/2014/main" id="{7EC140A1-B690-624D-96C0-DE2957B579EE}"/>
                </a:ext>
              </a:extLst>
            </p:cNvPr>
            <p:cNvSpPr/>
            <p:nvPr/>
          </p:nvSpPr>
          <p:spPr>
            <a:xfrm>
              <a:off x="8238696" y="4795807"/>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grpSp>
      <p:grpSp>
        <p:nvGrpSpPr>
          <p:cNvPr id="19" name="组合 18">
            <a:extLst>
              <a:ext uri="{FF2B5EF4-FFF2-40B4-BE49-F238E27FC236}">
                <a16:creationId xmlns:a16="http://schemas.microsoft.com/office/drawing/2014/main" id="{22854D79-5CE7-4341-B205-CBBD803A2D63}"/>
              </a:ext>
            </a:extLst>
          </p:cNvPr>
          <p:cNvGrpSpPr/>
          <p:nvPr/>
        </p:nvGrpSpPr>
        <p:grpSpPr>
          <a:xfrm>
            <a:off x="1112036" y="2122713"/>
            <a:ext cx="2782956" cy="2292534"/>
            <a:chOff x="3776870" y="3429000"/>
            <a:chExt cx="2782956" cy="2292534"/>
          </a:xfrm>
        </p:grpSpPr>
        <p:grpSp>
          <p:nvGrpSpPr>
            <p:cNvPr id="23" name="组合 22">
              <a:extLst>
                <a:ext uri="{FF2B5EF4-FFF2-40B4-BE49-F238E27FC236}">
                  <a16:creationId xmlns:a16="http://schemas.microsoft.com/office/drawing/2014/main" id="{9D7E6360-C473-E44D-B14A-F31B78C98D06}"/>
                </a:ext>
              </a:extLst>
            </p:cNvPr>
            <p:cNvGrpSpPr/>
            <p:nvPr/>
          </p:nvGrpSpPr>
          <p:grpSpPr>
            <a:xfrm>
              <a:off x="3927559" y="3603657"/>
              <a:ext cx="2493119" cy="1951983"/>
              <a:chOff x="3927559" y="3862055"/>
              <a:chExt cx="2327463" cy="1200567"/>
            </a:xfrm>
          </p:grpSpPr>
          <p:sp>
            <p:nvSpPr>
              <p:cNvPr id="25" name="矩形 24">
                <a:extLst>
                  <a:ext uri="{FF2B5EF4-FFF2-40B4-BE49-F238E27FC236}">
                    <a16:creationId xmlns:a16="http://schemas.microsoft.com/office/drawing/2014/main" id="{155803B7-591F-874E-B6D3-77585309E87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26" name="矩形 25">
                <a:extLst>
                  <a:ext uri="{FF2B5EF4-FFF2-40B4-BE49-F238E27FC236}">
                    <a16:creationId xmlns:a16="http://schemas.microsoft.com/office/drawing/2014/main" id="{16513983-1E0E-DA43-B399-F17D6A272A1B}"/>
                  </a:ext>
                </a:extLst>
              </p:cNvPr>
              <p:cNvSpPr/>
              <p:nvPr/>
            </p:nvSpPr>
            <p:spPr>
              <a:xfrm>
                <a:off x="3927560" y="4130382"/>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27" name="矩形 26">
                <a:extLst>
                  <a:ext uri="{FF2B5EF4-FFF2-40B4-BE49-F238E27FC236}">
                    <a16:creationId xmlns:a16="http://schemas.microsoft.com/office/drawing/2014/main" id="{5F823A3E-D77F-0D4B-8BCF-16D0F88FAE3F}"/>
                  </a:ext>
                </a:extLst>
              </p:cNvPr>
              <p:cNvSpPr/>
              <p:nvPr/>
            </p:nvSpPr>
            <p:spPr>
              <a:xfrm>
                <a:off x="3927561" y="44346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28" name="文本框 27">
                <a:extLst>
                  <a:ext uri="{FF2B5EF4-FFF2-40B4-BE49-F238E27FC236}">
                    <a16:creationId xmlns:a16="http://schemas.microsoft.com/office/drawing/2014/main" id="{22162821-8782-E340-849D-55332C07D340}"/>
                  </a:ext>
                </a:extLst>
              </p:cNvPr>
              <p:cNvSpPr txBox="1"/>
              <p:nvPr/>
            </p:nvSpPr>
            <p:spPr>
              <a:xfrm>
                <a:off x="4833047" y="4595060"/>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29" name="矩形 28">
                <a:extLst>
                  <a:ext uri="{FF2B5EF4-FFF2-40B4-BE49-F238E27FC236}">
                    <a16:creationId xmlns:a16="http://schemas.microsoft.com/office/drawing/2014/main" id="{D8A8FD02-FCBA-4C4C-A630-F453E3A0D1ED}"/>
                  </a:ext>
                </a:extLst>
              </p:cNvPr>
              <p:cNvSpPr/>
              <p:nvPr/>
            </p:nvSpPr>
            <p:spPr>
              <a:xfrm>
                <a:off x="3927559" y="48701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24" name="矩形 23">
              <a:extLst>
                <a:ext uri="{FF2B5EF4-FFF2-40B4-BE49-F238E27FC236}">
                  <a16:creationId xmlns:a16="http://schemas.microsoft.com/office/drawing/2014/main" id="{FC4AA726-810F-3B4D-BE10-8E5E7C3A9801}"/>
                </a:ext>
              </a:extLst>
            </p:cNvPr>
            <p:cNvSpPr/>
            <p:nvPr/>
          </p:nvSpPr>
          <p:spPr>
            <a:xfrm>
              <a:off x="3776870" y="3429000"/>
              <a:ext cx="2782956" cy="2292534"/>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3" name="灯片编号占位符 2">
            <a:extLst>
              <a:ext uri="{FF2B5EF4-FFF2-40B4-BE49-F238E27FC236}">
                <a16:creationId xmlns:a16="http://schemas.microsoft.com/office/drawing/2014/main" id="{CC30B696-B765-A94E-946B-2E1355CC21FD}"/>
              </a:ext>
            </a:extLst>
          </p:cNvPr>
          <p:cNvSpPr>
            <a:spLocks noGrp="1"/>
          </p:cNvSpPr>
          <p:nvPr>
            <p:ph type="sldNum" sz="quarter" idx="12"/>
          </p:nvPr>
        </p:nvSpPr>
        <p:spPr>
          <a:xfrm>
            <a:off x="8610600" y="6356350"/>
            <a:ext cx="2743200" cy="365125"/>
          </a:xfrm>
          <a:prstGeom prst="rect">
            <a:avLst/>
          </a:prstGeom>
        </p:spPr>
        <p:txBody>
          <a:bodyPr/>
          <a:lstStyle/>
          <a:p>
            <a:r>
              <a:rPr lang="sl-SI" dirty="0"/>
              <a:t>#9</a:t>
            </a:r>
            <a:endParaRPr lang="en-US" dirty="0"/>
          </a:p>
        </p:txBody>
      </p:sp>
      <p:sp>
        <p:nvSpPr>
          <p:cNvPr id="18" name="标题 1">
            <a:extLst>
              <a:ext uri="{FF2B5EF4-FFF2-40B4-BE49-F238E27FC236}">
                <a16:creationId xmlns:a16="http://schemas.microsoft.com/office/drawing/2014/main" id="{5B28C052-6559-7D4F-8934-FAD2532CDBC2}"/>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kumimoji="1" lang="zh-CN" altLang="en-US" dirty="0"/>
          </a:p>
        </p:txBody>
      </p:sp>
      <p:sp>
        <p:nvSpPr>
          <p:cNvPr id="2" name="文本框 1">
            <a:extLst>
              <a:ext uri="{FF2B5EF4-FFF2-40B4-BE49-F238E27FC236}">
                <a16:creationId xmlns:a16="http://schemas.microsoft.com/office/drawing/2014/main" id="{974A9E5D-2062-0B4F-BFA4-719E979E96FB}"/>
              </a:ext>
            </a:extLst>
          </p:cNvPr>
          <p:cNvSpPr txBox="1"/>
          <p:nvPr/>
        </p:nvSpPr>
        <p:spPr>
          <a:xfrm>
            <a:off x="2603715" y="632330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254533876"/>
      </p:ext>
    </p:extLst>
  </p:cSld>
  <p:clrMapOvr>
    <a:masterClrMapping/>
  </p:clrMapOvr>
  <mc:AlternateContent xmlns:mc="http://schemas.openxmlformats.org/markup-compatibility/2006" xmlns:p14="http://schemas.microsoft.com/office/powerpoint/2010/main">
    <mc:Choice Requires="p14">
      <p:transition spd="slow" p14:dur="2000" advTm="4085"/>
    </mc:Choice>
    <mc:Fallback xmlns="">
      <p:transition spd="slow" advTm="408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E0E31-EC1A-B04C-AB03-B7F6D66AC18B}"/>
              </a:ext>
            </a:extLst>
          </p:cNvPr>
          <p:cNvSpPr>
            <a:spLocks noGrp="1"/>
          </p:cNvSpPr>
          <p:nvPr>
            <p:ph type="title"/>
          </p:nvPr>
        </p:nvSpPr>
        <p:spPr>
          <a:xfrm>
            <a:off x="838200" y="-77315"/>
            <a:ext cx="10515600" cy="1325563"/>
          </a:xfrm>
        </p:spPr>
        <p:txBody>
          <a:bodyPr/>
          <a:lstStyle/>
          <a:p>
            <a:r>
              <a:rPr kumimoji="1" lang="en-US" altLang="zh-CN" dirty="0"/>
              <a:t>Approach—</a:t>
            </a:r>
            <a:r>
              <a:rPr lang="en" altLang="zh-CN" sz="3600" dirty="0"/>
              <a:t>Set-level Matching Heuristics </a:t>
            </a:r>
            <a:endParaRPr lang="zh-CN" altLang="en-US" sz="3600" dirty="0"/>
          </a:p>
        </p:txBody>
      </p:sp>
      <p:sp>
        <p:nvSpPr>
          <p:cNvPr id="6" name="文本框 5">
            <a:extLst>
              <a:ext uri="{FF2B5EF4-FFF2-40B4-BE49-F238E27FC236}">
                <a16:creationId xmlns:a16="http://schemas.microsoft.com/office/drawing/2014/main" id="{07E72AF2-18A6-0542-829D-3F505F5EBCC4}"/>
              </a:ext>
            </a:extLst>
          </p:cNvPr>
          <p:cNvSpPr txBox="1"/>
          <p:nvPr/>
        </p:nvSpPr>
        <p:spPr>
          <a:xfrm>
            <a:off x="1375427" y="1128458"/>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6126311" y="1128458"/>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5" name="组合 4">
            <a:extLst>
              <a:ext uri="{FF2B5EF4-FFF2-40B4-BE49-F238E27FC236}">
                <a16:creationId xmlns:a16="http://schemas.microsoft.com/office/drawing/2014/main" id="{3495BC77-41E3-0C4D-AE40-8A5FC492DFD9}"/>
              </a:ext>
            </a:extLst>
          </p:cNvPr>
          <p:cNvGrpSpPr/>
          <p:nvPr/>
        </p:nvGrpSpPr>
        <p:grpSpPr>
          <a:xfrm>
            <a:off x="1112036" y="1680273"/>
            <a:ext cx="2782956" cy="2292534"/>
            <a:chOff x="3776870" y="3429000"/>
            <a:chExt cx="2782956" cy="2292534"/>
          </a:xfrm>
        </p:grpSpPr>
        <p:grpSp>
          <p:nvGrpSpPr>
            <p:cNvPr id="14" name="组合 13">
              <a:extLst>
                <a:ext uri="{FF2B5EF4-FFF2-40B4-BE49-F238E27FC236}">
                  <a16:creationId xmlns:a16="http://schemas.microsoft.com/office/drawing/2014/main" id="{B8BE9B39-702E-674C-B028-C13C2515B476}"/>
                </a:ext>
              </a:extLst>
            </p:cNvPr>
            <p:cNvGrpSpPr/>
            <p:nvPr/>
          </p:nvGrpSpPr>
          <p:grpSpPr>
            <a:xfrm>
              <a:off x="3927559" y="3603657"/>
              <a:ext cx="2493119" cy="1951983"/>
              <a:chOff x="3927559" y="3862055"/>
              <a:chExt cx="2327463" cy="1200567"/>
            </a:xfrm>
          </p:grpSpPr>
          <p:sp>
            <p:nvSpPr>
              <p:cNvPr id="9" name="矩形 8">
                <a:extLst>
                  <a:ext uri="{FF2B5EF4-FFF2-40B4-BE49-F238E27FC236}">
                    <a16:creationId xmlns:a16="http://schemas.microsoft.com/office/drawing/2014/main" id="{30CF0361-8F82-8741-98CD-641A058CB5F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10" name="矩形 9">
                <a:extLst>
                  <a:ext uri="{FF2B5EF4-FFF2-40B4-BE49-F238E27FC236}">
                    <a16:creationId xmlns:a16="http://schemas.microsoft.com/office/drawing/2014/main" id="{D1F7FE95-F56A-E547-B8EB-CAF185221F85}"/>
                  </a:ext>
                </a:extLst>
              </p:cNvPr>
              <p:cNvSpPr/>
              <p:nvPr/>
            </p:nvSpPr>
            <p:spPr>
              <a:xfrm>
                <a:off x="3927560" y="4130382"/>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11" name="矩形 10">
                <a:extLst>
                  <a:ext uri="{FF2B5EF4-FFF2-40B4-BE49-F238E27FC236}">
                    <a16:creationId xmlns:a16="http://schemas.microsoft.com/office/drawing/2014/main" id="{46046A44-384E-F949-96C3-3D7A88CC1CE3}"/>
                  </a:ext>
                </a:extLst>
              </p:cNvPr>
              <p:cNvSpPr/>
              <p:nvPr/>
            </p:nvSpPr>
            <p:spPr>
              <a:xfrm>
                <a:off x="3927561" y="44346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12" name="文本框 11">
                <a:extLst>
                  <a:ext uri="{FF2B5EF4-FFF2-40B4-BE49-F238E27FC236}">
                    <a16:creationId xmlns:a16="http://schemas.microsoft.com/office/drawing/2014/main" id="{0115CE22-E2CB-334C-B53F-B8D6BDA55446}"/>
                  </a:ext>
                </a:extLst>
              </p:cNvPr>
              <p:cNvSpPr txBox="1"/>
              <p:nvPr/>
            </p:nvSpPr>
            <p:spPr>
              <a:xfrm>
                <a:off x="4833047" y="4595060"/>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13" name="矩形 12">
                <a:extLst>
                  <a:ext uri="{FF2B5EF4-FFF2-40B4-BE49-F238E27FC236}">
                    <a16:creationId xmlns:a16="http://schemas.microsoft.com/office/drawing/2014/main" id="{EB1088F9-D6AE-9B45-B049-C5C3D45A9ED4}"/>
                  </a:ext>
                </a:extLst>
              </p:cNvPr>
              <p:cNvSpPr/>
              <p:nvPr/>
            </p:nvSpPr>
            <p:spPr>
              <a:xfrm>
                <a:off x="3927559" y="48701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15" name="矩形 14">
              <a:extLst>
                <a:ext uri="{FF2B5EF4-FFF2-40B4-BE49-F238E27FC236}">
                  <a16:creationId xmlns:a16="http://schemas.microsoft.com/office/drawing/2014/main" id="{7B4ACF7A-80B8-7D42-ABDB-B45E8C24430E}"/>
                </a:ext>
              </a:extLst>
            </p:cNvPr>
            <p:cNvSpPr/>
            <p:nvPr/>
          </p:nvSpPr>
          <p:spPr>
            <a:xfrm>
              <a:off x="3776870" y="3429000"/>
              <a:ext cx="2782956" cy="2292534"/>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0" name="矩形 19">
            <a:extLst>
              <a:ext uri="{FF2B5EF4-FFF2-40B4-BE49-F238E27FC236}">
                <a16:creationId xmlns:a16="http://schemas.microsoft.com/office/drawing/2014/main" id="{D757F7C1-E0F0-DE4F-A7FD-8575CAA24DEF}"/>
              </a:ext>
            </a:extLst>
          </p:cNvPr>
          <p:cNvSpPr/>
          <p:nvPr/>
        </p:nvSpPr>
        <p:spPr>
          <a:xfrm>
            <a:off x="6137472" y="1852953"/>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17" name="文本框 16">
            <a:extLst>
              <a:ext uri="{FF2B5EF4-FFF2-40B4-BE49-F238E27FC236}">
                <a16:creationId xmlns:a16="http://schemas.microsoft.com/office/drawing/2014/main" id="{E082FCAA-3853-B944-84DC-95EEE3895C4E}"/>
              </a:ext>
            </a:extLst>
          </p:cNvPr>
          <p:cNvSpPr txBox="1"/>
          <p:nvPr/>
        </p:nvSpPr>
        <p:spPr>
          <a:xfrm>
            <a:off x="4449666" y="2009457"/>
            <a:ext cx="1133131" cy="646331"/>
          </a:xfrm>
          <a:prstGeom prst="rect">
            <a:avLst/>
          </a:prstGeom>
          <a:noFill/>
        </p:spPr>
        <p:txBody>
          <a:bodyPr wrap="none" rtlCol="0">
            <a:spAutoFit/>
          </a:bodyPr>
          <a:lstStyle/>
          <a:p>
            <a:pPr algn="ctr"/>
            <a:r>
              <a:rPr kumimoji="1" lang="en-US" altLang="zh-CN" dirty="0"/>
              <a:t>Maximum</a:t>
            </a:r>
          </a:p>
          <a:p>
            <a:pPr algn="ctr"/>
            <a:r>
              <a:rPr kumimoji="1" lang="en-US" altLang="zh-CN" dirty="0"/>
              <a:t>ROUGE</a:t>
            </a:r>
            <a:endParaRPr kumimoji="1" lang="zh-CN" altLang="en-US" dirty="0"/>
          </a:p>
        </p:txBody>
      </p:sp>
      <p:sp>
        <p:nvSpPr>
          <p:cNvPr id="23" name="文本框 22">
            <a:extLst>
              <a:ext uri="{FF2B5EF4-FFF2-40B4-BE49-F238E27FC236}">
                <a16:creationId xmlns:a16="http://schemas.microsoft.com/office/drawing/2014/main" id="{123EBA8D-2F6A-AC49-90DC-309ED31B65C4}"/>
              </a:ext>
            </a:extLst>
          </p:cNvPr>
          <p:cNvSpPr txBox="1"/>
          <p:nvPr/>
        </p:nvSpPr>
        <p:spPr>
          <a:xfrm>
            <a:off x="4090749" y="2971733"/>
            <a:ext cx="1849738" cy="646331"/>
          </a:xfrm>
          <a:prstGeom prst="rect">
            <a:avLst/>
          </a:prstGeom>
          <a:noFill/>
        </p:spPr>
        <p:txBody>
          <a:bodyPr wrap="none" rtlCol="0">
            <a:spAutoFit/>
          </a:bodyPr>
          <a:lstStyle/>
          <a:p>
            <a:pPr algn="ctr"/>
            <a:r>
              <a:rPr kumimoji="1" lang="en-US" altLang="zh-CN" dirty="0"/>
              <a:t>Maximum</a:t>
            </a:r>
          </a:p>
          <a:p>
            <a:pPr algn="ctr"/>
            <a:r>
              <a:rPr kumimoji="1" lang="en-US" altLang="zh-CN" dirty="0"/>
              <a:t>Keywords overlap</a:t>
            </a:r>
            <a:endParaRPr kumimoji="1" lang="zh-CN" altLang="en-US" dirty="0"/>
          </a:p>
        </p:txBody>
      </p:sp>
      <p:sp>
        <p:nvSpPr>
          <p:cNvPr id="18" name="左箭头 17">
            <a:extLst>
              <a:ext uri="{FF2B5EF4-FFF2-40B4-BE49-F238E27FC236}">
                <a16:creationId xmlns:a16="http://schemas.microsoft.com/office/drawing/2014/main" id="{50665F16-4913-E044-A99B-415CA90D181D}"/>
              </a:ext>
            </a:extLst>
          </p:cNvPr>
          <p:cNvSpPr/>
          <p:nvPr/>
        </p:nvSpPr>
        <p:spPr>
          <a:xfrm>
            <a:off x="4045682" y="2551746"/>
            <a:ext cx="1894805" cy="52403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33C02D95-E7CF-0A4E-BD3B-D317C7E9215D}"/>
              </a:ext>
            </a:extLst>
          </p:cNvPr>
          <p:cNvSpPr/>
          <p:nvPr/>
        </p:nvSpPr>
        <p:spPr>
          <a:xfrm>
            <a:off x="2282154" y="4057799"/>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51BF99DC-5F6F-334B-A1A5-FBB3EBB68FF6}"/>
              </a:ext>
            </a:extLst>
          </p:cNvPr>
          <p:cNvSpPr txBox="1"/>
          <p:nvPr/>
        </p:nvSpPr>
        <p:spPr>
          <a:xfrm>
            <a:off x="1375427" y="4168371"/>
            <a:ext cx="748923" cy="369332"/>
          </a:xfrm>
          <a:prstGeom prst="rect">
            <a:avLst/>
          </a:prstGeom>
          <a:noFill/>
        </p:spPr>
        <p:txBody>
          <a:bodyPr wrap="none" rtlCol="0">
            <a:spAutoFit/>
          </a:bodyPr>
          <a:lstStyle/>
          <a:p>
            <a:r>
              <a:rPr kumimoji="1" lang="en-US" altLang="zh-CN" dirty="0"/>
              <a:t>Select</a:t>
            </a:r>
            <a:endParaRPr kumimoji="1" lang="zh-CN" altLang="en-US" dirty="0"/>
          </a:p>
        </p:txBody>
      </p:sp>
      <p:sp>
        <p:nvSpPr>
          <p:cNvPr id="26" name="矩形 25">
            <a:extLst>
              <a:ext uri="{FF2B5EF4-FFF2-40B4-BE49-F238E27FC236}">
                <a16:creationId xmlns:a16="http://schemas.microsoft.com/office/drawing/2014/main" id="{83C2AE17-452D-1746-88F8-07228C237303}"/>
              </a:ext>
            </a:extLst>
          </p:cNvPr>
          <p:cNvSpPr/>
          <p:nvPr/>
        </p:nvSpPr>
        <p:spPr>
          <a:xfrm>
            <a:off x="1262725" y="4802692"/>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27" name="右箭头 26">
            <a:extLst>
              <a:ext uri="{FF2B5EF4-FFF2-40B4-BE49-F238E27FC236}">
                <a16:creationId xmlns:a16="http://schemas.microsoft.com/office/drawing/2014/main" id="{94F2DD2A-51B9-B348-9212-018720889224}"/>
              </a:ext>
            </a:extLst>
          </p:cNvPr>
          <p:cNvSpPr/>
          <p:nvPr/>
        </p:nvSpPr>
        <p:spPr>
          <a:xfrm>
            <a:off x="4090749" y="4802692"/>
            <a:ext cx="1849738" cy="47639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20A5CFB0-B066-0143-B863-14B22C14031E}"/>
              </a:ext>
            </a:extLst>
          </p:cNvPr>
          <p:cNvSpPr txBox="1"/>
          <p:nvPr/>
        </p:nvSpPr>
        <p:spPr>
          <a:xfrm>
            <a:off x="4641156" y="4555492"/>
            <a:ext cx="891591" cy="369332"/>
          </a:xfrm>
          <a:prstGeom prst="rect">
            <a:avLst/>
          </a:prstGeom>
          <a:noFill/>
        </p:spPr>
        <p:txBody>
          <a:bodyPr wrap="none" rtlCol="0">
            <a:spAutoFit/>
          </a:bodyPr>
          <a:lstStyle/>
          <a:p>
            <a:r>
              <a:rPr kumimoji="1" lang="en-US" altLang="zh-CN" dirty="0"/>
              <a:t>Aligned</a:t>
            </a:r>
            <a:endParaRPr kumimoji="1" lang="zh-CN" altLang="en-US" dirty="0"/>
          </a:p>
        </p:txBody>
      </p:sp>
      <p:sp>
        <p:nvSpPr>
          <p:cNvPr id="29" name="下箭头 28">
            <a:extLst>
              <a:ext uri="{FF2B5EF4-FFF2-40B4-BE49-F238E27FC236}">
                <a16:creationId xmlns:a16="http://schemas.microsoft.com/office/drawing/2014/main" id="{58F1271B-F95E-7A4E-A39E-6D08CA8862D0}"/>
              </a:ext>
            </a:extLst>
          </p:cNvPr>
          <p:cNvSpPr/>
          <p:nvPr/>
        </p:nvSpPr>
        <p:spPr>
          <a:xfrm>
            <a:off x="7120740" y="4011857"/>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2EF2C516-DC11-F34B-8AE2-8B3C4AE30059}"/>
              </a:ext>
            </a:extLst>
          </p:cNvPr>
          <p:cNvSpPr/>
          <p:nvPr/>
        </p:nvSpPr>
        <p:spPr>
          <a:xfrm>
            <a:off x="6137473" y="2302288"/>
            <a:ext cx="2493117" cy="31300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32" name="矩形 31">
            <a:extLst>
              <a:ext uri="{FF2B5EF4-FFF2-40B4-BE49-F238E27FC236}">
                <a16:creationId xmlns:a16="http://schemas.microsoft.com/office/drawing/2014/main" id="{06C84300-8DE5-CC4E-938F-9606D78606B8}"/>
              </a:ext>
            </a:extLst>
          </p:cNvPr>
          <p:cNvSpPr/>
          <p:nvPr/>
        </p:nvSpPr>
        <p:spPr>
          <a:xfrm>
            <a:off x="6137472" y="2733703"/>
            <a:ext cx="2493117" cy="31300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sp>
        <p:nvSpPr>
          <p:cNvPr id="33" name="矩形 32">
            <a:extLst>
              <a:ext uri="{FF2B5EF4-FFF2-40B4-BE49-F238E27FC236}">
                <a16:creationId xmlns:a16="http://schemas.microsoft.com/office/drawing/2014/main" id="{12212C8B-EED7-234C-A2C8-0DDE8F55DA01}"/>
              </a:ext>
            </a:extLst>
          </p:cNvPr>
          <p:cNvSpPr/>
          <p:nvPr/>
        </p:nvSpPr>
        <p:spPr>
          <a:xfrm>
            <a:off x="1133806" y="4726712"/>
            <a:ext cx="2782956" cy="476399"/>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灯片编号占位符 2">
            <a:extLst>
              <a:ext uri="{FF2B5EF4-FFF2-40B4-BE49-F238E27FC236}">
                <a16:creationId xmlns:a16="http://schemas.microsoft.com/office/drawing/2014/main" id="{73511053-A8FC-FE43-96B5-0FBA9E383D0B}"/>
              </a:ext>
            </a:extLst>
          </p:cNvPr>
          <p:cNvSpPr>
            <a:spLocks noGrp="1"/>
          </p:cNvSpPr>
          <p:nvPr>
            <p:ph type="sldNum" sz="quarter" idx="12"/>
          </p:nvPr>
        </p:nvSpPr>
        <p:spPr>
          <a:xfrm>
            <a:off x="8610600" y="6356350"/>
            <a:ext cx="2743200" cy="365125"/>
          </a:xfrm>
          <a:prstGeom prst="rect">
            <a:avLst/>
          </a:prstGeom>
        </p:spPr>
        <p:txBody>
          <a:bodyPr/>
          <a:lstStyle/>
          <a:p>
            <a:r>
              <a:rPr lang="sl-SI" dirty="0"/>
              <a:t>#9</a:t>
            </a:r>
            <a:endParaRPr lang="en-US" dirty="0"/>
          </a:p>
        </p:txBody>
      </p:sp>
      <p:sp>
        <p:nvSpPr>
          <p:cNvPr id="35" name="矩形 34">
            <a:extLst>
              <a:ext uri="{FF2B5EF4-FFF2-40B4-BE49-F238E27FC236}">
                <a16:creationId xmlns:a16="http://schemas.microsoft.com/office/drawing/2014/main" id="{2287B90E-86FC-5B47-9CA5-304053439B35}"/>
              </a:ext>
            </a:extLst>
          </p:cNvPr>
          <p:cNvSpPr/>
          <p:nvPr/>
        </p:nvSpPr>
        <p:spPr>
          <a:xfrm>
            <a:off x="995262" y="6441943"/>
            <a:ext cx="3238707" cy="400110"/>
          </a:xfrm>
          <a:prstGeom prst="rect">
            <a:avLst/>
          </a:prstGeom>
        </p:spPr>
        <p:txBody>
          <a:bodyPr wrap="none">
            <a:spAutoFit/>
          </a:bodyPr>
          <a:lstStyle/>
          <a:p>
            <a:r>
              <a:rPr lang="en" altLang="zh-CN" sz="2000" dirty="0">
                <a:latin typeface="Times" pitchFamily="2" charset="0"/>
              </a:rPr>
              <a:t>Set-level Pseudo Summary </a:t>
            </a:r>
            <a:r>
              <a:rPr lang="en" altLang="zh-CN" sz="2000" i="1" dirty="0">
                <a:latin typeface="Times" pitchFamily="2" charset="0"/>
              </a:rPr>
              <a:t>P </a:t>
            </a:r>
            <a:endParaRPr lang="en" altLang="zh-CN" sz="5400" dirty="0"/>
          </a:p>
        </p:txBody>
      </p:sp>
      <p:sp>
        <p:nvSpPr>
          <p:cNvPr id="36" name="文本框 35">
            <a:extLst>
              <a:ext uri="{FF2B5EF4-FFF2-40B4-BE49-F238E27FC236}">
                <a16:creationId xmlns:a16="http://schemas.microsoft.com/office/drawing/2014/main" id="{B33C060F-5731-5942-B176-A90B16B21786}"/>
              </a:ext>
            </a:extLst>
          </p:cNvPr>
          <p:cNvSpPr txBox="1"/>
          <p:nvPr/>
        </p:nvSpPr>
        <p:spPr>
          <a:xfrm>
            <a:off x="395287" y="4796967"/>
            <a:ext cx="651525" cy="369332"/>
          </a:xfrm>
          <a:prstGeom prst="rect">
            <a:avLst/>
          </a:prstGeom>
          <a:noFill/>
        </p:spPr>
        <p:txBody>
          <a:bodyPr wrap="none" rtlCol="0">
            <a:spAutoFit/>
          </a:bodyPr>
          <a:lstStyle/>
          <a:p>
            <a:r>
              <a:rPr kumimoji="1" lang="en-US" altLang="zh-CN" dirty="0"/>
              <a:t>Set 1</a:t>
            </a:r>
            <a:endParaRPr kumimoji="1" lang="zh-CN" altLang="en-US" dirty="0"/>
          </a:p>
        </p:txBody>
      </p:sp>
    </p:spTree>
    <p:custDataLst>
      <p:tags r:id="rId1"/>
    </p:custDataLst>
    <p:extLst>
      <p:ext uri="{BB962C8B-B14F-4D97-AF65-F5344CB8AC3E}">
        <p14:creationId xmlns:p14="http://schemas.microsoft.com/office/powerpoint/2010/main" val="4281144006"/>
      </p:ext>
    </p:extLst>
  </p:cSld>
  <p:clrMapOvr>
    <a:masterClrMapping/>
  </p:clrMapOvr>
  <mc:AlternateContent xmlns:mc="http://schemas.openxmlformats.org/markup-compatibility/2006" xmlns:p14="http://schemas.microsoft.com/office/powerpoint/2010/main">
    <mc:Choice Requires="p14">
      <p:transition spd="slow" p14:dur="2000" advTm="31181"/>
    </mc:Choice>
    <mc:Fallback xmlns="">
      <p:transition spd="slow" advTm="311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42" presetClass="path" presetSubtype="0" accel="50000" decel="50000" fill="hold" grpId="0" nodeType="withEffect">
                                  <p:stCondLst>
                                    <p:cond delay="0"/>
                                  </p:stCondLst>
                                  <p:childTnLst>
                                    <p:animMotion origin="layout" path="M 1.04167E-6 -4.07407E-6 L -0.00052 0.42524 " pathEditMode="relative" rAng="0" ptsTypes="AA">
                                      <p:cBhvr>
                                        <p:cTn id="36" dur="1000" fill="hold"/>
                                        <p:tgtEl>
                                          <p:spTgt spid="20"/>
                                        </p:tgtEl>
                                        <p:attrNameLst>
                                          <p:attrName>ppt_x</p:attrName>
                                          <p:attrName>ppt_y</p:attrName>
                                        </p:attrNameLst>
                                      </p:cBhvr>
                                      <p:rCtr x="-26" y="21250"/>
                                    </p:animMotion>
                                  </p:childTnLst>
                                </p:cTn>
                              </p:par>
                              <p:par>
                                <p:cTn id="37" presetID="22" presetClass="entr" presetSubtype="1"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7" grpId="0"/>
      <p:bldP spid="23" grpId="0"/>
      <p:bldP spid="18" grpId="0" animBg="1"/>
      <p:bldP spid="19" grpId="0" animBg="1"/>
      <p:bldP spid="24" grpId="0"/>
      <p:bldP spid="26" grpId="0" animBg="1"/>
      <p:bldP spid="27" grpId="0" animBg="1"/>
      <p:bldP spid="28" grpId="0"/>
      <p:bldP spid="29" grpId="0" animBg="1"/>
      <p:bldP spid="33" grpId="0" animBg="1"/>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7E72AF2-18A6-0542-829D-3F505F5EBCC4}"/>
              </a:ext>
            </a:extLst>
          </p:cNvPr>
          <p:cNvSpPr txBox="1"/>
          <p:nvPr/>
        </p:nvSpPr>
        <p:spPr>
          <a:xfrm>
            <a:off x="1375427" y="1113710"/>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6126311" y="1113710"/>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5" name="组合 4">
            <a:extLst>
              <a:ext uri="{FF2B5EF4-FFF2-40B4-BE49-F238E27FC236}">
                <a16:creationId xmlns:a16="http://schemas.microsoft.com/office/drawing/2014/main" id="{3495BC77-41E3-0C4D-AE40-8A5FC492DFD9}"/>
              </a:ext>
            </a:extLst>
          </p:cNvPr>
          <p:cNvGrpSpPr/>
          <p:nvPr/>
        </p:nvGrpSpPr>
        <p:grpSpPr>
          <a:xfrm>
            <a:off x="1112036" y="1665525"/>
            <a:ext cx="2782956" cy="2292534"/>
            <a:chOff x="3776870" y="3429000"/>
            <a:chExt cx="2782956" cy="2292534"/>
          </a:xfrm>
        </p:grpSpPr>
        <p:grpSp>
          <p:nvGrpSpPr>
            <p:cNvPr id="14" name="组合 13">
              <a:extLst>
                <a:ext uri="{FF2B5EF4-FFF2-40B4-BE49-F238E27FC236}">
                  <a16:creationId xmlns:a16="http://schemas.microsoft.com/office/drawing/2014/main" id="{B8BE9B39-702E-674C-B028-C13C2515B476}"/>
                </a:ext>
              </a:extLst>
            </p:cNvPr>
            <p:cNvGrpSpPr/>
            <p:nvPr/>
          </p:nvGrpSpPr>
          <p:grpSpPr>
            <a:xfrm>
              <a:off x="3927559" y="3603657"/>
              <a:ext cx="2493119" cy="1951983"/>
              <a:chOff x="3927559" y="3862055"/>
              <a:chExt cx="2327463" cy="1200567"/>
            </a:xfrm>
          </p:grpSpPr>
          <p:sp>
            <p:nvSpPr>
              <p:cNvPr id="9" name="矩形 8">
                <a:extLst>
                  <a:ext uri="{FF2B5EF4-FFF2-40B4-BE49-F238E27FC236}">
                    <a16:creationId xmlns:a16="http://schemas.microsoft.com/office/drawing/2014/main" id="{30CF0361-8F82-8741-98CD-641A058CB5F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10" name="矩形 9">
                <a:extLst>
                  <a:ext uri="{FF2B5EF4-FFF2-40B4-BE49-F238E27FC236}">
                    <a16:creationId xmlns:a16="http://schemas.microsoft.com/office/drawing/2014/main" id="{D1F7FE95-F56A-E547-B8EB-CAF185221F85}"/>
                  </a:ext>
                </a:extLst>
              </p:cNvPr>
              <p:cNvSpPr/>
              <p:nvPr/>
            </p:nvSpPr>
            <p:spPr>
              <a:xfrm>
                <a:off x="3927560" y="4130382"/>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11" name="矩形 10">
                <a:extLst>
                  <a:ext uri="{FF2B5EF4-FFF2-40B4-BE49-F238E27FC236}">
                    <a16:creationId xmlns:a16="http://schemas.microsoft.com/office/drawing/2014/main" id="{46046A44-384E-F949-96C3-3D7A88CC1CE3}"/>
                  </a:ext>
                </a:extLst>
              </p:cNvPr>
              <p:cNvSpPr/>
              <p:nvPr/>
            </p:nvSpPr>
            <p:spPr>
              <a:xfrm>
                <a:off x="3927561" y="44346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12" name="文本框 11">
                <a:extLst>
                  <a:ext uri="{FF2B5EF4-FFF2-40B4-BE49-F238E27FC236}">
                    <a16:creationId xmlns:a16="http://schemas.microsoft.com/office/drawing/2014/main" id="{0115CE22-E2CB-334C-B53F-B8D6BDA55446}"/>
                  </a:ext>
                </a:extLst>
              </p:cNvPr>
              <p:cNvSpPr txBox="1"/>
              <p:nvPr/>
            </p:nvSpPr>
            <p:spPr>
              <a:xfrm>
                <a:off x="4833047" y="4595060"/>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13" name="矩形 12">
                <a:extLst>
                  <a:ext uri="{FF2B5EF4-FFF2-40B4-BE49-F238E27FC236}">
                    <a16:creationId xmlns:a16="http://schemas.microsoft.com/office/drawing/2014/main" id="{EB1088F9-D6AE-9B45-B049-C5C3D45A9ED4}"/>
                  </a:ext>
                </a:extLst>
              </p:cNvPr>
              <p:cNvSpPr/>
              <p:nvPr/>
            </p:nvSpPr>
            <p:spPr>
              <a:xfrm>
                <a:off x="3927559" y="48701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15" name="矩形 14">
              <a:extLst>
                <a:ext uri="{FF2B5EF4-FFF2-40B4-BE49-F238E27FC236}">
                  <a16:creationId xmlns:a16="http://schemas.microsoft.com/office/drawing/2014/main" id="{7B4ACF7A-80B8-7D42-ABDB-B45E8C24430E}"/>
                </a:ext>
              </a:extLst>
            </p:cNvPr>
            <p:cNvSpPr/>
            <p:nvPr/>
          </p:nvSpPr>
          <p:spPr>
            <a:xfrm>
              <a:off x="3776870" y="3429000"/>
              <a:ext cx="2782956" cy="2292534"/>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0" name="矩形 19">
            <a:extLst>
              <a:ext uri="{FF2B5EF4-FFF2-40B4-BE49-F238E27FC236}">
                <a16:creationId xmlns:a16="http://schemas.microsoft.com/office/drawing/2014/main" id="{D757F7C1-E0F0-DE4F-A7FD-8575CAA24DEF}"/>
              </a:ext>
            </a:extLst>
          </p:cNvPr>
          <p:cNvSpPr/>
          <p:nvPr/>
        </p:nvSpPr>
        <p:spPr>
          <a:xfrm>
            <a:off x="6141059" y="4762175"/>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17" name="文本框 16">
            <a:extLst>
              <a:ext uri="{FF2B5EF4-FFF2-40B4-BE49-F238E27FC236}">
                <a16:creationId xmlns:a16="http://schemas.microsoft.com/office/drawing/2014/main" id="{E082FCAA-3853-B944-84DC-95EEE3895C4E}"/>
              </a:ext>
            </a:extLst>
          </p:cNvPr>
          <p:cNvSpPr txBox="1"/>
          <p:nvPr/>
        </p:nvSpPr>
        <p:spPr>
          <a:xfrm>
            <a:off x="4449666" y="1994709"/>
            <a:ext cx="1133131" cy="646331"/>
          </a:xfrm>
          <a:prstGeom prst="rect">
            <a:avLst/>
          </a:prstGeom>
          <a:noFill/>
        </p:spPr>
        <p:txBody>
          <a:bodyPr wrap="none" rtlCol="0">
            <a:spAutoFit/>
          </a:bodyPr>
          <a:lstStyle/>
          <a:p>
            <a:pPr algn="ctr"/>
            <a:r>
              <a:rPr kumimoji="1" lang="en-US" altLang="zh-CN" dirty="0"/>
              <a:t>Maximum</a:t>
            </a:r>
          </a:p>
          <a:p>
            <a:pPr algn="ctr"/>
            <a:r>
              <a:rPr kumimoji="1" lang="en-US" altLang="zh-CN" dirty="0"/>
              <a:t>ROUGE</a:t>
            </a:r>
            <a:endParaRPr kumimoji="1" lang="zh-CN" altLang="en-US" dirty="0"/>
          </a:p>
        </p:txBody>
      </p:sp>
      <p:sp>
        <p:nvSpPr>
          <p:cNvPr id="23" name="文本框 22">
            <a:extLst>
              <a:ext uri="{FF2B5EF4-FFF2-40B4-BE49-F238E27FC236}">
                <a16:creationId xmlns:a16="http://schemas.microsoft.com/office/drawing/2014/main" id="{123EBA8D-2F6A-AC49-90DC-309ED31B65C4}"/>
              </a:ext>
            </a:extLst>
          </p:cNvPr>
          <p:cNvSpPr txBox="1"/>
          <p:nvPr/>
        </p:nvSpPr>
        <p:spPr>
          <a:xfrm>
            <a:off x="4090749" y="2956985"/>
            <a:ext cx="1849738" cy="646331"/>
          </a:xfrm>
          <a:prstGeom prst="rect">
            <a:avLst/>
          </a:prstGeom>
          <a:noFill/>
        </p:spPr>
        <p:txBody>
          <a:bodyPr wrap="none" rtlCol="0">
            <a:spAutoFit/>
          </a:bodyPr>
          <a:lstStyle/>
          <a:p>
            <a:pPr algn="ctr"/>
            <a:r>
              <a:rPr kumimoji="1" lang="en-US" altLang="zh-CN" dirty="0"/>
              <a:t>Maximum</a:t>
            </a:r>
          </a:p>
          <a:p>
            <a:pPr algn="ctr"/>
            <a:r>
              <a:rPr kumimoji="1" lang="en-US" altLang="zh-CN" dirty="0"/>
              <a:t>Keywords overlap</a:t>
            </a:r>
            <a:endParaRPr kumimoji="1" lang="zh-CN" altLang="en-US" dirty="0"/>
          </a:p>
        </p:txBody>
      </p:sp>
      <p:sp>
        <p:nvSpPr>
          <p:cNvPr id="18" name="左箭头 17">
            <a:extLst>
              <a:ext uri="{FF2B5EF4-FFF2-40B4-BE49-F238E27FC236}">
                <a16:creationId xmlns:a16="http://schemas.microsoft.com/office/drawing/2014/main" id="{50665F16-4913-E044-A99B-415CA90D181D}"/>
              </a:ext>
            </a:extLst>
          </p:cNvPr>
          <p:cNvSpPr/>
          <p:nvPr/>
        </p:nvSpPr>
        <p:spPr>
          <a:xfrm>
            <a:off x="4045682" y="2536998"/>
            <a:ext cx="1894805" cy="52403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33C02D95-E7CF-0A4E-BD3B-D317C7E9215D}"/>
              </a:ext>
            </a:extLst>
          </p:cNvPr>
          <p:cNvSpPr/>
          <p:nvPr/>
        </p:nvSpPr>
        <p:spPr>
          <a:xfrm>
            <a:off x="2282154" y="4043051"/>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51BF99DC-5F6F-334B-A1A5-FBB3EBB68FF6}"/>
              </a:ext>
            </a:extLst>
          </p:cNvPr>
          <p:cNvSpPr txBox="1"/>
          <p:nvPr/>
        </p:nvSpPr>
        <p:spPr>
          <a:xfrm>
            <a:off x="1375427" y="4153623"/>
            <a:ext cx="748923" cy="369332"/>
          </a:xfrm>
          <a:prstGeom prst="rect">
            <a:avLst/>
          </a:prstGeom>
          <a:noFill/>
        </p:spPr>
        <p:txBody>
          <a:bodyPr wrap="none" rtlCol="0">
            <a:spAutoFit/>
          </a:bodyPr>
          <a:lstStyle/>
          <a:p>
            <a:r>
              <a:rPr kumimoji="1" lang="en-US" altLang="zh-CN" dirty="0"/>
              <a:t>Select</a:t>
            </a:r>
            <a:endParaRPr kumimoji="1" lang="zh-CN" altLang="en-US" dirty="0"/>
          </a:p>
        </p:txBody>
      </p:sp>
      <p:sp>
        <p:nvSpPr>
          <p:cNvPr id="26" name="矩形 25">
            <a:extLst>
              <a:ext uri="{FF2B5EF4-FFF2-40B4-BE49-F238E27FC236}">
                <a16:creationId xmlns:a16="http://schemas.microsoft.com/office/drawing/2014/main" id="{83C2AE17-452D-1746-88F8-07228C237303}"/>
              </a:ext>
            </a:extLst>
          </p:cNvPr>
          <p:cNvSpPr/>
          <p:nvPr/>
        </p:nvSpPr>
        <p:spPr>
          <a:xfrm>
            <a:off x="1262725" y="4787944"/>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27" name="右箭头 26">
            <a:extLst>
              <a:ext uri="{FF2B5EF4-FFF2-40B4-BE49-F238E27FC236}">
                <a16:creationId xmlns:a16="http://schemas.microsoft.com/office/drawing/2014/main" id="{94F2DD2A-51B9-B348-9212-018720889224}"/>
              </a:ext>
            </a:extLst>
          </p:cNvPr>
          <p:cNvSpPr/>
          <p:nvPr/>
        </p:nvSpPr>
        <p:spPr>
          <a:xfrm>
            <a:off x="4090749" y="4787944"/>
            <a:ext cx="1849738" cy="47639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20A5CFB0-B066-0143-B863-14B22C14031E}"/>
              </a:ext>
            </a:extLst>
          </p:cNvPr>
          <p:cNvSpPr txBox="1"/>
          <p:nvPr/>
        </p:nvSpPr>
        <p:spPr>
          <a:xfrm>
            <a:off x="4641156" y="4540744"/>
            <a:ext cx="891591" cy="369332"/>
          </a:xfrm>
          <a:prstGeom prst="rect">
            <a:avLst/>
          </a:prstGeom>
          <a:noFill/>
        </p:spPr>
        <p:txBody>
          <a:bodyPr wrap="none" rtlCol="0">
            <a:spAutoFit/>
          </a:bodyPr>
          <a:lstStyle/>
          <a:p>
            <a:r>
              <a:rPr kumimoji="1" lang="en-US" altLang="zh-CN" dirty="0"/>
              <a:t>Aligned</a:t>
            </a:r>
            <a:endParaRPr kumimoji="1" lang="zh-CN" altLang="en-US" dirty="0"/>
          </a:p>
        </p:txBody>
      </p:sp>
      <p:sp>
        <p:nvSpPr>
          <p:cNvPr id="29" name="下箭头 28">
            <a:extLst>
              <a:ext uri="{FF2B5EF4-FFF2-40B4-BE49-F238E27FC236}">
                <a16:creationId xmlns:a16="http://schemas.microsoft.com/office/drawing/2014/main" id="{58F1271B-F95E-7A4E-A39E-6D08CA8862D0}"/>
              </a:ext>
            </a:extLst>
          </p:cNvPr>
          <p:cNvSpPr/>
          <p:nvPr/>
        </p:nvSpPr>
        <p:spPr>
          <a:xfrm>
            <a:off x="7120740" y="3997109"/>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2EF2C516-DC11-F34B-8AE2-8B3C4AE30059}"/>
              </a:ext>
            </a:extLst>
          </p:cNvPr>
          <p:cNvSpPr/>
          <p:nvPr/>
        </p:nvSpPr>
        <p:spPr>
          <a:xfrm>
            <a:off x="6137473" y="2287540"/>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32" name="矩形 31">
            <a:extLst>
              <a:ext uri="{FF2B5EF4-FFF2-40B4-BE49-F238E27FC236}">
                <a16:creationId xmlns:a16="http://schemas.microsoft.com/office/drawing/2014/main" id="{06C84300-8DE5-CC4E-938F-9606D78606B8}"/>
              </a:ext>
            </a:extLst>
          </p:cNvPr>
          <p:cNvSpPr/>
          <p:nvPr/>
        </p:nvSpPr>
        <p:spPr>
          <a:xfrm>
            <a:off x="6137472" y="2718955"/>
            <a:ext cx="2493117" cy="31300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sp>
        <p:nvSpPr>
          <p:cNvPr id="30" name="矩形 29">
            <a:extLst>
              <a:ext uri="{FF2B5EF4-FFF2-40B4-BE49-F238E27FC236}">
                <a16:creationId xmlns:a16="http://schemas.microsoft.com/office/drawing/2014/main" id="{25CB2F0C-E1A5-6549-8B95-B78FBE170ED1}"/>
              </a:ext>
            </a:extLst>
          </p:cNvPr>
          <p:cNvSpPr/>
          <p:nvPr/>
        </p:nvSpPr>
        <p:spPr>
          <a:xfrm>
            <a:off x="1133806" y="4711964"/>
            <a:ext cx="2782956" cy="476399"/>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 name="组合 3">
            <a:extLst>
              <a:ext uri="{FF2B5EF4-FFF2-40B4-BE49-F238E27FC236}">
                <a16:creationId xmlns:a16="http://schemas.microsoft.com/office/drawing/2014/main" id="{ABADC037-8C43-B846-B6F2-775AE5B764F1}"/>
              </a:ext>
            </a:extLst>
          </p:cNvPr>
          <p:cNvGrpSpPr/>
          <p:nvPr/>
        </p:nvGrpSpPr>
        <p:grpSpPr>
          <a:xfrm>
            <a:off x="1133806" y="5301392"/>
            <a:ext cx="2782956" cy="815027"/>
            <a:chOff x="1133806" y="5758580"/>
            <a:chExt cx="2782956" cy="815027"/>
          </a:xfrm>
        </p:grpSpPr>
        <p:sp>
          <p:nvSpPr>
            <p:cNvPr id="33" name="矩形 32">
              <a:extLst>
                <a:ext uri="{FF2B5EF4-FFF2-40B4-BE49-F238E27FC236}">
                  <a16:creationId xmlns:a16="http://schemas.microsoft.com/office/drawing/2014/main" id="{BE2B039D-8E8C-DC4B-B41A-B1E6352B3BEF}"/>
                </a:ext>
              </a:extLst>
            </p:cNvPr>
            <p:cNvSpPr/>
            <p:nvPr/>
          </p:nvSpPr>
          <p:spPr>
            <a:xfrm>
              <a:off x="1262725" y="5834560"/>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34" name="矩形 33">
              <a:extLst>
                <a:ext uri="{FF2B5EF4-FFF2-40B4-BE49-F238E27FC236}">
                  <a16:creationId xmlns:a16="http://schemas.microsoft.com/office/drawing/2014/main" id="{BE2B879A-B7F1-0346-A415-D709A89FA816}"/>
                </a:ext>
              </a:extLst>
            </p:cNvPr>
            <p:cNvSpPr/>
            <p:nvPr/>
          </p:nvSpPr>
          <p:spPr>
            <a:xfrm>
              <a:off x="1133806" y="5758580"/>
              <a:ext cx="2782956" cy="815027"/>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a:extLst>
                <a:ext uri="{FF2B5EF4-FFF2-40B4-BE49-F238E27FC236}">
                  <a16:creationId xmlns:a16="http://schemas.microsoft.com/office/drawing/2014/main" id="{CECC3665-E174-1741-8225-9AA62D4A2535}"/>
                </a:ext>
              </a:extLst>
            </p:cNvPr>
            <p:cNvSpPr/>
            <p:nvPr/>
          </p:nvSpPr>
          <p:spPr>
            <a:xfrm>
              <a:off x="1256955" y="6201606"/>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5</a:t>
              </a:r>
              <a:endParaRPr kumimoji="1" lang="zh-CN" altLang="en-US" sz="2000" baseline="-25000" dirty="0"/>
            </a:p>
          </p:txBody>
        </p:sp>
      </p:grpSp>
      <p:sp>
        <p:nvSpPr>
          <p:cNvPr id="3" name="灯片编号占位符 2">
            <a:extLst>
              <a:ext uri="{FF2B5EF4-FFF2-40B4-BE49-F238E27FC236}">
                <a16:creationId xmlns:a16="http://schemas.microsoft.com/office/drawing/2014/main" id="{5E04EA7D-F9E5-3940-A0D2-13CDE10CDEA3}"/>
              </a:ext>
            </a:extLst>
          </p:cNvPr>
          <p:cNvSpPr>
            <a:spLocks noGrp="1"/>
          </p:cNvSpPr>
          <p:nvPr>
            <p:ph type="sldNum" sz="quarter" idx="12"/>
          </p:nvPr>
        </p:nvSpPr>
        <p:spPr>
          <a:xfrm>
            <a:off x="8610600" y="6356350"/>
            <a:ext cx="2743200" cy="365125"/>
          </a:xfrm>
          <a:prstGeom prst="rect">
            <a:avLst/>
          </a:prstGeom>
        </p:spPr>
        <p:txBody>
          <a:bodyPr/>
          <a:lstStyle/>
          <a:p>
            <a:r>
              <a:rPr lang="sl-SI" dirty="0"/>
              <a:t>#9</a:t>
            </a:r>
            <a:endParaRPr lang="en-US" dirty="0"/>
          </a:p>
        </p:txBody>
      </p:sp>
      <p:sp>
        <p:nvSpPr>
          <p:cNvPr id="16" name="标题 15">
            <a:extLst>
              <a:ext uri="{FF2B5EF4-FFF2-40B4-BE49-F238E27FC236}">
                <a16:creationId xmlns:a16="http://schemas.microsoft.com/office/drawing/2014/main" id="{8F53BE8E-B7AD-1A45-8510-6D17BA699D2D}"/>
              </a:ext>
            </a:extLst>
          </p:cNvPr>
          <p:cNvSpPr>
            <a:spLocks noGrp="1"/>
          </p:cNvSpPr>
          <p:nvPr>
            <p:ph type="title"/>
          </p:nvPr>
        </p:nvSpPr>
        <p:spPr/>
        <p:txBody>
          <a:bodyPr/>
          <a:lstStyle/>
          <a:p>
            <a:endParaRPr lang="zh-CN" altLang="en-US"/>
          </a:p>
        </p:txBody>
      </p:sp>
      <p:sp>
        <p:nvSpPr>
          <p:cNvPr id="37" name="标题 1">
            <a:extLst>
              <a:ext uri="{FF2B5EF4-FFF2-40B4-BE49-F238E27FC236}">
                <a16:creationId xmlns:a16="http://schemas.microsoft.com/office/drawing/2014/main" id="{041D506C-B9D0-8D42-BD42-68ADF98B8539}"/>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lang="zh-CN" altLang="en-US" sz="3600" dirty="0"/>
          </a:p>
        </p:txBody>
      </p:sp>
      <p:sp>
        <p:nvSpPr>
          <p:cNvPr id="38" name="文本框 37">
            <a:extLst>
              <a:ext uri="{FF2B5EF4-FFF2-40B4-BE49-F238E27FC236}">
                <a16:creationId xmlns:a16="http://schemas.microsoft.com/office/drawing/2014/main" id="{ED58381D-8C65-DD48-A77E-08D139983CDC}"/>
              </a:ext>
            </a:extLst>
          </p:cNvPr>
          <p:cNvSpPr txBox="1"/>
          <p:nvPr/>
        </p:nvSpPr>
        <p:spPr>
          <a:xfrm>
            <a:off x="395287" y="4796967"/>
            <a:ext cx="651525" cy="369332"/>
          </a:xfrm>
          <a:prstGeom prst="rect">
            <a:avLst/>
          </a:prstGeom>
          <a:noFill/>
        </p:spPr>
        <p:txBody>
          <a:bodyPr wrap="none" rtlCol="0">
            <a:spAutoFit/>
          </a:bodyPr>
          <a:lstStyle/>
          <a:p>
            <a:r>
              <a:rPr kumimoji="1" lang="en-US" altLang="zh-CN" dirty="0"/>
              <a:t>Set 1</a:t>
            </a:r>
            <a:endParaRPr kumimoji="1" lang="zh-CN" altLang="en-US" dirty="0"/>
          </a:p>
        </p:txBody>
      </p:sp>
      <p:sp>
        <p:nvSpPr>
          <p:cNvPr id="39" name="文本框 38">
            <a:extLst>
              <a:ext uri="{FF2B5EF4-FFF2-40B4-BE49-F238E27FC236}">
                <a16:creationId xmlns:a16="http://schemas.microsoft.com/office/drawing/2014/main" id="{2688F2A2-F5C6-8C46-BBBE-D2DAB9BCA949}"/>
              </a:ext>
            </a:extLst>
          </p:cNvPr>
          <p:cNvSpPr txBox="1"/>
          <p:nvPr/>
        </p:nvSpPr>
        <p:spPr>
          <a:xfrm>
            <a:off x="395286" y="5706293"/>
            <a:ext cx="651525" cy="369332"/>
          </a:xfrm>
          <a:prstGeom prst="rect">
            <a:avLst/>
          </a:prstGeom>
          <a:noFill/>
        </p:spPr>
        <p:txBody>
          <a:bodyPr wrap="none" rtlCol="0">
            <a:spAutoFit/>
          </a:bodyPr>
          <a:lstStyle/>
          <a:p>
            <a:r>
              <a:rPr kumimoji="1" lang="en-US" altLang="zh-CN" dirty="0"/>
              <a:t>Set 2</a:t>
            </a:r>
            <a:endParaRPr kumimoji="1" lang="zh-CN" altLang="en-US" dirty="0"/>
          </a:p>
        </p:txBody>
      </p:sp>
    </p:spTree>
    <p:custDataLst>
      <p:tags r:id="rId1"/>
    </p:custDataLst>
    <p:extLst>
      <p:ext uri="{BB962C8B-B14F-4D97-AF65-F5344CB8AC3E}">
        <p14:creationId xmlns:p14="http://schemas.microsoft.com/office/powerpoint/2010/main" val="4073529218"/>
      </p:ext>
    </p:extLst>
  </p:cSld>
  <p:clrMapOvr>
    <a:masterClrMapping/>
  </p:clrMapOvr>
  <mc:AlternateContent xmlns:mc="http://schemas.openxmlformats.org/markup-compatibility/2006" xmlns:p14="http://schemas.microsoft.com/office/powerpoint/2010/main">
    <mc:Choice Requires="p14">
      <p:transition spd="slow" p14:dur="2000" advTm="4204"/>
    </mc:Choice>
    <mc:Fallback xmlns="">
      <p:transition spd="slow" advTm="42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par>
                                <p:cTn id="34" presetID="0" presetClass="path" presetSubtype="0" accel="50000" decel="50000" fill="hold" grpId="0" nodeType="withEffect">
                                  <p:stCondLst>
                                    <p:cond delay="0"/>
                                  </p:stCondLst>
                                  <p:childTnLst>
                                    <p:animMotion origin="layout" path="M 1.04167E-6 0 L 0.00091 0.41806 " pathEditMode="relative" rAng="0" ptsTypes="AA">
                                      <p:cBhvr>
                                        <p:cTn id="35" dur="1000" fill="hold"/>
                                        <p:tgtEl>
                                          <p:spTgt spid="31"/>
                                        </p:tgtEl>
                                        <p:attrNameLst>
                                          <p:attrName>ppt_x</p:attrName>
                                          <p:attrName>ppt_y</p:attrName>
                                        </p:attrNameLst>
                                      </p:cBhvr>
                                      <p:rCtr x="39" y="20903"/>
                                    </p:animMotion>
                                  </p:childTnLst>
                                </p:cTn>
                              </p:par>
                              <p:par>
                                <p:cTn id="36" presetID="22" presetClass="entr" presetSubtype="1"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up)">
                                      <p:cBhvr>
                                        <p:cTn id="38" dur="500"/>
                                        <p:tgtEl>
                                          <p:spTgt spid="2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18" grpId="0" animBg="1"/>
      <p:bldP spid="19" grpId="0" animBg="1"/>
      <p:bldP spid="24" grpId="0"/>
      <p:bldP spid="27" grpId="0" animBg="1"/>
      <p:bldP spid="28" grpId="0"/>
      <p:bldP spid="29" grpId="0" animBg="1"/>
      <p:bldP spid="31" grpId="0" animBg="1"/>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7E72AF2-18A6-0542-829D-3F505F5EBCC4}"/>
              </a:ext>
            </a:extLst>
          </p:cNvPr>
          <p:cNvSpPr txBox="1"/>
          <p:nvPr/>
        </p:nvSpPr>
        <p:spPr>
          <a:xfrm>
            <a:off x="1375427" y="1128458"/>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6126311" y="1128458"/>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5" name="组合 4">
            <a:extLst>
              <a:ext uri="{FF2B5EF4-FFF2-40B4-BE49-F238E27FC236}">
                <a16:creationId xmlns:a16="http://schemas.microsoft.com/office/drawing/2014/main" id="{3495BC77-41E3-0C4D-AE40-8A5FC492DFD9}"/>
              </a:ext>
            </a:extLst>
          </p:cNvPr>
          <p:cNvGrpSpPr/>
          <p:nvPr/>
        </p:nvGrpSpPr>
        <p:grpSpPr>
          <a:xfrm>
            <a:off x="1112036" y="1680273"/>
            <a:ext cx="2782956" cy="2292534"/>
            <a:chOff x="3776870" y="3429000"/>
            <a:chExt cx="2782956" cy="2292534"/>
          </a:xfrm>
        </p:grpSpPr>
        <p:grpSp>
          <p:nvGrpSpPr>
            <p:cNvPr id="14" name="组合 13">
              <a:extLst>
                <a:ext uri="{FF2B5EF4-FFF2-40B4-BE49-F238E27FC236}">
                  <a16:creationId xmlns:a16="http://schemas.microsoft.com/office/drawing/2014/main" id="{B8BE9B39-702E-674C-B028-C13C2515B476}"/>
                </a:ext>
              </a:extLst>
            </p:cNvPr>
            <p:cNvGrpSpPr/>
            <p:nvPr/>
          </p:nvGrpSpPr>
          <p:grpSpPr>
            <a:xfrm>
              <a:off x="3927559" y="3603657"/>
              <a:ext cx="2493119" cy="1951983"/>
              <a:chOff x="3927559" y="3862055"/>
              <a:chExt cx="2327463" cy="1200567"/>
            </a:xfrm>
          </p:grpSpPr>
          <p:sp>
            <p:nvSpPr>
              <p:cNvPr id="9" name="矩形 8">
                <a:extLst>
                  <a:ext uri="{FF2B5EF4-FFF2-40B4-BE49-F238E27FC236}">
                    <a16:creationId xmlns:a16="http://schemas.microsoft.com/office/drawing/2014/main" id="{30CF0361-8F82-8741-98CD-641A058CB5F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10" name="矩形 9">
                <a:extLst>
                  <a:ext uri="{FF2B5EF4-FFF2-40B4-BE49-F238E27FC236}">
                    <a16:creationId xmlns:a16="http://schemas.microsoft.com/office/drawing/2014/main" id="{D1F7FE95-F56A-E547-B8EB-CAF185221F85}"/>
                  </a:ext>
                </a:extLst>
              </p:cNvPr>
              <p:cNvSpPr/>
              <p:nvPr/>
            </p:nvSpPr>
            <p:spPr>
              <a:xfrm>
                <a:off x="3927560" y="4130382"/>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11" name="矩形 10">
                <a:extLst>
                  <a:ext uri="{FF2B5EF4-FFF2-40B4-BE49-F238E27FC236}">
                    <a16:creationId xmlns:a16="http://schemas.microsoft.com/office/drawing/2014/main" id="{46046A44-384E-F949-96C3-3D7A88CC1CE3}"/>
                  </a:ext>
                </a:extLst>
              </p:cNvPr>
              <p:cNvSpPr/>
              <p:nvPr/>
            </p:nvSpPr>
            <p:spPr>
              <a:xfrm>
                <a:off x="3927561" y="44346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12" name="文本框 11">
                <a:extLst>
                  <a:ext uri="{FF2B5EF4-FFF2-40B4-BE49-F238E27FC236}">
                    <a16:creationId xmlns:a16="http://schemas.microsoft.com/office/drawing/2014/main" id="{0115CE22-E2CB-334C-B53F-B8D6BDA55446}"/>
                  </a:ext>
                </a:extLst>
              </p:cNvPr>
              <p:cNvSpPr txBox="1"/>
              <p:nvPr/>
            </p:nvSpPr>
            <p:spPr>
              <a:xfrm>
                <a:off x="4833047" y="4595060"/>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13" name="矩形 12">
                <a:extLst>
                  <a:ext uri="{FF2B5EF4-FFF2-40B4-BE49-F238E27FC236}">
                    <a16:creationId xmlns:a16="http://schemas.microsoft.com/office/drawing/2014/main" id="{EB1088F9-D6AE-9B45-B049-C5C3D45A9ED4}"/>
                  </a:ext>
                </a:extLst>
              </p:cNvPr>
              <p:cNvSpPr/>
              <p:nvPr/>
            </p:nvSpPr>
            <p:spPr>
              <a:xfrm>
                <a:off x="3927559" y="48701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15" name="矩形 14">
              <a:extLst>
                <a:ext uri="{FF2B5EF4-FFF2-40B4-BE49-F238E27FC236}">
                  <a16:creationId xmlns:a16="http://schemas.microsoft.com/office/drawing/2014/main" id="{7B4ACF7A-80B8-7D42-ABDB-B45E8C24430E}"/>
                </a:ext>
              </a:extLst>
            </p:cNvPr>
            <p:cNvSpPr/>
            <p:nvPr/>
          </p:nvSpPr>
          <p:spPr>
            <a:xfrm>
              <a:off x="3776870" y="3429000"/>
              <a:ext cx="2782956" cy="2292534"/>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0" name="矩形 19">
            <a:extLst>
              <a:ext uri="{FF2B5EF4-FFF2-40B4-BE49-F238E27FC236}">
                <a16:creationId xmlns:a16="http://schemas.microsoft.com/office/drawing/2014/main" id="{D757F7C1-E0F0-DE4F-A7FD-8575CAA24DEF}"/>
              </a:ext>
            </a:extLst>
          </p:cNvPr>
          <p:cNvSpPr/>
          <p:nvPr/>
        </p:nvSpPr>
        <p:spPr>
          <a:xfrm>
            <a:off x="6141059" y="4776923"/>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17" name="文本框 16">
            <a:extLst>
              <a:ext uri="{FF2B5EF4-FFF2-40B4-BE49-F238E27FC236}">
                <a16:creationId xmlns:a16="http://schemas.microsoft.com/office/drawing/2014/main" id="{E082FCAA-3853-B944-84DC-95EEE3895C4E}"/>
              </a:ext>
            </a:extLst>
          </p:cNvPr>
          <p:cNvSpPr txBox="1"/>
          <p:nvPr/>
        </p:nvSpPr>
        <p:spPr>
          <a:xfrm>
            <a:off x="4449666" y="2009457"/>
            <a:ext cx="1133131" cy="646331"/>
          </a:xfrm>
          <a:prstGeom prst="rect">
            <a:avLst/>
          </a:prstGeom>
          <a:noFill/>
        </p:spPr>
        <p:txBody>
          <a:bodyPr wrap="none" rtlCol="0">
            <a:spAutoFit/>
          </a:bodyPr>
          <a:lstStyle/>
          <a:p>
            <a:pPr algn="ctr"/>
            <a:r>
              <a:rPr kumimoji="1" lang="en-US" altLang="zh-CN" dirty="0"/>
              <a:t>Maximum</a:t>
            </a:r>
          </a:p>
          <a:p>
            <a:pPr algn="ctr"/>
            <a:r>
              <a:rPr kumimoji="1" lang="en-US" altLang="zh-CN" dirty="0"/>
              <a:t>ROUGE</a:t>
            </a:r>
            <a:endParaRPr kumimoji="1" lang="zh-CN" altLang="en-US" dirty="0"/>
          </a:p>
        </p:txBody>
      </p:sp>
      <p:sp>
        <p:nvSpPr>
          <p:cNvPr id="23" name="文本框 22">
            <a:extLst>
              <a:ext uri="{FF2B5EF4-FFF2-40B4-BE49-F238E27FC236}">
                <a16:creationId xmlns:a16="http://schemas.microsoft.com/office/drawing/2014/main" id="{123EBA8D-2F6A-AC49-90DC-309ED31B65C4}"/>
              </a:ext>
            </a:extLst>
          </p:cNvPr>
          <p:cNvSpPr txBox="1"/>
          <p:nvPr/>
        </p:nvSpPr>
        <p:spPr>
          <a:xfrm>
            <a:off x="4090749" y="2971733"/>
            <a:ext cx="1849738" cy="646331"/>
          </a:xfrm>
          <a:prstGeom prst="rect">
            <a:avLst/>
          </a:prstGeom>
          <a:noFill/>
        </p:spPr>
        <p:txBody>
          <a:bodyPr wrap="none" rtlCol="0">
            <a:spAutoFit/>
          </a:bodyPr>
          <a:lstStyle/>
          <a:p>
            <a:pPr algn="ctr"/>
            <a:r>
              <a:rPr kumimoji="1" lang="en-US" altLang="zh-CN" dirty="0"/>
              <a:t>Maximum</a:t>
            </a:r>
          </a:p>
          <a:p>
            <a:pPr algn="ctr"/>
            <a:r>
              <a:rPr kumimoji="1" lang="en-US" altLang="zh-CN" dirty="0"/>
              <a:t>Keywords overlap</a:t>
            </a:r>
            <a:endParaRPr kumimoji="1" lang="zh-CN" altLang="en-US" dirty="0"/>
          </a:p>
        </p:txBody>
      </p:sp>
      <p:sp>
        <p:nvSpPr>
          <p:cNvPr id="18" name="左箭头 17">
            <a:extLst>
              <a:ext uri="{FF2B5EF4-FFF2-40B4-BE49-F238E27FC236}">
                <a16:creationId xmlns:a16="http://schemas.microsoft.com/office/drawing/2014/main" id="{50665F16-4913-E044-A99B-415CA90D181D}"/>
              </a:ext>
            </a:extLst>
          </p:cNvPr>
          <p:cNvSpPr/>
          <p:nvPr/>
        </p:nvSpPr>
        <p:spPr>
          <a:xfrm>
            <a:off x="4045682" y="2551746"/>
            <a:ext cx="1894805" cy="52403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33C02D95-E7CF-0A4E-BD3B-D317C7E9215D}"/>
              </a:ext>
            </a:extLst>
          </p:cNvPr>
          <p:cNvSpPr/>
          <p:nvPr/>
        </p:nvSpPr>
        <p:spPr>
          <a:xfrm>
            <a:off x="2282154" y="4057799"/>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51BF99DC-5F6F-334B-A1A5-FBB3EBB68FF6}"/>
              </a:ext>
            </a:extLst>
          </p:cNvPr>
          <p:cNvSpPr txBox="1"/>
          <p:nvPr/>
        </p:nvSpPr>
        <p:spPr>
          <a:xfrm>
            <a:off x="1375427" y="4168371"/>
            <a:ext cx="748923" cy="369332"/>
          </a:xfrm>
          <a:prstGeom prst="rect">
            <a:avLst/>
          </a:prstGeom>
          <a:noFill/>
        </p:spPr>
        <p:txBody>
          <a:bodyPr wrap="none" rtlCol="0">
            <a:spAutoFit/>
          </a:bodyPr>
          <a:lstStyle/>
          <a:p>
            <a:r>
              <a:rPr kumimoji="1" lang="en-US" altLang="zh-CN" dirty="0"/>
              <a:t>Select</a:t>
            </a:r>
            <a:endParaRPr kumimoji="1" lang="zh-CN" altLang="en-US" dirty="0"/>
          </a:p>
        </p:txBody>
      </p:sp>
      <p:sp>
        <p:nvSpPr>
          <p:cNvPr id="26" name="矩形 25">
            <a:extLst>
              <a:ext uri="{FF2B5EF4-FFF2-40B4-BE49-F238E27FC236}">
                <a16:creationId xmlns:a16="http://schemas.microsoft.com/office/drawing/2014/main" id="{83C2AE17-452D-1746-88F8-07228C237303}"/>
              </a:ext>
            </a:extLst>
          </p:cNvPr>
          <p:cNvSpPr/>
          <p:nvPr/>
        </p:nvSpPr>
        <p:spPr>
          <a:xfrm>
            <a:off x="1262725" y="4802692"/>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27" name="右箭头 26">
            <a:extLst>
              <a:ext uri="{FF2B5EF4-FFF2-40B4-BE49-F238E27FC236}">
                <a16:creationId xmlns:a16="http://schemas.microsoft.com/office/drawing/2014/main" id="{94F2DD2A-51B9-B348-9212-018720889224}"/>
              </a:ext>
            </a:extLst>
          </p:cNvPr>
          <p:cNvSpPr/>
          <p:nvPr/>
        </p:nvSpPr>
        <p:spPr>
          <a:xfrm>
            <a:off x="4090749" y="4802692"/>
            <a:ext cx="1849738" cy="47639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20A5CFB0-B066-0143-B863-14B22C14031E}"/>
              </a:ext>
            </a:extLst>
          </p:cNvPr>
          <p:cNvSpPr txBox="1"/>
          <p:nvPr/>
        </p:nvSpPr>
        <p:spPr>
          <a:xfrm>
            <a:off x="4641156" y="4555492"/>
            <a:ext cx="891591" cy="369332"/>
          </a:xfrm>
          <a:prstGeom prst="rect">
            <a:avLst/>
          </a:prstGeom>
          <a:noFill/>
        </p:spPr>
        <p:txBody>
          <a:bodyPr wrap="none" rtlCol="0">
            <a:spAutoFit/>
          </a:bodyPr>
          <a:lstStyle/>
          <a:p>
            <a:r>
              <a:rPr kumimoji="1" lang="en-US" altLang="zh-CN" dirty="0"/>
              <a:t>Aligned</a:t>
            </a:r>
            <a:endParaRPr kumimoji="1" lang="zh-CN" altLang="en-US" dirty="0"/>
          </a:p>
        </p:txBody>
      </p:sp>
      <p:sp>
        <p:nvSpPr>
          <p:cNvPr id="29" name="下箭头 28">
            <a:extLst>
              <a:ext uri="{FF2B5EF4-FFF2-40B4-BE49-F238E27FC236}">
                <a16:creationId xmlns:a16="http://schemas.microsoft.com/office/drawing/2014/main" id="{58F1271B-F95E-7A4E-A39E-6D08CA8862D0}"/>
              </a:ext>
            </a:extLst>
          </p:cNvPr>
          <p:cNvSpPr/>
          <p:nvPr/>
        </p:nvSpPr>
        <p:spPr>
          <a:xfrm>
            <a:off x="7120740" y="4011857"/>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2EF2C516-DC11-F34B-8AE2-8B3C4AE30059}"/>
              </a:ext>
            </a:extLst>
          </p:cNvPr>
          <p:cNvSpPr/>
          <p:nvPr/>
        </p:nvSpPr>
        <p:spPr>
          <a:xfrm>
            <a:off x="6148637" y="5172638"/>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32" name="矩形 31">
            <a:extLst>
              <a:ext uri="{FF2B5EF4-FFF2-40B4-BE49-F238E27FC236}">
                <a16:creationId xmlns:a16="http://schemas.microsoft.com/office/drawing/2014/main" id="{06C84300-8DE5-CC4E-938F-9606D78606B8}"/>
              </a:ext>
            </a:extLst>
          </p:cNvPr>
          <p:cNvSpPr/>
          <p:nvPr/>
        </p:nvSpPr>
        <p:spPr>
          <a:xfrm>
            <a:off x="6137472" y="2733703"/>
            <a:ext cx="2493117" cy="31300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sp>
        <p:nvSpPr>
          <p:cNvPr id="30" name="矩形 29">
            <a:extLst>
              <a:ext uri="{FF2B5EF4-FFF2-40B4-BE49-F238E27FC236}">
                <a16:creationId xmlns:a16="http://schemas.microsoft.com/office/drawing/2014/main" id="{25CB2F0C-E1A5-6549-8B95-B78FBE170ED1}"/>
              </a:ext>
            </a:extLst>
          </p:cNvPr>
          <p:cNvSpPr/>
          <p:nvPr/>
        </p:nvSpPr>
        <p:spPr>
          <a:xfrm>
            <a:off x="1133806" y="4726712"/>
            <a:ext cx="2782956" cy="476399"/>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 name="组合 3">
            <a:extLst>
              <a:ext uri="{FF2B5EF4-FFF2-40B4-BE49-F238E27FC236}">
                <a16:creationId xmlns:a16="http://schemas.microsoft.com/office/drawing/2014/main" id="{ABADC037-8C43-B846-B6F2-775AE5B764F1}"/>
              </a:ext>
            </a:extLst>
          </p:cNvPr>
          <p:cNvGrpSpPr/>
          <p:nvPr/>
        </p:nvGrpSpPr>
        <p:grpSpPr>
          <a:xfrm>
            <a:off x="1133806" y="4726712"/>
            <a:ext cx="2782956" cy="815027"/>
            <a:chOff x="1133806" y="5758580"/>
            <a:chExt cx="2782956" cy="815027"/>
          </a:xfrm>
        </p:grpSpPr>
        <p:sp>
          <p:nvSpPr>
            <p:cNvPr id="33" name="矩形 32">
              <a:extLst>
                <a:ext uri="{FF2B5EF4-FFF2-40B4-BE49-F238E27FC236}">
                  <a16:creationId xmlns:a16="http://schemas.microsoft.com/office/drawing/2014/main" id="{BE2B039D-8E8C-DC4B-B41A-B1E6352B3BEF}"/>
                </a:ext>
              </a:extLst>
            </p:cNvPr>
            <p:cNvSpPr/>
            <p:nvPr/>
          </p:nvSpPr>
          <p:spPr>
            <a:xfrm>
              <a:off x="1262725" y="5834560"/>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34" name="矩形 33">
              <a:extLst>
                <a:ext uri="{FF2B5EF4-FFF2-40B4-BE49-F238E27FC236}">
                  <a16:creationId xmlns:a16="http://schemas.microsoft.com/office/drawing/2014/main" id="{BE2B879A-B7F1-0346-A415-D709A89FA816}"/>
                </a:ext>
              </a:extLst>
            </p:cNvPr>
            <p:cNvSpPr/>
            <p:nvPr/>
          </p:nvSpPr>
          <p:spPr>
            <a:xfrm>
              <a:off x="1133806" y="5758580"/>
              <a:ext cx="2782956" cy="815027"/>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a:extLst>
                <a:ext uri="{FF2B5EF4-FFF2-40B4-BE49-F238E27FC236}">
                  <a16:creationId xmlns:a16="http://schemas.microsoft.com/office/drawing/2014/main" id="{CECC3665-E174-1741-8225-9AA62D4A2535}"/>
                </a:ext>
              </a:extLst>
            </p:cNvPr>
            <p:cNvSpPr/>
            <p:nvPr/>
          </p:nvSpPr>
          <p:spPr>
            <a:xfrm>
              <a:off x="1256955" y="6201606"/>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5</a:t>
              </a:r>
              <a:endParaRPr kumimoji="1" lang="zh-CN" altLang="en-US" sz="2000" baseline="-25000" dirty="0"/>
            </a:p>
          </p:txBody>
        </p:sp>
      </p:grpSp>
      <p:sp>
        <p:nvSpPr>
          <p:cNvPr id="36" name="文本框 35">
            <a:extLst>
              <a:ext uri="{FF2B5EF4-FFF2-40B4-BE49-F238E27FC236}">
                <a16:creationId xmlns:a16="http://schemas.microsoft.com/office/drawing/2014/main" id="{4BBAAFD4-F716-AF44-A840-855A15B0BFDC}"/>
              </a:ext>
            </a:extLst>
          </p:cNvPr>
          <p:cNvSpPr txBox="1"/>
          <p:nvPr/>
        </p:nvSpPr>
        <p:spPr>
          <a:xfrm>
            <a:off x="2898236" y="4145123"/>
            <a:ext cx="1211550" cy="369332"/>
          </a:xfrm>
          <a:prstGeom prst="rect">
            <a:avLst/>
          </a:prstGeom>
          <a:noFill/>
        </p:spPr>
        <p:txBody>
          <a:bodyPr wrap="none" rtlCol="0">
            <a:spAutoFit/>
          </a:bodyPr>
          <a:lstStyle/>
          <a:p>
            <a:r>
              <a:rPr kumimoji="1" lang="en-US" altLang="zh-CN" dirty="0"/>
              <a:t>Reorganize</a:t>
            </a:r>
            <a:endParaRPr kumimoji="1" lang="zh-CN" altLang="en-US" dirty="0"/>
          </a:p>
        </p:txBody>
      </p:sp>
      <p:sp>
        <p:nvSpPr>
          <p:cNvPr id="7" name="矩形 6">
            <a:extLst>
              <a:ext uri="{FF2B5EF4-FFF2-40B4-BE49-F238E27FC236}">
                <a16:creationId xmlns:a16="http://schemas.microsoft.com/office/drawing/2014/main" id="{38821A22-7785-0946-816B-731A801BD8D9}"/>
              </a:ext>
            </a:extLst>
          </p:cNvPr>
          <p:cNvSpPr/>
          <p:nvPr/>
        </p:nvSpPr>
        <p:spPr>
          <a:xfrm>
            <a:off x="6066504" y="4708964"/>
            <a:ext cx="2649794" cy="847523"/>
          </a:xfrm>
          <a:prstGeom prst="rect">
            <a:avLst/>
          </a:prstGeom>
          <a:noFill/>
          <a:ln w="349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C83B5C56-0DB9-1144-B9C4-F6317009DA7F}"/>
              </a:ext>
            </a:extLst>
          </p:cNvPr>
          <p:cNvSpPr txBox="1"/>
          <p:nvPr/>
        </p:nvSpPr>
        <p:spPr>
          <a:xfrm>
            <a:off x="7634746" y="4081877"/>
            <a:ext cx="1211550" cy="369332"/>
          </a:xfrm>
          <a:prstGeom prst="rect">
            <a:avLst/>
          </a:prstGeom>
          <a:noFill/>
        </p:spPr>
        <p:txBody>
          <a:bodyPr wrap="none" rtlCol="0">
            <a:spAutoFit/>
          </a:bodyPr>
          <a:lstStyle/>
          <a:p>
            <a:r>
              <a:rPr kumimoji="1" lang="en-US" altLang="zh-CN" dirty="0"/>
              <a:t>Reorganize</a:t>
            </a:r>
            <a:endParaRPr kumimoji="1" lang="zh-CN" altLang="en-US" dirty="0"/>
          </a:p>
        </p:txBody>
      </p:sp>
      <p:sp>
        <p:nvSpPr>
          <p:cNvPr id="37" name="文本框 36">
            <a:extLst>
              <a:ext uri="{FF2B5EF4-FFF2-40B4-BE49-F238E27FC236}">
                <a16:creationId xmlns:a16="http://schemas.microsoft.com/office/drawing/2014/main" id="{CA72AFA8-DA72-DA4B-A2B3-81930464BE00}"/>
              </a:ext>
            </a:extLst>
          </p:cNvPr>
          <p:cNvSpPr txBox="1"/>
          <p:nvPr/>
        </p:nvSpPr>
        <p:spPr>
          <a:xfrm>
            <a:off x="8790853" y="4896354"/>
            <a:ext cx="651525" cy="369332"/>
          </a:xfrm>
          <a:prstGeom prst="rect">
            <a:avLst/>
          </a:prstGeom>
          <a:noFill/>
        </p:spPr>
        <p:txBody>
          <a:bodyPr wrap="none" rtlCol="0">
            <a:spAutoFit/>
          </a:bodyPr>
          <a:lstStyle/>
          <a:p>
            <a:r>
              <a:rPr kumimoji="1" lang="en-US" altLang="zh-CN" dirty="0"/>
              <a:t>Set 1</a:t>
            </a:r>
            <a:endParaRPr kumimoji="1" lang="zh-CN" altLang="en-US" dirty="0"/>
          </a:p>
        </p:txBody>
      </p:sp>
      <p:sp>
        <p:nvSpPr>
          <p:cNvPr id="38" name="文本框 37">
            <a:extLst>
              <a:ext uri="{FF2B5EF4-FFF2-40B4-BE49-F238E27FC236}">
                <a16:creationId xmlns:a16="http://schemas.microsoft.com/office/drawing/2014/main" id="{CC8AC85F-913F-C34E-B785-405F02D8627E}"/>
              </a:ext>
            </a:extLst>
          </p:cNvPr>
          <p:cNvSpPr txBox="1"/>
          <p:nvPr/>
        </p:nvSpPr>
        <p:spPr>
          <a:xfrm>
            <a:off x="395287" y="4959196"/>
            <a:ext cx="651525" cy="369332"/>
          </a:xfrm>
          <a:prstGeom prst="rect">
            <a:avLst/>
          </a:prstGeom>
          <a:noFill/>
        </p:spPr>
        <p:txBody>
          <a:bodyPr wrap="none" rtlCol="0">
            <a:spAutoFit/>
          </a:bodyPr>
          <a:lstStyle/>
          <a:p>
            <a:r>
              <a:rPr kumimoji="1" lang="en-US" altLang="zh-CN" dirty="0"/>
              <a:t>Set 1</a:t>
            </a:r>
            <a:endParaRPr kumimoji="1" lang="zh-CN" altLang="en-US" dirty="0"/>
          </a:p>
        </p:txBody>
      </p:sp>
      <p:sp>
        <p:nvSpPr>
          <p:cNvPr id="3" name="灯片编号占位符 2">
            <a:extLst>
              <a:ext uri="{FF2B5EF4-FFF2-40B4-BE49-F238E27FC236}">
                <a16:creationId xmlns:a16="http://schemas.microsoft.com/office/drawing/2014/main" id="{FC1E494C-2C1F-7744-8A2C-E40A12C91619}"/>
              </a:ext>
            </a:extLst>
          </p:cNvPr>
          <p:cNvSpPr>
            <a:spLocks noGrp="1"/>
          </p:cNvSpPr>
          <p:nvPr>
            <p:ph type="sldNum" sz="quarter" idx="12"/>
          </p:nvPr>
        </p:nvSpPr>
        <p:spPr>
          <a:xfrm>
            <a:off x="8610600" y="6356350"/>
            <a:ext cx="2743200" cy="365125"/>
          </a:xfrm>
          <a:prstGeom prst="rect">
            <a:avLst/>
          </a:prstGeom>
        </p:spPr>
        <p:txBody>
          <a:bodyPr/>
          <a:lstStyle/>
          <a:p>
            <a:r>
              <a:rPr lang="sl-SI" dirty="0"/>
              <a:t>#9</a:t>
            </a:r>
            <a:endParaRPr lang="en-US" dirty="0"/>
          </a:p>
        </p:txBody>
      </p:sp>
      <p:sp>
        <p:nvSpPr>
          <p:cNvPr id="40" name="标题 1">
            <a:extLst>
              <a:ext uri="{FF2B5EF4-FFF2-40B4-BE49-F238E27FC236}">
                <a16:creationId xmlns:a16="http://schemas.microsoft.com/office/drawing/2014/main" id="{6A0A0C61-C950-4346-A9B5-DAD65CC1246C}"/>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kumimoji="1" lang="zh-CN" altLang="en-US" dirty="0"/>
          </a:p>
        </p:txBody>
      </p:sp>
    </p:spTree>
    <p:extLst>
      <p:ext uri="{BB962C8B-B14F-4D97-AF65-F5344CB8AC3E}">
        <p14:creationId xmlns:p14="http://schemas.microsoft.com/office/powerpoint/2010/main" val="421251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8" presetClass="entr" presetSubtype="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7E72AF2-18A6-0542-829D-3F505F5EBCC4}"/>
              </a:ext>
            </a:extLst>
          </p:cNvPr>
          <p:cNvSpPr txBox="1"/>
          <p:nvPr/>
        </p:nvSpPr>
        <p:spPr>
          <a:xfrm>
            <a:off x="1375427" y="966229"/>
            <a:ext cx="232746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Source Document D</a:t>
            </a:r>
          </a:p>
        </p:txBody>
      </p:sp>
      <p:sp>
        <p:nvSpPr>
          <p:cNvPr id="8" name="文本框 8">
            <a:extLst>
              <a:ext uri="{FF2B5EF4-FFF2-40B4-BE49-F238E27FC236}">
                <a16:creationId xmlns:a16="http://schemas.microsoft.com/office/drawing/2014/main" id="{F8D2C015-D7B2-DF4F-A7DC-5D0F601D00C5}"/>
              </a:ext>
            </a:extLst>
          </p:cNvPr>
          <p:cNvSpPr txBox="1"/>
          <p:nvPr/>
        </p:nvSpPr>
        <p:spPr>
          <a:xfrm>
            <a:off x="6126311" y="966229"/>
            <a:ext cx="251544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000" dirty="0">
                <a:latin typeface="Times" pitchFamily="2" charset="0"/>
              </a:rPr>
              <a:t>Reference Summary R</a:t>
            </a:r>
            <a:endParaRPr kumimoji="1" lang="zh-CN" altLang="en-US" sz="2000" dirty="0">
              <a:latin typeface="Times" pitchFamily="2" charset="0"/>
            </a:endParaRPr>
          </a:p>
        </p:txBody>
      </p:sp>
      <p:grpSp>
        <p:nvGrpSpPr>
          <p:cNvPr id="5" name="组合 4">
            <a:extLst>
              <a:ext uri="{FF2B5EF4-FFF2-40B4-BE49-F238E27FC236}">
                <a16:creationId xmlns:a16="http://schemas.microsoft.com/office/drawing/2014/main" id="{3495BC77-41E3-0C4D-AE40-8A5FC492DFD9}"/>
              </a:ext>
            </a:extLst>
          </p:cNvPr>
          <p:cNvGrpSpPr/>
          <p:nvPr/>
        </p:nvGrpSpPr>
        <p:grpSpPr>
          <a:xfrm>
            <a:off x="1112036" y="1518044"/>
            <a:ext cx="2782956" cy="2292534"/>
            <a:chOff x="3776870" y="3429000"/>
            <a:chExt cx="2782956" cy="2292534"/>
          </a:xfrm>
        </p:grpSpPr>
        <p:grpSp>
          <p:nvGrpSpPr>
            <p:cNvPr id="14" name="组合 13">
              <a:extLst>
                <a:ext uri="{FF2B5EF4-FFF2-40B4-BE49-F238E27FC236}">
                  <a16:creationId xmlns:a16="http://schemas.microsoft.com/office/drawing/2014/main" id="{B8BE9B39-702E-674C-B028-C13C2515B476}"/>
                </a:ext>
              </a:extLst>
            </p:cNvPr>
            <p:cNvGrpSpPr/>
            <p:nvPr/>
          </p:nvGrpSpPr>
          <p:grpSpPr>
            <a:xfrm>
              <a:off x="3927559" y="3603657"/>
              <a:ext cx="2493119" cy="1951983"/>
              <a:chOff x="3927559" y="3862055"/>
              <a:chExt cx="2327463" cy="1200567"/>
            </a:xfrm>
          </p:grpSpPr>
          <p:sp>
            <p:nvSpPr>
              <p:cNvPr id="9" name="矩形 8">
                <a:extLst>
                  <a:ext uri="{FF2B5EF4-FFF2-40B4-BE49-F238E27FC236}">
                    <a16:creationId xmlns:a16="http://schemas.microsoft.com/office/drawing/2014/main" id="{30CF0361-8F82-8741-98CD-641A058CB5F8}"/>
                  </a:ext>
                </a:extLst>
              </p:cNvPr>
              <p:cNvSpPr/>
              <p:nvPr/>
            </p:nvSpPr>
            <p:spPr>
              <a:xfrm>
                <a:off x="3927559" y="3862055"/>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0</a:t>
                </a:r>
                <a:endParaRPr kumimoji="1" lang="zh-CN" altLang="en-US" sz="2000" baseline="-25000" dirty="0"/>
              </a:p>
            </p:txBody>
          </p:sp>
          <p:sp>
            <p:nvSpPr>
              <p:cNvPr id="10" name="矩形 9">
                <a:extLst>
                  <a:ext uri="{FF2B5EF4-FFF2-40B4-BE49-F238E27FC236}">
                    <a16:creationId xmlns:a16="http://schemas.microsoft.com/office/drawing/2014/main" id="{D1F7FE95-F56A-E547-B8EB-CAF185221F85}"/>
                  </a:ext>
                </a:extLst>
              </p:cNvPr>
              <p:cNvSpPr/>
              <p:nvPr/>
            </p:nvSpPr>
            <p:spPr>
              <a:xfrm>
                <a:off x="3927560" y="4130382"/>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1</a:t>
                </a:r>
                <a:endParaRPr kumimoji="1" lang="zh-CN" altLang="en-US" sz="2000" baseline="-25000" dirty="0"/>
              </a:p>
            </p:txBody>
          </p:sp>
          <p:sp>
            <p:nvSpPr>
              <p:cNvPr id="11" name="矩形 10">
                <a:extLst>
                  <a:ext uri="{FF2B5EF4-FFF2-40B4-BE49-F238E27FC236}">
                    <a16:creationId xmlns:a16="http://schemas.microsoft.com/office/drawing/2014/main" id="{46046A44-384E-F949-96C3-3D7A88CC1CE3}"/>
                  </a:ext>
                </a:extLst>
              </p:cNvPr>
              <p:cNvSpPr/>
              <p:nvPr/>
            </p:nvSpPr>
            <p:spPr>
              <a:xfrm>
                <a:off x="3927561" y="44346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12" name="文本框 11">
                <a:extLst>
                  <a:ext uri="{FF2B5EF4-FFF2-40B4-BE49-F238E27FC236}">
                    <a16:creationId xmlns:a16="http://schemas.microsoft.com/office/drawing/2014/main" id="{0115CE22-E2CB-334C-B53F-B8D6BDA55446}"/>
                  </a:ext>
                </a:extLst>
              </p:cNvPr>
              <p:cNvSpPr txBox="1"/>
              <p:nvPr/>
            </p:nvSpPr>
            <p:spPr>
              <a:xfrm>
                <a:off x="4833047" y="4595060"/>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13" name="矩形 12">
                <a:extLst>
                  <a:ext uri="{FF2B5EF4-FFF2-40B4-BE49-F238E27FC236}">
                    <a16:creationId xmlns:a16="http://schemas.microsoft.com/office/drawing/2014/main" id="{EB1088F9-D6AE-9B45-B049-C5C3D45A9ED4}"/>
                  </a:ext>
                </a:extLst>
              </p:cNvPr>
              <p:cNvSpPr/>
              <p:nvPr/>
            </p:nvSpPr>
            <p:spPr>
              <a:xfrm>
                <a:off x="3927559" y="4870106"/>
                <a:ext cx="2327461" cy="19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d</a:t>
                </a:r>
                <a:r>
                  <a:rPr kumimoji="1" lang="en-US" altLang="zh-CN" sz="2000" baseline="-25000" dirty="0" err="1"/>
                  <a:t>N</a:t>
                </a:r>
                <a:endParaRPr kumimoji="1" lang="zh-CN" altLang="en-US" sz="2000" baseline="-25000" dirty="0"/>
              </a:p>
            </p:txBody>
          </p:sp>
        </p:grpSp>
        <p:sp>
          <p:nvSpPr>
            <p:cNvPr id="15" name="矩形 14">
              <a:extLst>
                <a:ext uri="{FF2B5EF4-FFF2-40B4-BE49-F238E27FC236}">
                  <a16:creationId xmlns:a16="http://schemas.microsoft.com/office/drawing/2014/main" id="{7B4ACF7A-80B8-7D42-ABDB-B45E8C24430E}"/>
                </a:ext>
              </a:extLst>
            </p:cNvPr>
            <p:cNvSpPr/>
            <p:nvPr/>
          </p:nvSpPr>
          <p:spPr>
            <a:xfrm>
              <a:off x="3776870" y="3429000"/>
              <a:ext cx="2782956" cy="2292534"/>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0" name="矩形 19">
            <a:extLst>
              <a:ext uri="{FF2B5EF4-FFF2-40B4-BE49-F238E27FC236}">
                <a16:creationId xmlns:a16="http://schemas.microsoft.com/office/drawing/2014/main" id="{D757F7C1-E0F0-DE4F-A7FD-8575CAA24DEF}"/>
              </a:ext>
            </a:extLst>
          </p:cNvPr>
          <p:cNvSpPr/>
          <p:nvPr/>
        </p:nvSpPr>
        <p:spPr>
          <a:xfrm>
            <a:off x="6141059" y="4614694"/>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17" name="文本框 16">
            <a:extLst>
              <a:ext uri="{FF2B5EF4-FFF2-40B4-BE49-F238E27FC236}">
                <a16:creationId xmlns:a16="http://schemas.microsoft.com/office/drawing/2014/main" id="{E082FCAA-3853-B944-84DC-95EEE3895C4E}"/>
              </a:ext>
            </a:extLst>
          </p:cNvPr>
          <p:cNvSpPr txBox="1"/>
          <p:nvPr/>
        </p:nvSpPr>
        <p:spPr>
          <a:xfrm>
            <a:off x="4449666" y="1847228"/>
            <a:ext cx="1133131" cy="646331"/>
          </a:xfrm>
          <a:prstGeom prst="rect">
            <a:avLst/>
          </a:prstGeom>
          <a:noFill/>
        </p:spPr>
        <p:txBody>
          <a:bodyPr wrap="none" rtlCol="0">
            <a:spAutoFit/>
          </a:bodyPr>
          <a:lstStyle/>
          <a:p>
            <a:pPr algn="ctr"/>
            <a:r>
              <a:rPr kumimoji="1" lang="en-US" altLang="zh-CN" dirty="0"/>
              <a:t>Maximum</a:t>
            </a:r>
          </a:p>
          <a:p>
            <a:pPr algn="ctr"/>
            <a:r>
              <a:rPr kumimoji="1" lang="en-US" altLang="zh-CN" dirty="0"/>
              <a:t>ROUGE</a:t>
            </a:r>
            <a:endParaRPr kumimoji="1" lang="zh-CN" altLang="en-US" dirty="0"/>
          </a:p>
        </p:txBody>
      </p:sp>
      <p:sp>
        <p:nvSpPr>
          <p:cNvPr id="23" name="文本框 22">
            <a:extLst>
              <a:ext uri="{FF2B5EF4-FFF2-40B4-BE49-F238E27FC236}">
                <a16:creationId xmlns:a16="http://schemas.microsoft.com/office/drawing/2014/main" id="{123EBA8D-2F6A-AC49-90DC-309ED31B65C4}"/>
              </a:ext>
            </a:extLst>
          </p:cNvPr>
          <p:cNvSpPr txBox="1"/>
          <p:nvPr/>
        </p:nvSpPr>
        <p:spPr>
          <a:xfrm>
            <a:off x="4090749" y="2809504"/>
            <a:ext cx="1849738" cy="646331"/>
          </a:xfrm>
          <a:prstGeom prst="rect">
            <a:avLst/>
          </a:prstGeom>
          <a:noFill/>
        </p:spPr>
        <p:txBody>
          <a:bodyPr wrap="none" rtlCol="0">
            <a:spAutoFit/>
          </a:bodyPr>
          <a:lstStyle/>
          <a:p>
            <a:pPr algn="ctr"/>
            <a:r>
              <a:rPr kumimoji="1" lang="en-US" altLang="zh-CN" dirty="0"/>
              <a:t>Maximum</a:t>
            </a:r>
          </a:p>
          <a:p>
            <a:pPr algn="ctr"/>
            <a:r>
              <a:rPr kumimoji="1" lang="en-US" altLang="zh-CN" dirty="0"/>
              <a:t>Keywords overlap</a:t>
            </a:r>
            <a:endParaRPr kumimoji="1" lang="zh-CN" altLang="en-US" dirty="0"/>
          </a:p>
        </p:txBody>
      </p:sp>
      <p:sp>
        <p:nvSpPr>
          <p:cNvPr id="18" name="左箭头 17">
            <a:extLst>
              <a:ext uri="{FF2B5EF4-FFF2-40B4-BE49-F238E27FC236}">
                <a16:creationId xmlns:a16="http://schemas.microsoft.com/office/drawing/2014/main" id="{50665F16-4913-E044-A99B-415CA90D181D}"/>
              </a:ext>
            </a:extLst>
          </p:cNvPr>
          <p:cNvSpPr/>
          <p:nvPr/>
        </p:nvSpPr>
        <p:spPr>
          <a:xfrm>
            <a:off x="4045682" y="2389517"/>
            <a:ext cx="1894805" cy="52403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33C02D95-E7CF-0A4E-BD3B-D317C7E9215D}"/>
              </a:ext>
            </a:extLst>
          </p:cNvPr>
          <p:cNvSpPr/>
          <p:nvPr/>
        </p:nvSpPr>
        <p:spPr>
          <a:xfrm>
            <a:off x="2282154" y="3895570"/>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51BF99DC-5F6F-334B-A1A5-FBB3EBB68FF6}"/>
              </a:ext>
            </a:extLst>
          </p:cNvPr>
          <p:cNvSpPr txBox="1"/>
          <p:nvPr/>
        </p:nvSpPr>
        <p:spPr>
          <a:xfrm>
            <a:off x="1375427" y="4006142"/>
            <a:ext cx="748923" cy="369332"/>
          </a:xfrm>
          <a:prstGeom prst="rect">
            <a:avLst/>
          </a:prstGeom>
          <a:noFill/>
        </p:spPr>
        <p:txBody>
          <a:bodyPr wrap="none" rtlCol="0">
            <a:spAutoFit/>
          </a:bodyPr>
          <a:lstStyle/>
          <a:p>
            <a:r>
              <a:rPr kumimoji="1" lang="en-US" altLang="zh-CN" dirty="0"/>
              <a:t>Select</a:t>
            </a:r>
            <a:endParaRPr kumimoji="1" lang="zh-CN" altLang="en-US" dirty="0"/>
          </a:p>
        </p:txBody>
      </p:sp>
      <p:sp>
        <p:nvSpPr>
          <p:cNvPr id="26" name="矩形 25">
            <a:extLst>
              <a:ext uri="{FF2B5EF4-FFF2-40B4-BE49-F238E27FC236}">
                <a16:creationId xmlns:a16="http://schemas.microsoft.com/office/drawing/2014/main" id="{83C2AE17-452D-1746-88F8-07228C237303}"/>
              </a:ext>
            </a:extLst>
          </p:cNvPr>
          <p:cNvSpPr/>
          <p:nvPr/>
        </p:nvSpPr>
        <p:spPr>
          <a:xfrm>
            <a:off x="1262725" y="4640463"/>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27" name="右箭头 26">
            <a:extLst>
              <a:ext uri="{FF2B5EF4-FFF2-40B4-BE49-F238E27FC236}">
                <a16:creationId xmlns:a16="http://schemas.microsoft.com/office/drawing/2014/main" id="{94F2DD2A-51B9-B348-9212-018720889224}"/>
              </a:ext>
            </a:extLst>
          </p:cNvPr>
          <p:cNvSpPr/>
          <p:nvPr/>
        </p:nvSpPr>
        <p:spPr>
          <a:xfrm>
            <a:off x="4090749" y="4640463"/>
            <a:ext cx="1849738" cy="47639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20A5CFB0-B066-0143-B863-14B22C14031E}"/>
              </a:ext>
            </a:extLst>
          </p:cNvPr>
          <p:cNvSpPr txBox="1"/>
          <p:nvPr/>
        </p:nvSpPr>
        <p:spPr>
          <a:xfrm>
            <a:off x="4641156" y="4393263"/>
            <a:ext cx="891591" cy="369332"/>
          </a:xfrm>
          <a:prstGeom prst="rect">
            <a:avLst/>
          </a:prstGeom>
          <a:noFill/>
        </p:spPr>
        <p:txBody>
          <a:bodyPr wrap="none" rtlCol="0">
            <a:spAutoFit/>
          </a:bodyPr>
          <a:lstStyle/>
          <a:p>
            <a:r>
              <a:rPr kumimoji="1" lang="en-US" altLang="zh-CN" dirty="0"/>
              <a:t>Aligned</a:t>
            </a:r>
            <a:endParaRPr kumimoji="1" lang="zh-CN" altLang="en-US" dirty="0"/>
          </a:p>
        </p:txBody>
      </p:sp>
      <p:sp>
        <p:nvSpPr>
          <p:cNvPr id="29" name="下箭头 28">
            <a:extLst>
              <a:ext uri="{FF2B5EF4-FFF2-40B4-BE49-F238E27FC236}">
                <a16:creationId xmlns:a16="http://schemas.microsoft.com/office/drawing/2014/main" id="{58F1271B-F95E-7A4E-A39E-6D08CA8862D0}"/>
              </a:ext>
            </a:extLst>
          </p:cNvPr>
          <p:cNvSpPr/>
          <p:nvPr/>
        </p:nvSpPr>
        <p:spPr>
          <a:xfrm>
            <a:off x="7120740" y="3849628"/>
            <a:ext cx="514006" cy="6823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2EF2C516-DC11-F34B-8AE2-8B3C4AE30059}"/>
              </a:ext>
            </a:extLst>
          </p:cNvPr>
          <p:cNvSpPr/>
          <p:nvPr/>
        </p:nvSpPr>
        <p:spPr>
          <a:xfrm>
            <a:off x="6148637" y="5010409"/>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32" name="矩形 31">
            <a:extLst>
              <a:ext uri="{FF2B5EF4-FFF2-40B4-BE49-F238E27FC236}">
                <a16:creationId xmlns:a16="http://schemas.microsoft.com/office/drawing/2014/main" id="{06C84300-8DE5-CC4E-938F-9606D78606B8}"/>
              </a:ext>
            </a:extLst>
          </p:cNvPr>
          <p:cNvSpPr/>
          <p:nvPr/>
        </p:nvSpPr>
        <p:spPr>
          <a:xfrm>
            <a:off x="6148637" y="5735958"/>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sp>
        <p:nvSpPr>
          <p:cNvPr id="30" name="矩形 29">
            <a:extLst>
              <a:ext uri="{FF2B5EF4-FFF2-40B4-BE49-F238E27FC236}">
                <a16:creationId xmlns:a16="http://schemas.microsoft.com/office/drawing/2014/main" id="{25CB2F0C-E1A5-6549-8B95-B78FBE170ED1}"/>
              </a:ext>
            </a:extLst>
          </p:cNvPr>
          <p:cNvSpPr/>
          <p:nvPr/>
        </p:nvSpPr>
        <p:spPr>
          <a:xfrm>
            <a:off x="1133806" y="4564483"/>
            <a:ext cx="2782956" cy="476399"/>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 name="组合 3">
            <a:extLst>
              <a:ext uri="{FF2B5EF4-FFF2-40B4-BE49-F238E27FC236}">
                <a16:creationId xmlns:a16="http://schemas.microsoft.com/office/drawing/2014/main" id="{ABADC037-8C43-B846-B6F2-775AE5B764F1}"/>
              </a:ext>
            </a:extLst>
          </p:cNvPr>
          <p:cNvGrpSpPr/>
          <p:nvPr/>
        </p:nvGrpSpPr>
        <p:grpSpPr>
          <a:xfrm>
            <a:off x="1133806" y="4564483"/>
            <a:ext cx="2782956" cy="815027"/>
            <a:chOff x="1133806" y="5758580"/>
            <a:chExt cx="2782956" cy="815027"/>
          </a:xfrm>
        </p:grpSpPr>
        <p:sp>
          <p:nvSpPr>
            <p:cNvPr id="33" name="矩形 32">
              <a:extLst>
                <a:ext uri="{FF2B5EF4-FFF2-40B4-BE49-F238E27FC236}">
                  <a16:creationId xmlns:a16="http://schemas.microsoft.com/office/drawing/2014/main" id="{BE2B039D-8E8C-DC4B-B41A-B1E6352B3BEF}"/>
                </a:ext>
              </a:extLst>
            </p:cNvPr>
            <p:cNvSpPr/>
            <p:nvPr/>
          </p:nvSpPr>
          <p:spPr>
            <a:xfrm>
              <a:off x="1262725" y="5834560"/>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2</a:t>
              </a:r>
              <a:endParaRPr kumimoji="1" lang="zh-CN" altLang="en-US" sz="2000" baseline="-25000" dirty="0"/>
            </a:p>
          </p:txBody>
        </p:sp>
        <p:sp>
          <p:nvSpPr>
            <p:cNvPr id="34" name="矩形 33">
              <a:extLst>
                <a:ext uri="{FF2B5EF4-FFF2-40B4-BE49-F238E27FC236}">
                  <a16:creationId xmlns:a16="http://schemas.microsoft.com/office/drawing/2014/main" id="{BE2B879A-B7F1-0346-A415-D709A89FA816}"/>
                </a:ext>
              </a:extLst>
            </p:cNvPr>
            <p:cNvSpPr/>
            <p:nvPr/>
          </p:nvSpPr>
          <p:spPr>
            <a:xfrm>
              <a:off x="1133806" y="5758580"/>
              <a:ext cx="2782956" cy="815027"/>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a:extLst>
                <a:ext uri="{FF2B5EF4-FFF2-40B4-BE49-F238E27FC236}">
                  <a16:creationId xmlns:a16="http://schemas.microsoft.com/office/drawing/2014/main" id="{CECC3665-E174-1741-8225-9AA62D4A2535}"/>
                </a:ext>
              </a:extLst>
            </p:cNvPr>
            <p:cNvSpPr/>
            <p:nvPr/>
          </p:nvSpPr>
          <p:spPr>
            <a:xfrm>
              <a:off x="1256955" y="6201606"/>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5</a:t>
              </a:r>
              <a:endParaRPr kumimoji="1" lang="zh-CN" altLang="en-US" sz="2000" baseline="-25000" dirty="0"/>
            </a:p>
          </p:txBody>
        </p:sp>
      </p:grpSp>
      <p:sp>
        <p:nvSpPr>
          <p:cNvPr id="36" name="文本框 35">
            <a:extLst>
              <a:ext uri="{FF2B5EF4-FFF2-40B4-BE49-F238E27FC236}">
                <a16:creationId xmlns:a16="http://schemas.microsoft.com/office/drawing/2014/main" id="{4BBAAFD4-F716-AF44-A840-855A15B0BFDC}"/>
              </a:ext>
            </a:extLst>
          </p:cNvPr>
          <p:cNvSpPr txBox="1"/>
          <p:nvPr/>
        </p:nvSpPr>
        <p:spPr>
          <a:xfrm>
            <a:off x="2898236" y="3982894"/>
            <a:ext cx="1211550" cy="369332"/>
          </a:xfrm>
          <a:prstGeom prst="rect">
            <a:avLst/>
          </a:prstGeom>
          <a:noFill/>
        </p:spPr>
        <p:txBody>
          <a:bodyPr wrap="none" rtlCol="0">
            <a:spAutoFit/>
          </a:bodyPr>
          <a:lstStyle/>
          <a:p>
            <a:r>
              <a:rPr kumimoji="1" lang="en-US" altLang="zh-CN" dirty="0"/>
              <a:t>Reorganize</a:t>
            </a:r>
            <a:endParaRPr kumimoji="1" lang="zh-CN" altLang="en-US" dirty="0"/>
          </a:p>
        </p:txBody>
      </p:sp>
      <p:sp>
        <p:nvSpPr>
          <p:cNvPr id="7" name="矩形 6">
            <a:extLst>
              <a:ext uri="{FF2B5EF4-FFF2-40B4-BE49-F238E27FC236}">
                <a16:creationId xmlns:a16="http://schemas.microsoft.com/office/drawing/2014/main" id="{38821A22-7785-0946-816B-731A801BD8D9}"/>
              </a:ext>
            </a:extLst>
          </p:cNvPr>
          <p:cNvSpPr/>
          <p:nvPr/>
        </p:nvSpPr>
        <p:spPr>
          <a:xfrm>
            <a:off x="6066504" y="4546735"/>
            <a:ext cx="2649794" cy="847523"/>
          </a:xfrm>
          <a:prstGeom prst="rect">
            <a:avLst/>
          </a:prstGeom>
          <a:noFill/>
          <a:ln w="349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C83B5C56-0DB9-1144-B9C4-F6317009DA7F}"/>
              </a:ext>
            </a:extLst>
          </p:cNvPr>
          <p:cNvSpPr txBox="1"/>
          <p:nvPr/>
        </p:nvSpPr>
        <p:spPr>
          <a:xfrm>
            <a:off x="7634746" y="3919648"/>
            <a:ext cx="1211550" cy="369332"/>
          </a:xfrm>
          <a:prstGeom prst="rect">
            <a:avLst/>
          </a:prstGeom>
          <a:noFill/>
        </p:spPr>
        <p:txBody>
          <a:bodyPr wrap="none" rtlCol="0">
            <a:spAutoFit/>
          </a:bodyPr>
          <a:lstStyle/>
          <a:p>
            <a:r>
              <a:rPr kumimoji="1" lang="en-US" altLang="zh-CN" dirty="0"/>
              <a:t>Reorganize</a:t>
            </a:r>
            <a:endParaRPr kumimoji="1" lang="zh-CN" altLang="en-US" dirty="0"/>
          </a:p>
        </p:txBody>
      </p:sp>
      <p:sp>
        <p:nvSpPr>
          <p:cNvPr id="37" name="文本框 36">
            <a:extLst>
              <a:ext uri="{FF2B5EF4-FFF2-40B4-BE49-F238E27FC236}">
                <a16:creationId xmlns:a16="http://schemas.microsoft.com/office/drawing/2014/main" id="{CA72AFA8-DA72-DA4B-A2B3-81930464BE00}"/>
              </a:ext>
            </a:extLst>
          </p:cNvPr>
          <p:cNvSpPr txBox="1"/>
          <p:nvPr/>
        </p:nvSpPr>
        <p:spPr>
          <a:xfrm>
            <a:off x="8790853" y="4734125"/>
            <a:ext cx="651525" cy="369332"/>
          </a:xfrm>
          <a:prstGeom prst="rect">
            <a:avLst/>
          </a:prstGeom>
          <a:noFill/>
        </p:spPr>
        <p:txBody>
          <a:bodyPr wrap="none" rtlCol="0">
            <a:spAutoFit/>
          </a:bodyPr>
          <a:lstStyle/>
          <a:p>
            <a:r>
              <a:rPr kumimoji="1" lang="en-US" altLang="zh-CN" dirty="0"/>
              <a:t>Set 1</a:t>
            </a:r>
            <a:endParaRPr kumimoji="1" lang="zh-CN" altLang="en-US" dirty="0"/>
          </a:p>
        </p:txBody>
      </p:sp>
      <p:sp>
        <p:nvSpPr>
          <p:cNvPr id="38" name="文本框 37">
            <a:extLst>
              <a:ext uri="{FF2B5EF4-FFF2-40B4-BE49-F238E27FC236}">
                <a16:creationId xmlns:a16="http://schemas.microsoft.com/office/drawing/2014/main" id="{CC8AC85F-913F-C34E-B785-405F02D8627E}"/>
              </a:ext>
            </a:extLst>
          </p:cNvPr>
          <p:cNvSpPr txBox="1"/>
          <p:nvPr/>
        </p:nvSpPr>
        <p:spPr>
          <a:xfrm>
            <a:off x="395287" y="4796967"/>
            <a:ext cx="651525" cy="369332"/>
          </a:xfrm>
          <a:prstGeom prst="rect">
            <a:avLst/>
          </a:prstGeom>
          <a:noFill/>
        </p:spPr>
        <p:txBody>
          <a:bodyPr wrap="none" rtlCol="0">
            <a:spAutoFit/>
          </a:bodyPr>
          <a:lstStyle/>
          <a:p>
            <a:r>
              <a:rPr kumimoji="1" lang="en-US" altLang="zh-CN" dirty="0"/>
              <a:t>Set 1</a:t>
            </a:r>
            <a:endParaRPr kumimoji="1" lang="zh-CN" altLang="en-US" dirty="0"/>
          </a:p>
        </p:txBody>
      </p:sp>
      <p:grpSp>
        <p:nvGrpSpPr>
          <p:cNvPr id="39" name="组合 38">
            <a:extLst>
              <a:ext uri="{FF2B5EF4-FFF2-40B4-BE49-F238E27FC236}">
                <a16:creationId xmlns:a16="http://schemas.microsoft.com/office/drawing/2014/main" id="{5564A6A3-802D-1240-A033-D47DC9B0CC6F}"/>
              </a:ext>
            </a:extLst>
          </p:cNvPr>
          <p:cNvGrpSpPr/>
          <p:nvPr/>
        </p:nvGrpSpPr>
        <p:grpSpPr>
          <a:xfrm>
            <a:off x="1126783" y="5501970"/>
            <a:ext cx="2782956" cy="815027"/>
            <a:chOff x="1133806" y="5758580"/>
            <a:chExt cx="2782956" cy="815027"/>
          </a:xfrm>
        </p:grpSpPr>
        <p:sp>
          <p:nvSpPr>
            <p:cNvPr id="40" name="矩形 39">
              <a:extLst>
                <a:ext uri="{FF2B5EF4-FFF2-40B4-BE49-F238E27FC236}">
                  <a16:creationId xmlns:a16="http://schemas.microsoft.com/office/drawing/2014/main" id="{A4C69697-5DAE-3F41-B493-2CA2CC7B0D01}"/>
                </a:ext>
              </a:extLst>
            </p:cNvPr>
            <p:cNvSpPr/>
            <p:nvPr/>
          </p:nvSpPr>
          <p:spPr>
            <a:xfrm>
              <a:off x="1262725" y="5834560"/>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3</a:t>
              </a:r>
              <a:endParaRPr kumimoji="1" lang="zh-CN" altLang="en-US" sz="2000" baseline="-25000" dirty="0"/>
            </a:p>
          </p:txBody>
        </p:sp>
        <p:sp>
          <p:nvSpPr>
            <p:cNvPr id="41" name="矩形 40">
              <a:extLst>
                <a:ext uri="{FF2B5EF4-FFF2-40B4-BE49-F238E27FC236}">
                  <a16:creationId xmlns:a16="http://schemas.microsoft.com/office/drawing/2014/main" id="{DE137996-A3B6-5342-98B3-7C870234A1B3}"/>
                </a:ext>
              </a:extLst>
            </p:cNvPr>
            <p:cNvSpPr/>
            <p:nvPr/>
          </p:nvSpPr>
          <p:spPr>
            <a:xfrm>
              <a:off x="1133806" y="5758580"/>
              <a:ext cx="2782956" cy="815027"/>
            </a:xfrm>
            <a:prstGeom prst="rect">
              <a:avLst/>
            </a:prstGeom>
            <a:noFill/>
            <a:ln w="3492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2" name="矩形 41">
              <a:extLst>
                <a:ext uri="{FF2B5EF4-FFF2-40B4-BE49-F238E27FC236}">
                  <a16:creationId xmlns:a16="http://schemas.microsoft.com/office/drawing/2014/main" id="{824EF789-DA35-2745-975B-62754AFC39D8}"/>
                </a:ext>
              </a:extLst>
            </p:cNvPr>
            <p:cNvSpPr/>
            <p:nvPr/>
          </p:nvSpPr>
          <p:spPr>
            <a:xfrm>
              <a:off x="1256955" y="6201606"/>
              <a:ext cx="2493117" cy="31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r>
                <a:rPr kumimoji="1" lang="en-US" altLang="zh-CN" sz="2000" baseline="-25000" dirty="0"/>
                <a:t>7</a:t>
              </a:r>
              <a:endParaRPr kumimoji="1" lang="zh-CN" altLang="en-US" sz="2000" baseline="-25000" dirty="0"/>
            </a:p>
          </p:txBody>
        </p:sp>
      </p:grpSp>
      <p:sp>
        <p:nvSpPr>
          <p:cNvPr id="43" name="矩形 42">
            <a:extLst>
              <a:ext uri="{FF2B5EF4-FFF2-40B4-BE49-F238E27FC236}">
                <a16:creationId xmlns:a16="http://schemas.microsoft.com/office/drawing/2014/main" id="{2C3F7EE1-5087-794F-AE86-6A0E52C97B36}"/>
              </a:ext>
            </a:extLst>
          </p:cNvPr>
          <p:cNvSpPr/>
          <p:nvPr/>
        </p:nvSpPr>
        <p:spPr>
          <a:xfrm>
            <a:off x="6070298" y="5670949"/>
            <a:ext cx="2649794" cy="443026"/>
          </a:xfrm>
          <a:prstGeom prst="rect">
            <a:avLst/>
          </a:prstGeom>
          <a:noFill/>
          <a:ln w="349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a:extLst>
              <a:ext uri="{FF2B5EF4-FFF2-40B4-BE49-F238E27FC236}">
                <a16:creationId xmlns:a16="http://schemas.microsoft.com/office/drawing/2014/main" id="{4AD0E775-2D2D-B240-AE17-273A53A35066}"/>
              </a:ext>
            </a:extLst>
          </p:cNvPr>
          <p:cNvSpPr txBox="1"/>
          <p:nvPr/>
        </p:nvSpPr>
        <p:spPr>
          <a:xfrm>
            <a:off x="395286" y="5706293"/>
            <a:ext cx="651525" cy="369332"/>
          </a:xfrm>
          <a:prstGeom prst="rect">
            <a:avLst/>
          </a:prstGeom>
          <a:noFill/>
        </p:spPr>
        <p:txBody>
          <a:bodyPr wrap="none" rtlCol="0">
            <a:spAutoFit/>
          </a:bodyPr>
          <a:lstStyle/>
          <a:p>
            <a:r>
              <a:rPr kumimoji="1" lang="en-US" altLang="zh-CN" dirty="0"/>
              <a:t>Set 2</a:t>
            </a:r>
            <a:endParaRPr kumimoji="1" lang="zh-CN" altLang="en-US" dirty="0"/>
          </a:p>
        </p:txBody>
      </p:sp>
      <p:sp>
        <p:nvSpPr>
          <p:cNvPr id="45" name="文本框 44">
            <a:extLst>
              <a:ext uri="{FF2B5EF4-FFF2-40B4-BE49-F238E27FC236}">
                <a16:creationId xmlns:a16="http://schemas.microsoft.com/office/drawing/2014/main" id="{FDA8EC49-7961-E44D-ADDC-6F13D340C7F7}"/>
              </a:ext>
            </a:extLst>
          </p:cNvPr>
          <p:cNvSpPr txBox="1"/>
          <p:nvPr/>
        </p:nvSpPr>
        <p:spPr>
          <a:xfrm>
            <a:off x="8804163" y="5717432"/>
            <a:ext cx="651525" cy="369332"/>
          </a:xfrm>
          <a:prstGeom prst="rect">
            <a:avLst/>
          </a:prstGeom>
          <a:noFill/>
        </p:spPr>
        <p:txBody>
          <a:bodyPr wrap="none" rtlCol="0">
            <a:spAutoFit/>
          </a:bodyPr>
          <a:lstStyle/>
          <a:p>
            <a:r>
              <a:rPr kumimoji="1" lang="en-US" altLang="zh-CN" dirty="0"/>
              <a:t>Set 2</a:t>
            </a:r>
            <a:endParaRPr kumimoji="1" lang="zh-CN" altLang="en-US" dirty="0"/>
          </a:p>
        </p:txBody>
      </p:sp>
      <p:grpSp>
        <p:nvGrpSpPr>
          <p:cNvPr id="46" name="组合 45">
            <a:extLst>
              <a:ext uri="{FF2B5EF4-FFF2-40B4-BE49-F238E27FC236}">
                <a16:creationId xmlns:a16="http://schemas.microsoft.com/office/drawing/2014/main" id="{C8AE4429-78C3-2045-9FAF-3B07CB6BA18A}"/>
              </a:ext>
            </a:extLst>
          </p:cNvPr>
          <p:cNvGrpSpPr/>
          <p:nvPr/>
        </p:nvGrpSpPr>
        <p:grpSpPr>
          <a:xfrm>
            <a:off x="6160000" y="1689391"/>
            <a:ext cx="2493119" cy="1505175"/>
            <a:chOff x="8238694" y="3603640"/>
            <a:chExt cx="2493119" cy="1505175"/>
          </a:xfrm>
        </p:grpSpPr>
        <p:sp>
          <p:nvSpPr>
            <p:cNvPr id="47" name="矩形 46">
              <a:extLst>
                <a:ext uri="{FF2B5EF4-FFF2-40B4-BE49-F238E27FC236}">
                  <a16:creationId xmlns:a16="http://schemas.microsoft.com/office/drawing/2014/main" id="{DDA441FE-4C9B-D845-918E-E1320130DD89}"/>
                </a:ext>
              </a:extLst>
            </p:cNvPr>
            <p:cNvSpPr/>
            <p:nvPr/>
          </p:nvSpPr>
          <p:spPr>
            <a:xfrm>
              <a:off x="8238694" y="3603640"/>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0</a:t>
              </a:r>
              <a:endParaRPr kumimoji="1" lang="zh-CN" altLang="en-US" sz="2000" baseline="-25000" dirty="0"/>
            </a:p>
          </p:txBody>
        </p:sp>
        <p:sp>
          <p:nvSpPr>
            <p:cNvPr id="48" name="矩形 47">
              <a:extLst>
                <a:ext uri="{FF2B5EF4-FFF2-40B4-BE49-F238E27FC236}">
                  <a16:creationId xmlns:a16="http://schemas.microsoft.com/office/drawing/2014/main" id="{16455D10-5544-7C4A-8482-BE89E2C7F619}"/>
                </a:ext>
              </a:extLst>
            </p:cNvPr>
            <p:cNvSpPr/>
            <p:nvPr/>
          </p:nvSpPr>
          <p:spPr>
            <a:xfrm>
              <a:off x="8238695" y="4214786"/>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1</a:t>
              </a:r>
              <a:endParaRPr kumimoji="1" lang="zh-CN" altLang="en-US" baseline="-25000" dirty="0"/>
            </a:p>
          </p:txBody>
        </p:sp>
        <p:sp>
          <p:nvSpPr>
            <p:cNvPr id="49" name="矩形 48">
              <a:extLst>
                <a:ext uri="{FF2B5EF4-FFF2-40B4-BE49-F238E27FC236}">
                  <a16:creationId xmlns:a16="http://schemas.microsoft.com/office/drawing/2014/main" id="{3D167B0B-1C30-8945-AB40-A580AE58BBB3}"/>
                </a:ext>
              </a:extLst>
            </p:cNvPr>
            <p:cNvSpPr/>
            <p:nvPr/>
          </p:nvSpPr>
          <p:spPr>
            <a:xfrm>
              <a:off x="8238696" y="4795807"/>
              <a:ext cx="2493117" cy="3130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r</a:t>
              </a:r>
              <a:r>
                <a:rPr kumimoji="1" lang="en-US" altLang="zh-CN" sz="2000" baseline="-25000" dirty="0"/>
                <a:t>2</a:t>
              </a:r>
              <a:endParaRPr kumimoji="1" lang="zh-CN" altLang="en-US" baseline="-25000" dirty="0"/>
            </a:p>
          </p:txBody>
        </p:sp>
      </p:grpSp>
      <p:sp>
        <p:nvSpPr>
          <p:cNvPr id="21" name="矩形 20">
            <a:extLst>
              <a:ext uri="{FF2B5EF4-FFF2-40B4-BE49-F238E27FC236}">
                <a16:creationId xmlns:a16="http://schemas.microsoft.com/office/drawing/2014/main" id="{9B34B486-8B87-234C-A9F5-79254AC15AF9}"/>
              </a:ext>
            </a:extLst>
          </p:cNvPr>
          <p:cNvSpPr/>
          <p:nvPr/>
        </p:nvSpPr>
        <p:spPr>
          <a:xfrm>
            <a:off x="995262" y="6441943"/>
            <a:ext cx="3238707" cy="400110"/>
          </a:xfrm>
          <a:prstGeom prst="rect">
            <a:avLst/>
          </a:prstGeom>
        </p:spPr>
        <p:txBody>
          <a:bodyPr wrap="none">
            <a:spAutoFit/>
          </a:bodyPr>
          <a:lstStyle/>
          <a:p>
            <a:r>
              <a:rPr lang="en" altLang="zh-CN" sz="2000" dirty="0">
                <a:latin typeface="Times" pitchFamily="2" charset="0"/>
              </a:rPr>
              <a:t>Set-level Pseudo Summary </a:t>
            </a:r>
            <a:r>
              <a:rPr lang="en" altLang="zh-CN" sz="2000" i="1" dirty="0">
                <a:latin typeface="Times" pitchFamily="2" charset="0"/>
              </a:rPr>
              <a:t>P </a:t>
            </a:r>
            <a:endParaRPr lang="en" altLang="zh-CN" sz="5400"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61F0628-1D94-E143-87B6-C78D8206100D}"/>
                  </a:ext>
                </a:extLst>
              </p:cNvPr>
              <p:cNvSpPr/>
              <p:nvPr/>
            </p:nvSpPr>
            <p:spPr>
              <a:xfrm>
                <a:off x="5632129" y="6433608"/>
                <a:ext cx="3548857" cy="408445"/>
              </a:xfrm>
              <a:prstGeom prst="rect">
                <a:avLst/>
              </a:prstGeom>
            </p:spPr>
            <p:txBody>
              <a:bodyPr wrap="none">
                <a:spAutoFit/>
              </a:bodyPr>
              <a:lstStyle/>
              <a:p>
                <a:r>
                  <a:rPr lang="en" altLang="zh-CN" sz="2000" dirty="0">
                    <a:latin typeface="Times" pitchFamily="2" charset="0"/>
                  </a:rPr>
                  <a:t>Set-level Reference Summary </a:t>
                </a:r>
                <a14:m>
                  <m:oMath xmlns:m="http://schemas.openxmlformats.org/officeDocument/2006/math">
                    <m:acc>
                      <m:accPr>
                        <m:chr m:val="̂"/>
                        <m:ctrlPr>
                          <a:rPr lang="en" altLang="zh-CN" sz="2000" i="1" smtClean="0">
                            <a:latin typeface="Cambria Math" panose="02040503050406030204" pitchFamily="18" charset="0"/>
                          </a:rPr>
                        </m:ctrlPr>
                      </m:accPr>
                      <m:e>
                        <m:r>
                          <a:rPr lang="en-US" altLang="zh-CN" sz="2000" b="0" i="1" smtClean="0">
                            <a:latin typeface="Cambria Math" panose="02040503050406030204" pitchFamily="18" charset="0"/>
                          </a:rPr>
                          <m:t>𝑅</m:t>
                        </m:r>
                      </m:e>
                    </m:acc>
                  </m:oMath>
                </a14:m>
                <a:r>
                  <a:rPr lang="en" altLang="zh-CN" sz="2000" dirty="0">
                    <a:latin typeface="CambriaMath"/>
                  </a:rPr>
                  <a:t> </a:t>
                </a:r>
                <a:endParaRPr lang="en" altLang="zh-CN" sz="5400" dirty="0"/>
              </a:p>
            </p:txBody>
          </p:sp>
        </mc:Choice>
        <mc:Fallback xmlns="">
          <p:sp>
            <p:nvSpPr>
              <p:cNvPr id="22" name="矩形 21">
                <a:extLst>
                  <a:ext uri="{FF2B5EF4-FFF2-40B4-BE49-F238E27FC236}">
                    <a16:creationId xmlns:a16="http://schemas.microsoft.com/office/drawing/2014/main" id="{261F0628-1D94-E143-87B6-C78D8206100D}"/>
                  </a:ext>
                </a:extLst>
              </p:cNvPr>
              <p:cNvSpPr>
                <a:spLocks noRot="1" noChangeAspect="1" noMove="1" noResize="1" noEditPoints="1" noAdjustHandles="1" noChangeArrowheads="1" noChangeShapeType="1" noTextEdit="1"/>
              </p:cNvSpPr>
              <p:nvPr/>
            </p:nvSpPr>
            <p:spPr>
              <a:xfrm>
                <a:off x="5632129" y="6433608"/>
                <a:ext cx="3548857" cy="408445"/>
              </a:xfrm>
              <a:prstGeom prst="rect">
                <a:avLst/>
              </a:prstGeom>
              <a:blipFill>
                <a:blip r:embed="rId3"/>
                <a:stretch>
                  <a:fillRect l="-1786" t="-6061" b="-27273"/>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B4E74322-B5C6-0045-9A2A-084AB88A1DCE}"/>
              </a:ext>
            </a:extLst>
          </p:cNvPr>
          <p:cNvSpPr>
            <a:spLocks noGrp="1"/>
          </p:cNvSpPr>
          <p:nvPr>
            <p:ph type="sldNum" sz="quarter" idx="12"/>
          </p:nvPr>
        </p:nvSpPr>
        <p:spPr>
          <a:xfrm>
            <a:off x="8610600" y="6356350"/>
            <a:ext cx="2743200" cy="365125"/>
          </a:xfrm>
          <a:prstGeom prst="rect">
            <a:avLst/>
          </a:prstGeom>
        </p:spPr>
        <p:txBody>
          <a:bodyPr/>
          <a:lstStyle/>
          <a:p>
            <a:r>
              <a:rPr lang="sl-SI" dirty="0"/>
              <a:t>#9</a:t>
            </a:r>
            <a:endParaRPr lang="en-US" dirty="0"/>
          </a:p>
        </p:txBody>
      </p:sp>
      <p:sp>
        <p:nvSpPr>
          <p:cNvPr id="52" name="标题 1">
            <a:extLst>
              <a:ext uri="{FF2B5EF4-FFF2-40B4-BE49-F238E27FC236}">
                <a16:creationId xmlns:a16="http://schemas.microsoft.com/office/drawing/2014/main" id="{5DD9CE75-3B24-374E-8771-A5F25974746A}"/>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kumimoji="1" lang="zh-CN" altLang="en-US" dirty="0"/>
          </a:p>
        </p:txBody>
      </p:sp>
    </p:spTree>
    <p:extLst>
      <p:ext uri="{BB962C8B-B14F-4D97-AF65-F5344CB8AC3E}">
        <p14:creationId xmlns:p14="http://schemas.microsoft.com/office/powerpoint/2010/main" val="143641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06E77D2-EDB0-7948-8FB3-0292DCC0EB01}"/>
              </a:ext>
            </a:extLst>
          </p:cNvPr>
          <p:cNvSpPr txBox="1"/>
          <p:nvPr/>
        </p:nvSpPr>
        <p:spPr>
          <a:xfrm>
            <a:off x="2203894" y="2032285"/>
            <a:ext cx="925740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Set 1. federal </a:t>
            </a:r>
            <a:r>
              <a:rPr kumimoji="1" lang="en-US" altLang="zh-CN" b="1" dirty="0">
                <a:latin typeface="Times" pitchFamily="2" charset="0"/>
              </a:rPr>
              <a:t>education minister </a:t>
            </a:r>
            <a:r>
              <a:rPr kumimoji="1" lang="en-US" altLang="zh-CN" dirty="0">
                <a:latin typeface="Times" pitchFamily="2" charset="0"/>
              </a:rPr>
              <a:t>smriti </a:t>
            </a:r>
            <a:r>
              <a:rPr kumimoji="1" lang="en-US" altLang="zh-CN" dirty="0" err="1">
                <a:latin typeface="Times" pitchFamily="2" charset="0"/>
              </a:rPr>
              <a:t>irani</a:t>
            </a:r>
            <a:r>
              <a:rPr kumimoji="1" lang="en-US" altLang="zh-CN" dirty="0">
                <a:latin typeface="Times" pitchFamily="2" charset="0"/>
              </a:rPr>
              <a:t> was visiting a </a:t>
            </a:r>
            <a:r>
              <a:rPr kumimoji="1" lang="en-US" altLang="zh-CN" b="1" dirty="0" err="1">
                <a:latin typeface="Times" pitchFamily="2" charset="0"/>
              </a:rPr>
              <a:t>fabindia</a:t>
            </a:r>
            <a:r>
              <a:rPr kumimoji="1" lang="en-US" altLang="zh-CN" dirty="0">
                <a:latin typeface="Times" pitchFamily="2" charset="0"/>
              </a:rPr>
              <a:t> outlet in the tourist resort </a:t>
            </a:r>
          </a:p>
          <a:p>
            <a:r>
              <a:rPr kumimoji="1" lang="en-US" altLang="zh-CN" dirty="0">
                <a:latin typeface="Times" pitchFamily="2" charset="0"/>
              </a:rPr>
              <a:t>          state of goa on </a:t>
            </a:r>
            <a:r>
              <a:rPr kumimoji="1" lang="en-US" altLang="zh-CN" dirty="0" err="1">
                <a:latin typeface="Times" pitchFamily="2" charset="0"/>
              </a:rPr>
              <a:t>friday</a:t>
            </a:r>
            <a:r>
              <a:rPr kumimoji="1" lang="en-US" altLang="zh-CN" dirty="0">
                <a:latin typeface="Times" pitchFamily="2" charset="0"/>
              </a:rPr>
              <a:t> when she discovered a surveillance </a:t>
            </a:r>
            <a:r>
              <a:rPr kumimoji="1" lang="en-US" altLang="zh-CN" b="1" dirty="0">
                <a:latin typeface="Times" pitchFamily="2" charset="0"/>
              </a:rPr>
              <a:t>camera</a:t>
            </a:r>
            <a:r>
              <a:rPr kumimoji="1" lang="en-US" altLang="zh-CN" dirty="0">
                <a:latin typeface="Times" pitchFamily="2" charset="0"/>
              </a:rPr>
              <a:t> pointed at the store ’s </a:t>
            </a:r>
          </a:p>
          <a:p>
            <a:r>
              <a:rPr kumimoji="1" lang="en-US" altLang="zh-CN" dirty="0">
                <a:latin typeface="Times" pitchFamily="2" charset="0"/>
              </a:rPr>
              <a:t>          </a:t>
            </a:r>
            <a:r>
              <a:rPr kumimoji="1" lang="en-US" altLang="zh-CN" b="1" dirty="0">
                <a:latin typeface="Times" pitchFamily="2" charset="0"/>
              </a:rPr>
              <a:t>changing room</a:t>
            </a:r>
            <a:r>
              <a:rPr kumimoji="1" lang="en-US" altLang="zh-CN" dirty="0">
                <a:latin typeface="Times" pitchFamily="2" charset="0"/>
              </a:rPr>
              <a:t>. state </a:t>
            </a:r>
            <a:r>
              <a:rPr kumimoji="1" lang="en-US" altLang="zh-CN" b="1" dirty="0">
                <a:latin typeface="Times" pitchFamily="2" charset="0"/>
              </a:rPr>
              <a:t>authorities</a:t>
            </a:r>
            <a:r>
              <a:rPr kumimoji="1" lang="en-US" altLang="zh-CN" dirty="0">
                <a:latin typeface="Times" pitchFamily="2" charset="0"/>
              </a:rPr>
              <a:t> found an overhead </a:t>
            </a:r>
            <a:r>
              <a:rPr kumimoji="1" lang="en-US" altLang="zh-CN" b="1" dirty="0">
                <a:latin typeface="Times" pitchFamily="2" charset="0"/>
              </a:rPr>
              <a:t>camera</a:t>
            </a:r>
            <a:r>
              <a:rPr kumimoji="1" lang="en-US" altLang="zh-CN" dirty="0">
                <a:latin typeface="Times" pitchFamily="2" charset="0"/>
              </a:rPr>
              <a:t> that the minister had spotted </a:t>
            </a:r>
          </a:p>
          <a:p>
            <a:r>
              <a:rPr kumimoji="1" lang="en-US" altLang="zh-CN" dirty="0">
                <a:latin typeface="Times" pitchFamily="2" charset="0"/>
              </a:rPr>
              <a:t>          and determined that it was indeed able to take </a:t>
            </a:r>
            <a:r>
              <a:rPr kumimoji="1" lang="en-US" altLang="zh-CN" b="1" dirty="0">
                <a:latin typeface="Times" pitchFamily="2" charset="0"/>
              </a:rPr>
              <a:t>photos</a:t>
            </a:r>
            <a:r>
              <a:rPr kumimoji="1" lang="en-US" altLang="zh-CN" dirty="0">
                <a:latin typeface="Times" pitchFamily="2" charset="0"/>
              </a:rPr>
              <a:t> of customers. </a:t>
            </a:r>
          </a:p>
          <a:p>
            <a:r>
              <a:rPr kumimoji="1" lang="en-US" altLang="zh-CN" dirty="0">
                <a:latin typeface="Times" pitchFamily="2" charset="0"/>
              </a:rPr>
              <a:t>Set 2. four employees of the store have been </a:t>
            </a:r>
            <a:r>
              <a:rPr kumimoji="1" lang="en-US" altLang="zh-CN" b="1" dirty="0">
                <a:latin typeface="Times" pitchFamily="2" charset="0"/>
              </a:rPr>
              <a:t>arrested</a:t>
            </a:r>
            <a:r>
              <a:rPr kumimoji="1" lang="en-US" altLang="zh-CN" dirty="0">
                <a:latin typeface="Times" pitchFamily="2" charset="0"/>
              </a:rPr>
              <a:t> . if </a:t>
            </a:r>
            <a:r>
              <a:rPr kumimoji="1" lang="en-US" altLang="zh-CN" b="1" dirty="0">
                <a:latin typeface="Times" pitchFamily="2" charset="0"/>
              </a:rPr>
              <a:t>convicted</a:t>
            </a:r>
            <a:r>
              <a:rPr kumimoji="1" lang="en-US" altLang="zh-CN" dirty="0">
                <a:latin typeface="Times" pitchFamily="2" charset="0"/>
              </a:rPr>
              <a:t> , they could spend up to </a:t>
            </a:r>
            <a:r>
              <a:rPr kumimoji="1" lang="en-US" altLang="zh-CN" b="1" dirty="0">
                <a:latin typeface="Times" pitchFamily="2" charset="0"/>
              </a:rPr>
              <a:t>three </a:t>
            </a:r>
          </a:p>
          <a:p>
            <a:r>
              <a:rPr kumimoji="1" lang="en-US" altLang="zh-CN" b="1" dirty="0">
                <a:latin typeface="Times" pitchFamily="2" charset="0"/>
              </a:rPr>
              <a:t>          years </a:t>
            </a:r>
            <a:r>
              <a:rPr kumimoji="1" lang="en-US" altLang="zh-CN" dirty="0">
                <a:latin typeface="Times" pitchFamily="2" charset="0"/>
              </a:rPr>
              <a:t>in jail .</a:t>
            </a:r>
            <a:endParaRPr kumimoji="1" lang="zh-CN" altLang="en-US" dirty="0">
              <a:latin typeface="Times" pitchFamily="2" charset="0"/>
            </a:endParaRPr>
          </a:p>
        </p:txBody>
      </p:sp>
      <p:sp>
        <p:nvSpPr>
          <p:cNvPr id="6" name="文本框 5">
            <a:extLst>
              <a:ext uri="{FF2B5EF4-FFF2-40B4-BE49-F238E27FC236}">
                <a16:creationId xmlns:a16="http://schemas.microsoft.com/office/drawing/2014/main" id="{48CF0AF4-1089-7C42-8C57-1CE29294E27A}"/>
              </a:ext>
            </a:extLst>
          </p:cNvPr>
          <p:cNvSpPr txBox="1"/>
          <p:nvPr/>
        </p:nvSpPr>
        <p:spPr>
          <a:xfrm>
            <a:off x="847100" y="1905630"/>
            <a:ext cx="13359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Pseudo Summary</a:t>
            </a:r>
          </a:p>
        </p:txBody>
      </p:sp>
      <p:sp>
        <p:nvSpPr>
          <p:cNvPr id="7" name="文本框 7">
            <a:extLst>
              <a:ext uri="{FF2B5EF4-FFF2-40B4-BE49-F238E27FC236}">
                <a16:creationId xmlns:a16="http://schemas.microsoft.com/office/drawing/2014/main" id="{7ED7AD71-F313-C744-BA51-BC1F44139D03}"/>
              </a:ext>
            </a:extLst>
          </p:cNvPr>
          <p:cNvSpPr txBox="1"/>
          <p:nvPr/>
        </p:nvSpPr>
        <p:spPr>
          <a:xfrm>
            <a:off x="2168628" y="4374395"/>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Set 1. federal</a:t>
            </a:r>
            <a:r>
              <a:rPr kumimoji="1" lang="en-US" altLang="zh-CN" b="1" dirty="0">
                <a:latin typeface="Times" pitchFamily="2" charset="0"/>
              </a:rPr>
              <a:t> education minister </a:t>
            </a:r>
            <a:r>
              <a:rPr kumimoji="1" lang="en-US" altLang="zh-CN" dirty="0">
                <a:latin typeface="Times" pitchFamily="2" charset="0"/>
              </a:rPr>
              <a:t>smriti </a:t>
            </a:r>
            <a:r>
              <a:rPr kumimoji="1" lang="en-US" altLang="zh-CN" dirty="0" err="1">
                <a:latin typeface="Times" pitchFamily="2" charset="0"/>
              </a:rPr>
              <a:t>irani</a:t>
            </a:r>
            <a:r>
              <a:rPr kumimoji="1" lang="en-US" altLang="zh-CN" dirty="0">
                <a:latin typeface="Times" pitchFamily="2" charset="0"/>
              </a:rPr>
              <a:t> visited a </a:t>
            </a:r>
            <a:r>
              <a:rPr kumimoji="1" lang="en-US" altLang="zh-CN" b="1" dirty="0" err="1">
                <a:latin typeface="Times" pitchFamily="2" charset="0"/>
              </a:rPr>
              <a:t>fabindia</a:t>
            </a:r>
            <a:r>
              <a:rPr kumimoji="1" lang="en-US" altLang="zh-CN" dirty="0">
                <a:latin typeface="Times" pitchFamily="2" charset="0"/>
              </a:rPr>
              <a:t> store in goa , saw </a:t>
            </a:r>
            <a:r>
              <a:rPr kumimoji="1" lang="en-US" altLang="zh-CN" b="1" dirty="0">
                <a:latin typeface="Times" pitchFamily="2" charset="0"/>
              </a:rPr>
              <a:t>cameras</a:t>
            </a:r>
            <a:r>
              <a:rPr kumimoji="1" lang="en-US" altLang="zh-CN" dirty="0">
                <a:latin typeface="Times" pitchFamily="2" charset="0"/>
              </a:rPr>
              <a:t>.</a:t>
            </a:r>
          </a:p>
          <a:p>
            <a:r>
              <a:rPr kumimoji="1" lang="en-US" altLang="zh-CN" b="1" dirty="0">
                <a:latin typeface="Times" pitchFamily="2" charset="0"/>
              </a:rPr>
              <a:t>          </a:t>
            </a:r>
            <a:r>
              <a:rPr kumimoji="1" lang="en-US" altLang="zh-CN" b="1" dirty="0" err="1">
                <a:latin typeface="Times" pitchFamily="2" charset="0"/>
              </a:rPr>
              <a:t>authoroities</a:t>
            </a:r>
            <a:r>
              <a:rPr kumimoji="1" lang="en-US" altLang="zh-CN" dirty="0">
                <a:latin typeface="Times" pitchFamily="2" charset="0"/>
              </a:rPr>
              <a:t> discovered the </a:t>
            </a:r>
            <a:r>
              <a:rPr kumimoji="1" lang="en-US" altLang="zh-CN" b="1" dirty="0">
                <a:latin typeface="Times" pitchFamily="2" charset="0"/>
              </a:rPr>
              <a:t>cameras</a:t>
            </a:r>
            <a:r>
              <a:rPr kumimoji="1" lang="en-US" altLang="zh-CN" dirty="0">
                <a:latin typeface="Times" pitchFamily="2" charset="0"/>
              </a:rPr>
              <a:t> could capture </a:t>
            </a:r>
            <a:r>
              <a:rPr kumimoji="1" lang="en-US" altLang="zh-CN" b="1" dirty="0">
                <a:latin typeface="Times" pitchFamily="2" charset="0"/>
              </a:rPr>
              <a:t>photos</a:t>
            </a:r>
            <a:r>
              <a:rPr kumimoji="1" lang="en-US" altLang="zh-CN" dirty="0">
                <a:latin typeface="Times" pitchFamily="2" charset="0"/>
              </a:rPr>
              <a:t> from the store ’s </a:t>
            </a:r>
            <a:r>
              <a:rPr kumimoji="1" lang="en-US" altLang="zh-CN" b="1" dirty="0">
                <a:latin typeface="Times" pitchFamily="2" charset="0"/>
              </a:rPr>
              <a:t>changing room</a:t>
            </a:r>
            <a:r>
              <a:rPr kumimoji="1" lang="en-US" altLang="zh-CN" dirty="0">
                <a:latin typeface="Times" pitchFamily="2" charset="0"/>
              </a:rPr>
              <a:t>.</a:t>
            </a:r>
          </a:p>
          <a:p>
            <a:r>
              <a:rPr kumimoji="1" lang="en-US" altLang="zh-CN" dirty="0">
                <a:latin typeface="Times" pitchFamily="2" charset="0"/>
              </a:rPr>
              <a:t>Set 2. the four store workers </a:t>
            </a:r>
            <a:r>
              <a:rPr kumimoji="1" lang="en-US" altLang="zh-CN" b="1" dirty="0">
                <a:latin typeface="Times" pitchFamily="2" charset="0"/>
              </a:rPr>
              <a:t>arrested</a:t>
            </a:r>
            <a:r>
              <a:rPr kumimoji="1" lang="en-US" altLang="zh-CN" dirty="0">
                <a:latin typeface="Times" pitchFamily="2" charset="0"/>
              </a:rPr>
              <a:t> could spend </a:t>
            </a:r>
            <a:r>
              <a:rPr kumimoji="1" lang="en-US" altLang="zh-CN" b="1" dirty="0">
                <a:latin typeface="Times" pitchFamily="2" charset="0"/>
              </a:rPr>
              <a:t>three years </a:t>
            </a:r>
            <a:r>
              <a:rPr kumimoji="1" lang="en-US" altLang="zh-CN" dirty="0">
                <a:latin typeface="Times" pitchFamily="2" charset="0"/>
              </a:rPr>
              <a:t>each in prison if </a:t>
            </a:r>
            <a:r>
              <a:rPr kumimoji="1" lang="en-US" altLang="zh-CN" b="1" dirty="0">
                <a:latin typeface="Times" pitchFamily="2" charset="0"/>
              </a:rPr>
              <a:t>convicted</a:t>
            </a:r>
            <a:r>
              <a:rPr kumimoji="1" lang="en-US" altLang="zh-CN" dirty="0">
                <a:latin typeface="Times" pitchFamily="2" charset="0"/>
              </a:rPr>
              <a:t> .</a:t>
            </a:r>
            <a:endParaRPr kumimoji="1" lang="zh-CN" altLang="en-US" dirty="0">
              <a:latin typeface="Times" pitchFamily="2" charset="0"/>
            </a:endParaRPr>
          </a:p>
        </p:txBody>
      </p:sp>
      <p:sp>
        <p:nvSpPr>
          <p:cNvPr id="8" name="文本框 8">
            <a:extLst>
              <a:ext uri="{FF2B5EF4-FFF2-40B4-BE49-F238E27FC236}">
                <a16:creationId xmlns:a16="http://schemas.microsoft.com/office/drawing/2014/main" id="{859855C1-B4CF-7040-8EDC-ABD7A834FD48}"/>
              </a:ext>
            </a:extLst>
          </p:cNvPr>
          <p:cNvSpPr txBox="1"/>
          <p:nvPr/>
        </p:nvSpPr>
        <p:spPr>
          <a:xfrm>
            <a:off x="811835" y="4374395"/>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9" name="矩形 8">
            <a:extLst>
              <a:ext uri="{FF2B5EF4-FFF2-40B4-BE49-F238E27FC236}">
                <a16:creationId xmlns:a16="http://schemas.microsoft.com/office/drawing/2014/main" id="{BA5DFDB1-C4B5-584A-90F9-AA35B2E7678D}"/>
              </a:ext>
            </a:extLst>
          </p:cNvPr>
          <p:cNvSpPr/>
          <p:nvPr/>
        </p:nvSpPr>
        <p:spPr>
          <a:xfrm>
            <a:off x="2203894" y="2004603"/>
            <a:ext cx="9169126" cy="1782008"/>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 name="灯片编号占位符 1">
            <a:extLst>
              <a:ext uri="{FF2B5EF4-FFF2-40B4-BE49-F238E27FC236}">
                <a16:creationId xmlns:a16="http://schemas.microsoft.com/office/drawing/2014/main" id="{28C75B0C-797D-4941-8792-EAFC556BCD87}"/>
              </a:ext>
            </a:extLst>
          </p:cNvPr>
          <p:cNvSpPr>
            <a:spLocks noGrp="1"/>
          </p:cNvSpPr>
          <p:nvPr>
            <p:ph type="sldNum" sz="quarter" idx="4294967295"/>
          </p:nvPr>
        </p:nvSpPr>
        <p:spPr>
          <a:xfrm>
            <a:off x="8610600" y="6356350"/>
            <a:ext cx="2743200" cy="365125"/>
          </a:xfrm>
          <a:prstGeom prst="rect">
            <a:avLst/>
          </a:prstGeom>
        </p:spPr>
        <p:txBody>
          <a:bodyPr/>
          <a:lstStyle/>
          <a:p>
            <a:r>
              <a:rPr lang="sl-SI" dirty="0"/>
              <a:t>#10</a:t>
            </a:r>
            <a:endParaRPr lang="en-US" dirty="0"/>
          </a:p>
        </p:txBody>
      </p:sp>
      <p:sp>
        <p:nvSpPr>
          <p:cNvPr id="10" name="标题 1">
            <a:extLst>
              <a:ext uri="{FF2B5EF4-FFF2-40B4-BE49-F238E27FC236}">
                <a16:creationId xmlns:a16="http://schemas.microsoft.com/office/drawing/2014/main" id="{50FFE687-8098-F54D-8DA8-49235BA761BF}"/>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Set-level Matching Heuristics </a:t>
            </a:r>
            <a:endParaRPr kumimoji="1" lang="zh-CN" altLang="en-US" dirty="0"/>
          </a:p>
        </p:txBody>
      </p:sp>
    </p:spTree>
    <p:extLst>
      <p:ext uri="{BB962C8B-B14F-4D97-AF65-F5344CB8AC3E}">
        <p14:creationId xmlns:p14="http://schemas.microsoft.com/office/powerpoint/2010/main" val="138426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8BB1E-4AEB-1247-9CBC-166C34A5AD15}"/>
              </a:ext>
            </a:extLst>
          </p:cNvPr>
          <p:cNvSpPr>
            <a:spLocks noGrp="1"/>
          </p:cNvSpPr>
          <p:nvPr>
            <p:ph type="title"/>
          </p:nvPr>
        </p:nvSpPr>
        <p:spPr/>
        <p:txBody>
          <a:bodyPr/>
          <a:lstStyle/>
          <a:p>
            <a:r>
              <a:rPr kumimoji="1" lang="en-US" altLang="zh-CN" dirty="0"/>
              <a:t>Task Description</a:t>
            </a:r>
            <a:endParaRPr kumimoji="1" lang="zh-CN" altLang="en-US" dirty="0"/>
          </a:p>
        </p:txBody>
      </p:sp>
      <p:sp>
        <p:nvSpPr>
          <p:cNvPr id="9" name="内容占位符 3">
            <a:extLst>
              <a:ext uri="{FF2B5EF4-FFF2-40B4-BE49-F238E27FC236}">
                <a16:creationId xmlns:a16="http://schemas.microsoft.com/office/drawing/2014/main" id="{07B091E8-4253-EC44-8E0D-93C63D88E941}"/>
              </a:ext>
            </a:extLst>
          </p:cNvPr>
          <p:cNvSpPr>
            <a:spLocks noGrp="1"/>
          </p:cNvSpPr>
          <p:nvPr/>
        </p:nvSpPr>
        <p:spPr>
          <a:xfrm>
            <a:off x="838200" y="1425185"/>
            <a:ext cx="8372162" cy="5720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b="1" dirty="0">
                <a:latin typeface="Times" pitchFamily="2" charset="0"/>
              </a:rPr>
              <a:t>Abstractive Summarization</a:t>
            </a:r>
          </a:p>
          <a:p>
            <a:pPr>
              <a:lnSpc>
                <a:spcPct val="150000"/>
              </a:lnSpc>
            </a:pPr>
            <a:endParaRPr lang="en-US" altLang="zh-CN" b="1" dirty="0">
              <a:latin typeface="Times" pitchFamily="2" charset="0"/>
            </a:endParaRPr>
          </a:p>
          <a:p>
            <a:pPr>
              <a:lnSpc>
                <a:spcPct val="150000"/>
              </a:lnSpc>
            </a:pPr>
            <a:endParaRPr lang="en-US" altLang="zh-CN" b="1" dirty="0">
              <a:latin typeface="Times" pitchFamily="2" charset="0"/>
            </a:endParaRPr>
          </a:p>
        </p:txBody>
      </p:sp>
      <p:sp>
        <p:nvSpPr>
          <p:cNvPr id="10" name="文本框 4">
            <a:extLst>
              <a:ext uri="{FF2B5EF4-FFF2-40B4-BE49-F238E27FC236}">
                <a16:creationId xmlns:a16="http://schemas.microsoft.com/office/drawing/2014/main" id="{6CC64CBF-4C14-6E48-AF07-6A07757F7689}"/>
              </a:ext>
            </a:extLst>
          </p:cNvPr>
          <p:cNvSpPr txBox="1"/>
          <p:nvPr/>
        </p:nvSpPr>
        <p:spPr>
          <a:xfrm>
            <a:off x="2395622" y="2181050"/>
            <a:ext cx="925740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new </a:t>
            </a:r>
            <a:r>
              <a:rPr kumimoji="1" lang="en-US" altLang="zh-CN" dirty="0" err="1">
                <a:latin typeface="Times" pitchFamily="2" charset="0"/>
              </a:rPr>
              <a:t>delhi</a:t>
            </a:r>
            <a:r>
              <a:rPr kumimoji="1" lang="en-US" altLang="zh-CN" dirty="0">
                <a:latin typeface="Times" pitchFamily="2" charset="0"/>
              </a:rPr>
              <a:t>, </a:t>
            </a:r>
            <a:r>
              <a:rPr kumimoji="1" lang="en-US" altLang="zh-CN" dirty="0" err="1">
                <a:latin typeface="Times" pitchFamily="2" charset="0"/>
              </a:rPr>
              <a:t>india</a:t>
            </a:r>
            <a:r>
              <a:rPr kumimoji="1" lang="en-US" altLang="zh-CN" dirty="0">
                <a:latin typeface="Times" pitchFamily="2" charset="0"/>
              </a:rPr>
              <a:t> police have arrested four employees. federal education minister smriti </a:t>
            </a:r>
            <a:r>
              <a:rPr kumimoji="1" lang="en-US" altLang="zh-CN" dirty="0" err="1">
                <a:latin typeface="Times" pitchFamily="2" charset="0"/>
              </a:rPr>
              <a:t>irani</a:t>
            </a:r>
            <a:r>
              <a:rPr kumimoji="1" lang="en-US" altLang="zh-CN" dirty="0">
                <a:latin typeface="Times" pitchFamily="2" charset="0"/>
              </a:rPr>
              <a:t> was visiting a </a:t>
            </a:r>
            <a:r>
              <a:rPr kumimoji="1" lang="en-US" altLang="zh-CN" dirty="0" err="1">
                <a:latin typeface="Times" pitchFamily="2" charset="0"/>
              </a:rPr>
              <a:t>fabindia</a:t>
            </a:r>
            <a:r>
              <a:rPr kumimoji="1" lang="en-US" altLang="zh-CN" dirty="0">
                <a:latin typeface="Times" pitchFamily="2" charset="0"/>
              </a:rPr>
              <a:t> outlet in the tourist resort state of goa on </a:t>
            </a:r>
            <a:r>
              <a:rPr kumimoji="1" lang="en-US" altLang="zh-CN" dirty="0" err="1">
                <a:latin typeface="Times" pitchFamily="2" charset="0"/>
              </a:rPr>
              <a:t>friday</a:t>
            </a:r>
            <a:r>
              <a:rPr kumimoji="1" lang="en-US" altLang="zh-CN" dirty="0">
                <a:latin typeface="Times" pitchFamily="2" charset="0"/>
              </a:rPr>
              <a:t> when she discovered a surveillance camera pointed at the store ’s changing room.  four employees of the store have been arrested , but its manager was still at large </a:t>
            </a:r>
            <a:r>
              <a:rPr kumimoji="1" lang="en-US" altLang="zh-CN" dirty="0" err="1">
                <a:latin typeface="Times" pitchFamily="2" charset="0"/>
              </a:rPr>
              <a:t>saturday</a:t>
            </a:r>
            <a:r>
              <a:rPr kumimoji="1" lang="en-US" altLang="zh-CN" dirty="0">
                <a:latin typeface="Times" pitchFamily="2" charset="0"/>
              </a:rPr>
              <a:t> . state authorities found an overhead camera that the minister had spotted and determined that it was indeed able to take photos of customers. authorities sealed off the store and summoned six top officials from </a:t>
            </a:r>
            <a:r>
              <a:rPr kumimoji="1" lang="en-US" altLang="zh-CN" dirty="0" err="1">
                <a:latin typeface="Times" pitchFamily="2" charset="0"/>
              </a:rPr>
              <a:t>fabindia</a:t>
            </a:r>
            <a:r>
              <a:rPr kumimoji="1" lang="en-US" altLang="zh-CN" dirty="0">
                <a:latin typeface="Times" pitchFamily="2" charset="0"/>
              </a:rPr>
              <a:t>. the arrested staff have been charged with voyeurism and breach of privacy . if convicted , they could spend up to three years in jail .</a:t>
            </a:r>
            <a:endParaRPr kumimoji="1" lang="zh-CN" altLang="en-US" dirty="0">
              <a:latin typeface="Times" pitchFamily="2" charset="0"/>
            </a:endParaRPr>
          </a:p>
        </p:txBody>
      </p:sp>
      <p:sp>
        <p:nvSpPr>
          <p:cNvPr id="11" name="文本框 5">
            <a:extLst>
              <a:ext uri="{FF2B5EF4-FFF2-40B4-BE49-F238E27FC236}">
                <a16:creationId xmlns:a16="http://schemas.microsoft.com/office/drawing/2014/main" id="{32034F63-DD69-494D-87B5-A50154548F87}"/>
              </a:ext>
            </a:extLst>
          </p:cNvPr>
          <p:cNvSpPr txBox="1"/>
          <p:nvPr/>
        </p:nvSpPr>
        <p:spPr>
          <a:xfrm>
            <a:off x="1038828" y="2054395"/>
            <a:ext cx="133595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Document</a:t>
            </a:r>
          </a:p>
        </p:txBody>
      </p:sp>
      <p:sp>
        <p:nvSpPr>
          <p:cNvPr id="12" name="文本框 7">
            <a:extLst>
              <a:ext uri="{FF2B5EF4-FFF2-40B4-BE49-F238E27FC236}">
                <a16:creationId xmlns:a16="http://schemas.microsoft.com/office/drawing/2014/main" id="{C97FC502-9930-2F4C-85AB-8FCFE18DBBA7}"/>
              </a:ext>
            </a:extLst>
          </p:cNvPr>
          <p:cNvSpPr txBox="1"/>
          <p:nvPr/>
        </p:nvSpPr>
        <p:spPr>
          <a:xfrm>
            <a:off x="2395621" y="4928090"/>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a:t>
            </a:r>
            <a:r>
              <a:rPr kumimoji="1" lang="en-US" altLang="zh-CN" dirty="0" err="1">
                <a:latin typeface="Times" pitchFamily="2" charset="0"/>
              </a:rPr>
              <a:t>smriti</a:t>
            </a:r>
            <a:r>
              <a:rPr kumimoji="1" lang="en-US" altLang="zh-CN" dirty="0">
                <a:latin typeface="Times" pitchFamily="2" charset="0"/>
              </a:rPr>
              <a:t> </a:t>
            </a:r>
            <a:r>
              <a:rPr kumimoji="1" lang="en-US" altLang="zh-CN" dirty="0" err="1">
                <a:latin typeface="Times" pitchFamily="2" charset="0"/>
              </a:rPr>
              <a:t>irani</a:t>
            </a:r>
            <a:r>
              <a:rPr kumimoji="1" lang="en-US" altLang="zh-CN" dirty="0">
                <a:latin typeface="Times" pitchFamily="2" charset="0"/>
              </a:rPr>
              <a:t> visited a </a:t>
            </a:r>
            <a:r>
              <a:rPr kumimoji="1" lang="en-US" altLang="zh-CN" dirty="0" err="1">
                <a:latin typeface="Times" pitchFamily="2" charset="0"/>
              </a:rPr>
              <a:t>fabindia</a:t>
            </a:r>
            <a:r>
              <a:rPr kumimoji="1" lang="en-US" altLang="zh-CN" dirty="0">
                <a:latin typeface="Times" pitchFamily="2" charset="0"/>
              </a:rPr>
              <a:t> store in goa , saw cameras.</a:t>
            </a:r>
          </a:p>
          <a:p>
            <a:r>
              <a:rPr kumimoji="1" lang="en-US" altLang="zh-CN" dirty="0" err="1">
                <a:latin typeface="Times" pitchFamily="2" charset="0"/>
              </a:rPr>
              <a:t>authoroities</a:t>
            </a:r>
            <a:r>
              <a:rPr kumimoji="1" lang="en-US" altLang="zh-CN" dirty="0">
                <a:latin typeface="Times" pitchFamily="2" charset="0"/>
              </a:rPr>
              <a:t> discovered the cameras could capture photos from the store ’s changing room.</a:t>
            </a:r>
          </a:p>
          <a:p>
            <a:r>
              <a:rPr kumimoji="1" lang="en-US" altLang="zh-CN" dirty="0">
                <a:latin typeface="Times" pitchFamily="2" charset="0"/>
              </a:rPr>
              <a:t>the four store workers arrested could spend three years each in prison if convicted .</a:t>
            </a:r>
            <a:endParaRPr kumimoji="1" lang="zh-CN" altLang="en-US" dirty="0">
              <a:latin typeface="Times" pitchFamily="2" charset="0"/>
            </a:endParaRPr>
          </a:p>
        </p:txBody>
      </p:sp>
      <p:sp>
        <p:nvSpPr>
          <p:cNvPr id="13" name="文本框 8">
            <a:extLst>
              <a:ext uri="{FF2B5EF4-FFF2-40B4-BE49-F238E27FC236}">
                <a16:creationId xmlns:a16="http://schemas.microsoft.com/office/drawing/2014/main" id="{F1B6B80C-B00D-B84F-95D1-A9ABA180AE59}"/>
              </a:ext>
            </a:extLst>
          </p:cNvPr>
          <p:cNvSpPr txBox="1"/>
          <p:nvPr/>
        </p:nvSpPr>
        <p:spPr>
          <a:xfrm>
            <a:off x="1038828" y="49280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14" name="矩形 13">
            <a:extLst>
              <a:ext uri="{FF2B5EF4-FFF2-40B4-BE49-F238E27FC236}">
                <a16:creationId xmlns:a16="http://schemas.microsoft.com/office/drawing/2014/main" id="{C1374F39-12C1-7542-BBFB-05B69EAA0F07}"/>
              </a:ext>
            </a:extLst>
          </p:cNvPr>
          <p:cNvSpPr/>
          <p:nvPr/>
        </p:nvSpPr>
        <p:spPr>
          <a:xfrm>
            <a:off x="2395622" y="2153368"/>
            <a:ext cx="9169126" cy="2347156"/>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5" name="文本框 14">
            <a:extLst>
              <a:ext uri="{FF2B5EF4-FFF2-40B4-BE49-F238E27FC236}">
                <a16:creationId xmlns:a16="http://schemas.microsoft.com/office/drawing/2014/main" id="{61D5FBD9-B117-BB41-AF99-24B631D1E64E}"/>
              </a:ext>
            </a:extLst>
          </p:cNvPr>
          <p:cNvSpPr txBox="1"/>
          <p:nvPr/>
        </p:nvSpPr>
        <p:spPr>
          <a:xfrm>
            <a:off x="2442117" y="702527"/>
            <a:ext cx="184731" cy="369332"/>
          </a:xfrm>
          <a:prstGeom prst="rect">
            <a:avLst/>
          </a:prstGeom>
          <a:noFill/>
        </p:spPr>
        <p:txBody>
          <a:bodyPr wrap="none" rtlCol="0">
            <a:spAutoFit/>
          </a:bodyPr>
          <a:lstStyle/>
          <a:p>
            <a:endParaRPr kumimoji="1" lang="zh-CN" altLang="en-US" dirty="0"/>
          </a:p>
        </p:txBody>
      </p:sp>
      <p:sp>
        <p:nvSpPr>
          <p:cNvPr id="3" name="灯片编号占位符 2">
            <a:extLst>
              <a:ext uri="{FF2B5EF4-FFF2-40B4-BE49-F238E27FC236}">
                <a16:creationId xmlns:a16="http://schemas.microsoft.com/office/drawing/2014/main" id="{A4D8A3C4-50FE-444A-AFE8-A0F2C0FF6906}"/>
              </a:ext>
            </a:extLst>
          </p:cNvPr>
          <p:cNvSpPr>
            <a:spLocks noGrp="1"/>
          </p:cNvSpPr>
          <p:nvPr>
            <p:ph type="sldNum" sz="quarter" idx="12"/>
          </p:nvPr>
        </p:nvSpPr>
        <p:spPr/>
        <p:txBody>
          <a:bodyPr/>
          <a:lstStyle/>
          <a:p>
            <a:r>
              <a:rPr lang="sl-SI" dirty="0"/>
              <a:t>#1</a:t>
            </a:r>
            <a:endParaRPr lang="en-US" dirty="0"/>
          </a:p>
        </p:txBody>
      </p:sp>
    </p:spTree>
    <p:extLst>
      <p:ext uri="{BB962C8B-B14F-4D97-AF65-F5344CB8AC3E}">
        <p14:creationId xmlns:p14="http://schemas.microsoft.com/office/powerpoint/2010/main" val="2843631863"/>
      </p:ext>
    </p:extLst>
  </p:cSld>
  <p:clrMapOvr>
    <a:masterClrMapping/>
  </p:clrMapOvr>
  <mc:AlternateContent xmlns:mc="http://schemas.openxmlformats.org/markup-compatibility/2006" xmlns:p14="http://schemas.microsoft.com/office/powerpoint/2010/main">
    <mc:Choice Requires="p14">
      <p:transition spd="slow" p14:dur="2000" advTm="17263"/>
    </mc:Choice>
    <mc:Fallback xmlns="">
      <p:transition spd="slow" advTm="17263"/>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13DC8EA-6222-BB43-BB99-317F5A7F6D28}"/>
              </a:ext>
            </a:extLst>
          </p:cNvPr>
          <p:cNvSpPr/>
          <p:nvPr/>
        </p:nvSpPr>
        <p:spPr>
          <a:xfrm>
            <a:off x="1814287" y="6176586"/>
            <a:ext cx="7292386" cy="584775"/>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Times" pitchFamily="2" charset="0"/>
              </a:rPr>
              <a:t>Connect Extractor and Abstractor together</a:t>
            </a:r>
          </a:p>
          <a:p>
            <a:pPr marL="285750" indent="-285750">
              <a:buFont typeface="Arial" panose="020B0604020202020204" pitchFamily="34" charset="0"/>
              <a:buChar char="•"/>
            </a:pPr>
            <a:r>
              <a:rPr lang="en-US" altLang="zh-CN" sz="1600" dirty="0">
                <a:latin typeface="Times" pitchFamily="2" charset="0"/>
              </a:rPr>
              <a:t>Make Extractor-Abstractor Framework an end-to-end trainable model.</a:t>
            </a:r>
          </a:p>
        </p:txBody>
      </p:sp>
      <p:pic>
        <p:nvPicPr>
          <p:cNvPr id="3" name="图片 2"/>
          <p:cNvPicPr>
            <a:picLocks noChangeAspect="1"/>
          </p:cNvPicPr>
          <p:nvPr/>
        </p:nvPicPr>
        <p:blipFill rotWithShape="1">
          <a:blip r:embed="rId2"/>
          <a:srcRect l="953" t="3007" r="2699" b="4449"/>
          <a:stretch/>
        </p:blipFill>
        <p:spPr>
          <a:xfrm>
            <a:off x="827848" y="1385359"/>
            <a:ext cx="10024506" cy="4492035"/>
          </a:xfrm>
          <a:prstGeom prst="rect">
            <a:avLst/>
          </a:prstGeom>
        </p:spPr>
      </p:pic>
      <p:sp>
        <p:nvSpPr>
          <p:cNvPr id="5" name="标题 1">
            <a:extLst>
              <a:ext uri="{FF2B5EF4-FFF2-40B4-BE49-F238E27FC236}">
                <a16:creationId xmlns:a16="http://schemas.microsoft.com/office/drawing/2014/main" id="{2A9FF383-82F0-D54A-9709-37054AF5D631}"/>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Extractor-Abstractor Model</a:t>
            </a:r>
            <a:endParaRPr kumimoji="1" lang="zh-CN" altLang="en-US" dirty="0"/>
          </a:p>
        </p:txBody>
      </p:sp>
    </p:spTree>
    <p:extLst>
      <p:ext uri="{BB962C8B-B14F-4D97-AF65-F5344CB8AC3E}">
        <p14:creationId xmlns:p14="http://schemas.microsoft.com/office/powerpoint/2010/main" val="9907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A9FF383-82F0-D54A-9709-37054AF5D631}"/>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kumimoji="1" lang="en-US" altLang="zh-CN" sz="3600" dirty="0"/>
              <a:t>Proposed </a:t>
            </a:r>
            <a:r>
              <a:rPr lang="en" altLang="zh-CN" sz="3600" dirty="0"/>
              <a:t>Extractor-Abstractor</a:t>
            </a:r>
            <a:endParaRPr kumimoji="1" lang="zh-CN" altLang="en-US" dirty="0"/>
          </a:p>
        </p:txBody>
      </p:sp>
      <p:grpSp>
        <p:nvGrpSpPr>
          <p:cNvPr id="17" name="组合 16">
            <a:extLst>
              <a:ext uri="{FF2B5EF4-FFF2-40B4-BE49-F238E27FC236}">
                <a16:creationId xmlns:a16="http://schemas.microsoft.com/office/drawing/2014/main" id="{987063AC-4403-D04A-B7C2-8EE7BFE4D3C8}"/>
              </a:ext>
            </a:extLst>
          </p:cNvPr>
          <p:cNvGrpSpPr/>
          <p:nvPr/>
        </p:nvGrpSpPr>
        <p:grpSpPr>
          <a:xfrm>
            <a:off x="528429" y="1411090"/>
            <a:ext cx="11135142" cy="2017910"/>
            <a:chOff x="838200" y="4234649"/>
            <a:chExt cx="11135142" cy="2017910"/>
          </a:xfrm>
        </p:grpSpPr>
        <p:grpSp>
          <p:nvGrpSpPr>
            <p:cNvPr id="6" name="组合 5">
              <a:extLst>
                <a:ext uri="{FF2B5EF4-FFF2-40B4-BE49-F238E27FC236}">
                  <a16:creationId xmlns:a16="http://schemas.microsoft.com/office/drawing/2014/main" id="{4BDA0E30-CE1B-E54E-B674-EEC127780481}"/>
                </a:ext>
              </a:extLst>
            </p:cNvPr>
            <p:cNvGrpSpPr/>
            <p:nvPr/>
          </p:nvGrpSpPr>
          <p:grpSpPr>
            <a:xfrm>
              <a:off x="838200" y="4347558"/>
              <a:ext cx="6217920" cy="1905001"/>
              <a:chOff x="167640" y="3600798"/>
              <a:chExt cx="6217920" cy="1905001"/>
            </a:xfrm>
          </p:grpSpPr>
          <p:sp>
            <p:nvSpPr>
              <p:cNvPr id="7" name="多文档 6">
                <a:extLst>
                  <a:ext uri="{FF2B5EF4-FFF2-40B4-BE49-F238E27FC236}">
                    <a16:creationId xmlns:a16="http://schemas.microsoft.com/office/drawing/2014/main" id="{B0FA62B9-B678-2744-ACDA-7A097AC96BCA}"/>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8" name="直线箭头连接符 7">
                <a:extLst>
                  <a:ext uri="{FF2B5EF4-FFF2-40B4-BE49-F238E27FC236}">
                    <a16:creationId xmlns:a16="http://schemas.microsoft.com/office/drawing/2014/main" id="{F538B202-0B4E-D442-BCF7-7485D2BDEAAF}"/>
                  </a:ext>
                </a:extLst>
              </p:cNvPr>
              <p:cNvCxnSpPr>
                <a:cxnSpLocks/>
                <a:stCxn id="7"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65C50450-0DC6-0E4A-887D-751403FB3EB1}"/>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10" name="直线箭头连接符 9">
                <a:extLst>
                  <a:ext uri="{FF2B5EF4-FFF2-40B4-BE49-F238E27FC236}">
                    <a16:creationId xmlns:a16="http://schemas.microsoft.com/office/drawing/2014/main" id="{D1688C75-5DE2-114E-8E2D-E69D6E477172}"/>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多文档 10">
                <a:extLst>
                  <a:ext uri="{FF2B5EF4-FFF2-40B4-BE49-F238E27FC236}">
                    <a16:creationId xmlns:a16="http://schemas.microsoft.com/office/drawing/2014/main" id="{6AF19CA8-9B99-B54C-A72E-F4C1CF16D89D}"/>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Salient content</a:t>
                </a:r>
                <a:endParaRPr kumimoji="1" lang="zh-CN" altLang="en-US" sz="2800" dirty="0">
                  <a:solidFill>
                    <a:schemeClr val="tx1"/>
                  </a:solidFill>
                </a:endParaRPr>
              </a:p>
            </p:txBody>
          </p:sp>
        </p:grpSp>
        <p:grpSp>
          <p:nvGrpSpPr>
            <p:cNvPr id="12" name="组合 11">
              <a:extLst>
                <a:ext uri="{FF2B5EF4-FFF2-40B4-BE49-F238E27FC236}">
                  <a16:creationId xmlns:a16="http://schemas.microsoft.com/office/drawing/2014/main" id="{62C0FEAF-60A8-D842-A30D-29A7890678BE}"/>
                </a:ext>
              </a:extLst>
            </p:cNvPr>
            <p:cNvGrpSpPr/>
            <p:nvPr/>
          </p:nvGrpSpPr>
          <p:grpSpPr>
            <a:xfrm>
              <a:off x="7056120" y="4234649"/>
              <a:ext cx="4917222" cy="1904992"/>
              <a:chOff x="7056120" y="4234649"/>
              <a:chExt cx="4917222" cy="1904992"/>
            </a:xfrm>
          </p:grpSpPr>
          <p:cxnSp>
            <p:nvCxnSpPr>
              <p:cNvPr id="13" name="直线箭头连接符 12">
                <a:extLst>
                  <a:ext uri="{FF2B5EF4-FFF2-40B4-BE49-F238E27FC236}">
                    <a16:creationId xmlns:a16="http://schemas.microsoft.com/office/drawing/2014/main" id="{01C70E30-56F7-8045-B18A-DBF60AE18C99}"/>
                  </a:ext>
                </a:extLst>
              </p:cNvPr>
              <p:cNvCxnSpPr>
                <a:cxnSpLocks/>
                <a:stCxn id="11" idx="3"/>
              </p:cNvCxnSpPr>
              <p:nvPr/>
            </p:nvCxnSpPr>
            <p:spPr>
              <a:xfrm>
                <a:off x="7056120" y="530005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AE481FBE-FABF-6143-8222-3BF8456C8C04}"/>
                  </a:ext>
                </a:extLst>
              </p:cNvPr>
              <p:cNvSpPr/>
              <p:nvPr/>
            </p:nvSpPr>
            <p:spPr>
              <a:xfrm>
                <a:off x="7596147" y="4846320"/>
                <a:ext cx="1578333"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15" name="多文档 14">
                <a:extLst>
                  <a:ext uri="{FF2B5EF4-FFF2-40B4-BE49-F238E27FC236}">
                    <a16:creationId xmlns:a16="http://schemas.microsoft.com/office/drawing/2014/main" id="{BE522943-7F6F-FD44-B77C-11CDAC0CFCE4}"/>
                  </a:ext>
                </a:extLst>
              </p:cNvPr>
              <p:cNvSpPr/>
              <p:nvPr/>
            </p:nvSpPr>
            <p:spPr>
              <a:xfrm>
                <a:off x="9624396" y="4234649"/>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16" name="直线箭头连接符 15">
                <a:extLst>
                  <a:ext uri="{FF2B5EF4-FFF2-40B4-BE49-F238E27FC236}">
                    <a16:creationId xmlns:a16="http://schemas.microsoft.com/office/drawing/2014/main" id="{B47A12C2-C98D-C342-A042-94976E80C519}"/>
                  </a:ext>
                </a:extLst>
              </p:cNvPr>
              <p:cNvCxnSpPr>
                <a:cxnSpLocks/>
              </p:cNvCxnSpPr>
              <p:nvPr/>
            </p:nvCxnSpPr>
            <p:spPr>
              <a:xfrm>
                <a:off x="9183759" y="5300059"/>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
        <p:nvSpPr>
          <p:cNvPr id="18" name="多文档 17">
            <a:extLst>
              <a:ext uri="{FF2B5EF4-FFF2-40B4-BE49-F238E27FC236}">
                <a16:creationId xmlns:a16="http://schemas.microsoft.com/office/drawing/2014/main" id="{665DFBD1-F893-EE4B-BA6A-A4ECFE377EB4}"/>
              </a:ext>
            </a:extLst>
          </p:cNvPr>
          <p:cNvSpPr/>
          <p:nvPr/>
        </p:nvSpPr>
        <p:spPr>
          <a:xfrm>
            <a:off x="528429" y="3951196"/>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19" name="直线箭头连接符 18">
            <a:extLst>
              <a:ext uri="{FF2B5EF4-FFF2-40B4-BE49-F238E27FC236}">
                <a16:creationId xmlns:a16="http://schemas.microsoft.com/office/drawing/2014/main" id="{815FE894-F233-EC45-BF37-E4ED441FF755}"/>
              </a:ext>
            </a:extLst>
          </p:cNvPr>
          <p:cNvCxnSpPr>
            <a:cxnSpLocks/>
            <a:stCxn id="18" idx="3"/>
          </p:cNvCxnSpPr>
          <p:nvPr/>
        </p:nvCxnSpPr>
        <p:spPr>
          <a:xfrm>
            <a:off x="2707749"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圆角矩形 19">
            <a:extLst>
              <a:ext uri="{FF2B5EF4-FFF2-40B4-BE49-F238E27FC236}">
                <a16:creationId xmlns:a16="http://schemas.microsoft.com/office/drawing/2014/main" id="{F5FE0F0F-DE18-2046-B21C-49CD9871E0AE}"/>
              </a:ext>
            </a:extLst>
          </p:cNvPr>
          <p:cNvSpPr/>
          <p:nvPr/>
        </p:nvSpPr>
        <p:spPr>
          <a:xfrm>
            <a:off x="3195429" y="3951197"/>
            <a:ext cx="1447800" cy="1905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rgbClr val="C00000"/>
                </a:solidFill>
              </a:rPr>
              <a:t>Keyword-based</a:t>
            </a:r>
            <a:r>
              <a:rPr kumimoji="1" lang="en-US" altLang="zh-CN" sz="2400" dirty="0">
                <a:solidFill>
                  <a:sysClr val="windowText" lastClr="000000"/>
                </a:solidFill>
              </a:rPr>
              <a:t> extractor</a:t>
            </a:r>
            <a:endParaRPr kumimoji="1" lang="zh-CN" altLang="en-US" sz="2400" dirty="0">
              <a:solidFill>
                <a:sysClr val="windowText" lastClr="000000"/>
              </a:solidFill>
            </a:endParaRPr>
          </a:p>
        </p:txBody>
      </p:sp>
      <p:cxnSp>
        <p:nvCxnSpPr>
          <p:cNvPr id="21" name="直线箭头连接符 20">
            <a:extLst>
              <a:ext uri="{FF2B5EF4-FFF2-40B4-BE49-F238E27FC236}">
                <a16:creationId xmlns:a16="http://schemas.microsoft.com/office/drawing/2014/main" id="{8B93E407-94B6-1946-8BA1-5CF762FC571B}"/>
              </a:ext>
            </a:extLst>
          </p:cNvPr>
          <p:cNvCxnSpPr>
            <a:cxnSpLocks/>
          </p:cNvCxnSpPr>
          <p:nvPr/>
        </p:nvCxnSpPr>
        <p:spPr>
          <a:xfrm>
            <a:off x="4641436"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22E35162-EFAF-6D46-9E03-E5BB954CE464}"/>
              </a:ext>
            </a:extLst>
          </p:cNvPr>
          <p:cNvSpPr/>
          <p:nvPr/>
        </p:nvSpPr>
        <p:spPr>
          <a:xfrm>
            <a:off x="5146150" y="3951183"/>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1</a:t>
            </a:r>
            <a:endParaRPr kumimoji="1" lang="zh-CN" altLang="en-US" sz="2000" baseline="-25000" dirty="0"/>
          </a:p>
        </p:txBody>
      </p:sp>
      <p:sp>
        <p:nvSpPr>
          <p:cNvPr id="24" name="矩形 23">
            <a:extLst>
              <a:ext uri="{FF2B5EF4-FFF2-40B4-BE49-F238E27FC236}">
                <a16:creationId xmlns:a16="http://schemas.microsoft.com/office/drawing/2014/main" id="{7E60C092-8F10-104A-9B6A-316FCA6FB7CA}"/>
              </a:ext>
            </a:extLst>
          </p:cNvPr>
          <p:cNvSpPr/>
          <p:nvPr/>
        </p:nvSpPr>
        <p:spPr>
          <a:xfrm>
            <a:off x="5146150" y="4552940"/>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2</a:t>
            </a:r>
            <a:endParaRPr kumimoji="1" lang="zh-CN" altLang="en-US" sz="2000" baseline="-25000" dirty="0"/>
          </a:p>
        </p:txBody>
      </p:sp>
      <p:sp>
        <p:nvSpPr>
          <p:cNvPr id="26" name="矩形 25">
            <a:extLst>
              <a:ext uri="{FF2B5EF4-FFF2-40B4-BE49-F238E27FC236}">
                <a16:creationId xmlns:a16="http://schemas.microsoft.com/office/drawing/2014/main" id="{5125BA96-D5E9-C043-BAA4-50126E080738}"/>
              </a:ext>
            </a:extLst>
          </p:cNvPr>
          <p:cNvSpPr/>
          <p:nvPr/>
        </p:nvSpPr>
        <p:spPr>
          <a:xfrm>
            <a:off x="5144356" y="5443039"/>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Set</a:t>
            </a:r>
            <a:r>
              <a:rPr kumimoji="1" lang="en-US" altLang="zh-CN" sz="2000" baseline="-25000" dirty="0" err="1"/>
              <a:t>m</a:t>
            </a:r>
            <a:endParaRPr kumimoji="1" lang="zh-CN" altLang="en-US" sz="2000" baseline="-25000" dirty="0"/>
          </a:p>
        </p:txBody>
      </p:sp>
      <p:sp>
        <p:nvSpPr>
          <p:cNvPr id="27" name="文本框 26">
            <a:extLst>
              <a:ext uri="{FF2B5EF4-FFF2-40B4-BE49-F238E27FC236}">
                <a16:creationId xmlns:a16="http://schemas.microsoft.com/office/drawing/2014/main" id="{B4482F47-F565-244F-BDC7-7694134304F6}"/>
              </a:ext>
            </a:extLst>
          </p:cNvPr>
          <p:cNvSpPr txBox="1"/>
          <p:nvPr/>
        </p:nvSpPr>
        <p:spPr>
          <a:xfrm>
            <a:off x="5686211" y="4970031"/>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28" name="文本框 27">
            <a:extLst>
              <a:ext uri="{FF2B5EF4-FFF2-40B4-BE49-F238E27FC236}">
                <a16:creationId xmlns:a16="http://schemas.microsoft.com/office/drawing/2014/main" id="{7CBB604D-E6DB-3C46-907C-95297F57F643}"/>
              </a:ext>
            </a:extLst>
          </p:cNvPr>
          <p:cNvSpPr txBox="1"/>
          <p:nvPr/>
        </p:nvSpPr>
        <p:spPr>
          <a:xfrm>
            <a:off x="4267617" y="3490692"/>
            <a:ext cx="3353675" cy="369332"/>
          </a:xfrm>
          <a:prstGeom prst="rect">
            <a:avLst/>
          </a:prstGeom>
          <a:noFill/>
        </p:spPr>
        <p:txBody>
          <a:bodyPr wrap="none" rtlCol="0">
            <a:spAutoFit/>
          </a:bodyPr>
          <a:lstStyle/>
          <a:p>
            <a:r>
              <a:rPr kumimoji="1" lang="en-US" altLang="zh-CN" dirty="0">
                <a:solidFill>
                  <a:srgbClr val="C00000"/>
                </a:solidFill>
                <a:latin typeface="Times" pitchFamily="2" charset="0"/>
              </a:rPr>
              <a:t>Set-level</a:t>
            </a:r>
            <a:r>
              <a:rPr kumimoji="1" lang="en-US" altLang="zh-CN" dirty="0">
                <a:latin typeface="Times" pitchFamily="2" charset="0"/>
              </a:rPr>
              <a:t> Intermediate Summaries</a:t>
            </a:r>
            <a:endParaRPr kumimoji="1" lang="zh-CN" altLang="en-US" dirty="0">
              <a:latin typeface="Times" pitchFamily="2" charset="0"/>
            </a:endParaRPr>
          </a:p>
        </p:txBody>
      </p:sp>
      <p:sp>
        <p:nvSpPr>
          <p:cNvPr id="25" name="灯片编号占位符 1">
            <a:extLst>
              <a:ext uri="{FF2B5EF4-FFF2-40B4-BE49-F238E27FC236}">
                <a16:creationId xmlns:a16="http://schemas.microsoft.com/office/drawing/2014/main" id="{9992A50B-370B-3A4E-9C9E-EA0F3589BCE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#11</a:t>
            </a:r>
            <a:endParaRPr lang="en-US" dirty="0"/>
          </a:p>
        </p:txBody>
      </p:sp>
    </p:spTree>
    <p:extLst>
      <p:ext uri="{BB962C8B-B14F-4D97-AF65-F5344CB8AC3E}">
        <p14:creationId xmlns:p14="http://schemas.microsoft.com/office/powerpoint/2010/main" val="325980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4" grpId="0" animBg="1"/>
      <p:bldP spid="26" grpId="0"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CB325A-D131-2244-9693-97029EB4E1D6}"/>
                  </a:ext>
                </a:extLst>
              </p:cNvPr>
              <p:cNvSpPr>
                <a:spLocks noGrp="1"/>
              </p:cNvSpPr>
              <p:nvPr>
                <p:ph idx="1"/>
              </p:nvPr>
            </p:nvSpPr>
            <p:spPr>
              <a:xfrm>
                <a:off x="988594" y="1367959"/>
                <a:ext cx="10755025" cy="4802187"/>
              </a:xfrm>
            </p:spPr>
            <p:txBody>
              <a:bodyPr>
                <a:normAutofit fontScale="92500" lnSpcReduction="10000"/>
              </a:bodyPr>
              <a:lstStyle/>
              <a:p>
                <a:pPr>
                  <a:lnSpc>
                    <a:spcPct val="110000"/>
                  </a:lnSpc>
                </a:pPr>
                <a:r>
                  <a:rPr kumimoji="1" lang="en-US" altLang="zh-CN" dirty="0">
                    <a:latin typeface="Times" pitchFamily="2" charset="0"/>
                  </a:rPr>
                  <a:t>Input: </a:t>
                </a:r>
              </a:p>
              <a:p>
                <a:pPr marL="0" indent="0">
                  <a:lnSpc>
                    <a:spcPct val="110000"/>
                  </a:lnSpc>
                  <a:buNone/>
                </a:pPr>
                <a:r>
                  <a:rPr kumimoji="1" lang="en-US" altLang="zh-CN" sz="2600" dirty="0">
                    <a:latin typeface="Times" pitchFamily="2" charset="0"/>
                  </a:rPr>
                  <a:t>	Encoder: Source Document </a:t>
                </a:r>
                <a14:m>
                  <m:oMath xmlns:m="http://schemas.openxmlformats.org/officeDocument/2006/math">
                    <m:r>
                      <a:rPr kumimoji="1" lang="en-US" altLang="zh-CN" sz="2600" b="0" i="1" smtClean="0">
                        <a:latin typeface="Cambria Math" panose="02040503050406030204" pitchFamily="18" charset="0"/>
                      </a:rPr>
                      <m:t>𝐷</m:t>
                    </m:r>
                    <m:r>
                      <a:rPr kumimoji="1" lang="en-US" altLang="zh-CN" sz="2600" b="0" i="1" smtClean="0">
                        <a:latin typeface="Cambria Math" panose="02040503050406030204" pitchFamily="18" charset="0"/>
                      </a:rPr>
                      <m:t>=</m:t>
                    </m:r>
                    <m:d>
                      <m:dPr>
                        <m:ctrlPr>
                          <a:rPr kumimoji="1" lang="en-US" altLang="zh-CN" sz="2600" b="0" i="1" smtClean="0">
                            <a:latin typeface="Cambria Math" panose="02040503050406030204" pitchFamily="18" charset="0"/>
                          </a:rPr>
                        </m:ctrlPr>
                      </m:dPr>
                      <m:e>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𝑑</m:t>
                            </m:r>
                          </m:e>
                          <m:sub>
                            <m:r>
                              <a:rPr kumimoji="1" lang="en-US" altLang="zh-CN" sz="2600" b="0" i="1" smtClean="0">
                                <a:latin typeface="Cambria Math" panose="02040503050406030204" pitchFamily="18" charset="0"/>
                              </a:rPr>
                              <m:t>0</m:t>
                            </m:r>
                          </m:sub>
                        </m:sSub>
                        <m:r>
                          <a:rPr kumimoji="1" lang="en-US" altLang="zh-CN" sz="2600" b="0" i="1" smtClean="0">
                            <a:latin typeface="Cambria Math" panose="02040503050406030204" pitchFamily="18" charset="0"/>
                          </a:rPr>
                          <m:t>,</m:t>
                        </m:r>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𝑑</m:t>
                            </m:r>
                          </m:e>
                          <m:sub>
                            <m:r>
                              <a:rPr kumimoji="1" lang="en-US" altLang="zh-CN" sz="2600" b="0" i="1" smtClean="0">
                                <a:latin typeface="Cambria Math" panose="02040503050406030204" pitchFamily="18" charset="0"/>
                              </a:rPr>
                              <m:t>1</m:t>
                            </m:r>
                          </m:sub>
                        </m:sSub>
                        <m:r>
                          <a:rPr kumimoji="1" lang="en-US" altLang="zh-CN" sz="2600" b="0" i="1" smtClean="0">
                            <a:latin typeface="Cambria Math" panose="02040503050406030204" pitchFamily="18" charset="0"/>
                          </a:rPr>
                          <m:t>,…,</m:t>
                        </m:r>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𝑑</m:t>
                            </m:r>
                          </m:e>
                          <m:sub>
                            <m:r>
                              <a:rPr kumimoji="1" lang="en-US" altLang="zh-CN" sz="2600" b="0" i="1" smtClean="0">
                                <a:latin typeface="Cambria Math" panose="02040503050406030204" pitchFamily="18" charset="0"/>
                              </a:rPr>
                              <m:t>𝑖</m:t>
                            </m:r>
                          </m:sub>
                        </m:sSub>
                        <m:r>
                          <a:rPr kumimoji="1" lang="en-US" altLang="zh-CN" sz="2600" b="0" i="1" smtClean="0">
                            <a:latin typeface="Cambria Math" panose="02040503050406030204" pitchFamily="18" charset="0"/>
                          </a:rPr>
                          <m:t>,…</m:t>
                        </m:r>
                      </m:e>
                    </m:d>
                  </m:oMath>
                </a14:m>
                <a:r>
                  <a:rPr kumimoji="1" lang="en-US" altLang="zh-CN" sz="2600" b="0" dirty="0">
                    <a:latin typeface="Times" pitchFamily="2" charset="0"/>
                  </a:rPr>
                  <a:t> and </a:t>
                </a:r>
              </a:p>
              <a:p>
                <a:pPr marL="0" indent="0">
                  <a:lnSpc>
                    <a:spcPct val="110000"/>
                  </a:lnSpc>
                  <a:buNone/>
                </a:pPr>
                <a:r>
                  <a:rPr kumimoji="1" lang="en-US" altLang="zh-CN" sz="2600" dirty="0">
                    <a:latin typeface="Times" pitchFamily="2" charset="0"/>
                  </a:rPr>
                  <a:t>                           </a:t>
                </a:r>
                <a:r>
                  <a:rPr kumimoji="1" lang="en-US" altLang="zh-CN" sz="2600" b="0" dirty="0">
                    <a:latin typeface="Times" pitchFamily="2" charset="0"/>
                  </a:rPr>
                  <a:t>its Keywords </a:t>
                </a:r>
                <a14:m>
                  <m:oMath xmlns:m="http://schemas.openxmlformats.org/officeDocument/2006/math">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𝐾</m:t>
                        </m:r>
                      </m:e>
                      <m:sub>
                        <m:r>
                          <a:rPr kumimoji="1" lang="en-US" altLang="zh-CN" sz="2600" b="0" i="1" smtClean="0">
                            <a:latin typeface="Cambria Math" panose="02040503050406030204" pitchFamily="18" charset="0"/>
                          </a:rPr>
                          <m:t>𝑑</m:t>
                        </m:r>
                      </m:sub>
                    </m:sSub>
                    <m:r>
                      <a:rPr kumimoji="1" lang="en-US" altLang="zh-CN" sz="2600" b="0" i="1" smtClean="0">
                        <a:latin typeface="Cambria Math" panose="02040503050406030204" pitchFamily="18" charset="0"/>
                      </a:rPr>
                      <m:t>=</m:t>
                    </m:r>
                    <m:d>
                      <m:dPr>
                        <m:ctrlPr>
                          <a:rPr kumimoji="1" lang="en-US" altLang="zh-CN" sz="2600" b="0" i="1" smtClean="0">
                            <a:latin typeface="Cambria Math" panose="02040503050406030204" pitchFamily="18" charset="0"/>
                          </a:rPr>
                        </m:ctrlPr>
                      </m:dPr>
                      <m:e>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0</m:t>
                            </m:r>
                          </m:sub>
                        </m:sSub>
                        <m:r>
                          <a:rPr kumimoji="1" lang="en-US" altLang="zh-CN" sz="2600" b="0" i="1" smtClean="0">
                            <a:latin typeface="Cambria Math" panose="02040503050406030204" pitchFamily="18" charset="0"/>
                          </a:rPr>
                          <m:t>,</m:t>
                        </m:r>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1</m:t>
                            </m:r>
                          </m:sub>
                        </m:sSub>
                        <m:r>
                          <a:rPr kumimoji="1" lang="en-US" altLang="zh-CN" sz="2600" b="0" i="1" smtClean="0">
                            <a:latin typeface="Cambria Math" panose="02040503050406030204" pitchFamily="18" charset="0"/>
                          </a:rPr>
                          <m:t>,…</m:t>
                        </m:r>
                      </m:e>
                    </m:d>
                  </m:oMath>
                </a14:m>
                <a:endParaRPr kumimoji="1" lang="en-US" altLang="zh-CN" sz="2600" b="0" dirty="0">
                  <a:latin typeface="Times" pitchFamily="2" charset="0"/>
                </a:endParaRPr>
              </a:p>
              <a:p>
                <a:pPr marL="0" indent="0">
                  <a:lnSpc>
                    <a:spcPct val="110000"/>
                  </a:lnSpc>
                  <a:buNone/>
                </a:pPr>
                <a:r>
                  <a:rPr kumimoji="1" lang="en-US" altLang="zh-CN" sz="2600" b="0" dirty="0">
                    <a:latin typeface="Times" pitchFamily="2" charset="0"/>
                  </a:rPr>
                  <a:t>	Decoder: </a:t>
                </a:r>
                <a:r>
                  <a:rPr kumimoji="1" lang="en-US" altLang="zh-CN" sz="2600" dirty="0">
                    <a:latin typeface="Times" pitchFamily="2" charset="0"/>
                  </a:rPr>
                  <a:t>Pseudo Summary </a:t>
                </a:r>
                <a14:m>
                  <m:oMath xmlns:m="http://schemas.openxmlformats.org/officeDocument/2006/math">
                    <m:r>
                      <a:rPr kumimoji="1" lang="en-US" altLang="zh-CN" sz="2600" i="1">
                        <a:latin typeface="Cambria Math" panose="02040503050406030204" pitchFamily="18" charset="0"/>
                      </a:rPr>
                      <m:t>𝑃</m:t>
                    </m:r>
                    <m:r>
                      <a:rPr kumimoji="1" lang="en-US" altLang="zh-CN" sz="2600" i="1">
                        <a:latin typeface="Cambria Math" panose="02040503050406030204" pitchFamily="18" charset="0"/>
                      </a:rPr>
                      <m:t>=(</m:t>
                    </m:r>
                    <m:sSubSup>
                      <m:sSubSupPr>
                        <m:ctrlPr>
                          <a:rPr kumimoji="1" lang="en-US" altLang="zh-CN" sz="2600" i="1">
                            <a:latin typeface="Cambria Math" panose="02040503050406030204" pitchFamily="18" charset="0"/>
                          </a:rPr>
                        </m:ctrlPr>
                      </m:sSubSupPr>
                      <m:e>
                        <m:r>
                          <a:rPr kumimoji="1" lang="en-US" altLang="zh-CN" sz="2600" i="1">
                            <a:latin typeface="Cambria Math" panose="02040503050406030204" pitchFamily="18" charset="0"/>
                          </a:rPr>
                          <m:t>𝑝</m:t>
                        </m:r>
                      </m:e>
                      <m:sub>
                        <m:r>
                          <a:rPr kumimoji="1" lang="en-US" altLang="zh-CN" sz="2600" i="1">
                            <a:latin typeface="Cambria Math" panose="02040503050406030204" pitchFamily="18" charset="0"/>
                          </a:rPr>
                          <m:t>0</m:t>
                        </m:r>
                      </m:sub>
                      <m:sup>
                        <m:r>
                          <a:rPr kumimoji="1" lang="en-US" altLang="zh-CN" sz="2600" i="1">
                            <a:latin typeface="Cambria Math" panose="02040503050406030204" pitchFamily="18" charset="0"/>
                          </a:rPr>
                          <m:t>0</m:t>
                        </m:r>
                      </m:sup>
                    </m:sSubSup>
                    <m:r>
                      <a:rPr kumimoji="1" lang="en-US" altLang="zh-CN" sz="2600" i="1">
                        <a:latin typeface="Cambria Math" panose="02040503050406030204" pitchFamily="18" charset="0"/>
                      </a:rPr>
                      <m:t>,</m:t>
                    </m:r>
                    <m:sSubSup>
                      <m:sSubSupPr>
                        <m:ctrlPr>
                          <a:rPr kumimoji="1" lang="en-US" altLang="zh-CN" sz="2600" i="1">
                            <a:latin typeface="Cambria Math" panose="02040503050406030204" pitchFamily="18" charset="0"/>
                          </a:rPr>
                        </m:ctrlPr>
                      </m:sSubSupPr>
                      <m:e>
                        <m:r>
                          <a:rPr kumimoji="1" lang="en-US" altLang="zh-CN" sz="2600" i="1">
                            <a:latin typeface="Cambria Math" panose="02040503050406030204" pitchFamily="18" charset="0"/>
                          </a:rPr>
                          <m:t>𝑝</m:t>
                        </m:r>
                      </m:e>
                      <m:sub>
                        <m:r>
                          <a:rPr kumimoji="1" lang="en-US" altLang="zh-CN" sz="2600" i="1">
                            <a:latin typeface="Cambria Math" panose="02040503050406030204" pitchFamily="18" charset="0"/>
                          </a:rPr>
                          <m:t>1</m:t>
                        </m:r>
                      </m:sub>
                      <m:sup>
                        <m:r>
                          <a:rPr kumimoji="1" lang="en-US" altLang="zh-CN" sz="2600" i="1">
                            <a:latin typeface="Cambria Math" panose="02040503050406030204" pitchFamily="18" charset="0"/>
                          </a:rPr>
                          <m:t>0</m:t>
                        </m:r>
                      </m:sup>
                    </m:sSubSup>
                    <m:r>
                      <a:rPr kumimoji="1" lang="en-US" altLang="zh-CN" sz="2600" i="1">
                        <a:latin typeface="Cambria Math" panose="02040503050406030204" pitchFamily="18" charset="0"/>
                      </a:rPr>
                      <m:t>,…,</m:t>
                    </m:r>
                    <m:sSubSup>
                      <m:sSubSupPr>
                        <m:ctrlPr>
                          <a:rPr kumimoji="1" lang="en-US" altLang="zh-CN" sz="2600" i="1">
                            <a:latin typeface="Cambria Math" panose="02040503050406030204" pitchFamily="18" charset="0"/>
                          </a:rPr>
                        </m:ctrlPr>
                      </m:sSubSupPr>
                      <m:e>
                        <m:r>
                          <a:rPr kumimoji="1" lang="en-US" altLang="zh-CN" sz="2600" i="1">
                            <a:latin typeface="Cambria Math" panose="02040503050406030204" pitchFamily="18" charset="0"/>
                          </a:rPr>
                          <m:t>𝑝</m:t>
                        </m:r>
                      </m:e>
                      <m:sub>
                        <m:r>
                          <a:rPr kumimoji="1" lang="en-US" altLang="zh-CN" sz="2600" i="1">
                            <a:latin typeface="Cambria Math" panose="02040503050406030204" pitchFamily="18" charset="0"/>
                          </a:rPr>
                          <m:t>𝑖</m:t>
                        </m:r>
                      </m:sub>
                      <m:sup>
                        <m:r>
                          <a:rPr kumimoji="1" lang="en-US" altLang="zh-CN" sz="2600" i="1">
                            <a:latin typeface="Cambria Math" panose="02040503050406030204" pitchFamily="18" charset="0"/>
                          </a:rPr>
                          <m:t>𝑙</m:t>
                        </m:r>
                      </m:sup>
                    </m:sSubSup>
                    <m:r>
                      <a:rPr kumimoji="1" lang="en-US" altLang="zh-CN" sz="2600" i="1">
                        <a:latin typeface="Cambria Math" panose="02040503050406030204" pitchFamily="18" charset="0"/>
                      </a:rPr>
                      <m:t>,…,</m:t>
                    </m:r>
                    <m:sSubSup>
                      <m:sSubSupPr>
                        <m:ctrlPr>
                          <a:rPr kumimoji="1" lang="en-US" altLang="zh-CN" sz="2600" i="1">
                            <a:latin typeface="Cambria Math" panose="02040503050406030204" pitchFamily="18" charset="0"/>
                          </a:rPr>
                        </m:ctrlPr>
                      </m:sSubSupPr>
                      <m:e>
                        <m:r>
                          <a:rPr kumimoji="1" lang="en-US" altLang="zh-CN" sz="2600" i="1">
                            <a:latin typeface="Cambria Math" panose="02040503050406030204" pitchFamily="18" charset="0"/>
                          </a:rPr>
                          <m:t>𝑝</m:t>
                        </m:r>
                      </m:e>
                      <m:sub>
                        <m:r>
                          <a:rPr kumimoji="1" lang="en-US" altLang="zh-CN" sz="2600" i="1">
                            <a:latin typeface="Cambria Math" panose="02040503050406030204" pitchFamily="18" charset="0"/>
                          </a:rPr>
                          <m:t>𝑥</m:t>
                        </m:r>
                      </m:sub>
                      <m:sup>
                        <m:r>
                          <a:rPr kumimoji="1" lang="en-US" altLang="zh-CN" sz="2600" i="1">
                            <a:latin typeface="Cambria Math" panose="02040503050406030204" pitchFamily="18" charset="0"/>
                          </a:rPr>
                          <m:t>𝑚</m:t>
                        </m:r>
                      </m:sup>
                    </m:sSubSup>
                    <m:r>
                      <a:rPr kumimoji="1" lang="en-US" altLang="zh-CN" sz="2600" i="1" smtClean="0">
                        <a:latin typeface="Cambria Math" panose="02040503050406030204" pitchFamily="18" charset="0"/>
                      </a:rPr>
                      <m:t>)</m:t>
                    </m:r>
                  </m:oMath>
                </a14:m>
                <a:r>
                  <a:rPr lang="en" altLang="zh-CN" sz="2600" dirty="0"/>
                  <a:t> </a:t>
                </a:r>
                <a:r>
                  <a:rPr lang="en" altLang="zh-CN" sz="2600" dirty="0">
                    <a:latin typeface="Times" pitchFamily="2" charset="0"/>
                  </a:rPr>
                  <a:t>and</a:t>
                </a:r>
              </a:p>
              <a:p>
                <a:pPr marL="0" indent="0">
                  <a:lnSpc>
                    <a:spcPct val="110000"/>
                  </a:lnSpc>
                  <a:buNone/>
                </a:pPr>
                <a:r>
                  <a:rPr lang="en" altLang="zh-CN" sz="2600" dirty="0">
                    <a:latin typeface="Times" pitchFamily="2" charset="0"/>
                  </a:rPr>
                  <a:t>                           its </a:t>
                </a:r>
                <a:r>
                  <a:rPr kumimoji="1" lang="en-US" altLang="zh-CN" sz="2600" dirty="0">
                    <a:latin typeface="Times" pitchFamily="2" charset="0"/>
                  </a:rPr>
                  <a:t>Keywords </a:t>
                </a:r>
                <a14:m>
                  <m:oMath xmlns:m="http://schemas.openxmlformats.org/officeDocument/2006/math">
                    <m:sSub>
                      <m:sSubPr>
                        <m:ctrlPr>
                          <a:rPr kumimoji="1" lang="en-US" altLang="zh-CN" sz="2600" b="0" i="1" smtClean="0">
                            <a:latin typeface="Cambria Math" panose="02040503050406030204" pitchFamily="18" charset="0"/>
                          </a:rPr>
                        </m:ctrlPr>
                      </m:sSubPr>
                      <m:e>
                        <m:r>
                          <a:rPr kumimoji="1" lang="en-US" altLang="zh-CN" sz="2600" b="0" i="1" smtClean="0">
                            <a:latin typeface="Cambria Math" panose="02040503050406030204" pitchFamily="18" charset="0"/>
                          </a:rPr>
                          <m:t>𝐾</m:t>
                        </m:r>
                      </m:e>
                      <m:sub>
                        <m:r>
                          <a:rPr kumimoji="1" lang="en-US" altLang="zh-CN" sz="2600" b="0" i="1" smtClean="0">
                            <a:latin typeface="Cambria Math" panose="02040503050406030204" pitchFamily="18" charset="0"/>
                          </a:rPr>
                          <m:t>𝑝</m:t>
                        </m:r>
                      </m:sub>
                    </m:sSub>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0</m:t>
                        </m:r>
                      </m:sub>
                      <m:sup>
                        <m:r>
                          <a:rPr kumimoji="1" lang="en-US" altLang="zh-CN" sz="2600" b="0" i="1" smtClean="0">
                            <a:latin typeface="Cambria Math" panose="02040503050406030204" pitchFamily="18" charset="0"/>
                          </a:rPr>
                          <m:t>0</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1</m:t>
                        </m:r>
                      </m:sub>
                      <m:sup>
                        <m:r>
                          <a:rPr kumimoji="1" lang="en-US" altLang="zh-CN" sz="2600" b="0" i="1" smtClean="0">
                            <a:latin typeface="Cambria Math" panose="02040503050406030204" pitchFamily="18" charset="0"/>
                          </a:rPr>
                          <m:t>0</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𝑗</m:t>
                        </m:r>
                      </m:sub>
                      <m:sup>
                        <m:r>
                          <a:rPr kumimoji="1" lang="en-US" altLang="zh-CN" sz="2600" b="0" i="1" smtClean="0">
                            <a:latin typeface="Cambria Math" panose="02040503050406030204" pitchFamily="18" charset="0"/>
                          </a:rPr>
                          <m:t>𝑙</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𝑘</m:t>
                        </m:r>
                      </m:e>
                      <m:sub>
                        <m:r>
                          <a:rPr kumimoji="1" lang="en-US" altLang="zh-CN" sz="2600" b="0" i="1" smtClean="0">
                            <a:latin typeface="Cambria Math" panose="02040503050406030204" pitchFamily="18" charset="0"/>
                          </a:rPr>
                          <m:t>|</m:t>
                        </m:r>
                        <m:r>
                          <a:rPr kumimoji="1" lang="en-US" altLang="zh-CN" sz="2600" b="0" i="1" smtClean="0">
                            <a:latin typeface="Cambria Math" panose="02040503050406030204" pitchFamily="18" charset="0"/>
                          </a:rPr>
                          <m:t>𝑘</m:t>
                        </m:r>
                        <m:r>
                          <a:rPr kumimoji="1" lang="en-US" altLang="zh-CN" sz="2600" b="0" i="1" smtClean="0">
                            <a:latin typeface="Cambria Math" panose="02040503050406030204" pitchFamily="18" charset="0"/>
                          </a:rPr>
                          <m:t>|</m:t>
                        </m:r>
                      </m:sub>
                      <m:sup>
                        <m:r>
                          <a:rPr kumimoji="1" lang="en-US" altLang="zh-CN" sz="2600" b="0" i="1" smtClean="0">
                            <a:latin typeface="Cambria Math" panose="02040503050406030204" pitchFamily="18" charset="0"/>
                          </a:rPr>
                          <m:t>𝑚</m:t>
                        </m:r>
                      </m:sup>
                    </m:sSubSup>
                    <m:r>
                      <a:rPr kumimoji="1" lang="en-US" altLang="zh-CN" sz="2600" b="0" i="1" smtClean="0">
                        <a:latin typeface="Cambria Math" panose="02040503050406030204" pitchFamily="18" charset="0"/>
                      </a:rPr>
                      <m:t>)</m:t>
                    </m:r>
                  </m:oMath>
                </a14:m>
                <a:endParaRPr lang="en" altLang="zh-CN" sz="2600" dirty="0"/>
              </a:p>
              <a:p>
                <a:pPr lvl="5">
                  <a:lnSpc>
                    <a:spcPct val="110000"/>
                  </a:lnSpc>
                </a:pPr>
                <a14:m>
                  <m:oMath xmlns:m="http://schemas.openxmlformats.org/officeDocument/2006/math">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𝑝</m:t>
                        </m:r>
                      </m:e>
                      <m:sub>
                        <m:r>
                          <a:rPr lang="en-US" altLang="zh-CN" sz="2400" i="1" dirty="0">
                            <a:latin typeface="Cambria Math" panose="02040503050406030204" pitchFamily="18" charset="0"/>
                          </a:rPr>
                          <m:t>𝑖</m:t>
                        </m:r>
                      </m:sub>
                      <m:sup>
                        <m:r>
                          <a:rPr lang="en-US" altLang="zh-CN" sz="2400" i="1" dirty="0">
                            <a:latin typeface="Cambria Math" panose="02040503050406030204" pitchFamily="18" charset="0"/>
                          </a:rPr>
                          <m:t>𝑙</m:t>
                        </m:r>
                      </m:sup>
                    </m:sSubSup>
                  </m:oMath>
                </a14:m>
                <a:r>
                  <a:rPr lang="en" altLang="zh-CN" sz="2400" dirty="0">
                    <a:latin typeface="Times" pitchFamily="2" charset="0"/>
                  </a:rPr>
                  <a:t> is the 𝑖</a:t>
                </a:r>
                <a:r>
                  <a:rPr lang="en" altLang="zh-CN" sz="2400" baseline="30000" dirty="0">
                    <a:latin typeface="Times" pitchFamily="2" charset="0"/>
                  </a:rPr>
                  <a:t>𝑡h </a:t>
                </a:r>
                <a:r>
                  <a:rPr lang="en" altLang="zh-CN" sz="2400" dirty="0">
                    <a:latin typeface="Times" pitchFamily="2" charset="0"/>
                  </a:rPr>
                  <a:t>sentence in the sequence that belongs to the 𝑙</a:t>
                </a:r>
                <a:r>
                  <a:rPr lang="en" altLang="zh-CN" sz="2400" baseline="30000" dirty="0">
                    <a:latin typeface="Times" pitchFamily="2" charset="0"/>
                  </a:rPr>
                  <a:t>𝑡h </a:t>
                </a:r>
                <a:r>
                  <a:rPr lang="en" altLang="zh-CN" sz="2400" dirty="0">
                    <a:latin typeface="Times" pitchFamily="2" charset="0"/>
                  </a:rPr>
                  <a:t>set</a:t>
                </a:r>
              </a:p>
              <a:p>
                <a:pPr lvl="5">
                  <a:lnSpc>
                    <a:spcPct val="110000"/>
                  </a:lnSpc>
                </a:pPr>
                <a14:m>
                  <m:oMath xmlns:m="http://schemas.openxmlformats.org/officeDocument/2006/math">
                    <m:sSubSup>
                      <m:sSubSupPr>
                        <m:ctrlPr>
                          <a:rPr lang="en-US" altLang="zh-CN" sz="2400" i="1" dirty="0">
                            <a:latin typeface="Cambria Math" panose="02040503050406030204" pitchFamily="18" charset="0"/>
                          </a:rPr>
                        </m:ctrlPr>
                      </m:sSubSupPr>
                      <m:e>
                        <m:r>
                          <a:rPr lang="en-US" altLang="zh-CN" sz="2400" dirty="0">
                            <a:latin typeface="Cambria Math" panose="02040503050406030204" pitchFamily="18" charset="0"/>
                          </a:rPr>
                          <m:t>𝑘</m:t>
                        </m:r>
                      </m:e>
                      <m:sub>
                        <m:r>
                          <a:rPr lang="en-US" altLang="zh-CN" sz="2400" dirty="0">
                            <a:latin typeface="Cambria Math" panose="02040503050406030204" pitchFamily="18" charset="0"/>
                          </a:rPr>
                          <m:t>𝑗</m:t>
                        </m:r>
                      </m:sub>
                      <m:sup>
                        <m:r>
                          <a:rPr lang="en-US" altLang="zh-CN" sz="2400" dirty="0">
                            <a:latin typeface="Cambria Math" panose="02040503050406030204" pitchFamily="18" charset="0"/>
                          </a:rPr>
                          <m:t>𝑙</m:t>
                        </m:r>
                      </m:sup>
                    </m:sSubSup>
                  </m:oMath>
                </a14:m>
                <a:r>
                  <a:rPr lang="en" altLang="zh-CN" sz="2400" dirty="0">
                    <a:latin typeface="Times" pitchFamily="2" charset="0"/>
                  </a:rPr>
                  <a:t> is the j</a:t>
                </a:r>
                <a:r>
                  <a:rPr lang="en" altLang="zh-CN" sz="2400" baseline="30000" dirty="0">
                    <a:latin typeface="Times" pitchFamily="2" charset="0"/>
                  </a:rPr>
                  <a:t>𝑡h  </a:t>
                </a:r>
                <a:r>
                  <a:rPr lang="en" altLang="zh-CN" sz="2400" dirty="0">
                    <a:latin typeface="Times" pitchFamily="2" charset="0"/>
                  </a:rPr>
                  <a:t>keyword in the sequence that belongs to the 𝑙</a:t>
                </a:r>
                <a:r>
                  <a:rPr lang="en" altLang="zh-CN" sz="2400" baseline="30000" dirty="0">
                    <a:latin typeface="Times" pitchFamily="2" charset="0"/>
                  </a:rPr>
                  <a:t>𝑡h </a:t>
                </a:r>
                <a:r>
                  <a:rPr lang="en" altLang="zh-CN" sz="2400" dirty="0">
                    <a:latin typeface="Times" pitchFamily="2" charset="0"/>
                  </a:rPr>
                  <a:t>set</a:t>
                </a:r>
              </a:p>
              <a:p>
                <a:pPr>
                  <a:lnSpc>
                    <a:spcPct val="110000"/>
                  </a:lnSpc>
                </a:pPr>
                <a:r>
                  <a:rPr kumimoji="1" lang="en-US" altLang="zh-CN" dirty="0">
                    <a:latin typeface="Times" pitchFamily="2" charset="0"/>
                  </a:rPr>
                  <a:t>Output: </a:t>
                </a:r>
              </a:p>
              <a:p>
                <a:pPr marL="0" indent="0">
                  <a:lnSpc>
                    <a:spcPct val="110000"/>
                  </a:lnSpc>
                  <a:buNone/>
                </a:pPr>
                <a:r>
                  <a:rPr kumimoji="1" lang="en-US" altLang="zh-CN" dirty="0">
                    <a:latin typeface="Times" pitchFamily="2" charset="0"/>
                  </a:rPr>
                  <a:t>	</a:t>
                </a:r>
                <a:r>
                  <a:rPr kumimoji="1" lang="en-US" altLang="zh-CN" sz="2600" dirty="0">
                    <a:latin typeface="Times" pitchFamily="2" charset="0"/>
                  </a:rPr>
                  <a:t>Intermediate Summary Q</a:t>
                </a:r>
                <a14:m>
                  <m:oMath xmlns:m="http://schemas.openxmlformats.org/officeDocument/2006/math">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𝑞</m:t>
                        </m:r>
                      </m:e>
                      <m:sub>
                        <m:r>
                          <a:rPr kumimoji="1" lang="en-US" altLang="zh-CN" sz="2600" b="0" i="1" smtClean="0">
                            <a:latin typeface="Cambria Math" panose="02040503050406030204" pitchFamily="18" charset="0"/>
                          </a:rPr>
                          <m:t>0</m:t>
                        </m:r>
                      </m:sub>
                      <m:sup>
                        <m:r>
                          <a:rPr kumimoji="1" lang="en-US" altLang="zh-CN" sz="2600" b="0" i="1" smtClean="0">
                            <a:latin typeface="Cambria Math" panose="02040503050406030204" pitchFamily="18" charset="0"/>
                          </a:rPr>
                          <m:t>0</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𝑞</m:t>
                        </m:r>
                      </m:e>
                      <m:sub>
                        <m:r>
                          <a:rPr kumimoji="1" lang="en-US" altLang="zh-CN" sz="2600" b="0" i="1" smtClean="0">
                            <a:latin typeface="Cambria Math" panose="02040503050406030204" pitchFamily="18" charset="0"/>
                          </a:rPr>
                          <m:t>1</m:t>
                        </m:r>
                      </m:sub>
                      <m:sup>
                        <m:r>
                          <a:rPr kumimoji="1" lang="en-US" altLang="zh-CN" sz="2600" b="0" i="1" smtClean="0">
                            <a:latin typeface="Cambria Math" panose="02040503050406030204" pitchFamily="18" charset="0"/>
                          </a:rPr>
                          <m:t>0</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𝑞</m:t>
                        </m:r>
                      </m:e>
                      <m:sub>
                        <m:r>
                          <a:rPr kumimoji="1" lang="en-US" altLang="zh-CN" sz="2600" b="0" i="1" smtClean="0">
                            <a:latin typeface="Cambria Math" panose="02040503050406030204" pitchFamily="18" charset="0"/>
                          </a:rPr>
                          <m:t>𝑖</m:t>
                        </m:r>
                      </m:sub>
                      <m:sup>
                        <m:r>
                          <a:rPr kumimoji="1" lang="en-US" altLang="zh-CN" sz="2600" b="0" i="1" smtClean="0">
                            <a:latin typeface="Cambria Math" panose="02040503050406030204" pitchFamily="18" charset="0"/>
                          </a:rPr>
                          <m:t>𝑙</m:t>
                        </m:r>
                      </m:sup>
                    </m:sSubSup>
                    <m:r>
                      <a:rPr kumimoji="1" lang="en-US" altLang="zh-CN" sz="2600" b="0" i="1" smtClean="0">
                        <a:latin typeface="Cambria Math" panose="02040503050406030204" pitchFamily="18" charset="0"/>
                      </a:rPr>
                      <m:t>,…,</m:t>
                    </m:r>
                    <m:sSubSup>
                      <m:sSubSupPr>
                        <m:ctrlPr>
                          <a:rPr kumimoji="1" lang="en-US" altLang="zh-CN" sz="2600" b="0" i="1" smtClean="0">
                            <a:latin typeface="Cambria Math" panose="02040503050406030204" pitchFamily="18" charset="0"/>
                          </a:rPr>
                        </m:ctrlPr>
                      </m:sSubSupPr>
                      <m:e>
                        <m:r>
                          <a:rPr kumimoji="1" lang="en-US" altLang="zh-CN" sz="2600" b="0" i="1" smtClean="0">
                            <a:latin typeface="Cambria Math" panose="02040503050406030204" pitchFamily="18" charset="0"/>
                          </a:rPr>
                          <m:t>𝑞</m:t>
                        </m:r>
                      </m:e>
                      <m:sub>
                        <m:r>
                          <a:rPr kumimoji="1" lang="en-US" altLang="zh-CN" sz="2600" b="0" i="1" smtClean="0">
                            <a:latin typeface="Cambria Math" panose="02040503050406030204" pitchFamily="18" charset="0"/>
                          </a:rPr>
                          <m:t>𝑦</m:t>
                        </m:r>
                      </m:sub>
                      <m:sup>
                        <m:r>
                          <a:rPr kumimoji="1" lang="en-US" altLang="zh-CN" sz="2600" b="0" i="1" smtClean="0">
                            <a:latin typeface="Cambria Math" panose="02040503050406030204" pitchFamily="18" charset="0"/>
                          </a:rPr>
                          <m:t>𝑀</m:t>
                        </m:r>
                      </m:sup>
                    </m:sSubSup>
                    <m:r>
                      <a:rPr kumimoji="1" lang="en-US" altLang="zh-CN" sz="2600" b="0" i="1" smtClean="0">
                        <a:latin typeface="Cambria Math" panose="02040503050406030204" pitchFamily="18" charset="0"/>
                      </a:rPr>
                      <m:t>)</m:t>
                    </m:r>
                  </m:oMath>
                </a14:m>
                <a:endParaRPr lang="en" altLang="zh-CN" sz="2600" dirty="0"/>
              </a:p>
              <a:p>
                <a:pPr marL="0" indent="0">
                  <a:lnSpc>
                    <a:spcPct val="110000"/>
                  </a:lnSpc>
                  <a:buNone/>
                </a:pPr>
                <a:endParaRPr kumimoji="1" lang="zh-CN" altLang="en-US" dirty="0">
                  <a:latin typeface="Times" pitchFamily="2" charset="0"/>
                </a:endParaRPr>
              </a:p>
            </p:txBody>
          </p:sp>
        </mc:Choice>
        <mc:Fallback xmlns="">
          <p:sp>
            <p:nvSpPr>
              <p:cNvPr id="3" name="内容占位符 2">
                <a:extLst>
                  <a:ext uri="{FF2B5EF4-FFF2-40B4-BE49-F238E27FC236}">
                    <a16:creationId xmlns:a16="http://schemas.microsoft.com/office/drawing/2014/main" id="{6BCB325A-D131-2244-9693-97029EB4E1D6}"/>
                  </a:ext>
                </a:extLst>
              </p:cNvPr>
              <p:cNvSpPr>
                <a:spLocks noGrp="1" noRot="1" noChangeAspect="1" noMove="1" noResize="1" noEditPoints="1" noAdjustHandles="1" noChangeArrowheads="1" noChangeShapeType="1" noTextEdit="1"/>
              </p:cNvSpPr>
              <p:nvPr>
                <p:ph idx="1"/>
              </p:nvPr>
            </p:nvSpPr>
            <p:spPr>
              <a:xfrm>
                <a:off x="988594" y="1367959"/>
                <a:ext cx="10755025" cy="4802187"/>
              </a:xfrm>
              <a:blipFill>
                <a:blip r:embed="rId2"/>
                <a:stretch>
                  <a:fillRect l="-825" t="-131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28FF57A-DB10-1A40-9654-893D671B2C31}"/>
              </a:ext>
            </a:extLst>
          </p:cNvPr>
          <p:cNvSpPr>
            <a:spLocks noGrp="1"/>
          </p:cNvSpPr>
          <p:nvPr>
            <p:ph type="sldNum" sz="quarter" idx="12"/>
          </p:nvPr>
        </p:nvSpPr>
        <p:spPr>
          <a:xfrm>
            <a:off x="8610600" y="6356350"/>
            <a:ext cx="2743200" cy="365125"/>
          </a:xfrm>
          <a:prstGeom prst="rect">
            <a:avLst/>
          </a:prstGeom>
        </p:spPr>
        <p:txBody>
          <a:bodyPr/>
          <a:lstStyle/>
          <a:p>
            <a:r>
              <a:rPr lang="sl-SI"/>
              <a:t>#TheWebConf</a:t>
            </a:r>
            <a:endParaRPr lang="en-US" dirty="0"/>
          </a:p>
        </p:txBody>
      </p:sp>
      <p:sp>
        <p:nvSpPr>
          <p:cNvPr id="7" name="标题 1">
            <a:extLst>
              <a:ext uri="{FF2B5EF4-FFF2-40B4-BE49-F238E27FC236}">
                <a16:creationId xmlns:a16="http://schemas.microsoft.com/office/drawing/2014/main" id="{2BC0A5C3-A59E-9945-888B-7AEEA77990DC}"/>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spTree>
    <p:extLst>
      <p:ext uri="{BB962C8B-B14F-4D97-AF65-F5344CB8AC3E}">
        <p14:creationId xmlns:p14="http://schemas.microsoft.com/office/powerpoint/2010/main" val="151688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08F22A4-2B22-784A-AB63-C4883178A55F}"/>
              </a:ext>
            </a:extLst>
          </p:cNvPr>
          <p:cNvSpPr txBox="1"/>
          <p:nvPr/>
        </p:nvSpPr>
        <p:spPr>
          <a:xfrm>
            <a:off x="1282320" y="6092765"/>
            <a:ext cx="3119717" cy="400110"/>
          </a:xfrm>
          <a:prstGeom prst="rect">
            <a:avLst/>
          </a:prstGeom>
          <a:noFill/>
        </p:spPr>
        <p:txBody>
          <a:bodyPr wrap="square" rtlCol="0">
            <a:spAutoFit/>
          </a:bodyPr>
          <a:lstStyle/>
          <a:p>
            <a:pPr algn="ctr"/>
            <a:r>
              <a:rPr kumimoji="1" lang="en-US" altLang="zh-CN" sz="2000" b="1" dirty="0">
                <a:solidFill>
                  <a:srgbClr val="0070C0"/>
                </a:solidFill>
                <a:latin typeface="Times" pitchFamily="2" charset="0"/>
              </a:rPr>
              <a:t>Document</a:t>
            </a:r>
            <a:r>
              <a:rPr kumimoji="1" lang="zh-CN" altLang="en-US" sz="2000" b="1" dirty="0">
                <a:solidFill>
                  <a:srgbClr val="0070C0"/>
                </a:solidFill>
                <a:latin typeface="Times" pitchFamily="2" charset="0"/>
              </a:rPr>
              <a:t> </a:t>
            </a:r>
            <a:r>
              <a:rPr kumimoji="1" lang="en-US" altLang="zh-CN" sz="2000" b="1" dirty="0">
                <a:solidFill>
                  <a:srgbClr val="0070C0"/>
                </a:solidFill>
                <a:latin typeface="Times" pitchFamily="2" charset="0"/>
              </a:rPr>
              <a:t>Encoder</a:t>
            </a:r>
            <a:endParaRPr kumimoji="1" lang="zh-CN" altLang="en-US" sz="2000" b="1" dirty="0">
              <a:solidFill>
                <a:srgbClr val="0070C0"/>
              </a:solidFill>
              <a:latin typeface="Times" pitchFamily="2" charset="0"/>
            </a:endParaRPr>
          </a:p>
        </p:txBody>
      </p:sp>
      <p:sp>
        <p:nvSpPr>
          <p:cNvPr id="44" name="矩形 43">
            <a:extLst>
              <a:ext uri="{FF2B5EF4-FFF2-40B4-BE49-F238E27FC236}">
                <a16:creationId xmlns:a16="http://schemas.microsoft.com/office/drawing/2014/main" id="{5E1E4F5D-6AD6-534F-B999-44C6711C889A}"/>
              </a:ext>
            </a:extLst>
          </p:cNvPr>
          <p:cNvSpPr/>
          <p:nvPr/>
        </p:nvSpPr>
        <p:spPr>
          <a:xfrm>
            <a:off x="1761739" y="4498656"/>
            <a:ext cx="2145603" cy="828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Sentence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3FDFCEF-4291-3848-8106-CCFA98ABBB0A}"/>
                  </a:ext>
                </a:extLst>
              </p:cNvPr>
              <p:cNvSpPr txBox="1"/>
              <p:nvPr/>
            </p:nvSpPr>
            <p:spPr>
              <a:xfrm>
                <a:off x="1994903" y="5575142"/>
                <a:ext cx="406714"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1</m:t>
                          </m:r>
                        </m:sub>
                        <m:sup/>
                      </m:sSubSup>
                    </m:oMath>
                  </m:oMathPara>
                </a14:m>
                <a:endParaRPr kumimoji="1" lang="zh-CN" altLang="en-US" dirty="0">
                  <a:latin typeface="Times" pitchFamily="2" charset="0"/>
                </a:endParaRPr>
              </a:p>
            </p:txBody>
          </p:sp>
        </mc:Choice>
        <mc:Fallback xmlns="">
          <p:sp>
            <p:nvSpPr>
              <p:cNvPr id="45" name="文本框 44">
                <a:extLst>
                  <a:ext uri="{FF2B5EF4-FFF2-40B4-BE49-F238E27FC236}">
                    <a16:creationId xmlns:a16="http://schemas.microsoft.com/office/drawing/2014/main" id="{A3FDFCEF-4291-3848-8106-CCFA98ABBB0A}"/>
                  </a:ext>
                </a:extLst>
              </p:cNvPr>
              <p:cNvSpPr txBox="1">
                <a:spLocks noRot="1" noChangeAspect="1" noMove="1" noResize="1" noEditPoints="1" noAdjustHandles="1" noChangeArrowheads="1" noChangeShapeType="1" noTextEdit="1"/>
              </p:cNvSpPr>
              <p:nvPr/>
            </p:nvSpPr>
            <p:spPr>
              <a:xfrm>
                <a:off x="1994903" y="5575142"/>
                <a:ext cx="406714" cy="304699"/>
              </a:xfrm>
              <a:prstGeom prst="rect">
                <a:avLst/>
              </a:prstGeom>
              <a:blipFill>
                <a:blip r:embed="rId3"/>
                <a:stretch>
                  <a:fillRect l="-2941"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2F05EF3-6906-8742-A647-0EFD855A64DD}"/>
                  </a:ext>
                </a:extLst>
              </p:cNvPr>
              <p:cNvSpPr txBox="1"/>
              <p:nvPr/>
            </p:nvSpPr>
            <p:spPr>
              <a:xfrm>
                <a:off x="2492916" y="5574628"/>
                <a:ext cx="406714" cy="3052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2</m:t>
                          </m:r>
                        </m:sub>
                        <m:sup/>
                      </m:sSubSup>
                    </m:oMath>
                  </m:oMathPara>
                </a14:m>
                <a:endParaRPr kumimoji="1" lang="zh-CN" altLang="en-US" dirty="0">
                  <a:latin typeface="Times" pitchFamily="2" charset="0"/>
                </a:endParaRPr>
              </a:p>
            </p:txBody>
          </p:sp>
        </mc:Choice>
        <mc:Fallback xmlns="">
          <p:sp>
            <p:nvSpPr>
              <p:cNvPr id="46" name="文本框 45">
                <a:extLst>
                  <a:ext uri="{FF2B5EF4-FFF2-40B4-BE49-F238E27FC236}">
                    <a16:creationId xmlns:a16="http://schemas.microsoft.com/office/drawing/2014/main" id="{C2F05EF3-6906-8742-A647-0EFD855A64DD}"/>
                  </a:ext>
                </a:extLst>
              </p:cNvPr>
              <p:cNvSpPr txBox="1">
                <a:spLocks noRot="1" noChangeAspect="1" noMove="1" noResize="1" noEditPoints="1" noAdjustHandles="1" noChangeArrowheads="1" noChangeShapeType="1" noTextEdit="1"/>
              </p:cNvSpPr>
              <p:nvPr/>
            </p:nvSpPr>
            <p:spPr>
              <a:xfrm>
                <a:off x="2492916" y="5574628"/>
                <a:ext cx="406714" cy="305212"/>
              </a:xfrm>
              <a:prstGeom prst="rect">
                <a:avLst/>
              </a:prstGeom>
              <a:blipFill>
                <a:blip r:embed="rId4"/>
                <a:stretch>
                  <a:fillRect l="-6061"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A3CA493-B182-F443-955D-A5B975FE64E2}"/>
                  </a:ext>
                </a:extLst>
              </p:cNvPr>
              <p:cNvSpPr txBox="1"/>
              <p:nvPr/>
            </p:nvSpPr>
            <p:spPr>
              <a:xfrm>
                <a:off x="2961321" y="5554621"/>
                <a:ext cx="230832" cy="276999"/>
              </a:xfrm>
              <a:prstGeom prst="rect">
                <a:avLst/>
              </a:prstGeom>
              <a:noFill/>
            </p:spPr>
            <p:txBody>
              <a:bodyPr wrap="none" lIns="0" tIns="0" rIns="0" bIns="0" rtlCol="0" anchor="ctr">
                <a:spAutoFit/>
              </a:bodyPr>
              <a:lstStyle/>
              <a:p>
                <a:pPr/>
                <a14:m>
                  <m:oMathPara xmlns:m="http://schemas.openxmlformats.org/officeDocument/2006/math">
                    <m:oMathParaPr>
                      <m:jc m:val="center"/>
                    </m:oMathParaPr>
                    <m:oMath xmlns:m="http://schemas.openxmlformats.org/officeDocument/2006/math">
                      <m:r>
                        <a:rPr kumimoji="1" lang="en-US" altLang="zh-CN" i="1">
                          <a:latin typeface="Cambria Math" panose="02040503050406030204" pitchFamily="18" charset="0"/>
                        </a:rPr>
                        <m:t>…</m:t>
                      </m:r>
                    </m:oMath>
                  </m:oMathPara>
                </a14:m>
                <a:endParaRPr kumimoji="1" lang="zh-CN" altLang="en-US" dirty="0">
                  <a:latin typeface="Times" pitchFamily="2" charset="0"/>
                </a:endParaRPr>
              </a:p>
            </p:txBody>
          </p:sp>
        </mc:Choice>
        <mc:Fallback xmlns="">
          <p:sp>
            <p:nvSpPr>
              <p:cNvPr id="47" name="文本框 46">
                <a:extLst>
                  <a:ext uri="{FF2B5EF4-FFF2-40B4-BE49-F238E27FC236}">
                    <a16:creationId xmlns:a16="http://schemas.microsoft.com/office/drawing/2014/main" id="{FA3CA493-B182-F443-955D-A5B975FE64E2}"/>
                  </a:ext>
                </a:extLst>
              </p:cNvPr>
              <p:cNvSpPr txBox="1">
                <a:spLocks noRot="1" noChangeAspect="1" noMove="1" noResize="1" noEditPoints="1" noAdjustHandles="1" noChangeArrowheads="1" noChangeShapeType="1" noTextEdit="1"/>
              </p:cNvSpPr>
              <p:nvPr/>
            </p:nvSpPr>
            <p:spPr>
              <a:xfrm>
                <a:off x="2961321" y="5554621"/>
                <a:ext cx="230832" cy="276999"/>
              </a:xfrm>
              <a:prstGeom prst="rect">
                <a:avLst/>
              </a:prstGeom>
              <a:blipFill>
                <a:blip r:embed="rId5"/>
                <a:stretch>
                  <a:fillRect/>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B5A099F8-1743-454F-9AED-058B70645B2E}"/>
              </a:ext>
            </a:extLst>
          </p:cNvPr>
          <p:cNvSpPr txBox="1"/>
          <p:nvPr/>
        </p:nvSpPr>
        <p:spPr>
          <a:xfrm>
            <a:off x="3336042" y="5631700"/>
            <a:ext cx="386324" cy="246221"/>
          </a:xfrm>
          <a:prstGeom prst="rect">
            <a:avLst/>
          </a:prstGeom>
          <a:noFill/>
        </p:spPr>
        <p:txBody>
          <a:bodyPr wrap="none" lIns="0" tIns="0" rIns="0" bIns="0" rtlCol="0" anchor="ctr">
            <a:spAutoFit/>
          </a:bodyPr>
          <a:lstStyle/>
          <a:p>
            <a:r>
              <a:rPr kumimoji="1" lang="en-US" altLang="zh-CN" sz="1600" dirty="0">
                <a:latin typeface="Times" pitchFamily="2" charset="0"/>
              </a:rPr>
              <a:t>EOS</a:t>
            </a:r>
            <a:endParaRPr kumimoji="1" lang="zh-CN" altLang="en-US" sz="1600" dirty="0">
              <a:latin typeface="Times" pitchFamily="2" charset="0"/>
            </a:endParaRPr>
          </a:p>
        </p:txBody>
      </p:sp>
      <p:cxnSp>
        <p:nvCxnSpPr>
          <p:cNvPr id="49" name="直线箭头连接符 142">
            <a:extLst>
              <a:ext uri="{FF2B5EF4-FFF2-40B4-BE49-F238E27FC236}">
                <a16:creationId xmlns:a16="http://schemas.microsoft.com/office/drawing/2014/main" id="{B945C32F-21DB-F74D-8D94-5FC517798253}"/>
              </a:ext>
            </a:extLst>
          </p:cNvPr>
          <p:cNvCxnSpPr>
            <a:cxnSpLocks/>
          </p:cNvCxnSpPr>
          <p:nvPr/>
        </p:nvCxnSpPr>
        <p:spPr>
          <a:xfrm flipH="1" flipV="1">
            <a:off x="2162455"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143">
            <a:extLst>
              <a:ext uri="{FF2B5EF4-FFF2-40B4-BE49-F238E27FC236}">
                <a16:creationId xmlns:a16="http://schemas.microsoft.com/office/drawing/2014/main" id="{4E260E3F-1AB4-DB46-BAA3-E9977872BE2F}"/>
              </a:ext>
            </a:extLst>
          </p:cNvPr>
          <p:cNvCxnSpPr/>
          <p:nvPr/>
        </p:nvCxnSpPr>
        <p:spPr>
          <a:xfrm flipH="1" flipV="1">
            <a:off x="264970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144">
            <a:extLst>
              <a:ext uri="{FF2B5EF4-FFF2-40B4-BE49-F238E27FC236}">
                <a16:creationId xmlns:a16="http://schemas.microsoft.com/office/drawing/2014/main" id="{1D69CD1B-DC44-5E4A-BBF4-CF8CFBD8BC39}"/>
              </a:ext>
            </a:extLst>
          </p:cNvPr>
          <p:cNvCxnSpPr/>
          <p:nvPr/>
        </p:nvCxnSpPr>
        <p:spPr>
          <a:xfrm flipH="1" flipV="1">
            <a:off x="307088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145">
            <a:extLst>
              <a:ext uri="{FF2B5EF4-FFF2-40B4-BE49-F238E27FC236}">
                <a16:creationId xmlns:a16="http://schemas.microsoft.com/office/drawing/2014/main" id="{0C865092-56C5-1E44-B69B-C7257D88C933}"/>
              </a:ext>
            </a:extLst>
          </p:cNvPr>
          <p:cNvCxnSpPr/>
          <p:nvPr/>
        </p:nvCxnSpPr>
        <p:spPr>
          <a:xfrm flipH="1" flipV="1">
            <a:off x="3524722"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3734037B-847C-784D-9819-1FBF893E8497}"/>
                  </a:ext>
                </a:extLst>
              </p:cNvPr>
              <p:cNvSpPr txBox="1"/>
              <p:nvPr/>
            </p:nvSpPr>
            <p:spPr>
              <a:xfrm>
                <a:off x="1761739" y="3969203"/>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1</m:t>
                          </m:r>
                        </m:sub>
                      </m:sSub>
                    </m:oMath>
                  </m:oMathPara>
                </a14:m>
                <a:endParaRPr kumimoji="1" lang="zh-CN" altLang="en-US" dirty="0"/>
              </a:p>
            </p:txBody>
          </p:sp>
        </mc:Choice>
        <mc:Fallback xmlns="">
          <p:sp>
            <p:nvSpPr>
              <p:cNvPr id="53" name="文本框 52">
                <a:extLst>
                  <a:ext uri="{FF2B5EF4-FFF2-40B4-BE49-F238E27FC236}">
                    <a16:creationId xmlns:a16="http://schemas.microsoft.com/office/drawing/2014/main" id="{3734037B-847C-784D-9819-1FBF893E8497}"/>
                  </a:ext>
                </a:extLst>
              </p:cNvPr>
              <p:cNvSpPr txBox="1">
                <a:spLocks noRot="1" noChangeAspect="1" noMove="1" noResize="1" noEditPoints="1" noAdjustHandles="1" noChangeArrowheads="1" noChangeShapeType="1" noTextEdit="1"/>
              </p:cNvSpPr>
              <p:nvPr/>
            </p:nvSpPr>
            <p:spPr>
              <a:xfrm>
                <a:off x="1761739" y="3969203"/>
                <a:ext cx="933393" cy="369332"/>
              </a:xfrm>
              <a:prstGeom prst="rect">
                <a:avLst/>
              </a:prstGeom>
              <a:blipFill>
                <a:blip r:embed="rId6"/>
                <a:stretch>
                  <a:fillRect/>
                </a:stretch>
              </a:blipFill>
            </p:spPr>
            <p:txBody>
              <a:bodyPr/>
              <a:lstStyle/>
              <a:p>
                <a:r>
                  <a:rPr lang="zh-CN" altLang="en-US">
                    <a:noFill/>
                  </a:rPr>
                  <a:t> </a:t>
                </a:r>
              </a:p>
            </p:txBody>
          </p:sp>
        </mc:Fallback>
      </mc:AlternateContent>
      <p:sp>
        <p:nvSpPr>
          <p:cNvPr id="54" name="矩形 53">
            <a:extLst>
              <a:ext uri="{FF2B5EF4-FFF2-40B4-BE49-F238E27FC236}">
                <a16:creationId xmlns:a16="http://schemas.microsoft.com/office/drawing/2014/main" id="{63D0F208-27D2-834E-82B4-AA5E6F661813}"/>
              </a:ext>
            </a:extLst>
          </p:cNvPr>
          <p:cNvSpPr/>
          <p:nvPr/>
        </p:nvSpPr>
        <p:spPr>
          <a:xfrm>
            <a:off x="1761739" y="2899541"/>
            <a:ext cx="2145602" cy="8962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Document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98FED47-5140-2047-B2D8-360F784E6E64}"/>
                  </a:ext>
                </a:extLst>
              </p:cNvPr>
              <p:cNvSpPr txBox="1"/>
              <p:nvPr/>
            </p:nvSpPr>
            <p:spPr>
              <a:xfrm>
                <a:off x="2434393" y="39806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2</m:t>
                          </m:r>
                        </m:sub>
                      </m:sSub>
                    </m:oMath>
                  </m:oMathPara>
                </a14:m>
                <a:endParaRPr kumimoji="1" lang="zh-CN" altLang="en-US" dirty="0"/>
              </a:p>
            </p:txBody>
          </p:sp>
        </mc:Choice>
        <mc:Fallback xmlns="">
          <p:sp>
            <p:nvSpPr>
              <p:cNvPr id="55" name="文本框 54">
                <a:extLst>
                  <a:ext uri="{FF2B5EF4-FFF2-40B4-BE49-F238E27FC236}">
                    <a16:creationId xmlns:a16="http://schemas.microsoft.com/office/drawing/2014/main" id="{A98FED47-5140-2047-B2D8-360F784E6E64}"/>
                  </a:ext>
                </a:extLst>
              </p:cNvPr>
              <p:cNvSpPr txBox="1">
                <a:spLocks noRot="1" noChangeAspect="1" noMove="1" noResize="1" noEditPoints="1" noAdjustHandles="1" noChangeArrowheads="1" noChangeShapeType="1" noTextEdit="1"/>
              </p:cNvSpPr>
              <p:nvPr/>
            </p:nvSpPr>
            <p:spPr>
              <a:xfrm>
                <a:off x="2434393" y="3980611"/>
                <a:ext cx="93339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903D0B9-FFDA-1B46-A9EE-261B2C7D49B0}"/>
                  </a:ext>
                </a:extLst>
              </p:cNvPr>
              <p:cNvSpPr txBox="1"/>
              <p:nvPr/>
            </p:nvSpPr>
            <p:spPr>
              <a:xfrm>
                <a:off x="3090045" y="39784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3</m:t>
                          </m:r>
                        </m:sub>
                      </m:sSub>
                    </m:oMath>
                  </m:oMathPara>
                </a14:m>
                <a:endParaRPr kumimoji="1" lang="zh-CN" altLang="en-US" dirty="0"/>
              </a:p>
            </p:txBody>
          </p:sp>
        </mc:Choice>
        <mc:Fallback xmlns="">
          <p:sp>
            <p:nvSpPr>
              <p:cNvPr id="56" name="文本框 55">
                <a:extLst>
                  <a:ext uri="{FF2B5EF4-FFF2-40B4-BE49-F238E27FC236}">
                    <a16:creationId xmlns:a16="http://schemas.microsoft.com/office/drawing/2014/main" id="{5903D0B9-FFDA-1B46-A9EE-261B2C7D49B0}"/>
                  </a:ext>
                </a:extLst>
              </p:cNvPr>
              <p:cNvSpPr txBox="1">
                <a:spLocks noRot="1" noChangeAspect="1" noMove="1" noResize="1" noEditPoints="1" noAdjustHandles="1" noChangeArrowheads="1" noChangeShapeType="1" noTextEdit="1"/>
              </p:cNvSpPr>
              <p:nvPr/>
            </p:nvSpPr>
            <p:spPr>
              <a:xfrm>
                <a:off x="3090045" y="3978411"/>
                <a:ext cx="933393" cy="369332"/>
              </a:xfrm>
              <a:prstGeom prst="rect">
                <a:avLst/>
              </a:prstGeom>
              <a:blipFill>
                <a:blip r:embed="rId8"/>
                <a:stretch>
                  <a:fillRect/>
                </a:stretch>
              </a:blipFill>
            </p:spPr>
            <p:txBody>
              <a:bodyPr/>
              <a:lstStyle/>
              <a:p>
                <a:r>
                  <a:rPr lang="zh-CN" altLang="en-US">
                    <a:noFill/>
                  </a:rPr>
                  <a:t> </a:t>
                </a:r>
              </a:p>
            </p:txBody>
          </p:sp>
        </mc:Fallback>
      </mc:AlternateContent>
      <p:cxnSp>
        <p:nvCxnSpPr>
          <p:cNvPr id="57"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844143" y="381612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158">
            <a:extLst>
              <a:ext uri="{FF2B5EF4-FFF2-40B4-BE49-F238E27FC236}">
                <a16:creationId xmlns:a16="http://schemas.microsoft.com/office/drawing/2014/main" id="{2A00EE5B-CEB9-9740-99B6-7A16DE54D53F}"/>
              </a:ext>
            </a:extLst>
          </p:cNvPr>
          <p:cNvCxnSpPr>
            <a:cxnSpLocks/>
          </p:cNvCxnSpPr>
          <p:nvPr/>
        </p:nvCxnSpPr>
        <p:spPr>
          <a:xfrm flipV="1">
            <a:off x="3468262" y="3783713"/>
            <a:ext cx="2407" cy="200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176">
            <a:extLst>
              <a:ext uri="{FF2B5EF4-FFF2-40B4-BE49-F238E27FC236}">
                <a16:creationId xmlns:a16="http://schemas.microsoft.com/office/drawing/2014/main" id="{E82F8092-E9DD-F84C-8ED9-23260B283BFC}"/>
              </a:ext>
            </a:extLst>
          </p:cNvPr>
          <p:cNvCxnSpPr>
            <a:cxnSpLocks/>
          </p:cNvCxnSpPr>
          <p:nvPr/>
        </p:nvCxnSpPr>
        <p:spPr>
          <a:xfrm flipH="1" flipV="1">
            <a:off x="2191722" y="2652528"/>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77">
            <a:extLst>
              <a:ext uri="{FF2B5EF4-FFF2-40B4-BE49-F238E27FC236}">
                <a16:creationId xmlns:a16="http://schemas.microsoft.com/office/drawing/2014/main" id="{9563818A-AA46-E84E-A119-D36B28DCCDFB}"/>
              </a:ext>
            </a:extLst>
          </p:cNvPr>
          <p:cNvCxnSpPr>
            <a:cxnSpLocks/>
          </p:cNvCxnSpPr>
          <p:nvPr/>
        </p:nvCxnSpPr>
        <p:spPr>
          <a:xfrm flipH="1" flipV="1">
            <a:off x="2839937" y="2651889"/>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178">
            <a:extLst>
              <a:ext uri="{FF2B5EF4-FFF2-40B4-BE49-F238E27FC236}">
                <a16:creationId xmlns:a16="http://schemas.microsoft.com/office/drawing/2014/main" id="{46528BD4-E1D5-3C49-A95D-89A061D30AAF}"/>
              </a:ext>
            </a:extLst>
          </p:cNvPr>
          <p:cNvCxnSpPr>
            <a:cxnSpLocks/>
          </p:cNvCxnSpPr>
          <p:nvPr/>
        </p:nvCxnSpPr>
        <p:spPr>
          <a:xfrm flipH="1" flipV="1">
            <a:off x="3445988" y="266003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197269" y="426994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198651" y="381893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872144" y="425270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3465395" y="4281520"/>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60B3FEB3-68AF-524B-B22B-C46DEE8DBB96}"/>
              </a:ext>
            </a:extLst>
          </p:cNvPr>
          <p:cNvPicPr>
            <a:picLocks noChangeAspect="1"/>
          </p:cNvPicPr>
          <p:nvPr/>
        </p:nvPicPr>
        <p:blipFill rotWithShape="1">
          <a:blip r:embed="rId9">
            <a:extLst>
              <a:ext uri="{28A0092B-C50C-407E-A947-70E740481C1C}">
                <a14:useLocalDpi xmlns:a14="http://schemas.microsoft.com/office/drawing/2010/main" val="0"/>
              </a:ext>
            </a:extLst>
          </a:blip>
          <a:srcRect b="71609"/>
          <a:stretch/>
        </p:blipFill>
        <p:spPr>
          <a:xfrm>
            <a:off x="474401" y="1248119"/>
            <a:ext cx="10102795" cy="1410083"/>
          </a:xfrm>
          <a:prstGeom prst="rect">
            <a:avLst/>
          </a:prstGeom>
        </p:spPr>
      </p:pic>
      <p:pic>
        <p:nvPicPr>
          <p:cNvPr id="37" name="图片 36">
            <a:extLst>
              <a:ext uri="{FF2B5EF4-FFF2-40B4-BE49-F238E27FC236}">
                <a16:creationId xmlns:a16="http://schemas.microsoft.com/office/drawing/2014/main" id="{B699315D-B61A-AA44-BA0A-BA38E775C3BC}"/>
              </a:ext>
            </a:extLst>
          </p:cNvPr>
          <p:cNvPicPr>
            <a:picLocks noChangeAspect="1"/>
          </p:cNvPicPr>
          <p:nvPr/>
        </p:nvPicPr>
        <p:blipFill rotWithShape="1">
          <a:blip r:embed="rId9">
            <a:extLst>
              <a:ext uri="{28A0092B-C50C-407E-A947-70E740481C1C}">
                <a14:useLocalDpi xmlns:a14="http://schemas.microsoft.com/office/drawing/2010/main" val="0"/>
              </a:ext>
            </a:extLst>
          </a:blip>
          <a:srcRect l="45748" t="29372" b="-976"/>
          <a:stretch/>
        </p:blipFill>
        <p:spPr>
          <a:xfrm>
            <a:off x="5110174" y="2209444"/>
            <a:ext cx="5452821" cy="3538064"/>
          </a:xfrm>
          <a:prstGeom prst="rect">
            <a:avLst/>
          </a:prstGeom>
        </p:spPr>
      </p:pic>
      <p:sp>
        <p:nvSpPr>
          <p:cNvPr id="3" name="标题 2">
            <a:extLst>
              <a:ext uri="{FF2B5EF4-FFF2-40B4-BE49-F238E27FC236}">
                <a16:creationId xmlns:a16="http://schemas.microsoft.com/office/drawing/2014/main" id="{8967632E-CDE6-3244-AEEF-A4ADCB0345B7}"/>
              </a:ext>
            </a:extLst>
          </p:cNvPr>
          <p:cNvSpPr>
            <a:spLocks noGrp="1"/>
          </p:cNvSpPr>
          <p:nvPr>
            <p:ph type="title"/>
          </p:nvPr>
        </p:nvSpPr>
        <p:spPr/>
        <p:txBody>
          <a:bodyPr/>
          <a:lstStyle/>
          <a:p>
            <a:endParaRPr lang="zh-CN" altLang="en-US"/>
          </a:p>
        </p:txBody>
      </p:sp>
      <p:sp>
        <p:nvSpPr>
          <p:cNvPr id="33" name="标题 1">
            <a:extLst>
              <a:ext uri="{FF2B5EF4-FFF2-40B4-BE49-F238E27FC236}">
                <a16:creationId xmlns:a16="http://schemas.microsoft.com/office/drawing/2014/main" id="{484AE3E4-FE08-764A-B33E-F79E81FEA17E}"/>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sp>
        <p:nvSpPr>
          <p:cNvPr id="34" name="矩形 33">
            <a:extLst>
              <a:ext uri="{FF2B5EF4-FFF2-40B4-BE49-F238E27FC236}">
                <a16:creationId xmlns:a16="http://schemas.microsoft.com/office/drawing/2014/main" id="{786D89F2-830D-B240-8BFA-35B50A80FB8F}"/>
              </a:ext>
            </a:extLst>
          </p:cNvPr>
          <p:cNvSpPr/>
          <p:nvPr/>
        </p:nvSpPr>
        <p:spPr>
          <a:xfrm>
            <a:off x="1714660" y="2851426"/>
            <a:ext cx="2296066" cy="3641449"/>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2F86BC4B-AC55-964D-8C99-1899CE1C5EDD}"/>
              </a:ext>
            </a:extLst>
          </p:cNvPr>
          <p:cNvSpPr txBox="1"/>
          <p:nvPr/>
        </p:nvSpPr>
        <p:spPr>
          <a:xfrm>
            <a:off x="4539133" y="5656252"/>
            <a:ext cx="6370545" cy="40011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Times" pitchFamily="2" charset="0"/>
              </a:rPr>
              <a:t>Document Encoder with/without Pretrained Model</a:t>
            </a:r>
            <a:endParaRPr kumimoji="1" lang="zh-CN" altLang="en-US" sz="2000" dirty="0">
              <a:latin typeface="Times" pitchFamily="2" charset="0"/>
            </a:endParaRPr>
          </a:p>
        </p:txBody>
      </p:sp>
      <p:sp>
        <p:nvSpPr>
          <p:cNvPr id="38" name="灯片编号占位符 1">
            <a:extLst>
              <a:ext uri="{FF2B5EF4-FFF2-40B4-BE49-F238E27FC236}">
                <a16:creationId xmlns:a16="http://schemas.microsoft.com/office/drawing/2014/main" id="{EA959102-C52C-9549-A0AC-25CB59A9778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#12</a:t>
            </a:r>
            <a:endParaRPr lang="en-US" dirty="0"/>
          </a:p>
        </p:txBody>
      </p:sp>
    </p:spTree>
    <p:extLst>
      <p:ext uri="{BB962C8B-B14F-4D97-AF65-F5344CB8AC3E}">
        <p14:creationId xmlns:p14="http://schemas.microsoft.com/office/powerpoint/2010/main" val="197932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4933" t="34865" r="77134" b="9381"/>
          <a:stretch/>
        </p:blipFill>
        <p:spPr>
          <a:xfrm>
            <a:off x="1925650" y="2600054"/>
            <a:ext cx="2407920" cy="3378442"/>
          </a:xfrm>
          <a:prstGeom prst="rect">
            <a:avLst/>
          </a:prstGeom>
        </p:spPr>
      </p:pic>
      <p:sp>
        <p:nvSpPr>
          <p:cNvPr id="11" name="矩形 10">
            <a:extLst>
              <a:ext uri="{FF2B5EF4-FFF2-40B4-BE49-F238E27FC236}">
                <a16:creationId xmlns:a16="http://schemas.microsoft.com/office/drawing/2014/main" id="{A13DC8EA-6222-BB43-BB99-317F5A7F6D28}"/>
              </a:ext>
            </a:extLst>
          </p:cNvPr>
          <p:cNvSpPr/>
          <p:nvPr/>
        </p:nvSpPr>
        <p:spPr>
          <a:xfrm>
            <a:off x="838200" y="6043900"/>
            <a:ext cx="4546874" cy="369332"/>
          </a:xfrm>
          <a:prstGeom prst="rect">
            <a:avLst/>
          </a:prstGeom>
        </p:spPr>
        <p:txBody>
          <a:bodyPr wrap="square">
            <a:spAutoFit/>
          </a:bodyPr>
          <a:lstStyle/>
          <a:p>
            <a:r>
              <a:rPr lang="en-US" altLang="zh-CN" dirty="0">
                <a:latin typeface="Times" pitchFamily="2" charset="0"/>
              </a:rPr>
              <a:t>Document Encoder without Pretrained </a:t>
            </a:r>
            <a:r>
              <a:rPr lang="en-US" altLang="zh-CN" dirty="0" err="1">
                <a:latin typeface="Times" pitchFamily="2" charset="0"/>
              </a:rPr>
              <a:t>mddel</a:t>
            </a:r>
            <a:endParaRPr lang="en-US" altLang="zh-CN" dirty="0">
              <a:latin typeface="Times" pitchFamily="2" charset="0"/>
            </a:endParaRPr>
          </a:p>
        </p:txBody>
      </p:sp>
      <p:sp>
        <p:nvSpPr>
          <p:cNvPr id="6" name="左大括号 5"/>
          <p:cNvSpPr/>
          <p:nvPr/>
        </p:nvSpPr>
        <p:spPr>
          <a:xfrm>
            <a:off x="5206181" y="5965398"/>
            <a:ext cx="355677" cy="526335"/>
          </a:xfrm>
          <a:prstGeom prst="leftBrace">
            <a:avLst>
              <a:gd name="adj1" fmla="val 45689"/>
              <a:gd name="adj2" fmla="val 496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5561858" y="5787339"/>
            <a:ext cx="4660085" cy="369332"/>
          </a:xfrm>
          <a:prstGeom prst="rect">
            <a:avLst/>
          </a:prstGeom>
          <a:noFill/>
        </p:spPr>
        <p:txBody>
          <a:bodyPr wrap="square" rtlCol="0">
            <a:spAutoFit/>
          </a:bodyPr>
          <a:lstStyle/>
          <a:p>
            <a:r>
              <a:rPr lang="en-US" altLang="zh-CN" dirty="0">
                <a:latin typeface="Times" pitchFamily="2" charset="0"/>
              </a:rPr>
              <a:t>Conv:   sentence representation from words</a:t>
            </a:r>
            <a:endParaRPr lang="zh-CN" altLang="en-US" dirty="0">
              <a:latin typeface="Times" pitchFamily="2" charset="0"/>
            </a:endParaRPr>
          </a:p>
        </p:txBody>
      </p:sp>
      <p:sp>
        <p:nvSpPr>
          <p:cNvPr id="13" name="文本框 12"/>
          <p:cNvSpPr txBox="1"/>
          <p:nvPr/>
        </p:nvSpPr>
        <p:spPr>
          <a:xfrm>
            <a:off x="5561858" y="6300460"/>
            <a:ext cx="5998055" cy="369332"/>
          </a:xfrm>
          <a:prstGeom prst="rect">
            <a:avLst/>
          </a:prstGeom>
          <a:noFill/>
        </p:spPr>
        <p:txBody>
          <a:bodyPr wrap="square" rtlCol="0">
            <a:spAutoFit/>
          </a:bodyPr>
          <a:lstStyle/>
          <a:p>
            <a:r>
              <a:rPr lang="en-US" altLang="zh-CN" dirty="0" err="1">
                <a:latin typeface="Times" pitchFamily="2" charset="0"/>
              </a:rPr>
              <a:t>BiLSTM</a:t>
            </a:r>
            <a:r>
              <a:rPr lang="en-US" altLang="zh-CN" dirty="0">
                <a:latin typeface="Times" pitchFamily="2" charset="0"/>
              </a:rPr>
              <a:t>: content-ware sentence representation</a:t>
            </a:r>
            <a:endParaRPr lang="zh-CN" altLang="en-US" dirty="0">
              <a:latin typeface="Times" pitchFamily="2" charset="0"/>
            </a:endParaRPr>
          </a:p>
        </p:txBody>
      </p:sp>
      <p:sp>
        <p:nvSpPr>
          <p:cNvPr id="12" name="文本框 11">
            <a:extLst>
              <a:ext uri="{FF2B5EF4-FFF2-40B4-BE49-F238E27FC236}">
                <a16:creationId xmlns:a16="http://schemas.microsoft.com/office/drawing/2014/main" id="{FD963431-267B-5E40-B7EF-B8D985090111}"/>
              </a:ext>
            </a:extLst>
          </p:cNvPr>
          <p:cNvSpPr txBox="1"/>
          <p:nvPr/>
        </p:nvSpPr>
        <p:spPr>
          <a:xfrm>
            <a:off x="11518490" y="4896465"/>
            <a:ext cx="184731" cy="369332"/>
          </a:xfrm>
          <a:prstGeom prst="rect">
            <a:avLst/>
          </a:prstGeom>
          <a:noFill/>
        </p:spPr>
        <p:txBody>
          <a:bodyPr wrap="none" rtlCol="0">
            <a:spAutoFit/>
          </a:bodyPr>
          <a:lstStyle/>
          <a:p>
            <a:endParaRPr kumimoji="1" lang="zh-CN" altLang="en-US" dirty="0"/>
          </a:p>
        </p:txBody>
      </p:sp>
      <p:sp>
        <p:nvSpPr>
          <p:cNvPr id="3" name="标题 2">
            <a:extLst>
              <a:ext uri="{FF2B5EF4-FFF2-40B4-BE49-F238E27FC236}">
                <a16:creationId xmlns:a16="http://schemas.microsoft.com/office/drawing/2014/main" id="{B0049843-A2F8-954F-9530-1C41F8E3914D}"/>
              </a:ext>
            </a:extLst>
          </p:cNvPr>
          <p:cNvSpPr>
            <a:spLocks noGrp="1"/>
          </p:cNvSpPr>
          <p:nvPr>
            <p:ph type="title"/>
          </p:nvPr>
        </p:nvSpPr>
        <p:spPr/>
        <p:txBody>
          <a:bodyPr/>
          <a:lstStyle/>
          <a:p>
            <a:endParaRPr lang="zh-CN" altLang="en-US"/>
          </a:p>
        </p:txBody>
      </p:sp>
      <p:sp>
        <p:nvSpPr>
          <p:cNvPr id="17" name="标题 1">
            <a:extLst>
              <a:ext uri="{FF2B5EF4-FFF2-40B4-BE49-F238E27FC236}">
                <a16:creationId xmlns:a16="http://schemas.microsoft.com/office/drawing/2014/main" id="{069FCE0E-5861-EA49-BBF6-5133BDBFE530}"/>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pic>
        <p:nvPicPr>
          <p:cNvPr id="18" name="图片 17">
            <a:extLst>
              <a:ext uri="{FF2B5EF4-FFF2-40B4-BE49-F238E27FC236}">
                <a16:creationId xmlns:a16="http://schemas.microsoft.com/office/drawing/2014/main" id="{0712F131-7041-0140-94E8-1EA3107C0B82}"/>
              </a:ext>
            </a:extLst>
          </p:cNvPr>
          <p:cNvPicPr>
            <a:picLocks noChangeAspect="1"/>
          </p:cNvPicPr>
          <p:nvPr/>
        </p:nvPicPr>
        <p:blipFill rotWithShape="1">
          <a:blip r:embed="rId4">
            <a:extLst>
              <a:ext uri="{28A0092B-C50C-407E-A947-70E740481C1C}">
                <a14:useLocalDpi xmlns:a14="http://schemas.microsoft.com/office/drawing/2010/main" val="0"/>
              </a:ext>
            </a:extLst>
          </a:blip>
          <a:srcRect b="71609"/>
          <a:stretch/>
        </p:blipFill>
        <p:spPr>
          <a:xfrm>
            <a:off x="474401" y="1248119"/>
            <a:ext cx="10102795" cy="1410083"/>
          </a:xfrm>
          <a:prstGeom prst="rect">
            <a:avLst/>
          </a:prstGeom>
        </p:spPr>
      </p:pic>
      <p:pic>
        <p:nvPicPr>
          <p:cNvPr id="19" name="图片 18">
            <a:extLst>
              <a:ext uri="{FF2B5EF4-FFF2-40B4-BE49-F238E27FC236}">
                <a16:creationId xmlns:a16="http://schemas.microsoft.com/office/drawing/2014/main" id="{CC5F6F65-2089-6746-A7E9-ED903B188FE9}"/>
              </a:ext>
            </a:extLst>
          </p:cNvPr>
          <p:cNvPicPr>
            <a:picLocks noChangeAspect="1"/>
          </p:cNvPicPr>
          <p:nvPr/>
        </p:nvPicPr>
        <p:blipFill rotWithShape="1">
          <a:blip r:embed="rId4">
            <a:extLst>
              <a:ext uri="{28A0092B-C50C-407E-A947-70E740481C1C}">
                <a14:useLocalDpi xmlns:a14="http://schemas.microsoft.com/office/drawing/2010/main" val="0"/>
              </a:ext>
            </a:extLst>
          </a:blip>
          <a:srcRect l="45748" t="29372" b="-976"/>
          <a:stretch/>
        </p:blipFill>
        <p:spPr>
          <a:xfrm>
            <a:off x="5110174" y="2209444"/>
            <a:ext cx="5452821" cy="3538064"/>
          </a:xfrm>
          <a:prstGeom prst="rect">
            <a:avLst/>
          </a:prstGeom>
        </p:spPr>
      </p:pic>
      <p:sp>
        <p:nvSpPr>
          <p:cNvPr id="14" name="灯片编号占位符 1">
            <a:extLst>
              <a:ext uri="{FF2B5EF4-FFF2-40B4-BE49-F238E27FC236}">
                <a16:creationId xmlns:a16="http://schemas.microsoft.com/office/drawing/2014/main" id="{9FC2A055-DDB0-C44B-B0F0-ABFFBF93A30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#13</a:t>
            </a:r>
            <a:endParaRPr lang="en-US" dirty="0"/>
          </a:p>
        </p:txBody>
      </p:sp>
    </p:spTree>
    <p:extLst>
      <p:ext uri="{BB962C8B-B14F-4D97-AF65-F5344CB8AC3E}">
        <p14:creationId xmlns:p14="http://schemas.microsoft.com/office/powerpoint/2010/main" val="4163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l="25200" t="35663" r="54533" b="8585"/>
          <a:stretch/>
        </p:blipFill>
        <p:spPr>
          <a:xfrm>
            <a:off x="1307546" y="2658202"/>
            <a:ext cx="2682240" cy="3319774"/>
          </a:xfrm>
          <a:prstGeom prst="rect">
            <a:avLst/>
          </a:prstGeom>
        </p:spPr>
      </p:pic>
      <p:sp>
        <p:nvSpPr>
          <p:cNvPr id="7" name="矩形 6">
            <a:extLst>
              <a:ext uri="{FF2B5EF4-FFF2-40B4-BE49-F238E27FC236}">
                <a16:creationId xmlns:a16="http://schemas.microsoft.com/office/drawing/2014/main" id="{A13DC8EA-6222-BB43-BB99-317F5A7F6D28}"/>
              </a:ext>
            </a:extLst>
          </p:cNvPr>
          <p:cNvSpPr/>
          <p:nvPr/>
        </p:nvSpPr>
        <p:spPr>
          <a:xfrm>
            <a:off x="838200" y="6039304"/>
            <a:ext cx="5113149" cy="369187"/>
          </a:xfrm>
          <a:prstGeom prst="rect">
            <a:avLst/>
          </a:prstGeom>
        </p:spPr>
        <p:txBody>
          <a:bodyPr wrap="square">
            <a:spAutoFit/>
          </a:bodyPr>
          <a:lstStyle/>
          <a:p>
            <a:r>
              <a:rPr lang="en-US" altLang="zh-CN" dirty="0">
                <a:latin typeface="Times" pitchFamily="2" charset="0"/>
              </a:rPr>
              <a:t>Document Encoder with pretrained model:  HIBERT</a:t>
            </a:r>
          </a:p>
        </p:txBody>
      </p:sp>
      <p:sp>
        <p:nvSpPr>
          <p:cNvPr id="11" name="矩形 10">
            <a:extLst>
              <a:ext uri="{FF2B5EF4-FFF2-40B4-BE49-F238E27FC236}">
                <a16:creationId xmlns:a16="http://schemas.microsoft.com/office/drawing/2014/main" id="{A13DC8EA-6222-BB43-BB99-317F5A7F6D28}"/>
              </a:ext>
            </a:extLst>
          </p:cNvPr>
          <p:cNvSpPr/>
          <p:nvPr/>
        </p:nvSpPr>
        <p:spPr>
          <a:xfrm>
            <a:off x="6578009" y="6036603"/>
            <a:ext cx="2777534" cy="369332"/>
          </a:xfrm>
          <a:prstGeom prst="rect">
            <a:avLst/>
          </a:prstGeom>
        </p:spPr>
        <p:txBody>
          <a:bodyPr wrap="square">
            <a:spAutoFit/>
          </a:bodyPr>
          <a:lstStyle/>
          <a:p>
            <a:r>
              <a:rPr lang="en-US" altLang="zh-CN" dirty="0">
                <a:latin typeface="Times" pitchFamily="2" charset="0"/>
              </a:rPr>
              <a:t>Hierarchical Transformer </a:t>
            </a:r>
          </a:p>
        </p:txBody>
      </p:sp>
      <p:cxnSp>
        <p:nvCxnSpPr>
          <p:cNvPr id="12" name="直接箭头连接符 11"/>
          <p:cNvCxnSpPr>
            <a:cxnSpLocks/>
            <a:stCxn id="7" idx="3"/>
            <a:endCxn id="11" idx="1"/>
          </p:cNvCxnSpPr>
          <p:nvPr/>
        </p:nvCxnSpPr>
        <p:spPr>
          <a:xfrm flipV="1">
            <a:off x="5951349" y="6221269"/>
            <a:ext cx="626660" cy="262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04029618-D856-9441-9861-B3134B6884CF}"/>
              </a:ext>
            </a:extLst>
          </p:cNvPr>
          <p:cNvSpPr>
            <a:spLocks noGrp="1"/>
          </p:cNvSpPr>
          <p:nvPr>
            <p:ph type="title"/>
          </p:nvPr>
        </p:nvSpPr>
        <p:spPr/>
        <p:txBody>
          <a:bodyPr/>
          <a:lstStyle/>
          <a:p>
            <a:endParaRPr lang="zh-CN" altLang="en-US"/>
          </a:p>
        </p:txBody>
      </p:sp>
      <p:sp>
        <p:nvSpPr>
          <p:cNvPr id="16" name="标题 1">
            <a:extLst>
              <a:ext uri="{FF2B5EF4-FFF2-40B4-BE49-F238E27FC236}">
                <a16:creationId xmlns:a16="http://schemas.microsoft.com/office/drawing/2014/main" id="{C1CEAF36-CB9F-E242-8275-E4F5C6930560}"/>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pic>
        <p:nvPicPr>
          <p:cNvPr id="17" name="图片 16">
            <a:extLst>
              <a:ext uri="{FF2B5EF4-FFF2-40B4-BE49-F238E27FC236}">
                <a16:creationId xmlns:a16="http://schemas.microsoft.com/office/drawing/2014/main" id="{2BF65FE2-9658-B347-BFD0-8C2AF2CB1288}"/>
              </a:ext>
            </a:extLst>
          </p:cNvPr>
          <p:cNvPicPr>
            <a:picLocks noChangeAspect="1"/>
          </p:cNvPicPr>
          <p:nvPr/>
        </p:nvPicPr>
        <p:blipFill rotWithShape="1">
          <a:blip r:embed="rId4">
            <a:extLst>
              <a:ext uri="{28A0092B-C50C-407E-A947-70E740481C1C}">
                <a14:useLocalDpi xmlns:a14="http://schemas.microsoft.com/office/drawing/2010/main" val="0"/>
              </a:ext>
            </a:extLst>
          </a:blip>
          <a:srcRect b="71609"/>
          <a:stretch/>
        </p:blipFill>
        <p:spPr>
          <a:xfrm>
            <a:off x="474401" y="1248119"/>
            <a:ext cx="10102795" cy="1410083"/>
          </a:xfrm>
          <a:prstGeom prst="rect">
            <a:avLst/>
          </a:prstGeom>
        </p:spPr>
      </p:pic>
      <p:pic>
        <p:nvPicPr>
          <p:cNvPr id="18" name="图片 17">
            <a:extLst>
              <a:ext uri="{FF2B5EF4-FFF2-40B4-BE49-F238E27FC236}">
                <a16:creationId xmlns:a16="http://schemas.microsoft.com/office/drawing/2014/main" id="{1240504A-F8F7-9B4A-AF44-CFBF87AA0D16}"/>
              </a:ext>
            </a:extLst>
          </p:cNvPr>
          <p:cNvPicPr>
            <a:picLocks noChangeAspect="1"/>
          </p:cNvPicPr>
          <p:nvPr/>
        </p:nvPicPr>
        <p:blipFill rotWithShape="1">
          <a:blip r:embed="rId4">
            <a:extLst>
              <a:ext uri="{28A0092B-C50C-407E-A947-70E740481C1C}">
                <a14:useLocalDpi xmlns:a14="http://schemas.microsoft.com/office/drawing/2010/main" val="0"/>
              </a:ext>
            </a:extLst>
          </a:blip>
          <a:srcRect l="45748" t="29372" b="-976"/>
          <a:stretch/>
        </p:blipFill>
        <p:spPr>
          <a:xfrm>
            <a:off x="5110174" y="2209444"/>
            <a:ext cx="5452821" cy="3538064"/>
          </a:xfrm>
          <a:prstGeom prst="rect">
            <a:avLst/>
          </a:prstGeom>
        </p:spPr>
      </p:pic>
      <p:sp>
        <p:nvSpPr>
          <p:cNvPr id="10" name="灯片编号占位符 1">
            <a:extLst>
              <a:ext uri="{FF2B5EF4-FFF2-40B4-BE49-F238E27FC236}">
                <a16:creationId xmlns:a16="http://schemas.microsoft.com/office/drawing/2014/main" id="{2C19ADBA-75F1-2641-BE79-640589BECB2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#14</a:t>
            </a:r>
            <a:endParaRPr lang="en-US" dirty="0"/>
          </a:p>
        </p:txBody>
      </p:sp>
    </p:spTree>
    <p:extLst>
      <p:ext uri="{BB962C8B-B14F-4D97-AF65-F5344CB8AC3E}">
        <p14:creationId xmlns:p14="http://schemas.microsoft.com/office/powerpoint/2010/main" val="72454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08F22A4-2B22-784A-AB63-C4883178A55F}"/>
              </a:ext>
            </a:extLst>
          </p:cNvPr>
          <p:cNvSpPr txBox="1"/>
          <p:nvPr/>
        </p:nvSpPr>
        <p:spPr>
          <a:xfrm>
            <a:off x="1282320" y="6092765"/>
            <a:ext cx="3119717" cy="400110"/>
          </a:xfrm>
          <a:prstGeom prst="rect">
            <a:avLst/>
          </a:prstGeom>
          <a:noFill/>
        </p:spPr>
        <p:txBody>
          <a:bodyPr wrap="square" rtlCol="0">
            <a:spAutoFit/>
          </a:bodyPr>
          <a:lstStyle/>
          <a:p>
            <a:pPr algn="ctr"/>
            <a:r>
              <a:rPr kumimoji="1" lang="en-US" altLang="zh-CN" sz="2000" b="1" dirty="0">
                <a:solidFill>
                  <a:srgbClr val="0070C0"/>
                </a:solidFill>
                <a:latin typeface="Times" pitchFamily="2" charset="0"/>
              </a:rPr>
              <a:t>Document</a:t>
            </a:r>
            <a:r>
              <a:rPr kumimoji="1" lang="zh-CN" altLang="en-US" sz="2000" b="1" dirty="0">
                <a:solidFill>
                  <a:srgbClr val="0070C0"/>
                </a:solidFill>
                <a:latin typeface="Times" pitchFamily="2" charset="0"/>
              </a:rPr>
              <a:t> </a:t>
            </a:r>
            <a:r>
              <a:rPr kumimoji="1" lang="en-US" altLang="zh-CN" sz="2000" b="1" dirty="0">
                <a:solidFill>
                  <a:srgbClr val="0070C0"/>
                </a:solidFill>
                <a:latin typeface="Times" pitchFamily="2" charset="0"/>
              </a:rPr>
              <a:t>Encoder</a:t>
            </a:r>
            <a:endParaRPr kumimoji="1" lang="zh-CN" altLang="en-US" sz="2000" b="1" dirty="0">
              <a:solidFill>
                <a:srgbClr val="0070C0"/>
              </a:solidFill>
              <a:latin typeface="Times" pitchFamily="2" charset="0"/>
            </a:endParaRPr>
          </a:p>
        </p:txBody>
      </p:sp>
      <p:sp>
        <p:nvSpPr>
          <p:cNvPr id="44" name="矩形 43">
            <a:extLst>
              <a:ext uri="{FF2B5EF4-FFF2-40B4-BE49-F238E27FC236}">
                <a16:creationId xmlns:a16="http://schemas.microsoft.com/office/drawing/2014/main" id="{5E1E4F5D-6AD6-534F-B999-44C6711C889A}"/>
              </a:ext>
            </a:extLst>
          </p:cNvPr>
          <p:cNvSpPr/>
          <p:nvPr/>
        </p:nvSpPr>
        <p:spPr>
          <a:xfrm>
            <a:off x="1761739" y="4498656"/>
            <a:ext cx="2145603" cy="828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Sentence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3FDFCEF-4291-3848-8106-CCFA98ABBB0A}"/>
                  </a:ext>
                </a:extLst>
              </p:cNvPr>
              <p:cNvSpPr txBox="1"/>
              <p:nvPr/>
            </p:nvSpPr>
            <p:spPr>
              <a:xfrm>
                <a:off x="1994903" y="5575142"/>
                <a:ext cx="406714"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1</m:t>
                          </m:r>
                        </m:sub>
                        <m:sup/>
                      </m:sSubSup>
                    </m:oMath>
                  </m:oMathPara>
                </a14:m>
                <a:endParaRPr kumimoji="1" lang="zh-CN" altLang="en-US" dirty="0">
                  <a:latin typeface="Times" pitchFamily="2" charset="0"/>
                </a:endParaRPr>
              </a:p>
            </p:txBody>
          </p:sp>
        </mc:Choice>
        <mc:Fallback xmlns="">
          <p:sp>
            <p:nvSpPr>
              <p:cNvPr id="45" name="文本框 44">
                <a:extLst>
                  <a:ext uri="{FF2B5EF4-FFF2-40B4-BE49-F238E27FC236}">
                    <a16:creationId xmlns:a16="http://schemas.microsoft.com/office/drawing/2014/main" id="{A3FDFCEF-4291-3848-8106-CCFA98ABBB0A}"/>
                  </a:ext>
                </a:extLst>
              </p:cNvPr>
              <p:cNvSpPr txBox="1">
                <a:spLocks noRot="1" noChangeAspect="1" noMove="1" noResize="1" noEditPoints="1" noAdjustHandles="1" noChangeArrowheads="1" noChangeShapeType="1" noTextEdit="1"/>
              </p:cNvSpPr>
              <p:nvPr/>
            </p:nvSpPr>
            <p:spPr>
              <a:xfrm>
                <a:off x="1994903" y="5575142"/>
                <a:ext cx="406714" cy="304699"/>
              </a:xfrm>
              <a:prstGeom prst="rect">
                <a:avLst/>
              </a:prstGeom>
              <a:blipFill>
                <a:blip r:embed="rId3"/>
                <a:stretch>
                  <a:fillRect l="-2941"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2F05EF3-6906-8742-A647-0EFD855A64DD}"/>
                  </a:ext>
                </a:extLst>
              </p:cNvPr>
              <p:cNvSpPr txBox="1"/>
              <p:nvPr/>
            </p:nvSpPr>
            <p:spPr>
              <a:xfrm>
                <a:off x="2492916" y="5574628"/>
                <a:ext cx="406714" cy="3052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2</m:t>
                          </m:r>
                        </m:sub>
                        <m:sup/>
                      </m:sSubSup>
                    </m:oMath>
                  </m:oMathPara>
                </a14:m>
                <a:endParaRPr kumimoji="1" lang="zh-CN" altLang="en-US" dirty="0">
                  <a:latin typeface="Times" pitchFamily="2" charset="0"/>
                </a:endParaRPr>
              </a:p>
            </p:txBody>
          </p:sp>
        </mc:Choice>
        <mc:Fallback xmlns="">
          <p:sp>
            <p:nvSpPr>
              <p:cNvPr id="46" name="文本框 45">
                <a:extLst>
                  <a:ext uri="{FF2B5EF4-FFF2-40B4-BE49-F238E27FC236}">
                    <a16:creationId xmlns:a16="http://schemas.microsoft.com/office/drawing/2014/main" id="{C2F05EF3-6906-8742-A647-0EFD855A64DD}"/>
                  </a:ext>
                </a:extLst>
              </p:cNvPr>
              <p:cNvSpPr txBox="1">
                <a:spLocks noRot="1" noChangeAspect="1" noMove="1" noResize="1" noEditPoints="1" noAdjustHandles="1" noChangeArrowheads="1" noChangeShapeType="1" noTextEdit="1"/>
              </p:cNvSpPr>
              <p:nvPr/>
            </p:nvSpPr>
            <p:spPr>
              <a:xfrm>
                <a:off x="2492916" y="5574628"/>
                <a:ext cx="406714" cy="305212"/>
              </a:xfrm>
              <a:prstGeom prst="rect">
                <a:avLst/>
              </a:prstGeom>
              <a:blipFill>
                <a:blip r:embed="rId4"/>
                <a:stretch>
                  <a:fillRect l="-6061"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A3CA493-B182-F443-955D-A5B975FE64E2}"/>
                  </a:ext>
                </a:extLst>
              </p:cNvPr>
              <p:cNvSpPr txBox="1"/>
              <p:nvPr/>
            </p:nvSpPr>
            <p:spPr>
              <a:xfrm>
                <a:off x="2961321" y="5554621"/>
                <a:ext cx="230832" cy="276999"/>
              </a:xfrm>
              <a:prstGeom prst="rect">
                <a:avLst/>
              </a:prstGeom>
              <a:noFill/>
            </p:spPr>
            <p:txBody>
              <a:bodyPr wrap="none" lIns="0" tIns="0" rIns="0" bIns="0" rtlCol="0" anchor="ctr">
                <a:spAutoFit/>
              </a:bodyPr>
              <a:lstStyle/>
              <a:p>
                <a:pPr/>
                <a14:m>
                  <m:oMathPara xmlns:m="http://schemas.openxmlformats.org/officeDocument/2006/math">
                    <m:oMathParaPr>
                      <m:jc m:val="center"/>
                    </m:oMathParaPr>
                    <m:oMath xmlns:m="http://schemas.openxmlformats.org/officeDocument/2006/math">
                      <m:r>
                        <a:rPr kumimoji="1" lang="en-US" altLang="zh-CN" i="1">
                          <a:latin typeface="Cambria Math" panose="02040503050406030204" pitchFamily="18" charset="0"/>
                        </a:rPr>
                        <m:t>…</m:t>
                      </m:r>
                    </m:oMath>
                  </m:oMathPara>
                </a14:m>
                <a:endParaRPr kumimoji="1" lang="zh-CN" altLang="en-US" dirty="0">
                  <a:latin typeface="Times" pitchFamily="2" charset="0"/>
                </a:endParaRPr>
              </a:p>
            </p:txBody>
          </p:sp>
        </mc:Choice>
        <mc:Fallback xmlns="">
          <p:sp>
            <p:nvSpPr>
              <p:cNvPr id="47" name="文本框 46">
                <a:extLst>
                  <a:ext uri="{FF2B5EF4-FFF2-40B4-BE49-F238E27FC236}">
                    <a16:creationId xmlns:a16="http://schemas.microsoft.com/office/drawing/2014/main" id="{FA3CA493-B182-F443-955D-A5B975FE64E2}"/>
                  </a:ext>
                </a:extLst>
              </p:cNvPr>
              <p:cNvSpPr txBox="1">
                <a:spLocks noRot="1" noChangeAspect="1" noMove="1" noResize="1" noEditPoints="1" noAdjustHandles="1" noChangeArrowheads="1" noChangeShapeType="1" noTextEdit="1"/>
              </p:cNvSpPr>
              <p:nvPr/>
            </p:nvSpPr>
            <p:spPr>
              <a:xfrm>
                <a:off x="2961321" y="5554621"/>
                <a:ext cx="230832" cy="276999"/>
              </a:xfrm>
              <a:prstGeom prst="rect">
                <a:avLst/>
              </a:prstGeom>
              <a:blipFill>
                <a:blip r:embed="rId5"/>
                <a:stretch>
                  <a:fillRect/>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B5A099F8-1743-454F-9AED-058B70645B2E}"/>
              </a:ext>
            </a:extLst>
          </p:cNvPr>
          <p:cNvSpPr txBox="1"/>
          <p:nvPr/>
        </p:nvSpPr>
        <p:spPr>
          <a:xfrm>
            <a:off x="3336042" y="5631700"/>
            <a:ext cx="386324" cy="246221"/>
          </a:xfrm>
          <a:prstGeom prst="rect">
            <a:avLst/>
          </a:prstGeom>
          <a:noFill/>
        </p:spPr>
        <p:txBody>
          <a:bodyPr wrap="none" lIns="0" tIns="0" rIns="0" bIns="0" rtlCol="0" anchor="ctr">
            <a:spAutoFit/>
          </a:bodyPr>
          <a:lstStyle/>
          <a:p>
            <a:r>
              <a:rPr kumimoji="1" lang="en-US" altLang="zh-CN" sz="1600" dirty="0">
                <a:latin typeface="Times" pitchFamily="2" charset="0"/>
              </a:rPr>
              <a:t>EOS</a:t>
            </a:r>
            <a:endParaRPr kumimoji="1" lang="zh-CN" altLang="en-US" sz="1600" dirty="0">
              <a:latin typeface="Times" pitchFamily="2" charset="0"/>
            </a:endParaRPr>
          </a:p>
        </p:txBody>
      </p:sp>
      <p:cxnSp>
        <p:nvCxnSpPr>
          <p:cNvPr id="49" name="直线箭头连接符 142">
            <a:extLst>
              <a:ext uri="{FF2B5EF4-FFF2-40B4-BE49-F238E27FC236}">
                <a16:creationId xmlns:a16="http://schemas.microsoft.com/office/drawing/2014/main" id="{B945C32F-21DB-F74D-8D94-5FC517798253}"/>
              </a:ext>
            </a:extLst>
          </p:cNvPr>
          <p:cNvCxnSpPr>
            <a:cxnSpLocks/>
          </p:cNvCxnSpPr>
          <p:nvPr/>
        </p:nvCxnSpPr>
        <p:spPr>
          <a:xfrm flipH="1" flipV="1">
            <a:off x="2162455"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143">
            <a:extLst>
              <a:ext uri="{FF2B5EF4-FFF2-40B4-BE49-F238E27FC236}">
                <a16:creationId xmlns:a16="http://schemas.microsoft.com/office/drawing/2014/main" id="{4E260E3F-1AB4-DB46-BAA3-E9977872BE2F}"/>
              </a:ext>
            </a:extLst>
          </p:cNvPr>
          <p:cNvCxnSpPr/>
          <p:nvPr/>
        </p:nvCxnSpPr>
        <p:spPr>
          <a:xfrm flipH="1" flipV="1">
            <a:off x="264970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144">
            <a:extLst>
              <a:ext uri="{FF2B5EF4-FFF2-40B4-BE49-F238E27FC236}">
                <a16:creationId xmlns:a16="http://schemas.microsoft.com/office/drawing/2014/main" id="{1D69CD1B-DC44-5E4A-BBF4-CF8CFBD8BC39}"/>
              </a:ext>
            </a:extLst>
          </p:cNvPr>
          <p:cNvCxnSpPr/>
          <p:nvPr/>
        </p:nvCxnSpPr>
        <p:spPr>
          <a:xfrm flipH="1" flipV="1">
            <a:off x="307088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145">
            <a:extLst>
              <a:ext uri="{FF2B5EF4-FFF2-40B4-BE49-F238E27FC236}">
                <a16:creationId xmlns:a16="http://schemas.microsoft.com/office/drawing/2014/main" id="{0C865092-56C5-1E44-B69B-C7257D88C933}"/>
              </a:ext>
            </a:extLst>
          </p:cNvPr>
          <p:cNvCxnSpPr/>
          <p:nvPr/>
        </p:nvCxnSpPr>
        <p:spPr>
          <a:xfrm flipH="1" flipV="1">
            <a:off x="3524722"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3734037B-847C-784D-9819-1FBF893E8497}"/>
                  </a:ext>
                </a:extLst>
              </p:cNvPr>
              <p:cNvSpPr txBox="1"/>
              <p:nvPr/>
            </p:nvSpPr>
            <p:spPr>
              <a:xfrm>
                <a:off x="1761739" y="3969203"/>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1</m:t>
                          </m:r>
                        </m:sub>
                      </m:sSub>
                    </m:oMath>
                  </m:oMathPara>
                </a14:m>
                <a:endParaRPr kumimoji="1" lang="zh-CN" altLang="en-US" dirty="0"/>
              </a:p>
            </p:txBody>
          </p:sp>
        </mc:Choice>
        <mc:Fallback xmlns="">
          <p:sp>
            <p:nvSpPr>
              <p:cNvPr id="53" name="文本框 52">
                <a:extLst>
                  <a:ext uri="{FF2B5EF4-FFF2-40B4-BE49-F238E27FC236}">
                    <a16:creationId xmlns:a16="http://schemas.microsoft.com/office/drawing/2014/main" id="{3734037B-847C-784D-9819-1FBF893E8497}"/>
                  </a:ext>
                </a:extLst>
              </p:cNvPr>
              <p:cNvSpPr txBox="1">
                <a:spLocks noRot="1" noChangeAspect="1" noMove="1" noResize="1" noEditPoints="1" noAdjustHandles="1" noChangeArrowheads="1" noChangeShapeType="1" noTextEdit="1"/>
              </p:cNvSpPr>
              <p:nvPr/>
            </p:nvSpPr>
            <p:spPr>
              <a:xfrm>
                <a:off x="1761739" y="3969203"/>
                <a:ext cx="933393" cy="369332"/>
              </a:xfrm>
              <a:prstGeom prst="rect">
                <a:avLst/>
              </a:prstGeom>
              <a:blipFill>
                <a:blip r:embed="rId6"/>
                <a:stretch>
                  <a:fillRect/>
                </a:stretch>
              </a:blipFill>
            </p:spPr>
            <p:txBody>
              <a:bodyPr/>
              <a:lstStyle/>
              <a:p>
                <a:r>
                  <a:rPr lang="zh-CN" altLang="en-US">
                    <a:noFill/>
                  </a:rPr>
                  <a:t> </a:t>
                </a:r>
              </a:p>
            </p:txBody>
          </p:sp>
        </mc:Fallback>
      </mc:AlternateContent>
      <p:sp>
        <p:nvSpPr>
          <p:cNvPr id="54" name="矩形 53">
            <a:extLst>
              <a:ext uri="{FF2B5EF4-FFF2-40B4-BE49-F238E27FC236}">
                <a16:creationId xmlns:a16="http://schemas.microsoft.com/office/drawing/2014/main" id="{63D0F208-27D2-834E-82B4-AA5E6F661813}"/>
              </a:ext>
            </a:extLst>
          </p:cNvPr>
          <p:cNvSpPr/>
          <p:nvPr/>
        </p:nvSpPr>
        <p:spPr>
          <a:xfrm>
            <a:off x="1761739" y="2899541"/>
            <a:ext cx="2145602" cy="8962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Document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98FED47-5140-2047-B2D8-360F784E6E64}"/>
                  </a:ext>
                </a:extLst>
              </p:cNvPr>
              <p:cNvSpPr txBox="1"/>
              <p:nvPr/>
            </p:nvSpPr>
            <p:spPr>
              <a:xfrm>
                <a:off x="2434393" y="39806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2</m:t>
                          </m:r>
                        </m:sub>
                      </m:sSub>
                    </m:oMath>
                  </m:oMathPara>
                </a14:m>
                <a:endParaRPr kumimoji="1" lang="zh-CN" altLang="en-US" dirty="0"/>
              </a:p>
            </p:txBody>
          </p:sp>
        </mc:Choice>
        <mc:Fallback xmlns="">
          <p:sp>
            <p:nvSpPr>
              <p:cNvPr id="55" name="文本框 54">
                <a:extLst>
                  <a:ext uri="{FF2B5EF4-FFF2-40B4-BE49-F238E27FC236}">
                    <a16:creationId xmlns:a16="http://schemas.microsoft.com/office/drawing/2014/main" id="{A98FED47-5140-2047-B2D8-360F784E6E64}"/>
                  </a:ext>
                </a:extLst>
              </p:cNvPr>
              <p:cNvSpPr txBox="1">
                <a:spLocks noRot="1" noChangeAspect="1" noMove="1" noResize="1" noEditPoints="1" noAdjustHandles="1" noChangeArrowheads="1" noChangeShapeType="1" noTextEdit="1"/>
              </p:cNvSpPr>
              <p:nvPr/>
            </p:nvSpPr>
            <p:spPr>
              <a:xfrm>
                <a:off x="2434393" y="3980611"/>
                <a:ext cx="93339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903D0B9-FFDA-1B46-A9EE-261B2C7D49B0}"/>
                  </a:ext>
                </a:extLst>
              </p:cNvPr>
              <p:cNvSpPr txBox="1"/>
              <p:nvPr/>
            </p:nvSpPr>
            <p:spPr>
              <a:xfrm>
                <a:off x="3090045" y="39784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3</m:t>
                          </m:r>
                        </m:sub>
                      </m:sSub>
                    </m:oMath>
                  </m:oMathPara>
                </a14:m>
                <a:endParaRPr kumimoji="1" lang="zh-CN" altLang="en-US" dirty="0"/>
              </a:p>
            </p:txBody>
          </p:sp>
        </mc:Choice>
        <mc:Fallback xmlns="">
          <p:sp>
            <p:nvSpPr>
              <p:cNvPr id="56" name="文本框 55">
                <a:extLst>
                  <a:ext uri="{FF2B5EF4-FFF2-40B4-BE49-F238E27FC236}">
                    <a16:creationId xmlns:a16="http://schemas.microsoft.com/office/drawing/2014/main" id="{5903D0B9-FFDA-1B46-A9EE-261B2C7D49B0}"/>
                  </a:ext>
                </a:extLst>
              </p:cNvPr>
              <p:cNvSpPr txBox="1">
                <a:spLocks noRot="1" noChangeAspect="1" noMove="1" noResize="1" noEditPoints="1" noAdjustHandles="1" noChangeArrowheads="1" noChangeShapeType="1" noTextEdit="1"/>
              </p:cNvSpPr>
              <p:nvPr/>
            </p:nvSpPr>
            <p:spPr>
              <a:xfrm>
                <a:off x="3090045" y="3978411"/>
                <a:ext cx="933393" cy="369332"/>
              </a:xfrm>
              <a:prstGeom prst="rect">
                <a:avLst/>
              </a:prstGeom>
              <a:blipFill>
                <a:blip r:embed="rId8"/>
                <a:stretch>
                  <a:fillRect/>
                </a:stretch>
              </a:blipFill>
            </p:spPr>
            <p:txBody>
              <a:bodyPr/>
              <a:lstStyle/>
              <a:p>
                <a:r>
                  <a:rPr lang="zh-CN" altLang="en-US">
                    <a:noFill/>
                  </a:rPr>
                  <a:t> </a:t>
                </a:r>
              </a:p>
            </p:txBody>
          </p:sp>
        </mc:Fallback>
      </mc:AlternateContent>
      <p:cxnSp>
        <p:nvCxnSpPr>
          <p:cNvPr id="57"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844143" y="381612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158">
            <a:extLst>
              <a:ext uri="{FF2B5EF4-FFF2-40B4-BE49-F238E27FC236}">
                <a16:creationId xmlns:a16="http://schemas.microsoft.com/office/drawing/2014/main" id="{2A00EE5B-CEB9-9740-99B6-7A16DE54D53F}"/>
              </a:ext>
            </a:extLst>
          </p:cNvPr>
          <p:cNvCxnSpPr>
            <a:cxnSpLocks/>
          </p:cNvCxnSpPr>
          <p:nvPr/>
        </p:nvCxnSpPr>
        <p:spPr>
          <a:xfrm flipV="1">
            <a:off x="3468262" y="3783713"/>
            <a:ext cx="2407" cy="200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176">
            <a:extLst>
              <a:ext uri="{FF2B5EF4-FFF2-40B4-BE49-F238E27FC236}">
                <a16:creationId xmlns:a16="http://schemas.microsoft.com/office/drawing/2014/main" id="{E82F8092-E9DD-F84C-8ED9-23260B283BFC}"/>
              </a:ext>
            </a:extLst>
          </p:cNvPr>
          <p:cNvCxnSpPr>
            <a:cxnSpLocks/>
          </p:cNvCxnSpPr>
          <p:nvPr/>
        </p:nvCxnSpPr>
        <p:spPr>
          <a:xfrm flipH="1" flipV="1">
            <a:off x="2191722" y="2652528"/>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77">
            <a:extLst>
              <a:ext uri="{FF2B5EF4-FFF2-40B4-BE49-F238E27FC236}">
                <a16:creationId xmlns:a16="http://schemas.microsoft.com/office/drawing/2014/main" id="{9563818A-AA46-E84E-A119-D36B28DCCDFB}"/>
              </a:ext>
            </a:extLst>
          </p:cNvPr>
          <p:cNvCxnSpPr>
            <a:cxnSpLocks/>
          </p:cNvCxnSpPr>
          <p:nvPr/>
        </p:nvCxnSpPr>
        <p:spPr>
          <a:xfrm flipH="1" flipV="1">
            <a:off x="2839937" y="2651889"/>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178">
            <a:extLst>
              <a:ext uri="{FF2B5EF4-FFF2-40B4-BE49-F238E27FC236}">
                <a16:creationId xmlns:a16="http://schemas.microsoft.com/office/drawing/2014/main" id="{46528BD4-E1D5-3C49-A95D-89A061D30AAF}"/>
              </a:ext>
            </a:extLst>
          </p:cNvPr>
          <p:cNvCxnSpPr>
            <a:cxnSpLocks/>
          </p:cNvCxnSpPr>
          <p:nvPr/>
        </p:nvCxnSpPr>
        <p:spPr>
          <a:xfrm flipH="1" flipV="1">
            <a:off x="3445988" y="266003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197269" y="426994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198651" y="381893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872144" y="425270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3465395" y="4281520"/>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60B3FEB3-68AF-524B-B22B-C46DEE8DBB96}"/>
              </a:ext>
            </a:extLst>
          </p:cNvPr>
          <p:cNvPicPr>
            <a:picLocks noChangeAspect="1"/>
          </p:cNvPicPr>
          <p:nvPr/>
        </p:nvPicPr>
        <p:blipFill rotWithShape="1">
          <a:blip r:embed="rId9">
            <a:extLst>
              <a:ext uri="{28A0092B-C50C-407E-A947-70E740481C1C}">
                <a14:useLocalDpi xmlns:a14="http://schemas.microsoft.com/office/drawing/2010/main" val="0"/>
              </a:ext>
            </a:extLst>
          </a:blip>
          <a:srcRect b="71609"/>
          <a:stretch/>
        </p:blipFill>
        <p:spPr>
          <a:xfrm>
            <a:off x="474401" y="1248119"/>
            <a:ext cx="10102795" cy="1410083"/>
          </a:xfrm>
          <a:prstGeom prst="rect">
            <a:avLst/>
          </a:prstGeom>
        </p:spPr>
      </p:pic>
      <p:pic>
        <p:nvPicPr>
          <p:cNvPr id="37" name="图片 36">
            <a:extLst>
              <a:ext uri="{FF2B5EF4-FFF2-40B4-BE49-F238E27FC236}">
                <a16:creationId xmlns:a16="http://schemas.microsoft.com/office/drawing/2014/main" id="{B699315D-B61A-AA44-BA0A-BA38E775C3BC}"/>
              </a:ext>
            </a:extLst>
          </p:cNvPr>
          <p:cNvPicPr>
            <a:picLocks noChangeAspect="1"/>
          </p:cNvPicPr>
          <p:nvPr/>
        </p:nvPicPr>
        <p:blipFill rotWithShape="1">
          <a:blip r:embed="rId9">
            <a:extLst>
              <a:ext uri="{28A0092B-C50C-407E-A947-70E740481C1C}">
                <a14:useLocalDpi xmlns:a14="http://schemas.microsoft.com/office/drawing/2010/main" val="0"/>
              </a:ext>
            </a:extLst>
          </a:blip>
          <a:srcRect l="45748" t="29372" b="-976"/>
          <a:stretch/>
        </p:blipFill>
        <p:spPr>
          <a:xfrm>
            <a:off x="5110174" y="2209444"/>
            <a:ext cx="5452821" cy="3538064"/>
          </a:xfrm>
          <a:prstGeom prst="rect">
            <a:avLst/>
          </a:prstGeom>
        </p:spPr>
      </p:pic>
      <p:sp>
        <p:nvSpPr>
          <p:cNvPr id="3" name="标题 2">
            <a:extLst>
              <a:ext uri="{FF2B5EF4-FFF2-40B4-BE49-F238E27FC236}">
                <a16:creationId xmlns:a16="http://schemas.microsoft.com/office/drawing/2014/main" id="{8967632E-CDE6-3244-AEEF-A4ADCB0345B7}"/>
              </a:ext>
            </a:extLst>
          </p:cNvPr>
          <p:cNvSpPr>
            <a:spLocks noGrp="1"/>
          </p:cNvSpPr>
          <p:nvPr>
            <p:ph type="title"/>
          </p:nvPr>
        </p:nvSpPr>
        <p:spPr/>
        <p:txBody>
          <a:bodyPr/>
          <a:lstStyle/>
          <a:p>
            <a:endParaRPr lang="zh-CN" altLang="en-US"/>
          </a:p>
        </p:txBody>
      </p:sp>
      <p:sp>
        <p:nvSpPr>
          <p:cNvPr id="33" name="标题 1">
            <a:extLst>
              <a:ext uri="{FF2B5EF4-FFF2-40B4-BE49-F238E27FC236}">
                <a16:creationId xmlns:a16="http://schemas.microsoft.com/office/drawing/2014/main" id="{484AE3E4-FE08-764A-B33E-F79E81FEA17E}"/>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sp>
        <p:nvSpPr>
          <p:cNvPr id="5" name="矩形 4">
            <a:extLst>
              <a:ext uri="{FF2B5EF4-FFF2-40B4-BE49-F238E27FC236}">
                <a16:creationId xmlns:a16="http://schemas.microsoft.com/office/drawing/2014/main" id="{2F9D42D3-019B-0F4F-9D30-2C3997F7E282}"/>
              </a:ext>
            </a:extLst>
          </p:cNvPr>
          <p:cNvSpPr/>
          <p:nvPr/>
        </p:nvSpPr>
        <p:spPr>
          <a:xfrm>
            <a:off x="5002306" y="3596886"/>
            <a:ext cx="2057400" cy="1957735"/>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38" name="灯片编号占位符 1">
            <a:extLst>
              <a:ext uri="{FF2B5EF4-FFF2-40B4-BE49-F238E27FC236}">
                <a16:creationId xmlns:a16="http://schemas.microsoft.com/office/drawing/2014/main" id="{EA959102-C52C-9549-A0AC-25CB59A9778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#15</a:t>
            </a:r>
            <a:endParaRPr lang="en-US" dirty="0"/>
          </a:p>
        </p:txBody>
      </p:sp>
      <p:sp>
        <p:nvSpPr>
          <p:cNvPr id="39" name="文本框 38">
            <a:extLst>
              <a:ext uri="{FF2B5EF4-FFF2-40B4-BE49-F238E27FC236}">
                <a16:creationId xmlns:a16="http://schemas.microsoft.com/office/drawing/2014/main" id="{B4AE7E84-A586-E941-ADB4-48F21CE39675}"/>
              </a:ext>
            </a:extLst>
          </p:cNvPr>
          <p:cNvSpPr txBox="1"/>
          <p:nvPr/>
        </p:nvSpPr>
        <p:spPr>
          <a:xfrm>
            <a:off x="4539132" y="6056137"/>
            <a:ext cx="6370545" cy="40011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Times" pitchFamily="2" charset="0"/>
              </a:rPr>
              <a:t>Select sentence with keywords</a:t>
            </a:r>
            <a:endParaRPr kumimoji="1" lang="zh-CN" altLang="en-US" sz="2000" dirty="0">
              <a:latin typeface="Times" pitchFamily="2" charset="0"/>
            </a:endParaRPr>
          </a:p>
        </p:txBody>
      </p:sp>
    </p:spTree>
    <p:extLst>
      <p:ext uri="{BB962C8B-B14F-4D97-AF65-F5344CB8AC3E}">
        <p14:creationId xmlns:p14="http://schemas.microsoft.com/office/powerpoint/2010/main" val="24818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08F22A4-2B22-784A-AB63-C4883178A55F}"/>
              </a:ext>
            </a:extLst>
          </p:cNvPr>
          <p:cNvSpPr txBox="1"/>
          <p:nvPr/>
        </p:nvSpPr>
        <p:spPr>
          <a:xfrm>
            <a:off x="1282320" y="6092765"/>
            <a:ext cx="3119717" cy="400110"/>
          </a:xfrm>
          <a:prstGeom prst="rect">
            <a:avLst/>
          </a:prstGeom>
          <a:noFill/>
        </p:spPr>
        <p:txBody>
          <a:bodyPr wrap="square" rtlCol="0">
            <a:spAutoFit/>
          </a:bodyPr>
          <a:lstStyle/>
          <a:p>
            <a:pPr algn="ctr"/>
            <a:r>
              <a:rPr kumimoji="1" lang="en-US" altLang="zh-CN" sz="2000" b="1" dirty="0">
                <a:solidFill>
                  <a:srgbClr val="0070C0"/>
                </a:solidFill>
                <a:latin typeface="Times" pitchFamily="2" charset="0"/>
              </a:rPr>
              <a:t>Document</a:t>
            </a:r>
            <a:r>
              <a:rPr kumimoji="1" lang="zh-CN" altLang="en-US" sz="2000" b="1" dirty="0">
                <a:solidFill>
                  <a:srgbClr val="0070C0"/>
                </a:solidFill>
                <a:latin typeface="Times" pitchFamily="2" charset="0"/>
              </a:rPr>
              <a:t> </a:t>
            </a:r>
            <a:r>
              <a:rPr kumimoji="1" lang="en-US" altLang="zh-CN" sz="2000" b="1" dirty="0">
                <a:solidFill>
                  <a:srgbClr val="0070C0"/>
                </a:solidFill>
                <a:latin typeface="Times" pitchFamily="2" charset="0"/>
              </a:rPr>
              <a:t>Encoder</a:t>
            </a:r>
            <a:endParaRPr kumimoji="1" lang="zh-CN" altLang="en-US" sz="2000" b="1" dirty="0">
              <a:solidFill>
                <a:srgbClr val="0070C0"/>
              </a:solidFill>
              <a:latin typeface="Times" pitchFamily="2" charset="0"/>
            </a:endParaRPr>
          </a:p>
        </p:txBody>
      </p:sp>
      <p:sp>
        <p:nvSpPr>
          <p:cNvPr id="44" name="矩形 43">
            <a:extLst>
              <a:ext uri="{FF2B5EF4-FFF2-40B4-BE49-F238E27FC236}">
                <a16:creationId xmlns:a16="http://schemas.microsoft.com/office/drawing/2014/main" id="{5E1E4F5D-6AD6-534F-B999-44C6711C889A}"/>
              </a:ext>
            </a:extLst>
          </p:cNvPr>
          <p:cNvSpPr/>
          <p:nvPr/>
        </p:nvSpPr>
        <p:spPr>
          <a:xfrm>
            <a:off x="1761739" y="4498656"/>
            <a:ext cx="2145603" cy="828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Sentence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3FDFCEF-4291-3848-8106-CCFA98ABBB0A}"/>
                  </a:ext>
                </a:extLst>
              </p:cNvPr>
              <p:cNvSpPr txBox="1"/>
              <p:nvPr/>
            </p:nvSpPr>
            <p:spPr>
              <a:xfrm>
                <a:off x="1994903" y="5575142"/>
                <a:ext cx="406714"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1</m:t>
                          </m:r>
                        </m:sub>
                        <m:sup/>
                      </m:sSubSup>
                    </m:oMath>
                  </m:oMathPara>
                </a14:m>
                <a:endParaRPr kumimoji="1" lang="zh-CN" altLang="en-US" dirty="0">
                  <a:latin typeface="Times" pitchFamily="2" charset="0"/>
                </a:endParaRPr>
              </a:p>
            </p:txBody>
          </p:sp>
        </mc:Choice>
        <mc:Fallback xmlns="">
          <p:sp>
            <p:nvSpPr>
              <p:cNvPr id="45" name="文本框 44">
                <a:extLst>
                  <a:ext uri="{FF2B5EF4-FFF2-40B4-BE49-F238E27FC236}">
                    <a16:creationId xmlns:a16="http://schemas.microsoft.com/office/drawing/2014/main" id="{A3FDFCEF-4291-3848-8106-CCFA98ABBB0A}"/>
                  </a:ext>
                </a:extLst>
              </p:cNvPr>
              <p:cNvSpPr txBox="1">
                <a:spLocks noRot="1" noChangeAspect="1" noMove="1" noResize="1" noEditPoints="1" noAdjustHandles="1" noChangeArrowheads="1" noChangeShapeType="1" noTextEdit="1"/>
              </p:cNvSpPr>
              <p:nvPr/>
            </p:nvSpPr>
            <p:spPr>
              <a:xfrm>
                <a:off x="1994903" y="5575142"/>
                <a:ext cx="406714" cy="304699"/>
              </a:xfrm>
              <a:prstGeom prst="rect">
                <a:avLst/>
              </a:prstGeom>
              <a:blipFill>
                <a:blip r:embed="rId3"/>
                <a:stretch>
                  <a:fillRect l="-2941"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2F05EF3-6906-8742-A647-0EFD855A64DD}"/>
                  </a:ext>
                </a:extLst>
              </p:cNvPr>
              <p:cNvSpPr txBox="1"/>
              <p:nvPr/>
            </p:nvSpPr>
            <p:spPr>
              <a:xfrm>
                <a:off x="2492916" y="5574628"/>
                <a:ext cx="406714" cy="3052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𝑤</m:t>
                          </m:r>
                        </m:e>
                        <m:sub>
                          <m:r>
                            <a:rPr kumimoji="1" lang="en-US" altLang="zh-CN" i="1">
                              <a:latin typeface="Cambria Math" panose="02040503050406030204" pitchFamily="18" charset="0"/>
                            </a:rPr>
                            <m:t>2</m:t>
                          </m:r>
                        </m:sub>
                        <m:sup/>
                      </m:sSubSup>
                    </m:oMath>
                  </m:oMathPara>
                </a14:m>
                <a:endParaRPr kumimoji="1" lang="zh-CN" altLang="en-US" dirty="0">
                  <a:latin typeface="Times" pitchFamily="2" charset="0"/>
                </a:endParaRPr>
              </a:p>
            </p:txBody>
          </p:sp>
        </mc:Choice>
        <mc:Fallback xmlns="">
          <p:sp>
            <p:nvSpPr>
              <p:cNvPr id="46" name="文本框 45">
                <a:extLst>
                  <a:ext uri="{FF2B5EF4-FFF2-40B4-BE49-F238E27FC236}">
                    <a16:creationId xmlns:a16="http://schemas.microsoft.com/office/drawing/2014/main" id="{C2F05EF3-6906-8742-A647-0EFD855A64DD}"/>
                  </a:ext>
                </a:extLst>
              </p:cNvPr>
              <p:cNvSpPr txBox="1">
                <a:spLocks noRot="1" noChangeAspect="1" noMove="1" noResize="1" noEditPoints="1" noAdjustHandles="1" noChangeArrowheads="1" noChangeShapeType="1" noTextEdit="1"/>
              </p:cNvSpPr>
              <p:nvPr/>
            </p:nvSpPr>
            <p:spPr>
              <a:xfrm>
                <a:off x="2492916" y="5574628"/>
                <a:ext cx="406714" cy="305212"/>
              </a:xfrm>
              <a:prstGeom prst="rect">
                <a:avLst/>
              </a:prstGeom>
              <a:blipFill>
                <a:blip r:embed="rId4"/>
                <a:stretch>
                  <a:fillRect l="-6061"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A3CA493-B182-F443-955D-A5B975FE64E2}"/>
                  </a:ext>
                </a:extLst>
              </p:cNvPr>
              <p:cNvSpPr txBox="1"/>
              <p:nvPr/>
            </p:nvSpPr>
            <p:spPr>
              <a:xfrm>
                <a:off x="2961321" y="5554621"/>
                <a:ext cx="230832" cy="276999"/>
              </a:xfrm>
              <a:prstGeom prst="rect">
                <a:avLst/>
              </a:prstGeom>
              <a:noFill/>
            </p:spPr>
            <p:txBody>
              <a:bodyPr wrap="none" lIns="0" tIns="0" rIns="0" bIns="0" rtlCol="0" anchor="ctr">
                <a:spAutoFit/>
              </a:bodyPr>
              <a:lstStyle/>
              <a:p>
                <a:pPr/>
                <a14:m>
                  <m:oMathPara xmlns:m="http://schemas.openxmlformats.org/officeDocument/2006/math">
                    <m:oMathParaPr>
                      <m:jc m:val="center"/>
                    </m:oMathParaPr>
                    <m:oMath xmlns:m="http://schemas.openxmlformats.org/officeDocument/2006/math">
                      <m:r>
                        <a:rPr kumimoji="1" lang="en-US" altLang="zh-CN" i="1">
                          <a:latin typeface="Cambria Math" panose="02040503050406030204" pitchFamily="18" charset="0"/>
                        </a:rPr>
                        <m:t>…</m:t>
                      </m:r>
                    </m:oMath>
                  </m:oMathPara>
                </a14:m>
                <a:endParaRPr kumimoji="1" lang="zh-CN" altLang="en-US" dirty="0">
                  <a:latin typeface="Times" pitchFamily="2" charset="0"/>
                </a:endParaRPr>
              </a:p>
            </p:txBody>
          </p:sp>
        </mc:Choice>
        <mc:Fallback xmlns="">
          <p:sp>
            <p:nvSpPr>
              <p:cNvPr id="47" name="文本框 46">
                <a:extLst>
                  <a:ext uri="{FF2B5EF4-FFF2-40B4-BE49-F238E27FC236}">
                    <a16:creationId xmlns:a16="http://schemas.microsoft.com/office/drawing/2014/main" id="{FA3CA493-B182-F443-955D-A5B975FE64E2}"/>
                  </a:ext>
                </a:extLst>
              </p:cNvPr>
              <p:cNvSpPr txBox="1">
                <a:spLocks noRot="1" noChangeAspect="1" noMove="1" noResize="1" noEditPoints="1" noAdjustHandles="1" noChangeArrowheads="1" noChangeShapeType="1" noTextEdit="1"/>
              </p:cNvSpPr>
              <p:nvPr/>
            </p:nvSpPr>
            <p:spPr>
              <a:xfrm>
                <a:off x="2961321" y="5554621"/>
                <a:ext cx="230832" cy="276999"/>
              </a:xfrm>
              <a:prstGeom prst="rect">
                <a:avLst/>
              </a:prstGeom>
              <a:blipFill>
                <a:blip r:embed="rId5"/>
                <a:stretch>
                  <a:fillRect/>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B5A099F8-1743-454F-9AED-058B70645B2E}"/>
              </a:ext>
            </a:extLst>
          </p:cNvPr>
          <p:cNvSpPr txBox="1"/>
          <p:nvPr/>
        </p:nvSpPr>
        <p:spPr>
          <a:xfrm>
            <a:off x="3336042" y="5631700"/>
            <a:ext cx="386324" cy="246221"/>
          </a:xfrm>
          <a:prstGeom prst="rect">
            <a:avLst/>
          </a:prstGeom>
          <a:noFill/>
        </p:spPr>
        <p:txBody>
          <a:bodyPr wrap="none" lIns="0" tIns="0" rIns="0" bIns="0" rtlCol="0" anchor="ctr">
            <a:spAutoFit/>
          </a:bodyPr>
          <a:lstStyle/>
          <a:p>
            <a:r>
              <a:rPr kumimoji="1" lang="en-US" altLang="zh-CN" sz="1600" dirty="0">
                <a:latin typeface="Times" pitchFamily="2" charset="0"/>
              </a:rPr>
              <a:t>EOS</a:t>
            </a:r>
            <a:endParaRPr kumimoji="1" lang="zh-CN" altLang="en-US" sz="1600" dirty="0">
              <a:latin typeface="Times" pitchFamily="2" charset="0"/>
            </a:endParaRPr>
          </a:p>
        </p:txBody>
      </p:sp>
      <p:cxnSp>
        <p:nvCxnSpPr>
          <p:cNvPr id="49" name="直线箭头连接符 142">
            <a:extLst>
              <a:ext uri="{FF2B5EF4-FFF2-40B4-BE49-F238E27FC236}">
                <a16:creationId xmlns:a16="http://schemas.microsoft.com/office/drawing/2014/main" id="{B945C32F-21DB-F74D-8D94-5FC517798253}"/>
              </a:ext>
            </a:extLst>
          </p:cNvPr>
          <p:cNvCxnSpPr>
            <a:cxnSpLocks/>
          </p:cNvCxnSpPr>
          <p:nvPr/>
        </p:nvCxnSpPr>
        <p:spPr>
          <a:xfrm flipH="1" flipV="1">
            <a:off x="2162455"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143">
            <a:extLst>
              <a:ext uri="{FF2B5EF4-FFF2-40B4-BE49-F238E27FC236}">
                <a16:creationId xmlns:a16="http://schemas.microsoft.com/office/drawing/2014/main" id="{4E260E3F-1AB4-DB46-BAA3-E9977872BE2F}"/>
              </a:ext>
            </a:extLst>
          </p:cNvPr>
          <p:cNvCxnSpPr/>
          <p:nvPr/>
        </p:nvCxnSpPr>
        <p:spPr>
          <a:xfrm flipH="1" flipV="1">
            <a:off x="264970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144">
            <a:extLst>
              <a:ext uri="{FF2B5EF4-FFF2-40B4-BE49-F238E27FC236}">
                <a16:creationId xmlns:a16="http://schemas.microsoft.com/office/drawing/2014/main" id="{1D69CD1B-DC44-5E4A-BBF4-CF8CFBD8BC39}"/>
              </a:ext>
            </a:extLst>
          </p:cNvPr>
          <p:cNvCxnSpPr/>
          <p:nvPr/>
        </p:nvCxnSpPr>
        <p:spPr>
          <a:xfrm flipH="1" flipV="1">
            <a:off x="3070889"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145">
            <a:extLst>
              <a:ext uri="{FF2B5EF4-FFF2-40B4-BE49-F238E27FC236}">
                <a16:creationId xmlns:a16="http://schemas.microsoft.com/office/drawing/2014/main" id="{0C865092-56C5-1E44-B69B-C7257D88C933}"/>
              </a:ext>
            </a:extLst>
          </p:cNvPr>
          <p:cNvCxnSpPr/>
          <p:nvPr/>
        </p:nvCxnSpPr>
        <p:spPr>
          <a:xfrm flipH="1" flipV="1">
            <a:off x="3524722" y="534357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3734037B-847C-784D-9819-1FBF893E8497}"/>
                  </a:ext>
                </a:extLst>
              </p:cNvPr>
              <p:cNvSpPr txBox="1"/>
              <p:nvPr/>
            </p:nvSpPr>
            <p:spPr>
              <a:xfrm>
                <a:off x="1761739" y="3969203"/>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1</m:t>
                          </m:r>
                        </m:sub>
                      </m:sSub>
                    </m:oMath>
                  </m:oMathPara>
                </a14:m>
                <a:endParaRPr kumimoji="1" lang="zh-CN" altLang="en-US" dirty="0"/>
              </a:p>
            </p:txBody>
          </p:sp>
        </mc:Choice>
        <mc:Fallback xmlns="">
          <p:sp>
            <p:nvSpPr>
              <p:cNvPr id="53" name="文本框 52">
                <a:extLst>
                  <a:ext uri="{FF2B5EF4-FFF2-40B4-BE49-F238E27FC236}">
                    <a16:creationId xmlns:a16="http://schemas.microsoft.com/office/drawing/2014/main" id="{3734037B-847C-784D-9819-1FBF893E8497}"/>
                  </a:ext>
                </a:extLst>
              </p:cNvPr>
              <p:cNvSpPr txBox="1">
                <a:spLocks noRot="1" noChangeAspect="1" noMove="1" noResize="1" noEditPoints="1" noAdjustHandles="1" noChangeArrowheads="1" noChangeShapeType="1" noTextEdit="1"/>
              </p:cNvSpPr>
              <p:nvPr/>
            </p:nvSpPr>
            <p:spPr>
              <a:xfrm>
                <a:off x="1761739" y="3969203"/>
                <a:ext cx="933393" cy="369332"/>
              </a:xfrm>
              <a:prstGeom prst="rect">
                <a:avLst/>
              </a:prstGeom>
              <a:blipFill>
                <a:blip r:embed="rId6"/>
                <a:stretch>
                  <a:fillRect/>
                </a:stretch>
              </a:blipFill>
            </p:spPr>
            <p:txBody>
              <a:bodyPr/>
              <a:lstStyle/>
              <a:p>
                <a:r>
                  <a:rPr lang="zh-CN" altLang="en-US">
                    <a:noFill/>
                  </a:rPr>
                  <a:t> </a:t>
                </a:r>
              </a:p>
            </p:txBody>
          </p:sp>
        </mc:Fallback>
      </mc:AlternateContent>
      <p:sp>
        <p:nvSpPr>
          <p:cNvPr id="54" name="矩形 53">
            <a:extLst>
              <a:ext uri="{FF2B5EF4-FFF2-40B4-BE49-F238E27FC236}">
                <a16:creationId xmlns:a16="http://schemas.microsoft.com/office/drawing/2014/main" id="{63D0F208-27D2-834E-82B4-AA5E6F661813}"/>
              </a:ext>
            </a:extLst>
          </p:cNvPr>
          <p:cNvSpPr/>
          <p:nvPr/>
        </p:nvSpPr>
        <p:spPr>
          <a:xfrm>
            <a:off x="1761739" y="2899541"/>
            <a:ext cx="2145602" cy="8962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a:solidFill>
                  <a:schemeClr val="tx1"/>
                </a:solidFill>
                <a:latin typeface="Times" pitchFamily="2" charset="0"/>
              </a:rPr>
              <a:t>Document Encoder</a:t>
            </a:r>
            <a:endParaRPr kumimoji="1" lang="zh-CN" altLang="en-US" dirty="0">
              <a:solidFill>
                <a:schemeClr val="tx1"/>
              </a:solidFill>
              <a:latin typeface="Times" pitchFamily="2" charset="0"/>
            </a:endParaRP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98FED47-5140-2047-B2D8-360F784E6E64}"/>
                  </a:ext>
                </a:extLst>
              </p:cNvPr>
              <p:cNvSpPr txBox="1"/>
              <p:nvPr/>
            </p:nvSpPr>
            <p:spPr>
              <a:xfrm>
                <a:off x="2434393" y="39806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2</m:t>
                          </m:r>
                        </m:sub>
                      </m:sSub>
                    </m:oMath>
                  </m:oMathPara>
                </a14:m>
                <a:endParaRPr kumimoji="1" lang="zh-CN" altLang="en-US" dirty="0"/>
              </a:p>
            </p:txBody>
          </p:sp>
        </mc:Choice>
        <mc:Fallback xmlns="">
          <p:sp>
            <p:nvSpPr>
              <p:cNvPr id="55" name="文本框 54">
                <a:extLst>
                  <a:ext uri="{FF2B5EF4-FFF2-40B4-BE49-F238E27FC236}">
                    <a16:creationId xmlns:a16="http://schemas.microsoft.com/office/drawing/2014/main" id="{A98FED47-5140-2047-B2D8-360F784E6E64}"/>
                  </a:ext>
                </a:extLst>
              </p:cNvPr>
              <p:cNvSpPr txBox="1">
                <a:spLocks noRot="1" noChangeAspect="1" noMove="1" noResize="1" noEditPoints="1" noAdjustHandles="1" noChangeArrowheads="1" noChangeShapeType="1" noTextEdit="1"/>
              </p:cNvSpPr>
              <p:nvPr/>
            </p:nvSpPr>
            <p:spPr>
              <a:xfrm>
                <a:off x="2434393" y="3980611"/>
                <a:ext cx="93339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903D0B9-FFDA-1B46-A9EE-261B2C7D49B0}"/>
                  </a:ext>
                </a:extLst>
              </p:cNvPr>
              <p:cNvSpPr txBox="1"/>
              <p:nvPr/>
            </p:nvSpPr>
            <p:spPr>
              <a:xfrm>
                <a:off x="3090045" y="3978411"/>
                <a:ext cx="9333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𝑆𝑒𝑛𝑡</m:t>
                          </m:r>
                        </m:e>
                        <m:sub>
                          <m:r>
                            <a:rPr kumimoji="1" lang="en-US" altLang="zh-CN" i="1">
                              <a:latin typeface="Cambria Math" panose="02040503050406030204" pitchFamily="18" charset="0"/>
                            </a:rPr>
                            <m:t>3</m:t>
                          </m:r>
                        </m:sub>
                      </m:sSub>
                    </m:oMath>
                  </m:oMathPara>
                </a14:m>
                <a:endParaRPr kumimoji="1" lang="zh-CN" altLang="en-US" dirty="0"/>
              </a:p>
            </p:txBody>
          </p:sp>
        </mc:Choice>
        <mc:Fallback xmlns="">
          <p:sp>
            <p:nvSpPr>
              <p:cNvPr id="56" name="文本框 55">
                <a:extLst>
                  <a:ext uri="{FF2B5EF4-FFF2-40B4-BE49-F238E27FC236}">
                    <a16:creationId xmlns:a16="http://schemas.microsoft.com/office/drawing/2014/main" id="{5903D0B9-FFDA-1B46-A9EE-261B2C7D49B0}"/>
                  </a:ext>
                </a:extLst>
              </p:cNvPr>
              <p:cNvSpPr txBox="1">
                <a:spLocks noRot="1" noChangeAspect="1" noMove="1" noResize="1" noEditPoints="1" noAdjustHandles="1" noChangeArrowheads="1" noChangeShapeType="1" noTextEdit="1"/>
              </p:cNvSpPr>
              <p:nvPr/>
            </p:nvSpPr>
            <p:spPr>
              <a:xfrm>
                <a:off x="3090045" y="3978411"/>
                <a:ext cx="933393" cy="369332"/>
              </a:xfrm>
              <a:prstGeom prst="rect">
                <a:avLst/>
              </a:prstGeom>
              <a:blipFill>
                <a:blip r:embed="rId8"/>
                <a:stretch>
                  <a:fillRect/>
                </a:stretch>
              </a:blipFill>
            </p:spPr>
            <p:txBody>
              <a:bodyPr/>
              <a:lstStyle/>
              <a:p>
                <a:r>
                  <a:rPr lang="zh-CN" altLang="en-US">
                    <a:noFill/>
                  </a:rPr>
                  <a:t> </a:t>
                </a:r>
              </a:p>
            </p:txBody>
          </p:sp>
        </mc:Fallback>
      </mc:AlternateContent>
      <p:cxnSp>
        <p:nvCxnSpPr>
          <p:cNvPr id="57"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844143" y="381612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158">
            <a:extLst>
              <a:ext uri="{FF2B5EF4-FFF2-40B4-BE49-F238E27FC236}">
                <a16:creationId xmlns:a16="http://schemas.microsoft.com/office/drawing/2014/main" id="{2A00EE5B-CEB9-9740-99B6-7A16DE54D53F}"/>
              </a:ext>
            </a:extLst>
          </p:cNvPr>
          <p:cNvCxnSpPr>
            <a:cxnSpLocks/>
          </p:cNvCxnSpPr>
          <p:nvPr/>
        </p:nvCxnSpPr>
        <p:spPr>
          <a:xfrm flipV="1">
            <a:off x="3468262" y="3783713"/>
            <a:ext cx="2407" cy="200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176">
            <a:extLst>
              <a:ext uri="{FF2B5EF4-FFF2-40B4-BE49-F238E27FC236}">
                <a16:creationId xmlns:a16="http://schemas.microsoft.com/office/drawing/2014/main" id="{E82F8092-E9DD-F84C-8ED9-23260B283BFC}"/>
              </a:ext>
            </a:extLst>
          </p:cNvPr>
          <p:cNvCxnSpPr>
            <a:cxnSpLocks/>
          </p:cNvCxnSpPr>
          <p:nvPr/>
        </p:nvCxnSpPr>
        <p:spPr>
          <a:xfrm flipH="1" flipV="1">
            <a:off x="2191722" y="2652528"/>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177">
            <a:extLst>
              <a:ext uri="{FF2B5EF4-FFF2-40B4-BE49-F238E27FC236}">
                <a16:creationId xmlns:a16="http://schemas.microsoft.com/office/drawing/2014/main" id="{9563818A-AA46-E84E-A119-D36B28DCCDFB}"/>
              </a:ext>
            </a:extLst>
          </p:cNvPr>
          <p:cNvCxnSpPr>
            <a:cxnSpLocks/>
          </p:cNvCxnSpPr>
          <p:nvPr/>
        </p:nvCxnSpPr>
        <p:spPr>
          <a:xfrm flipH="1" flipV="1">
            <a:off x="2839937" y="2651889"/>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178">
            <a:extLst>
              <a:ext uri="{FF2B5EF4-FFF2-40B4-BE49-F238E27FC236}">
                <a16:creationId xmlns:a16="http://schemas.microsoft.com/office/drawing/2014/main" id="{46528BD4-E1D5-3C49-A95D-89A061D30AAF}"/>
              </a:ext>
            </a:extLst>
          </p:cNvPr>
          <p:cNvCxnSpPr>
            <a:cxnSpLocks/>
          </p:cNvCxnSpPr>
          <p:nvPr/>
        </p:nvCxnSpPr>
        <p:spPr>
          <a:xfrm flipH="1" flipV="1">
            <a:off x="3445988" y="266003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197269" y="4269941"/>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157">
            <a:extLst>
              <a:ext uri="{FF2B5EF4-FFF2-40B4-BE49-F238E27FC236}">
                <a16:creationId xmlns:a16="http://schemas.microsoft.com/office/drawing/2014/main" id="{BE734B5D-C840-714B-9E62-9B85FE003C35}"/>
              </a:ext>
            </a:extLst>
          </p:cNvPr>
          <p:cNvCxnSpPr>
            <a:cxnSpLocks/>
          </p:cNvCxnSpPr>
          <p:nvPr/>
        </p:nvCxnSpPr>
        <p:spPr>
          <a:xfrm flipV="1">
            <a:off x="2198651" y="3818930"/>
            <a:ext cx="3101" cy="180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2872144" y="4252706"/>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62">
            <a:extLst>
              <a:ext uri="{FF2B5EF4-FFF2-40B4-BE49-F238E27FC236}">
                <a16:creationId xmlns:a16="http://schemas.microsoft.com/office/drawing/2014/main" id="{A6B86730-AF03-D643-89EF-3C0621D89B82}"/>
              </a:ext>
            </a:extLst>
          </p:cNvPr>
          <p:cNvCxnSpPr>
            <a:cxnSpLocks/>
          </p:cNvCxnSpPr>
          <p:nvPr/>
        </p:nvCxnSpPr>
        <p:spPr>
          <a:xfrm flipH="1" flipV="1">
            <a:off x="3465395" y="4281520"/>
            <a:ext cx="4482" cy="2367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60B3FEB3-68AF-524B-B22B-C46DEE8DBB96}"/>
              </a:ext>
            </a:extLst>
          </p:cNvPr>
          <p:cNvPicPr>
            <a:picLocks noChangeAspect="1"/>
          </p:cNvPicPr>
          <p:nvPr/>
        </p:nvPicPr>
        <p:blipFill rotWithShape="1">
          <a:blip r:embed="rId9">
            <a:extLst>
              <a:ext uri="{28A0092B-C50C-407E-A947-70E740481C1C}">
                <a14:useLocalDpi xmlns:a14="http://schemas.microsoft.com/office/drawing/2010/main" val="0"/>
              </a:ext>
            </a:extLst>
          </a:blip>
          <a:srcRect b="71609"/>
          <a:stretch/>
        </p:blipFill>
        <p:spPr>
          <a:xfrm>
            <a:off x="474401" y="1248119"/>
            <a:ext cx="10102795" cy="1410083"/>
          </a:xfrm>
          <a:prstGeom prst="rect">
            <a:avLst/>
          </a:prstGeom>
        </p:spPr>
      </p:pic>
      <p:pic>
        <p:nvPicPr>
          <p:cNvPr id="37" name="图片 36">
            <a:extLst>
              <a:ext uri="{FF2B5EF4-FFF2-40B4-BE49-F238E27FC236}">
                <a16:creationId xmlns:a16="http://schemas.microsoft.com/office/drawing/2014/main" id="{B699315D-B61A-AA44-BA0A-BA38E775C3BC}"/>
              </a:ext>
            </a:extLst>
          </p:cNvPr>
          <p:cNvPicPr>
            <a:picLocks noChangeAspect="1"/>
          </p:cNvPicPr>
          <p:nvPr/>
        </p:nvPicPr>
        <p:blipFill rotWithShape="1">
          <a:blip r:embed="rId9">
            <a:extLst>
              <a:ext uri="{28A0092B-C50C-407E-A947-70E740481C1C}">
                <a14:useLocalDpi xmlns:a14="http://schemas.microsoft.com/office/drawing/2010/main" val="0"/>
              </a:ext>
            </a:extLst>
          </a:blip>
          <a:srcRect l="45748" t="29372" b="-976"/>
          <a:stretch/>
        </p:blipFill>
        <p:spPr>
          <a:xfrm>
            <a:off x="5110174" y="2209444"/>
            <a:ext cx="5452821" cy="3538064"/>
          </a:xfrm>
          <a:prstGeom prst="rect">
            <a:avLst/>
          </a:prstGeom>
        </p:spPr>
      </p:pic>
      <p:sp>
        <p:nvSpPr>
          <p:cNvPr id="3" name="标题 2">
            <a:extLst>
              <a:ext uri="{FF2B5EF4-FFF2-40B4-BE49-F238E27FC236}">
                <a16:creationId xmlns:a16="http://schemas.microsoft.com/office/drawing/2014/main" id="{8967632E-CDE6-3244-AEEF-A4ADCB0345B7}"/>
              </a:ext>
            </a:extLst>
          </p:cNvPr>
          <p:cNvSpPr>
            <a:spLocks noGrp="1"/>
          </p:cNvSpPr>
          <p:nvPr>
            <p:ph type="title"/>
          </p:nvPr>
        </p:nvSpPr>
        <p:spPr/>
        <p:txBody>
          <a:bodyPr/>
          <a:lstStyle/>
          <a:p>
            <a:endParaRPr lang="zh-CN" altLang="en-US"/>
          </a:p>
        </p:txBody>
      </p:sp>
      <p:sp>
        <p:nvSpPr>
          <p:cNvPr id="33" name="标题 1">
            <a:extLst>
              <a:ext uri="{FF2B5EF4-FFF2-40B4-BE49-F238E27FC236}">
                <a16:creationId xmlns:a16="http://schemas.microsoft.com/office/drawing/2014/main" id="{484AE3E4-FE08-764A-B33E-F79E81FEA17E}"/>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sp>
        <p:nvSpPr>
          <p:cNvPr id="38" name="灯片编号占位符 1">
            <a:extLst>
              <a:ext uri="{FF2B5EF4-FFF2-40B4-BE49-F238E27FC236}">
                <a16:creationId xmlns:a16="http://schemas.microsoft.com/office/drawing/2014/main" id="{EA959102-C52C-9549-A0AC-25CB59A9778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#16</a:t>
            </a:r>
            <a:endParaRPr lang="en-US" dirty="0"/>
          </a:p>
        </p:txBody>
      </p:sp>
      <p:sp>
        <p:nvSpPr>
          <p:cNvPr id="13" name="文本框 12"/>
          <p:cNvSpPr txBox="1"/>
          <p:nvPr/>
        </p:nvSpPr>
        <p:spPr>
          <a:xfrm>
            <a:off x="4545926" y="5851874"/>
            <a:ext cx="6370545" cy="40011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latin typeface="Times" pitchFamily="2" charset="0"/>
              </a:rPr>
              <a:t>Use a special placeholder </a:t>
            </a:r>
            <a:r>
              <a:rPr kumimoji="1" lang="en-US" altLang="zh-CN" sz="2000" b="1" dirty="0">
                <a:latin typeface="Times" pitchFamily="2" charset="0"/>
              </a:rPr>
              <a:t>SEP </a:t>
            </a:r>
            <a:r>
              <a:rPr kumimoji="1" lang="en-US" altLang="zh-CN" sz="2000" dirty="0">
                <a:latin typeface="Times" pitchFamily="2" charset="0"/>
              </a:rPr>
              <a:t>to separate sentence sets</a:t>
            </a:r>
            <a:endParaRPr kumimoji="1" lang="zh-CN" altLang="en-US" sz="2000" dirty="0">
              <a:latin typeface="Times" pitchFamily="2" charset="0"/>
            </a:endParaRPr>
          </a:p>
        </p:txBody>
      </p:sp>
      <p:sp>
        <p:nvSpPr>
          <p:cNvPr id="40" name="矩形 39">
            <a:extLst>
              <a:ext uri="{FF2B5EF4-FFF2-40B4-BE49-F238E27FC236}">
                <a16:creationId xmlns:a16="http://schemas.microsoft.com/office/drawing/2014/main" id="{A33540D2-CD59-3E45-8FDE-BBF6B73C804B}"/>
              </a:ext>
            </a:extLst>
          </p:cNvPr>
          <p:cNvSpPr/>
          <p:nvPr/>
        </p:nvSpPr>
        <p:spPr>
          <a:xfrm>
            <a:off x="7262455" y="3613852"/>
            <a:ext cx="2495151" cy="1957735"/>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4DC924FB-248F-CD4D-9DFB-7700B5EBC4A7}"/>
              </a:ext>
            </a:extLst>
          </p:cNvPr>
          <p:cNvSpPr/>
          <p:nvPr/>
        </p:nvSpPr>
        <p:spPr>
          <a:xfrm>
            <a:off x="5334285" y="2888631"/>
            <a:ext cx="607859" cy="369332"/>
          </a:xfrm>
          <a:prstGeom prst="rect">
            <a:avLst/>
          </a:prstGeom>
        </p:spPr>
        <p:txBody>
          <a:bodyPr wrap="none">
            <a:spAutoFit/>
          </a:bodyPr>
          <a:lstStyle/>
          <a:p>
            <a:r>
              <a:rPr kumimoji="1" lang="en-US" altLang="zh-CN" b="1">
                <a:latin typeface="Times" pitchFamily="2" charset="0"/>
              </a:rPr>
              <a:t>SEP</a:t>
            </a:r>
            <a:endParaRPr lang="zh-CN" altLang="en-US" dirty="0"/>
          </a:p>
        </p:txBody>
      </p:sp>
      <p:sp>
        <p:nvSpPr>
          <p:cNvPr id="41" name="矩形 40">
            <a:extLst>
              <a:ext uri="{FF2B5EF4-FFF2-40B4-BE49-F238E27FC236}">
                <a16:creationId xmlns:a16="http://schemas.microsoft.com/office/drawing/2014/main" id="{0241D8D3-B02E-5E48-B27E-84F6A05EA7DA}"/>
              </a:ext>
            </a:extLst>
          </p:cNvPr>
          <p:cNvSpPr/>
          <p:nvPr/>
        </p:nvSpPr>
        <p:spPr>
          <a:xfrm>
            <a:off x="1193889" y="2732094"/>
            <a:ext cx="607859" cy="369332"/>
          </a:xfrm>
          <a:prstGeom prst="rect">
            <a:avLst/>
          </a:prstGeom>
        </p:spPr>
        <p:txBody>
          <a:bodyPr wrap="none">
            <a:spAutoFit/>
          </a:bodyPr>
          <a:lstStyle/>
          <a:p>
            <a:r>
              <a:rPr kumimoji="1" lang="en-US" altLang="zh-CN" b="1">
                <a:latin typeface="Times" pitchFamily="2" charset="0"/>
              </a:rPr>
              <a:t>SEP</a:t>
            </a:r>
            <a:endParaRPr lang="zh-CN" altLang="en-US" dirty="0"/>
          </a:p>
        </p:txBody>
      </p:sp>
    </p:spTree>
    <p:extLst>
      <p:ext uri="{BB962C8B-B14F-4D97-AF65-F5344CB8AC3E}">
        <p14:creationId xmlns:p14="http://schemas.microsoft.com/office/powerpoint/2010/main" val="42158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0" grpId="0" animBg="1"/>
      <p:bldP spid="2"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CB325A-D131-2244-9693-97029EB4E1D6}"/>
              </a:ext>
            </a:extLst>
          </p:cNvPr>
          <p:cNvSpPr>
            <a:spLocks noGrp="1"/>
          </p:cNvSpPr>
          <p:nvPr>
            <p:ph idx="1"/>
          </p:nvPr>
        </p:nvSpPr>
        <p:spPr>
          <a:xfrm>
            <a:off x="851647" y="1594504"/>
            <a:ext cx="10755025" cy="4802187"/>
          </a:xfrm>
        </p:spPr>
        <p:txBody>
          <a:bodyPr>
            <a:normAutofit/>
          </a:bodyPr>
          <a:lstStyle/>
          <a:p>
            <a:pPr>
              <a:lnSpc>
                <a:spcPct val="110000"/>
              </a:lnSpc>
            </a:pPr>
            <a:r>
              <a:rPr lang="en" altLang="zh-CN" dirty="0">
                <a:latin typeface="Times" pitchFamily="2" charset="0"/>
              </a:rPr>
              <a:t>Combinatorial </a:t>
            </a:r>
            <a:r>
              <a:rPr kumimoji="1" lang="en-US" altLang="zh-CN" dirty="0">
                <a:latin typeface="Times" pitchFamily="2" charset="0"/>
              </a:rPr>
              <a:t>loss</a:t>
            </a:r>
            <a:endParaRPr lang="en" altLang="zh-CN" sz="2600" dirty="0">
              <a:latin typeface="Times" pitchFamily="2" charset="0"/>
            </a:endParaRPr>
          </a:p>
          <a:p>
            <a:pPr marL="0" indent="0">
              <a:lnSpc>
                <a:spcPct val="110000"/>
              </a:lnSpc>
              <a:buNone/>
            </a:pPr>
            <a:endParaRPr kumimoji="1" lang="zh-CN" altLang="en-US" dirty="0">
              <a:latin typeface="Times" pitchFamily="2" charset="0"/>
            </a:endParaRPr>
          </a:p>
        </p:txBody>
      </p:sp>
      <p:pic>
        <p:nvPicPr>
          <p:cNvPr id="5" name="图片 4">
            <a:extLst>
              <a:ext uri="{FF2B5EF4-FFF2-40B4-BE49-F238E27FC236}">
                <a16:creationId xmlns:a16="http://schemas.microsoft.com/office/drawing/2014/main" id="{BDF7FE2C-18A7-8447-B6EF-FD337650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317" y="2508456"/>
            <a:ext cx="8298423" cy="1296629"/>
          </a:xfrm>
          <a:prstGeom prst="rect">
            <a:avLst/>
          </a:prstGeom>
        </p:spPr>
      </p:pic>
      <p:cxnSp>
        <p:nvCxnSpPr>
          <p:cNvPr id="7" name="直线箭头连接符 6">
            <a:extLst>
              <a:ext uri="{FF2B5EF4-FFF2-40B4-BE49-F238E27FC236}">
                <a16:creationId xmlns:a16="http://schemas.microsoft.com/office/drawing/2014/main" id="{051046BA-D93F-DF43-860B-ADE0C0EA5EDF}"/>
              </a:ext>
            </a:extLst>
          </p:cNvPr>
          <p:cNvCxnSpPr>
            <a:cxnSpLocks/>
            <a:endCxn id="8" idx="0"/>
          </p:cNvCxnSpPr>
          <p:nvPr/>
        </p:nvCxnSpPr>
        <p:spPr>
          <a:xfrm flipH="1">
            <a:off x="4017362" y="3554361"/>
            <a:ext cx="967594"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081DC66-0449-C549-813B-83B83154AD91}"/>
              </a:ext>
            </a:extLst>
          </p:cNvPr>
          <p:cNvSpPr txBox="1"/>
          <p:nvPr/>
        </p:nvSpPr>
        <p:spPr>
          <a:xfrm>
            <a:off x="2713703" y="4481658"/>
            <a:ext cx="2607317" cy="369332"/>
          </a:xfrm>
          <a:prstGeom prst="rect">
            <a:avLst/>
          </a:prstGeom>
          <a:noFill/>
        </p:spPr>
        <p:txBody>
          <a:bodyPr wrap="none" rtlCol="0">
            <a:spAutoFit/>
          </a:bodyPr>
          <a:lstStyle/>
          <a:p>
            <a:r>
              <a:rPr kumimoji="1" lang="en-US" altLang="zh-CN" dirty="0">
                <a:latin typeface="Times" pitchFamily="2" charset="0"/>
              </a:rPr>
              <a:t>Normal cross entropy loss</a:t>
            </a:r>
            <a:endParaRPr kumimoji="1" lang="zh-CN" altLang="en-US" dirty="0">
              <a:latin typeface="Times" pitchFamily="2" charset="0"/>
            </a:endParaRPr>
          </a:p>
        </p:txBody>
      </p:sp>
      <p:cxnSp>
        <p:nvCxnSpPr>
          <p:cNvPr id="9" name="直线箭头连接符 8">
            <a:extLst>
              <a:ext uri="{FF2B5EF4-FFF2-40B4-BE49-F238E27FC236}">
                <a16:creationId xmlns:a16="http://schemas.microsoft.com/office/drawing/2014/main" id="{76A626D7-0DE5-224E-BC97-405A2BD5E43A}"/>
              </a:ext>
            </a:extLst>
          </p:cNvPr>
          <p:cNvCxnSpPr>
            <a:cxnSpLocks/>
            <a:endCxn id="11" idx="0"/>
          </p:cNvCxnSpPr>
          <p:nvPr/>
        </p:nvCxnSpPr>
        <p:spPr>
          <a:xfrm>
            <a:off x="6980902" y="3554361"/>
            <a:ext cx="24886"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4A53317-9373-0146-80D8-1DD1820945AA}"/>
              </a:ext>
            </a:extLst>
          </p:cNvPr>
          <p:cNvSpPr txBox="1"/>
          <p:nvPr/>
        </p:nvSpPr>
        <p:spPr>
          <a:xfrm>
            <a:off x="6230576" y="4481658"/>
            <a:ext cx="1550424" cy="369332"/>
          </a:xfrm>
          <a:prstGeom prst="rect">
            <a:avLst/>
          </a:prstGeom>
          <a:noFill/>
        </p:spPr>
        <p:txBody>
          <a:bodyPr wrap="none" rtlCol="0">
            <a:spAutoFit/>
          </a:bodyPr>
          <a:lstStyle/>
          <a:p>
            <a:r>
              <a:rPr kumimoji="1" lang="en-US" altLang="zh-CN" dirty="0">
                <a:latin typeface="Times" pitchFamily="2" charset="0"/>
              </a:rPr>
              <a:t>Keywords loss</a:t>
            </a:r>
            <a:endParaRPr kumimoji="1" lang="zh-CN" altLang="en-US" dirty="0">
              <a:latin typeface="Times" pitchFamily="2" charset="0"/>
            </a:endParaRPr>
          </a:p>
        </p:txBody>
      </p:sp>
      <p:cxnSp>
        <p:nvCxnSpPr>
          <p:cNvPr id="12" name="直线箭头连接符 11">
            <a:extLst>
              <a:ext uri="{FF2B5EF4-FFF2-40B4-BE49-F238E27FC236}">
                <a16:creationId xmlns:a16="http://schemas.microsoft.com/office/drawing/2014/main" id="{67C8335A-559A-174F-B021-69B43F9E3D5A}"/>
              </a:ext>
            </a:extLst>
          </p:cNvPr>
          <p:cNvCxnSpPr>
            <a:cxnSpLocks/>
            <a:endCxn id="14" idx="0"/>
          </p:cNvCxnSpPr>
          <p:nvPr/>
        </p:nvCxnSpPr>
        <p:spPr>
          <a:xfrm>
            <a:off x="8690556" y="3554361"/>
            <a:ext cx="1202157"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1ADCB3E-5C5A-CB41-A7DC-903D4429E9E4}"/>
              </a:ext>
            </a:extLst>
          </p:cNvPr>
          <p:cNvSpPr txBox="1"/>
          <p:nvPr/>
        </p:nvSpPr>
        <p:spPr>
          <a:xfrm>
            <a:off x="8654233" y="4481658"/>
            <a:ext cx="2476960" cy="369332"/>
          </a:xfrm>
          <a:prstGeom prst="rect">
            <a:avLst/>
          </a:prstGeom>
          <a:noFill/>
        </p:spPr>
        <p:txBody>
          <a:bodyPr wrap="none" rtlCol="0">
            <a:spAutoFit/>
          </a:bodyPr>
          <a:lstStyle/>
          <a:p>
            <a:r>
              <a:rPr kumimoji="1" lang="en-US" altLang="zh-CN" dirty="0">
                <a:latin typeface="Times" pitchFamily="2" charset="0"/>
              </a:rPr>
              <a:t>Set loss: &lt;SEP&gt; position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0EFAD081-EBA6-D945-A887-9BB1A2EDF9D1}"/>
              </a:ext>
            </a:extLst>
          </p:cNvPr>
          <p:cNvSpPr>
            <a:spLocks noGrp="1"/>
          </p:cNvSpPr>
          <p:nvPr>
            <p:ph type="sldNum" sz="quarter" idx="12"/>
          </p:nvPr>
        </p:nvSpPr>
        <p:spPr>
          <a:xfrm>
            <a:off x="8610600" y="6356350"/>
            <a:ext cx="2743200" cy="365125"/>
          </a:xfrm>
          <a:prstGeom prst="rect">
            <a:avLst/>
          </a:prstGeom>
        </p:spPr>
        <p:txBody>
          <a:bodyPr/>
          <a:lstStyle/>
          <a:p>
            <a:r>
              <a:rPr lang="sl-SI" dirty="0"/>
              <a:t>#17</a:t>
            </a:r>
            <a:endParaRPr lang="en-US" dirty="0"/>
          </a:p>
        </p:txBody>
      </p:sp>
      <p:sp>
        <p:nvSpPr>
          <p:cNvPr id="10" name="标题 9">
            <a:extLst>
              <a:ext uri="{FF2B5EF4-FFF2-40B4-BE49-F238E27FC236}">
                <a16:creationId xmlns:a16="http://schemas.microsoft.com/office/drawing/2014/main" id="{986DF778-F8AD-2F4E-BC7D-C5D2B2A1F742}"/>
              </a:ext>
            </a:extLst>
          </p:cNvPr>
          <p:cNvSpPr>
            <a:spLocks noGrp="1"/>
          </p:cNvSpPr>
          <p:nvPr>
            <p:ph type="title"/>
          </p:nvPr>
        </p:nvSpPr>
        <p:spPr/>
        <p:txBody>
          <a:bodyPr/>
          <a:lstStyle/>
          <a:p>
            <a:endParaRPr lang="zh-CN" altLang="en-US"/>
          </a:p>
        </p:txBody>
      </p:sp>
      <p:sp>
        <p:nvSpPr>
          <p:cNvPr id="15" name="标题 1">
            <a:extLst>
              <a:ext uri="{FF2B5EF4-FFF2-40B4-BE49-F238E27FC236}">
                <a16:creationId xmlns:a16="http://schemas.microsoft.com/office/drawing/2014/main" id="{FFDD1959-BAC1-3C49-8945-D03810F7A7FD}"/>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Keyword-based Extractor</a:t>
            </a:r>
            <a:endParaRPr kumimoji="1" lang="zh-CN" altLang="en-US" dirty="0"/>
          </a:p>
        </p:txBody>
      </p:sp>
      <p:sp>
        <p:nvSpPr>
          <p:cNvPr id="2" name="矩形 1">
            <a:extLst>
              <a:ext uri="{FF2B5EF4-FFF2-40B4-BE49-F238E27FC236}">
                <a16:creationId xmlns:a16="http://schemas.microsoft.com/office/drawing/2014/main" id="{F32D365B-4166-6244-9E49-544F93ABA8E1}"/>
              </a:ext>
            </a:extLst>
          </p:cNvPr>
          <p:cNvSpPr/>
          <p:nvPr/>
        </p:nvSpPr>
        <p:spPr>
          <a:xfrm>
            <a:off x="3363132" y="2789695"/>
            <a:ext cx="418454" cy="639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7942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13DC8EA-6222-BB43-BB99-317F5A7F6D28}"/>
                  </a:ext>
                </a:extLst>
              </p:cNvPr>
              <p:cNvSpPr/>
              <p:nvPr/>
            </p:nvSpPr>
            <p:spPr>
              <a:xfrm>
                <a:off x="851647" y="1623453"/>
                <a:ext cx="9662652" cy="3652731"/>
              </a:xfrm>
              <a:prstGeom prst="rect">
                <a:avLst/>
              </a:prstGeom>
            </p:spPr>
            <p:txBody>
              <a:bodyPr wrap="square">
                <a:spAutoFit/>
              </a:bodyPr>
              <a:lstStyle/>
              <a:p>
                <a:pPr marL="285750" indent="-285750">
                  <a:buFont typeface="Arial" panose="020B0604020202020204" pitchFamily="34" charset="0"/>
                  <a:buChar char="•"/>
                </a:pPr>
                <a:r>
                  <a:rPr lang="en-US" altLang="zh-CN" sz="2800" dirty="0">
                    <a:latin typeface="Times" pitchFamily="2" charset="0"/>
                  </a:rPr>
                  <a:t>Input</a:t>
                </a:r>
                <a:endParaRPr lang="en-US" altLang="zh-CN" sz="2400" dirty="0">
                  <a:latin typeface="Times" pitchFamily="2" charset="0"/>
                </a:endParaRPr>
              </a:p>
              <a:p>
                <a:r>
                  <a:rPr lang="en-US" altLang="zh-CN" sz="2400" dirty="0">
                    <a:latin typeface="Times" pitchFamily="2" charset="0"/>
                  </a:rPr>
                  <a:t>	Encoder: The sets in Pseudo Summary </a:t>
                </a:r>
                <a14:m>
                  <m:oMath xmlns:m="http://schemas.openxmlformats.org/officeDocument/2006/math">
                    <m:r>
                      <a:rPr kumimoji="1" lang="en-US" altLang="zh-CN" sz="2400" i="1">
                        <a:latin typeface="Cambria Math" panose="02040503050406030204" pitchFamily="18" charset="0"/>
                      </a:rPr>
                      <m:t>𝑃</m:t>
                    </m:r>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𝑝</m:t>
                        </m:r>
                      </m:e>
                      <m:sub>
                        <m:r>
                          <a:rPr kumimoji="1" lang="en-US" altLang="zh-CN" sz="2400" i="1">
                            <a:latin typeface="Cambria Math" panose="02040503050406030204" pitchFamily="18" charset="0"/>
                          </a:rPr>
                          <m:t>0</m:t>
                        </m:r>
                      </m:sub>
                      <m:sup>
                        <m:r>
                          <a:rPr kumimoji="1" lang="en-US" altLang="zh-CN" sz="2400" i="1">
                            <a:latin typeface="Cambria Math" panose="02040503050406030204" pitchFamily="18" charset="0"/>
                          </a:rPr>
                          <m:t>0</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𝑝</m:t>
                        </m:r>
                      </m:e>
                      <m:sub>
                        <m:r>
                          <a:rPr kumimoji="1" lang="en-US" altLang="zh-CN" sz="2400" i="1">
                            <a:latin typeface="Cambria Math" panose="02040503050406030204" pitchFamily="18" charset="0"/>
                          </a:rPr>
                          <m:t>1</m:t>
                        </m:r>
                      </m:sub>
                      <m:sup>
                        <m:r>
                          <a:rPr kumimoji="1" lang="en-US" altLang="zh-CN" sz="2400" i="1">
                            <a:latin typeface="Cambria Math" panose="02040503050406030204" pitchFamily="18" charset="0"/>
                          </a:rPr>
                          <m:t>0</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𝑝</m:t>
                        </m:r>
                      </m:e>
                      <m:sub>
                        <m:r>
                          <a:rPr kumimoji="1" lang="en-US" altLang="zh-CN" sz="2400" i="1">
                            <a:latin typeface="Cambria Math" panose="02040503050406030204" pitchFamily="18" charset="0"/>
                          </a:rPr>
                          <m:t>𝑖</m:t>
                        </m:r>
                      </m:sub>
                      <m:sup>
                        <m:r>
                          <a:rPr kumimoji="1" lang="en-US" altLang="zh-CN" sz="2400" i="1">
                            <a:latin typeface="Cambria Math" panose="02040503050406030204" pitchFamily="18" charset="0"/>
                          </a:rPr>
                          <m:t>𝑙</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r>
                          <a:rPr kumimoji="1" lang="en-US" altLang="zh-CN" sz="2400" i="1">
                            <a:latin typeface="Cambria Math" panose="02040503050406030204" pitchFamily="18" charset="0"/>
                          </a:rPr>
                          <m:t>𝑝</m:t>
                        </m:r>
                      </m:e>
                      <m:sub>
                        <m:r>
                          <a:rPr kumimoji="1" lang="en-US" altLang="zh-CN" sz="2400" i="1">
                            <a:latin typeface="Cambria Math" panose="02040503050406030204" pitchFamily="18" charset="0"/>
                          </a:rPr>
                          <m:t>𝑥</m:t>
                        </m:r>
                      </m:sub>
                      <m:sup>
                        <m:r>
                          <a:rPr kumimoji="1" lang="en-US" altLang="zh-CN" sz="2400" i="1">
                            <a:latin typeface="Cambria Math" panose="02040503050406030204" pitchFamily="18" charset="0"/>
                          </a:rPr>
                          <m:t>𝑚</m:t>
                        </m:r>
                      </m:sup>
                    </m:sSubSup>
                    <m:r>
                      <a:rPr kumimoji="1" lang="en-US" altLang="zh-CN" sz="2400" i="1">
                        <a:latin typeface="Cambria Math" panose="02040503050406030204" pitchFamily="18" charset="0"/>
                      </a:rPr>
                      <m:t>)</m:t>
                    </m:r>
                  </m:oMath>
                </a14:m>
                <a:r>
                  <a:rPr lang="en" altLang="zh-CN" sz="2400" dirty="0"/>
                  <a:t> </a:t>
                </a:r>
                <a:endParaRPr lang="en-US" altLang="zh-CN" sz="2400" dirty="0">
                  <a:latin typeface="Times" pitchFamily="2" charset="0"/>
                </a:endParaRPr>
              </a:p>
              <a:p>
                <a:r>
                  <a:rPr lang="en-US" altLang="zh-CN" sz="2400" dirty="0">
                    <a:latin typeface="Times" pitchFamily="2" charset="0"/>
                  </a:rPr>
                  <a:t>	Decoder: The sets in Reorganized Reference Summary </a:t>
                </a:r>
                <a:endParaRPr kumimoji="1" lang="en-US" altLang="zh-CN" sz="2400" i="1" dirty="0">
                  <a:latin typeface="Cambria Math" panose="02040503050406030204" pitchFamily="18" charset="0"/>
                </a:endParaRPr>
              </a:p>
              <a:p>
                <a14:m>
                  <m:oMath xmlns:m="http://schemas.openxmlformats.org/officeDocument/2006/math">
                    <m:r>
                      <a:rPr kumimoji="1" lang="en-US" altLang="zh-CN" sz="2400" b="0" i="1" smtClean="0">
                        <a:latin typeface="Cambria Math" panose="02040503050406030204" pitchFamily="18" charset="0"/>
                      </a:rPr>
                      <m:t>                                </m:t>
                    </m:r>
                    <m:acc>
                      <m:accPr>
                        <m:chr m:val="̂"/>
                        <m:ctrlPr>
                          <a:rPr kumimoji="1" lang="en-US"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𝑅</m:t>
                        </m:r>
                      </m:e>
                    </m:acc>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acc>
                          <m:accPr>
                            <m:chr m:val="̂"/>
                            <m:ctrlPr>
                              <a:rPr kumimoji="1" lang="en-US"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𝑟</m:t>
                            </m:r>
                          </m:e>
                        </m:acc>
                      </m:e>
                      <m:sub>
                        <m:r>
                          <a:rPr kumimoji="1" lang="en-US" altLang="zh-CN" sz="2400" i="1">
                            <a:latin typeface="Cambria Math" panose="02040503050406030204" pitchFamily="18" charset="0"/>
                          </a:rPr>
                          <m:t>0</m:t>
                        </m:r>
                      </m:sub>
                      <m:sup>
                        <m:r>
                          <a:rPr kumimoji="1" lang="en-US" altLang="zh-CN" sz="2400" i="1">
                            <a:latin typeface="Cambria Math" panose="02040503050406030204" pitchFamily="18" charset="0"/>
                          </a:rPr>
                          <m:t>0</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acc>
                          <m:accPr>
                            <m:chr m:val="̂"/>
                            <m:ctrlPr>
                              <a:rPr kumimoji="1" lang="en-US"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𝑟</m:t>
                            </m:r>
                          </m:e>
                        </m:acc>
                      </m:e>
                      <m:sub>
                        <m:r>
                          <a:rPr kumimoji="1" lang="en-US" altLang="zh-CN" sz="2400" i="1">
                            <a:latin typeface="Cambria Math" panose="02040503050406030204" pitchFamily="18" charset="0"/>
                          </a:rPr>
                          <m:t>1</m:t>
                        </m:r>
                      </m:sub>
                      <m:sup>
                        <m:r>
                          <a:rPr kumimoji="1" lang="en-US" altLang="zh-CN" sz="2400" i="1">
                            <a:latin typeface="Cambria Math" panose="02040503050406030204" pitchFamily="18" charset="0"/>
                          </a:rPr>
                          <m:t>0</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acc>
                          <m:accPr>
                            <m:chr m:val="̂"/>
                            <m:ctrlPr>
                              <a:rPr kumimoji="1" lang="en-US"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𝑟</m:t>
                            </m:r>
                          </m:e>
                        </m:acc>
                      </m:e>
                      <m:sub>
                        <m:r>
                          <a:rPr kumimoji="1" lang="en-US" altLang="zh-CN" sz="2400" i="1">
                            <a:latin typeface="Cambria Math" panose="02040503050406030204" pitchFamily="18" charset="0"/>
                          </a:rPr>
                          <m:t>𝑖</m:t>
                        </m:r>
                      </m:sub>
                      <m:sup>
                        <m:r>
                          <a:rPr kumimoji="1" lang="en-US" altLang="zh-CN" sz="2400" i="1">
                            <a:latin typeface="Cambria Math" panose="02040503050406030204" pitchFamily="18" charset="0"/>
                          </a:rPr>
                          <m:t>𝑙</m:t>
                        </m:r>
                      </m:sup>
                    </m:sSubSup>
                    <m:r>
                      <a:rPr kumimoji="1" lang="en-US" altLang="zh-CN" sz="2400" i="1">
                        <a:latin typeface="Cambria Math" panose="02040503050406030204" pitchFamily="18" charset="0"/>
                      </a:rPr>
                      <m:t>,…,</m:t>
                    </m:r>
                    <m:sSubSup>
                      <m:sSubSupPr>
                        <m:ctrlPr>
                          <a:rPr kumimoji="1" lang="en-US" altLang="zh-CN" sz="2400" i="1">
                            <a:latin typeface="Cambria Math" panose="02040503050406030204" pitchFamily="18" charset="0"/>
                          </a:rPr>
                        </m:ctrlPr>
                      </m:sSubSupPr>
                      <m:e>
                        <m:acc>
                          <m:accPr>
                            <m:chr m:val="̂"/>
                            <m:ctrlPr>
                              <a:rPr kumimoji="1" lang="en-US" altLang="zh-CN" sz="2400" i="1" smtClean="0">
                                <a:latin typeface="Cambria Math" panose="02040503050406030204" pitchFamily="18" charset="0"/>
                              </a:rPr>
                            </m:ctrlPr>
                          </m:accPr>
                          <m:e>
                            <m:r>
                              <a:rPr kumimoji="1" lang="en-US" altLang="zh-CN" sz="2400" b="0" i="1" smtClean="0">
                                <a:latin typeface="Cambria Math" panose="02040503050406030204" pitchFamily="18" charset="0"/>
                              </a:rPr>
                              <m:t>𝑟</m:t>
                            </m:r>
                          </m:e>
                        </m:acc>
                      </m:e>
                      <m:sub>
                        <m:r>
                          <a:rPr kumimoji="1" lang="en-US" altLang="zh-CN" sz="2400" b="0" i="1" smtClean="0">
                            <a:latin typeface="Cambria Math" panose="02040503050406030204" pitchFamily="18" charset="0"/>
                          </a:rPr>
                          <m:t>𝑧</m:t>
                        </m:r>
                      </m:sub>
                      <m:sup>
                        <m:r>
                          <a:rPr kumimoji="1" lang="en-US" altLang="zh-CN" sz="2400" i="1">
                            <a:latin typeface="Cambria Math" panose="02040503050406030204" pitchFamily="18" charset="0"/>
                          </a:rPr>
                          <m:t>𝑚</m:t>
                        </m:r>
                      </m:sup>
                    </m:sSubSup>
                    <m:r>
                      <a:rPr kumimoji="1" lang="en-US" altLang="zh-CN" sz="2400" i="1">
                        <a:latin typeface="Cambria Math" panose="02040503050406030204" pitchFamily="18" charset="0"/>
                      </a:rPr>
                      <m:t>)</m:t>
                    </m:r>
                  </m:oMath>
                </a14:m>
                <a:r>
                  <a:rPr lang="en" altLang="zh-CN" sz="2400" dirty="0"/>
                  <a:t> </a:t>
                </a:r>
                <a:endParaRPr lang="en-US" altLang="zh-CN" sz="2400" dirty="0">
                  <a:latin typeface="Times" pitchFamily="2" charset="0"/>
                </a:endParaRPr>
              </a:p>
              <a:p>
                <a:endParaRPr lang="en-US" altLang="zh-CN" sz="2400" dirty="0">
                  <a:latin typeface="Times" pitchFamily="2" charset="0"/>
                </a:endParaRPr>
              </a:p>
              <a:p>
                <a:pPr marL="285750" indent="-285750">
                  <a:buFont typeface="Arial" panose="020B0604020202020204" pitchFamily="34" charset="0"/>
                  <a:buChar char="•"/>
                </a:pPr>
                <a:r>
                  <a:rPr lang="en-US" altLang="zh-CN" sz="2800" dirty="0">
                    <a:latin typeface="Times" pitchFamily="2" charset="0"/>
                  </a:rPr>
                  <a:t>Output</a:t>
                </a:r>
                <a:endParaRPr lang="en-US" altLang="zh-CN" sz="2400" dirty="0">
                  <a:latin typeface="Times" pitchFamily="2" charset="0"/>
                </a:endParaRPr>
              </a:p>
              <a:p>
                <a:r>
                  <a:rPr lang="en-US" altLang="zh-CN" sz="2400" dirty="0">
                    <a:latin typeface="Times" pitchFamily="2" charset="0"/>
                  </a:rPr>
                  <a:t>	Generated Abstractive Summary </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𝑙</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𝑀</m:t>
                            </m:r>
                          </m:sup>
                        </m:sSup>
                      </m:e>
                    </m:d>
                  </m:oMath>
                </a14:m>
                <a:endParaRPr lang="en-US" altLang="zh-CN" sz="2400" b="0" dirty="0">
                  <a:latin typeface="Times" pitchFamily="2" charset="0"/>
                </a:endParaRPr>
              </a:p>
              <a:p>
                <a:pPr marL="1257300" lvl="2" indent="-342900">
                  <a:buFont typeface="Arial" panose="020B0604020202020204" pitchFamily="34" charset="0"/>
                  <a:buChar char="•"/>
                </a:pP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𝑙</m:t>
                        </m:r>
                      </m:sup>
                    </m:sSup>
                  </m:oMath>
                </a14:m>
                <a:r>
                  <a:rPr lang="en-US" altLang="zh-CN" sz="2400" b="0" dirty="0">
                    <a:latin typeface="Times" pitchFamily="2" charset="0"/>
                  </a:rPr>
                  <a:t> is the </a:t>
                </a:r>
                <a:r>
                  <a:rPr lang="en-US" altLang="zh-CN" sz="2400" b="0" i="1" dirty="0">
                    <a:latin typeface="Times" pitchFamily="2" charset="0"/>
                  </a:rPr>
                  <a:t>l</a:t>
                </a:r>
                <a:r>
                  <a:rPr lang="en-US" altLang="zh-CN" sz="2400" b="0" baseline="30000" dirty="0">
                    <a:latin typeface="Times" pitchFamily="2" charset="0"/>
                  </a:rPr>
                  <a:t>th</a:t>
                </a:r>
                <a:r>
                  <a:rPr lang="en-US" altLang="zh-CN" sz="2400" b="0" dirty="0">
                    <a:latin typeface="Times" pitchFamily="2" charset="0"/>
                  </a:rPr>
                  <a:t> set of sentences in </a:t>
                </a:r>
                <a:r>
                  <a:rPr lang="en-US" altLang="zh-CN" sz="2400" b="0" i="1" dirty="0">
                    <a:latin typeface="Times" pitchFamily="2" charset="0"/>
                  </a:rPr>
                  <a:t>A</a:t>
                </a:r>
                <a:endParaRPr lang="en-US" altLang="zh-CN" sz="2400" b="0" i="1" baseline="30000" dirty="0">
                  <a:latin typeface="Times" pitchFamily="2" charset="0"/>
                </a:endParaRPr>
              </a:p>
              <a:p>
                <a:endParaRPr lang="en-US" altLang="zh-CN" sz="2400" dirty="0">
                  <a:latin typeface="Times" pitchFamily="2" charset="0"/>
                </a:endParaRPr>
              </a:p>
            </p:txBody>
          </p:sp>
        </mc:Choice>
        <mc:Fallback xmlns="">
          <p:sp>
            <p:nvSpPr>
              <p:cNvPr id="2" name="矩形 1">
                <a:extLst>
                  <a:ext uri="{FF2B5EF4-FFF2-40B4-BE49-F238E27FC236}">
                    <a16:creationId xmlns:a16="http://schemas.microsoft.com/office/drawing/2014/main" id="{A13DC8EA-6222-BB43-BB99-317F5A7F6D28}"/>
                  </a:ext>
                </a:extLst>
              </p:cNvPr>
              <p:cNvSpPr>
                <a:spLocks noRot="1" noChangeAspect="1" noMove="1" noResize="1" noEditPoints="1" noAdjustHandles="1" noChangeArrowheads="1" noChangeShapeType="1" noTextEdit="1"/>
              </p:cNvSpPr>
              <p:nvPr/>
            </p:nvSpPr>
            <p:spPr>
              <a:xfrm>
                <a:off x="851647" y="1623453"/>
                <a:ext cx="9662652" cy="3652731"/>
              </a:xfrm>
              <a:prstGeom prst="rect">
                <a:avLst/>
              </a:prstGeom>
              <a:blipFill>
                <a:blip r:embed="rId3"/>
                <a:stretch>
                  <a:fillRect l="-1181" t="-1730"/>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8A4CCF2E-8944-794D-8117-BAA88F21AABF}"/>
              </a:ext>
            </a:extLst>
          </p:cNvPr>
          <p:cNvSpPr>
            <a:spLocks noGrp="1"/>
          </p:cNvSpPr>
          <p:nvPr>
            <p:ph type="title"/>
          </p:nvPr>
        </p:nvSpPr>
        <p:spPr/>
        <p:txBody>
          <a:bodyPr/>
          <a:lstStyle/>
          <a:p>
            <a:endParaRPr lang="zh-CN" altLang="en-US" dirty="0"/>
          </a:p>
        </p:txBody>
      </p:sp>
      <p:sp>
        <p:nvSpPr>
          <p:cNvPr id="6" name="标题 1">
            <a:extLst>
              <a:ext uri="{FF2B5EF4-FFF2-40B4-BE49-F238E27FC236}">
                <a16:creationId xmlns:a16="http://schemas.microsoft.com/office/drawing/2014/main" id="{8ECED176-DDE3-504B-8F49-9F2D17201CA8}"/>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Abstractor (Seq2seq Model)</a:t>
            </a:r>
            <a:endParaRPr kumimoji="1" lang="zh-CN" altLang="en-US" dirty="0"/>
          </a:p>
        </p:txBody>
      </p:sp>
    </p:spTree>
    <p:extLst>
      <p:ext uri="{BB962C8B-B14F-4D97-AF65-F5344CB8AC3E}">
        <p14:creationId xmlns:p14="http://schemas.microsoft.com/office/powerpoint/2010/main" val="61778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8BB1E-4AEB-1247-9CBC-166C34A5AD15}"/>
              </a:ext>
            </a:extLst>
          </p:cNvPr>
          <p:cNvSpPr>
            <a:spLocks noGrp="1"/>
          </p:cNvSpPr>
          <p:nvPr>
            <p:ph type="title"/>
          </p:nvPr>
        </p:nvSpPr>
        <p:spPr/>
        <p:txBody>
          <a:bodyPr/>
          <a:lstStyle/>
          <a:p>
            <a:r>
              <a:rPr kumimoji="1" lang="en-US" altLang="zh-CN" dirty="0"/>
              <a:t>Task Description</a:t>
            </a:r>
            <a:endParaRPr kumimoji="1" lang="zh-CN" altLang="en-US" dirty="0"/>
          </a:p>
        </p:txBody>
      </p:sp>
      <p:sp>
        <p:nvSpPr>
          <p:cNvPr id="9" name="内容占位符 3">
            <a:extLst>
              <a:ext uri="{FF2B5EF4-FFF2-40B4-BE49-F238E27FC236}">
                <a16:creationId xmlns:a16="http://schemas.microsoft.com/office/drawing/2014/main" id="{07B091E8-4253-EC44-8E0D-93C63D88E941}"/>
              </a:ext>
            </a:extLst>
          </p:cNvPr>
          <p:cNvSpPr>
            <a:spLocks noGrp="1"/>
          </p:cNvSpPr>
          <p:nvPr/>
        </p:nvSpPr>
        <p:spPr>
          <a:xfrm>
            <a:off x="838200" y="1425185"/>
            <a:ext cx="8372162" cy="5720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b="1" dirty="0">
                <a:latin typeface="Times" pitchFamily="2" charset="0"/>
              </a:rPr>
              <a:t>Abstractive Summarization</a:t>
            </a:r>
          </a:p>
          <a:p>
            <a:pPr>
              <a:lnSpc>
                <a:spcPct val="150000"/>
              </a:lnSpc>
            </a:pPr>
            <a:endParaRPr lang="en-US" altLang="zh-CN" b="1" dirty="0">
              <a:latin typeface="Times" pitchFamily="2" charset="0"/>
            </a:endParaRPr>
          </a:p>
          <a:p>
            <a:pPr>
              <a:lnSpc>
                <a:spcPct val="150000"/>
              </a:lnSpc>
            </a:pPr>
            <a:endParaRPr lang="en-US" altLang="zh-CN" b="1" dirty="0">
              <a:latin typeface="Times" pitchFamily="2" charset="0"/>
            </a:endParaRPr>
          </a:p>
        </p:txBody>
      </p:sp>
      <p:sp>
        <p:nvSpPr>
          <p:cNvPr id="10" name="文本框 4">
            <a:extLst>
              <a:ext uri="{FF2B5EF4-FFF2-40B4-BE49-F238E27FC236}">
                <a16:creationId xmlns:a16="http://schemas.microsoft.com/office/drawing/2014/main" id="{6CC64CBF-4C14-6E48-AF07-6A07757F7689}"/>
              </a:ext>
            </a:extLst>
          </p:cNvPr>
          <p:cNvSpPr txBox="1"/>
          <p:nvPr/>
        </p:nvSpPr>
        <p:spPr>
          <a:xfrm>
            <a:off x="2395622" y="2181050"/>
            <a:ext cx="925740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chemeClr val="bg2"/>
                </a:solidFill>
                <a:latin typeface="Times" pitchFamily="2" charset="0"/>
              </a:rPr>
              <a:t>new </a:t>
            </a:r>
            <a:r>
              <a:rPr kumimoji="1" lang="en-US" altLang="zh-CN" dirty="0" err="1">
                <a:solidFill>
                  <a:schemeClr val="bg2"/>
                </a:solidFill>
                <a:latin typeface="Times" pitchFamily="2" charset="0"/>
              </a:rPr>
              <a:t>delhi</a:t>
            </a:r>
            <a:r>
              <a:rPr kumimoji="1" lang="en-US" altLang="zh-CN" dirty="0">
                <a:solidFill>
                  <a:schemeClr val="bg2"/>
                </a:solidFill>
                <a:latin typeface="Times" pitchFamily="2" charset="0"/>
              </a:rPr>
              <a:t>, </a:t>
            </a:r>
            <a:r>
              <a:rPr kumimoji="1" lang="en-US" altLang="zh-CN" dirty="0" err="1">
                <a:solidFill>
                  <a:schemeClr val="bg2"/>
                </a:solidFill>
                <a:latin typeface="Times" pitchFamily="2" charset="0"/>
              </a:rPr>
              <a:t>india</a:t>
            </a:r>
            <a:r>
              <a:rPr kumimoji="1" lang="en-US" altLang="zh-CN" dirty="0">
                <a:solidFill>
                  <a:schemeClr val="bg2"/>
                </a:solidFill>
                <a:latin typeface="Times" pitchFamily="2" charset="0"/>
              </a:rPr>
              <a:t> police have arrested four employees</a:t>
            </a:r>
            <a:r>
              <a:rPr kumimoji="1" lang="en-US" altLang="zh-CN" i="1" dirty="0">
                <a:solidFill>
                  <a:schemeClr val="bg2"/>
                </a:solidFill>
                <a:latin typeface="Times" pitchFamily="2" charset="0"/>
              </a:rPr>
              <a:t>. </a:t>
            </a:r>
            <a:r>
              <a:rPr kumimoji="1" lang="en-US" altLang="zh-CN" i="1" dirty="0">
                <a:latin typeface="Times" pitchFamily="2" charset="0"/>
              </a:rPr>
              <a:t>federal</a:t>
            </a:r>
            <a:r>
              <a:rPr kumimoji="1" lang="en-US" altLang="zh-CN" b="1" i="1" dirty="0">
                <a:latin typeface="Times" pitchFamily="2" charset="0"/>
              </a:rPr>
              <a:t> education minister </a:t>
            </a:r>
            <a:r>
              <a:rPr kumimoji="1" lang="en-US" altLang="zh-CN" i="1" dirty="0" err="1">
                <a:latin typeface="Times" pitchFamily="2" charset="0"/>
              </a:rPr>
              <a:t>smriti</a:t>
            </a:r>
            <a:r>
              <a:rPr kumimoji="1" lang="en-US" altLang="zh-CN" i="1" dirty="0">
                <a:latin typeface="Times" pitchFamily="2" charset="0"/>
              </a:rPr>
              <a:t> </a:t>
            </a:r>
            <a:r>
              <a:rPr kumimoji="1" lang="en-US" altLang="zh-CN" i="1" dirty="0" err="1">
                <a:latin typeface="Times" pitchFamily="2" charset="0"/>
              </a:rPr>
              <a:t>irani</a:t>
            </a:r>
            <a:r>
              <a:rPr kumimoji="1" lang="en-US" altLang="zh-CN" i="1" dirty="0">
                <a:latin typeface="Times" pitchFamily="2" charset="0"/>
              </a:rPr>
              <a:t> was visiting a </a:t>
            </a:r>
            <a:r>
              <a:rPr kumimoji="1" lang="en-US" altLang="zh-CN" b="1" i="1" dirty="0" err="1">
                <a:latin typeface="Times" pitchFamily="2" charset="0"/>
              </a:rPr>
              <a:t>fabindia</a:t>
            </a:r>
            <a:r>
              <a:rPr kumimoji="1" lang="en-US" altLang="zh-CN" i="1" dirty="0">
                <a:latin typeface="Times" pitchFamily="2" charset="0"/>
              </a:rPr>
              <a:t> outlet in the tourist resort state of goa on </a:t>
            </a:r>
            <a:r>
              <a:rPr kumimoji="1" lang="en-US" altLang="zh-CN" i="1" dirty="0" err="1">
                <a:latin typeface="Times" pitchFamily="2" charset="0"/>
              </a:rPr>
              <a:t>friday</a:t>
            </a:r>
            <a:r>
              <a:rPr kumimoji="1" lang="en-US" altLang="zh-CN" i="1" dirty="0">
                <a:latin typeface="Times" pitchFamily="2" charset="0"/>
              </a:rPr>
              <a:t> when she discovered a surveillance </a:t>
            </a:r>
            <a:r>
              <a:rPr kumimoji="1" lang="en-US" altLang="zh-CN" b="1" i="1" dirty="0">
                <a:latin typeface="Times" pitchFamily="2" charset="0"/>
              </a:rPr>
              <a:t>camera</a:t>
            </a:r>
            <a:r>
              <a:rPr kumimoji="1" lang="en-US" altLang="zh-CN" i="1" dirty="0">
                <a:latin typeface="Times" pitchFamily="2" charset="0"/>
              </a:rPr>
              <a:t> pointed at the store ’s </a:t>
            </a:r>
            <a:r>
              <a:rPr kumimoji="1" lang="en-US" altLang="zh-CN" b="1" i="1" dirty="0">
                <a:latin typeface="Times" pitchFamily="2" charset="0"/>
              </a:rPr>
              <a:t>changing room</a:t>
            </a:r>
            <a:r>
              <a:rPr kumimoji="1" lang="en-US" altLang="zh-CN" i="1" dirty="0">
                <a:latin typeface="Times" pitchFamily="2" charset="0"/>
              </a:rPr>
              <a:t>.  four employees of the store have been </a:t>
            </a:r>
            <a:r>
              <a:rPr kumimoji="1" lang="en-US" altLang="zh-CN" b="1" i="1" dirty="0">
                <a:latin typeface="Times" pitchFamily="2" charset="0"/>
              </a:rPr>
              <a:t>arrested</a:t>
            </a:r>
            <a:r>
              <a:rPr kumimoji="1" lang="en-US" altLang="zh-CN" dirty="0">
                <a:latin typeface="Times" pitchFamily="2" charset="0"/>
              </a:rPr>
              <a:t> , </a:t>
            </a:r>
            <a:r>
              <a:rPr kumimoji="1" lang="en-US" altLang="zh-CN" dirty="0">
                <a:solidFill>
                  <a:schemeClr val="bg2"/>
                </a:solidFill>
                <a:latin typeface="Times" pitchFamily="2" charset="0"/>
              </a:rPr>
              <a:t>but its manager was still at large </a:t>
            </a:r>
            <a:r>
              <a:rPr kumimoji="1" lang="en-US" altLang="zh-CN" dirty="0" err="1">
                <a:solidFill>
                  <a:schemeClr val="bg2"/>
                </a:solidFill>
                <a:latin typeface="Times" pitchFamily="2" charset="0"/>
              </a:rPr>
              <a:t>saturday</a:t>
            </a:r>
            <a:r>
              <a:rPr kumimoji="1" lang="en-US" altLang="zh-CN" dirty="0">
                <a:solidFill>
                  <a:schemeClr val="bg2"/>
                </a:solidFill>
                <a:latin typeface="Times" pitchFamily="2" charset="0"/>
              </a:rPr>
              <a:t> . </a:t>
            </a:r>
            <a:r>
              <a:rPr kumimoji="1" lang="en-US" altLang="zh-CN" i="1" dirty="0">
                <a:latin typeface="Times" pitchFamily="2" charset="0"/>
              </a:rPr>
              <a:t>state </a:t>
            </a:r>
            <a:r>
              <a:rPr kumimoji="1" lang="en-US" altLang="zh-CN" b="1" i="1" dirty="0">
                <a:latin typeface="Times" pitchFamily="2" charset="0"/>
              </a:rPr>
              <a:t>authorities</a:t>
            </a:r>
            <a:r>
              <a:rPr kumimoji="1" lang="en-US" altLang="zh-CN" i="1" dirty="0">
                <a:latin typeface="Times" pitchFamily="2" charset="0"/>
              </a:rPr>
              <a:t> found an overhead camera that the minister had spotted and determined that it was indeed able to take </a:t>
            </a:r>
            <a:r>
              <a:rPr kumimoji="1" lang="en-US" altLang="zh-CN" b="1" i="1" dirty="0">
                <a:latin typeface="Times" pitchFamily="2" charset="0"/>
              </a:rPr>
              <a:t>photos</a:t>
            </a:r>
            <a:r>
              <a:rPr kumimoji="1" lang="en-US" altLang="zh-CN" i="1" dirty="0">
                <a:latin typeface="Times" pitchFamily="2" charset="0"/>
              </a:rPr>
              <a:t> of customers. </a:t>
            </a:r>
            <a:r>
              <a:rPr kumimoji="1" lang="en-US" altLang="zh-CN" dirty="0">
                <a:solidFill>
                  <a:schemeClr val="bg2"/>
                </a:solidFill>
                <a:latin typeface="Times" pitchFamily="2" charset="0"/>
              </a:rPr>
              <a:t>authorities sealed off the store and summoned six top officials from </a:t>
            </a:r>
            <a:r>
              <a:rPr kumimoji="1" lang="en-US" altLang="zh-CN" dirty="0" err="1">
                <a:solidFill>
                  <a:schemeClr val="bg2"/>
                </a:solidFill>
                <a:latin typeface="Times" pitchFamily="2" charset="0"/>
              </a:rPr>
              <a:t>fabindia</a:t>
            </a:r>
            <a:r>
              <a:rPr kumimoji="1" lang="en-US" altLang="zh-CN" dirty="0">
                <a:solidFill>
                  <a:schemeClr val="bg2"/>
                </a:solidFill>
                <a:latin typeface="Times" pitchFamily="2" charset="0"/>
              </a:rPr>
              <a:t>. the arrested staff have been charged with voyeurism and breach of privacy . </a:t>
            </a:r>
            <a:r>
              <a:rPr kumimoji="1" lang="en-US" altLang="zh-CN" i="1" dirty="0">
                <a:latin typeface="Times" pitchFamily="2" charset="0"/>
              </a:rPr>
              <a:t>if </a:t>
            </a:r>
            <a:r>
              <a:rPr kumimoji="1" lang="en-US" altLang="zh-CN" b="1" i="1" dirty="0">
                <a:latin typeface="Times" pitchFamily="2" charset="0"/>
              </a:rPr>
              <a:t>convicted</a:t>
            </a:r>
            <a:r>
              <a:rPr kumimoji="1" lang="en-US" altLang="zh-CN" i="1" dirty="0">
                <a:latin typeface="Times" pitchFamily="2" charset="0"/>
              </a:rPr>
              <a:t> , they could spend up to </a:t>
            </a:r>
            <a:r>
              <a:rPr kumimoji="1" lang="en-US" altLang="zh-CN" b="1" i="1" dirty="0">
                <a:latin typeface="Times" pitchFamily="2" charset="0"/>
              </a:rPr>
              <a:t>three years </a:t>
            </a:r>
            <a:r>
              <a:rPr kumimoji="1" lang="en-US" altLang="zh-CN" i="1" dirty="0">
                <a:latin typeface="Times" pitchFamily="2" charset="0"/>
              </a:rPr>
              <a:t>in jail .</a:t>
            </a:r>
            <a:endParaRPr kumimoji="1" lang="zh-CN" altLang="en-US" i="1" dirty="0">
              <a:latin typeface="Times" pitchFamily="2" charset="0"/>
            </a:endParaRPr>
          </a:p>
        </p:txBody>
      </p:sp>
      <p:sp>
        <p:nvSpPr>
          <p:cNvPr id="11" name="文本框 5">
            <a:extLst>
              <a:ext uri="{FF2B5EF4-FFF2-40B4-BE49-F238E27FC236}">
                <a16:creationId xmlns:a16="http://schemas.microsoft.com/office/drawing/2014/main" id="{32034F63-DD69-494D-87B5-A50154548F87}"/>
              </a:ext>
            </a:extLst>
          </p:cNvPr>
          <p:cNvSpPr txBox="1"/>
          <p:nvPr/>
        </p:nvSpPr>
        <p:spPr>
          <a:xfrm>
            <a:off x="1038828" y="2054395"/>
            <a:ext cx="133595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Document</a:t>
            </a:r>
          </a:p>
        </p:txBody>
      </p:sp>
      <p:sp>
        <p:nvSpPr>
          <p:cNvPr id="12" name="文本框 7">
            <a:extLst>
              <a:ext uri="{FF2B5EF4-FFF2-40B4-BE49-F238E27FC236}">
                <a16:creationId xmlns:a16="http://schemas.microsoft.com/office/drawing/2014/main" id="{C97FC502-9930-2F4C-85AB-8FCFE18DBBA7}"/>
              </a:ext>
            </a:extLst>
          </p:cNvPr>
          <p:cNvSpPr txBox="1"/>
          <p:nvPr/>
        </p:nvSpPr>
        <p:spPr>
          <a:xfrm>
            <a:off x="2395621" y="4928090"/>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a:t>
            </a:r>
            <a:r>
              <a:rPr kumimoji="1" lang="en-US" altLang="zh-CN" b="1" dirty="0">
                <a:latin typeface="Times" pitchFamily="2" charset="0"/>
              </a:rPr>
              <a:t> education minister </a:t>
            </a:r>
            <a:r>
              <a:rPr kumimoji="1" lang="en-US" altLang="zh-CN" dirty="0" err="1">
                <a:latin typeface="Times" pitchFamily="2" charset="0"/>
              </a:rPr>
              <a:t>smriti</a:t>
            </a:r>
            <a:r>
              <a:rPr kumimoji="1" lang="en-US" altLang="zh-CN" dirty="0">
                <a:latin typeface="Times" pitchFamily="2" charset="0"/>
              </a:rPr>
              <a:t> </a:t>
            </a:r>
            <a:r>
              <a:rPr kumimoji="1" lang="en-US" altLang="zh-CN" dirty="0" err="1">
                <a:latin typeface="Times" pitchFamily="2" charset="0"/>
              </a:rPr>
              <a:t>irani</a:t>
            </a:r>
            <a:r>
              <a:rPr kumimoji="1" lang="en-US" altLang="zh-CN" dirty="0">
                <a:latin typeface="Times" pitchFamily="2" charset="0"/>
              </a:rPr>
              <a:t> visited a </a:t>
            </a:r>
            <a:r>
              <a:rPr kumimoji="1" lang="en-US" altLang="zh-CN" b="1" dirty="0" err="1">
                <a:latin typeface="Times" pitchFamily="2" charset="0"/>
              </a:rPr>
              <a:t>fabindia</a:t>
            </a:r>
            <a:r>
              <a:rPr kumimoji="1" lang="en-US" altLang="zh-CN" dirty="0">
                <a:latin typeface="Times" pitchFamily="2" charset="0"/>
              </a:rPr>
              <a:t> store in goa , saw </a:t>
            </a:r>
            <a:r>
              <a:rPr kumimoji="1" lang="en-US" altLang="zh-CN" b="1" dirty="0">
                <a:latin typeface="Times" pitchFamily="2" charset="0"/>
              </a:rPr>
              <a:t>cameras</a:t>
            </a:r>
            <a:r>
              <a:rPr kumimoji="1" lang="en-US" altLang="zh-CN" dirty="0">
                <a:latin typeface="Times" pitchFamily="2" charset="0"/>
              </a:rPr>
              <a:t>.</a:t>
            </a:r>
          </a:p>
          <a:p>
            <a:r>
              <a:rPr kumimoji="1" lang="en-US" altLang="zh-CN" b="1" dirty="0" err="1">
                <a:latin typeface="Times" pitchFamily="2" charset="0"/>
              </a:rPr>
              <a:t>authoroities</a:t>
            </a:r>
            <a:r>
              <a:rPr kumimoji="1" lang="en-US" altLang="zh-CN" dirty="0">
                <a:latin typeface="Times" pitchFamily="2" charset="0"/>
              </a:rPr>
              <a:t> discovered the </a:t>
            </a:r>
            <a:r>
              <a:rPr kumimoji="1" lang="en-US" altLang="zh-CN" b="1" dirty="0">
                <a:latin typeface="Times" pitchFamily="2" charset="0"/>
              </a:rPr>
              <a:t>cameras</a:t>
            </a:r>
            <a:r>
              <a:rPr kumimoji="1" lang="en-US" altLang="zh-CN" dirty="0">
                <a:latin typeface="Times" pitchFamily="2" charset="0"/>
              </a:rPr>
              <a:t> could capture </a:t>
            </a:r>
            <a:r>
              <a:rPr kumimoji="1" lang="en-US" altLang="zh-CN" b="1" dirty="0">
                <a:latin typeface="Times" pitchFamily="2" charset="0"/>
              </a:rPr>
              <a:t>photos</a:t>
            </a:r>
            <a:r>
              <a:rPr kumimoji="1" lang="en-US" altLang="zh-CN" dirty="0">
                <a:latin typeface="Times" pitchFamily="2" charset="0"/>
              </a:rPr>
              <a:t> from the store ’s </a:t>
            </a:r>
            <a:r>
              <a:rPr kumimoji="1" lang="en-US" altLang="zh-CN" b="1" dirty="0">
                <a:latin typeface="Times" pitchFamily="2" charset="0"/>
              </a:rPr>
              <a:t>changing room</a:t>
            </a:r>
            <a:r>
              <a:rPr kumimoji="1" lang="en-US" altLang="zh-CN" dirty="0">
                <a:latin typeface="Times" pitchFamily="2" charset="0"/>
              </a:rPr>
              <a:t>.</a:t>
            </a:r>
          </a:p>
          <a:p>
            <a:r>
              <a:rPr kumimoji="1" lang="en-US" altLang="zh-CN" dirty="0">
                <a:latin typeface="Times" pitchFamily="2" charset="0"/>
              </a:rPr>
              <a:t>the four store workers </a:t>
            </a:r>
            <a:r>
              <a:rPr kumimoji="1" lang="en-US" altLang="zh-CN" b="1" dirty="0">
                <a:latin typeface="Times" pitchFamily="2" charset="0"/>
              </a:rPr>
              <a:t>arrested</a:t>
            </a:r>
            <a:r>
              <a:rPr kumimoji="1" lang="en-US" altLang="zh-CN" dirty="0">
                <a:latin typeface="Times" pitchFamily="2" charset="0"/>
              </a:rPr>
              <a:t> could spend </a:t>
            </a:r>
            <a:r>
              <a:rPr kumimoji="1" lang="en-US" altLang="zh-CN" b="1" dirty="0">
                <a:latin typeface="Times" pitchFamily="2" charset="0"/>
              </a:rPr>
              <a:t>three years </a:t>
            </a:r>
            <a:r>
              <a:rPr kumimoji="1" lang="en-US" altLang="zh-CN" dirty="0">
                <a:latin typeface="Times" pitchFamily="2" charset="0"/>
              </a:rPr>
              <a:t>each in prison if </a:t>
            </a:r>
            <a:r>
              <a:rPr kumimoji="1" lang="en-US" altLang="zh-CN" b="1" dirty="0">
                <a:latin typeface="Times" pitchFamily="2" charset="0"/>
              </a:rPr>
              <a:t>convicted</a:t>
            </a:r>
            <a:r>
              <a:rPr kumimoji="1" lang="en-US" altLang="zh-CN" dirty="0">
                <a:latin typeface="Times" pitchFamily="2" charset="0"/>
              </a:rPr>
              <a:t> .</a:t>
            </a:r>
            <a:endParaRPr kumimoji="1" lang="zh-CN" altLang="en-US" dirty="0">
              <a:latin typeface="Times" pitchFamily="2" charset="0"/>
            </a:endParaRPr>
          </a:p>
        </p:txBody>
      </p:sp>
      <p:sp>
        <p:nvSpPr>
          <p:cNvPr id="13" name="文本框 8">
            <a:extLst>
              <a:ext uri="{FF2B5EF4-FFF2-40B4-BE49-F238E27FC236}">
                <a16:creationId xmlns:a16="http://schemas.microsoft.com/office/drawing/2014/main" id="{F1B6B80C-B00D-B84F-95D1-A9ABA180AE59}"/>
              </a:ext>
            </a:extLst>
          </p:cNvPr>
          <p:cNvSpPr txBox="1"/>
          <p:nvPr/>
        </p:nvSpPr>
        <p:spPr>
          <a:xfrm>
            <a:off x="1038828" y="4928090"/>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14" name="矩形 13">
            <a:extLst>
              <a:ext uri="{FF2B5EF4-FFF2-40B4-BE49-F238E27FC236}">
                <a16:creationId xmlns:a16="http://schemas.microsoft.com/office/drawing/2014/main" id="{C1374F39-12C1-7542-BBFB-05B69EAA0F07}"/>
              </a:ext>
            </a:extLst>
          </p:cNvPr>
          <p:cNvSpPr/>
          <p:nvPr/>
        </p:nvSpPr>
        <p:spPr>
          <a:xfrm>
            <a:off x="2395622" y="2153368"/>
            <a:ext cx="9169126" cy="2347156"/>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5" name="文本框 14">
            <a:extLst>
              <a:ext uri="{FF2B5EF4-FFF2-40B4-BE49-F238E27FC236}">
                <a16:creationId xmlns:a16="http://schemas.microsoft.com/office/drawing/2014/main" id="{61D5FBD9-B117-BB41-AF99-24B631D1E64E}"/>
              </a:ext>
            </a:extLst>
          </p:cNvPr>
          <p:cNvSpPr txBox="1"/>
          <p:nvPr/>
        </p:nvSpPr>
        <p:spPr>
          <a:xfrm>
            <a:off x="2442117" y="702527"/>
            <a:ext cx="184731" cy="369332"/>
          </a:xfrm>
          <a:prstGeom prst="rect">
            <a:avLst/>
          </a:prstGeom>
          <a:noFill/>
        </p:spPr>
        <p:txBody>
          <a:bodyPr wrap="none" rtlCol="0">
            <a:spAutoFit/>
          </a:bodyPr>
          <a:lstStyle/>
          <a:p>
            <a:endParaRPr kumimoji="1" lang="zh-CN" altLang="en-US" dirty="0"/>
          </a:p>
        </p:txBody>
      </p:sp>
      <p:sp>
        <p:nvSpPr>
          <p:cNvPr id="3" name="灯片编号占位符 2">
            <a:extLst>
              <a:ext uri="{FF2B5EF4-FFF2-40B4-BE49-F238E27FC236}">
                <a16:creationId xmlns:a16="http://schemas.microsoft.com/office/drawing/2014/main" id="{5FC52593-5C5D-1E41-A120-6FAF1965AF31}"/>
              </a:ext>
            </a:extLst>
          </p:cNvPr>
          <p:cNvSpPr>
            <a:spLocks noGrp="1"/>
          </p:cNvSpPr>
          <p:nvPr>
            <p:ph type="sldNum" sz="quarter" idx="12"/>
          </p:nvPr>
        </p:nvSpPr>
        <p:spPr/>
        <p:txBody>
          <a:bodyPr/>
          <a:lstStyle/>
          <a:p>
            <a:r>
              <a:rPr lang="sl-SI" dirty="0"/>
              <a:t>#1</a:t>
            </a:r>
            <a:endParaRPr lang="en-US" dirty="0"/>
          </a:p>
        </p:txBody>
      </p:sp>
    </p:spTree>
    <p:extLst>
      <p:ext uri="{BB962C8B-B14F-4D97-AF65-F5344CB8AC3E}">
        <p14:creationId xmlns:p14="http://schemas.microsoft.com/office/powerpoint/2010/main" val="1420774258"/>
      </p:ext>
    </p:extLst>
  </p:cSld>
  <p:clrMapOvr>
    <a:masterClrMapping/>
  </p:clrMapOvr>
  <mc:AlternateContent xmlns:mc="http://schemas.openxmlformats.org/markup-compatibility/2006" xmlns:p14="http://schemas.microsoft.com/office/powerpoint/2010/main">
    <mc:Choice Requires="p14">
      <p:transition spd="slow" p14:dur="2000" advTm="9860"/>
    </mc:Choice>
    <mc:Fallback xmlns="">
      <p:transition spd="slow" advTm="98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A9FF383-82F0-D54A-9709-37054AF5D631}"/>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kumimoji="1" lang="en-US" altLang="zh-CN" sz="3600" dirty="0"/>
              <a:t>Proposed</a:t>
            </a:r>
            <a:r>
              <a:rPr kumimoji="1" lang="en-US" altLang="zh-CN" dirty="0"/>
              <a:t> </a:t>
            </a:r>
            <a:r>
              <a:rPr lang="en" altLang="zh-CN" sz="3600" dirty="0"/>
              <a:t>Extractor-Abstractor</a:t>
            </a:r>
            <a:endParaRPr kumimoji="1" lang="zh-CN" altLang="en-US" dirty="0"/>
          </a:p>
        </p:txBody>
      </p:sp>
      <p:grpSp>
        <p:nvGrpSpPr>
          <p:cNvPr id="17" name="组合 16">
            <a:extLst>
              <a:ext uri="{FF2B5EF4-FFF2-40B4-BE49-F238E27FC236}">
                <a16:creationId xmlns:a16="http://schemas.microsoft.com/office/drawing/2014/main" id="{987063AC-4403-D04A-B7C2-8EE7BFE4D3C8}"/>
              </a:ext>
            </a:extLst>
          </p:cNvPr>
          <p:cNvGrpSpPr/>
          <p:nvPr/>
        </p:nvGrpSpPr>
        <p:grpSpPr>
          <a:xfrm>
            <a:off x="528429" y="1411090"/>
            <a:ext cx="11135142" cy="2017910"/>
            <a:chOff x="838200" y="4234649"/>
            <a:chExt cx="11135142" cy="2017910"/>
          </a:xfrm>
        </p:grpSpPr>
        <p:grpSp>
          <p:nvGrpSpPr>
            <p:cNvPr id="6" name="组合 5">
              <a:extLst>
                <a:ext uri="{FF2B5EF4-FFF2-40B4-BE49-F238E27FC236}">
                  <a16:creationId xmlns:a16="http://schemas.microsoft.com/office/drawing/2014/main" id="{4BDA0E30-CE1B-E54E-B674-EEC127780481}"/>
                </a:ext>
              </a:extLst>
            </p:cNvPr>
            <p:cNvGrpSpPr/>
            <p:nvPr/>
          </p:nvGrpSpPr>
          <p:grpSpPr>
            <a:xfrm>
              <a:off x="838200" y="4347558"/>
              <a:ext cx="6217920" cy="1905001"/>
              <a:chOff x="167640" y="3600798"/>
              <a:chExt cx="6217920" cy="1905001"/>
            </a:xfrm>
          </p:grpSpPr>
          <p:sp>
            <p:nvSpPr>
              <p:cNvPr id="7" name="多文档 6">
                <a:extLst>
                  <a:ext uri="{FF2B5EF4-FFF2-40B4-BE49-F238E27FC236}">
                    <a16:creationId xmlns:a16="http://schemas.microsoft.com/office/drawing/2014/main" id="{B0FA62B9-B678-2744-ACDA-7A097AC96BCA}"/>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8" name="直线箭头连接符 7">
                <a:extLst>
                  <a:ext uri="{FF2B5EF4-FFF2-40B4-BE49-F238E27FC236}">
                    <a16:creationId xmlns:a16="http://schemas.microsoft.com/office/drawing/2014/main" id="{F538B202-0B4E-D442-BCF7-7485D2BDEAAF}"/>
                  </a:ext>
                </a:extLst>
              </p:cNvPr>
              <p:cNvCxnSpPr>
                <a:cxnSpLocks/>
                <a:stCxn id="7"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65C50450-0DC6-0E4A-887D-751403FB3EB1}"/>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10" name="直线箭头连接符 9">
                <a:extLst>
                  <a:ext uri="{FF2B5EF4-FFF2-40B4-BE49-F238E27FC236}">
                    <a16:creationId xmlns:a16="http://schemas.microsoft.com/office/drawing/2014/main" id="{D1688C75-5DE2-114E-8E2D-E69D6E477172}"/>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多文档 10">
                <a:extLst>
                  <a:ext uri="{FF2B5EF4-FFF2-40B4-BE49-F238E27FC236}">
                    <a16:creationId xmlns:a16="http://schemas.microsoft.com/office/drawing/2014/main" id="{6AF19CA8-9B99-B54C-A72E-F4C1CF16D89D}"/>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Salient content</a:t>
                </a:r>
                <a:endParaRPr kumimoji="1" lang="zh-CN" altLang="en-US" sz="2800" dirty="0">
                  <a:solidFill>
                    <a:schemeClr val="tx1"/>
                  </a:solidFill>
                </a:endParaRPr>
              </a:p>
            </p:txBody>
          </p:sp>
        </p:grpSp>
        <p:grpSp>
          <p:nvGrpSpPr>
            <p:cNvPr id="12" name="组合 11">
              <a:extLst>
                <a:ext uri="{FF2B5EF4-FFF2-40B4-BE49-F238E27FC236}">
                  <a16:creationId xmlns:a16="http://schemas.microsoft.com/office/drawing/2014/main" id="{62C0FEAF-60A8-D842-A30D-29A7890678BE}"/>
                </a:ext>
              </a:extLst>
            </p:cNvPr>
            <p:cNvGrpSpPr/>
            <p:nvPr/>
          </p:nvGrpSpPr>
          <p:grpSpPr>
            <a:xfrm>
              <a:off x="7056120" y="4234649"/>
              <a:ext cx="4917222" cy="1904992"/>
              <a:chOff x="7056120" y="4234649"/>
              <a:chExt cx="4917222" cy="1904992"/>
            </a:xfrm>
          </p:grpSpPr>
          <p:cxnSp>
            <p:nvCxnSpPr>
              <p:cNvPr id="13" name="直线箭头连接符 12">
                <a:extLst>
                  <a:ext uri="{FF2B5EF4-FFF2-40B4-BE49-F238E27FC236}">
                    <a16:creationId xmlns:a16="http://schemas.microsoft.com/office/drawing/2014/main" id="{01C70E30-56F7-8045-B18A-DBF60AE18C99}"/>
                  </a:ext>
                </a:extLst>
              </p:cNvPr>
              <p:cNvCxnSpPr>
                <a:cxnSpLocks/>
                <a:stCxn id="11" idx="3"/>
              </p:cNvCxnSpPr>
              <p:nvPr/>
            </p:nvCxnSpPr>
            <p:spPr>
              <a:xfrm>
                <a:off x="7056120" y="530005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AE481FBE-FABF-6143-8222-3BF8456C8C04}"/>
                  </a:ext>
                </a:extLst>
              </p:cNvPr>
              <p:cNvSpPr/>
              <p:nvPr/>
            </p:nvSpPr>
            <p:spPr>
              <a:xfrm>
                <a:off x="7596147" y="4846320"/>
                <a:ext cx="1578333"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15" name="多文档 14">
                <a:extLst>
                  <a:ext uri="{FF2B5EF4-FFF2-40B4-BE49-F238E27FC236}">
                    <a16:creationId xmlns:a16="http://schemas.microsoft.com/office/drawing/2014/main" id="{BE522943-7F6F-FD44-B77C-11CDAC0CFCE4}"/>
                  </a:ext>
                </a:extLst>
              </p:cNvPr>
              <p:cNvSpPr/>
              <p:nvPr/>
            </p:nvSpPr>
            <p:spPr>
              <a:xfrm>
                <a:off x="9624396" y="4234649"/>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16" name="直线箭头连接符 15">
                <a:extLst>
                  <a:ext uri="{FF2B5EF4-FFF2-40B4-BE49-F238E27FC236}">
                    <a16:creationId xmlns:a16="http://schemas.microsoft.com/office/drawing/2014/main" id="{B47A12C2-C98D-C342-A042-94976E80C519}"/>
                  </a:ext>
                </a:extLst>
              </p:cNvPr>
              <p:cNvCxnSpPr>
                <a:cxnSpLocks/>
              </p:cNvCxnSpPr>
              <p:nvPr/>
            </p:nvCxnSpPr>
            <p:spPr>
              <a:xfrm>
                <a:off x="9183759" y="5300059"/>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grpSp>
        <p:nvGrpSpPr>
          <p:cNvPr id="2" name="组合 1">
            <a:extLst>
              <a:ext uri="{FF2B5EF4-FFF2-40B4-BE49-F238E27FC236}">
                <a16:creationId xmlns:a16="http://schemas.microsoft.com/office/drawing/2014/main" id="{CA8A1025-631C-1A4B-9537-811F3F0FCEFE}"/>
              </a:ext>
            </a:extLst>
          </p:cNvPr>
          <p:cNvGrpSpPr/>
          <p:nvPr/>
        </p:nvGrpSpPr>
        <p:grpSpPr>
          <a:xfrm>
            <a:off x="528429" y="3951183"/>
            <a:ext cx="6217920" cy="1905014"/>
            <a:chOff x="528429" y="3951183"/>
            <a:chExt cx="6217920" cy="1905014"/>
          </a:xfrm>
        </p:grpSpPr>
        <p:sp>
          <p:nvSpPr>
            <p:cNvPr id="18" name="多文档 17">
              <a:extLst>
                <a:ext uri="{FF2B5EF4-FFF2-40B4-BE49-F238E27FC236}">
                  <a16:creationId xmlns:a16="http://schemas.microsoft.com/office/drawing/2014/main" id="{665DFBD1-F893-EE4B-BA6A-A4ECFE377EB4}"/>
                </a:ext>
              </a:extLst>
            </p:cNvPr>
            <p:cNvSpPr/>
            <p:nvPr/>
          </p:nvSpPr>
          <p:spPr>
            <a:xfrm>
              <a:off x="528429" y="3951196"/>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19" name="直线箭头连接符 18">
              <a:extLst>
                <a:ext uri="{FF2B5EF4-FFF2-40B4-BE49-F238E27FC236}">
                  <a16:creationId xmlns:a16="http://schemas.microsoft.com/office/drawing/2014/main" id="{815FE894-F233-EC45-BF37-E4ED441FF755}"/>
                </a:ext>
              </a:extLst>
            </p:cNvPr>
            <p:cNvCxnSpPr>
              <a:cxnSpLocks/>
              <a:stCxn id="18" idx="3"/>
            </p:cNvCxnSpPr>
            <p:nvPr/>
          </p:nvCxnSpPr>
          <p:spPr>
            <a:xfrm>
              <a:off x="2707749"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圆角矩形 19">
              <a:extLst>
                <a:ext uri="{FF2B5EF4-FFF2-40B4-BE49-F238E27FC236}">
                  <a16:creationId xmlns:a16="http://schemas.microsoft.com/office/drawing/2014/main" id="{F5FE0F0F-DE18-2046-B21C-49CD9871E0AE}"/>
                </a:ext>
              </a:extLst>
            </p:cNvPr>
            <p:cNvSpPr/>
            <p:nvPr/>
          </p:nvSpPr>
          <p:spPr>
            <a:xfrm>
              <a:off x="3195429" y="3951197"/>
              <a:ext cx="1447800" cy="1905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rgbClr val="C00000"/>
                  </a:solidFill>
                </a:rPr>
                <a:t>Keyword-based</a:t>
              </a:r>
              <a:r>
                <a:rPr kumimoji="1" lang="en-US" altLang="zh-CN" sz="2400" dirty="0">
                  <a:solidFill>
                    <a:sysClr val="windowText" lastClr="000000"/>
                  </a:solidFill>
                </a:rPr>
                <a:t> extractor</a:t>
              </a:r>
              <a:endParaRPr kumimoji="1" lang="zh-CN" altLang="en-US" sz="2400" dirty="0">
                <a:solidFill>
                  <a:sysClr val="windowText" lastClr="000000"/>
                </a:solidFill>
              </a:endParaRPr>
            </a:p>
          </p:txBody>
        </p:sp>
        <p:cxnSp>
          <p:nvCxnSpPr>
            <p:cNvPr id="21" name="直线箭头连接符 20">
              <a:extLst>
                <a:ext uri="{FF2B5EF4-FFF2-40B4-BE49-F238E27FC236}">
                  <a16:creationId xmlns:a16="http://schemas.microsoft.com/office/drawing/2014/main" id="{8B93E407-94B6-1946-8BA1-5CF762FC571B}"/>
                </a:ext>
              </a:extLst>
            </p:cNvPr>
            <p:cNvCxnSpPr>
              <a:cxnSpLocks/>
            </p:cNvCxnSpPr>
            <p:nvPr/>
          </p:nvCxnSpPr>
          <p:spPr>
            <a:xfrm>
              <a:off x="4641436"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22E35162-EFAF-6D46-9E03-E5BB954CE464}"/>
                </a:ext>
              </a:extLst>
            </p:cNvPr>
            <p:cNvSpPr/>
            <p:nvPr/>
          </p:nvSpPr>
          <p:spPr>
            <a:xfrm>
              <a:off x="5146150" y="3951183"/>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1</a:t>
              </a:r>
              <a:endParaRPr kumimoji="1" lang="zh-CN" altLang="en-US" sz="2000" baseline="-25000" dirty="0"/>
            </a:p>
          </p:txBody>
        </p:sp>
        <p:sp>
          <p:nvSpPr>
            <p:cNvPr id="24" name="矩形 23">
              <a:extLst>
                <a:ext uri="{FF2B5EF4-FFF2-40B4-BE49-F238E27FC236}">
                  <a16:creationId xmlns:a16="http://schemas.microsoft.com/office/drawing/2014/main" id="{7E60C092-8F10-104A-9B6A-316FCA6FB7CA}"/>
                </a:ext>
              </a:extLst>
            </p:cNvPr>
            <p:cNvSpPr/>
            <p:nvPr/>
          </p:nvSpPr>
          <p:spPr>
            <a:xfrm>
              <a:off x="5146150" y="4552940"/>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2</a:t>
              </a:r>
              <a:endParaRPr kumimoji="1" lang="zh-CN" altLang="en-US" sz="2000" baseline="-25000" dirty="0"/>
            </a:p>
          </p:txBody>
        </p:sp>
        <p:sp>
          <p:nvSpPr>
            <p:cNvPr id="26" name="矩形 25">
              <a:extLst>
                <a:ext uri="{FF2B5EF4-FFF2-40B4-BE49-F238E27FC236}">
                  <a16:creationId xmlns:a16="http://schemas.microsoft.com/office/drawing/2014/main" id="{5125BA96-D5E9-C043-BAA4-50126E080738}"/>
                </a:ext>
              </a:extLst>
            </p:cNvPr>
            <p:cNvSpPr/>
            <p:nvPr/>
          </p:nvSpPr>
          <p:spPr>
            <a:xfrm>
              <a:off x="5144356" y="5443039"/>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Set</a:t>
              </a:r>
              <a:r>
                <a:rPr kumimoji="1" lang="en-US" altLang="zh-CN" sz="2000" baseline="-25000" dirty="0" err="1"/>
                <a:t>m</a:t>
              </a:r>
              <a:endParaRPr kumimoji="1" lang="zh-CN" altLang="en-US" sz="2000" baseline="-25000" dirty="0"/>
            </a:p>
          </p:txBody>
        </p:sp>
        <p:sp>
          <p:nvSpPr>
            <p:cNvPr id="27" name="文本框 26">
              <a:extLst>
                <a:ext uri="{FF2B5EF4-FFF2-40B4-BE49-F238E27FC236}">
                  <a16:creationId xmlns:a16="http://schemas.microsoft.com/office/drawing/2014/main" id="{B4482F47-F565-244F-BDC7-7694134304F6}"/>
                </a:ext>
              </a:extLst>
            </p:cNvPr>
            <p:cNvSpPr txBox="1"/>
            <p:nvPr/>
          </p:nvSpPr>
          <p:spPr>
            <a:xfrm>
              <a:off x="5686211" y="4970031"/>
              <a:ext cx="516488" cy="369332"/>
            </a:xfrm>
            <a:prstGeom prst="rect">
              <a:avLst/>
            </a:prstGeom>
            <a:noFill/>
          </p:spPr>
          <p:txBody>
            <a:bodyPr wrap="none" rtlCol="0">
              <a:spAutoFit/>
            </a:bodyPr>
            <a:lstStyle/>
            <a:p>
              <a:r>
                <a:rPr kumimoji="1" lang="en-US" altLang="zh-CN" dirty="0"/>
                <a:t>……</a:t>
              </a:r>
              <a:endParaRPr kumimoji="1" lang="zh-CN" altLang="en-US" dirty="0"/>
            </a:p>
          </p:txBody>
        </p:sp>
      </p:grpSp>
      <p:cxnSp>
        <p:nvCxnSpPr>
          <p:cNvPr id="25" name="直线箭头连接符 24">
            <a:extLst>
              <a:ext uri="{FF2B5EF4-FFF2-40B4-BE49-F238E27FC236}">
                <a16:creationId xmlns:a16="http://schemas.microsoft.com/office/drawing/2014/main" id="{151BF1F1-A126-0F46-9E15-2EE8283427F1}"/>
              </a:ext>
            </a:extLst>
          </p:cNvPr>
          <p:cNvCxnSpPr>
            <a:cxnSpLocks/>
          </p:cNvCxnSpPr>
          <p:nvPr/>
        </p:nvCxnSpPr>
        <p:spPr>
          <a:xfrm>
            <a:off x="6746349" y="410591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a:extLst>
              <a:ext uri="{FF2B5EF4-FFF2-40B4-BE49-F238E27FC236}">
                <a16:creationId xmlns:a16="http://schemas.microsoft.com/office/drawing/2014/main" id="{80E10563-25A5-2F44-A2AF-5EF0DF6BC370}"/>
              </a:ext>
            </a:extLst>
          </p:cNvPr>
          <p:cNvCxnSpPr>
            <a:cxnSpLocks/>
          </p:cNvCxnSpPr>
          <p:nvPr/>
        </p:nvCxnSpPr>
        <p:spPr>
          <a:xfrm>
            <a:off x="6746349" y="4743433"/>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9B693815-8731-3142-A28D-7E879C290D44}"/>
              </a:ext>
            </a:extLst>
          </p:cNvPr>
          <p:cNvCxnSpPr>
            <a:cxnSpLocks/>
          </p:cNvCxnSpPr>
          <p:nvPr/>
        </p:nvCxnSpPr>
        <p:spPr>
          <a:xfrm>
            <a:off x="6746349" y="5633532"/>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1" name="圆角矩形 30">
            <a:extLst>
              <a:ext uri="{FF2B5EF4-FFF2-40B4-BE49-F238E27FC236}">
                <a16:creationId xmlns:a16="http://schemas.microsoft.com/office/drawing/2014/main" id="{D5CAB087-5E6B-9548-B8D8-B480C9DDC14D}"/>
              </a:ext>
            </a:extLst>
          </p:cNvPr>
          <p:cNvSpPr/>
          <p:nvPr/>
        </p:nvSpPr>
        <p:spPr>
          <a:xfrm>
            <a:off x="7286376" y="3874371"/>
            <a:ext cx="1578333" cy="4914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2" name="圆角矩形 31">
            <a:extLst>
              <a:ext uri="{FF2B5EF4-FFF2-40B4-BE49-F238E27FC236}">
                <a16:creationId xmlns:a16="http://schemas.microsoft.com/office/drawing/2014/main" id="{331D468E-34A7-4746-AB25-4CAEEBAC35EB}"/>
              </a:ext>
            </a:extLst>
          </p:cNvPr>
          <p:cNvSpPr/>
          <p:nvPr/>
        </p:nvSpPr>
        <p:spPr>
          <a:xfrm>
            <a:off x="7286376" y="4495292"/>
            <a:ext cx="1578333" cy="4747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3" name="圆角矩形 32">
            <a:extLst>
              <a:ext uri="{FF2B5EF4-FFF2-40B4-BE49-F238E27FC236}">
                <a16:creationId xmlns:a16="http://schemas.microsoft.com/office/drawing/2014/main" id="{0C0C7CA3-67D7-B64C-B851-EB5A74178774}"/>
              </a:ext>
            </a:extLst>
          </p:cNvPr>
          <p:cNvSpPr/>
          <p:nvPr/>
        </p:nvSpPr>
        <p:spPr>
          <a:xfrm>
            <a:off x="7281637" y="5396162"/>
            <a:ext cx="1578333" cy="4747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4" name="文本框 33">
            <a:extLst>
              <a:ext uri="{FF2B5EF4-FFF2-40B4-BE49-F238E27FC236}">
                <a16:creationId xmlns:a16="http://schemas.microsoft.com/office/drawing/2014/main" id="{9973C70C-B0C7-1248-B367-6A5D08BC161C}"/>
              </a:ext>
            </a:extLst>
          </p:cNvPr>
          <p:cNvSpPr txBox="1"/>
          <p:nvPr/>
        </p:nvSpPr>
        <p:spPr>
          <a:xfrm>
            <a:off x="7830026" y="4933926"/>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35" name="文本框 34">
            <a:extLst>
              <a:ext uri="{FF2B5EF4-FFF2-40B4-BE49-F238E27FC236}">
                <a16:creationId xmlns:a16="http://schemas.microsoft.com/office/drawing/2014/main" id="{9D28183B-2CF9-9A41-9242-9DE3593E4CAC}"/>
              </a:ext>
            </a:extLst>
          </p:cNvPr>
          <p:cNvSpPr txBox="1"/>
          <p:nvPr/>
        </p:nvSpPr>
        <p:spPr>
          <a:xfrm>
            <a:off x="6362772" y="6000370"/>
            <a:ext cx="3450996" cy="646331"/>
          </a:xfrm>
          <a:prstGeom prst="rect">
            <a:avLst/>
          </a:prstGeom>
          <a:noFill/>
        </p:spPr>
        <p:txBody>
          <a:bodyPr wrap="square" rtlCol="0">
            <a:spAutoFit/>
          </a:bodyPr>
          <a:lstStyle/>
          <a:p>
            <a:pPr algn="ctr"/>
            <a:r>
              <a:rPr kumimoji="1" lang="en-US" altLang="zh-CN" dirty="0">
                <a:solidFill>
                  <a:srgbClr val="C00000"/>
                </a:solidFill>
                <a:latin typeface="Times" pitchFamily="2" charset="0"/>
              </a:rPr>
              <a:t>Parallel</a:t>
            </a:r>
          </a:p>
          <a:p>
            <a:pPr algn="ctr"/>
            <a:r>
              <a:rPr kumimoji="1" lang="en-US" altLang="zh-CN" dirty="0">
                <a:latin typeface="Times" pitchFamily="2" charset="0"/>
              </a:rPr>
              <a:t>Abstractor</a:t>
            </a:r>
            <a:endParaRPr kumimoji="1" lang="zh-CN" altLang="en-US" dirty="0">
              <a:latin typeface="Times" pitchFamily="2" charset="0"/>
            </a:endParaRPr>
          </a:p>
        </p:txBody>
      </p:sp>
      <p:sp>
        <p:nvSpPr>
          <p:cNvPr id="36" name="多文档 35">
            <a:extLst>
              <a:ext uri="{FF2B5EF4-FFF2-40B4-BE49-F238E27FC236}">
                <a16:creationId xmlns:a16="http://schemas.microsoft.com/office/drawing/2014/main" id="{AF391FFE-3144-0643-AAB6-D440C6AE5849}"/>
              </a:ext>
            </a:extLst>
          </p:cNvPr>
          <p:cNvSpPr/>
          <p:nvPr/>
        </p:nvSpPr>
        <p:spPr>
          <a:xfrm>
            <a:off x="9312824" y="3886963"/>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37" name="直线箭头连接符 36">
            <a:extLst>
              <a:ext uri="{FF2B5EF4-FFF2-40B4-BE49-F238E27FC236}">
                <a16:creationId xmlns:a16="http://schemas.microsoft.com/office/drawing/2014/main" id="{DD09A4AD-5C1F-3F49-9B6B-D63598413675}"/>
              </a:ext>
            </a:extLst>
          </p:cNvPr>
          <p:cNvCxnSpPr>
            <a:cxnSpLocks/>
          </p:cNvCxnSpPr>
          <p:nvPr/>
        </p:nvCxnSpPr>
        <p:spPr>
          <a:xfrm>
            <a:off x="8873988" y="4893585"/>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AE5029B7-D486-E942-8F60-884946F3583A}"/>
              </a:ext>
            </a:extLst>
          </p:cNvPr>
          <p:cNvSpPr txBox="1"/>
          <p:nvPr/>
        </p:nvSpPr>
        <p:spPr>
          <a:xfrm>
            <a:off x="4267617" y="3490692"/>
            <a:ext cx="3353675" cy="369332"/>
          </a:xfrm>
          <a:prstGeom prst="rect">
            <a:avLst/>
          </a:prstGeom>
          <a:noFill/>
        </p:spPr>
        <p:txBody>
          <a:bodyPr wrap="none" rtlCol="0">
            <a:spAutoFit/>
          </a:bodyPr>
          <a:lstStyle/>
          <a:p>
            <a:r>
              <a:rPr kumimoji="1" lang="en-US" altLang="zh-CN" dirty="0">
                <a:solidFill>
                  <a:srgbClr val="C00000"/>
                </a:solidFill>
                <a:latin typeface="Times" pitchFamily="2" charset="0"/>
              </a:rPr>
              <a:t>Set-level</a:t>
            </a:r>
            <a:r>
              <a:rPr kumimoji="1" lang="en-US" altLang="zh-CN" dirty="0">
                <a:latin typeface="Times" pitchFamily="2" charset="0"/>
              </a:rPr>
              <a:t> Intermediate Summaries</a:t>
            </a:r>
            <a:endParaRPr kumimoji="1" lang="zh-CN" altLang="en-US" dirty="0">
              <a:latin typeface="Times" pitchFamily="2" charset="0"/>
            </a:endParaRPr>
          </a:p>
        </p:txBody>
      </p:sp>
      <p:sp>
        <p:nvSpPr>
          <p:cNvPr id="40" name="灯片编号占位符 3">
            <a:extLst>
              <a:ext uri="{FF2B5EF4-FFF2-40B4-BE49-F238E27FC236}">
                <a16:creationId xmlns:a16="http://schemas.microsoft.com/office/drawing/2014/main" id="{0EFAD081-EBA6-D945-A887-9BB1A2EDF9D1}"/>
              </a:ext>
            </a:extLst>
          </p:cNvPr>
          <p:cNvSpPr>
            <a:spLocks noGrp="1"/>
          </p:cNvSpPr>
          <p:nvPr/>
        </p:nvSpPr>
        <p:spPr>
          <a:xfrm>
            <a:off x="8610600" y="6345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#17</a:t>
            </a:r>
            <a:endParaRPr lang="en-US" dirty="0"/>
          </a:p>
        </p:txBody>
      </p:sp>
    </p:spTree>
    <p:extLst>
      <p:ext uri="{BB962C8B-B14F-4D97-AF65-F5344CB8AC3E}">
        <p14:creationId xmlns:p14="http://schemas.microsoft.com/office/powerpoint/2010/main" val="20165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9C2B68F-C8A4-F34E-9123-7C178A2E95BD}"/>
              </a:ext>
            </a:extLst>
          </p:cNvPr>
          <p:cNvSpPr/>
          <p:nvPr/>
        </p:nvSpPr>
        <p:spPr>
          <a:xfrm>
            <a:off x="851647" y="1621444"/>
            <a:ext cx="10231401" cy="954107"/>
          </a:xfrm>
          <a:prstGeom prst="rect">
            <a:avLst/>
          </a:prstGeom>
        </p:spPr>
        <p:txBody>
          <a:bodyPr wrap="square">
            <a:spAutoFit/>
          </a:bodyPr>
          <a:lstStyle/>
          <a:p>
            <a:pPr marL="285750" indent="-285750">
              <a:buFont typeface="Arial" panose="020B0604020202020204" pitchFamily="34" charset="0"/>
              <a:buChar char="•"/>
            </a:pPr>
            <a:r>
              <a:rPr lang="en-US" altLang="zh-CN" sz="2800" dirty="0">
                <a:latin typeface="Times" pitchFamily="2" charset="0"/>
              </a:rPr>
              <a:t>Abstractor w/o pretrained model: Pointer Generator (See et al., 2017)</a:t>
            </a:r>
          </a:p>
          <a:p>
            <a:pPr marL="285750" indent="-285750">
              <a:buFont typeface="Arial" panose="020B0604020202020204" pitchFamily="34" charset="0"/>
              <a:buChar char="•"/>
            </a:pPr>
            <a:r>
              <a:rPr lang="en-US" altLang="zh-CN" sz="2800" dirty="0">
                <a:latin typeface="Times" pitchFamily="2" charset="0"/>
              </a:rPr>
              <a:t>Abstractor with pretrained model: BART (</a:t>
            </a:r>
            <a:r>
              <a:rPr lang="en" altLang="zh-CN" sz="2800" dirty="0">
                <a:latin typeface="Times" pitchFamily="2" charset="0"/>
              </a:rPr>
              <a:t>Lewis et al., 2020</a:t>
            </a:r>
            <a:r>
              <a:rPr lang="en-US" altLang="zh-CN" sz="2800" dirty="0">
                <a:latin typeface="Times" pitchFamily="2" charset="0"/>
              </a:rPr>
              <a:t>)</a:t>
            </a:r>
          </a:p>
        </p:txBody>
      </p:sp>
      <p:sp>
        <p:nvSpPr>
          <p:cNvPr id="6" name="矩形 5">
            <a:extLst>
              <a:ext uri="{FF2B5EF4-FFF2-40B4-BE49-F238E27FC236}">
                <a16:creationId xmlns:a16="http://schemas.microsoft.com/office/drawing/2014/main" id="{4B164243-9A43-9443-B534-57F0F3A463C1}"/>
              </a:ext>
            </a:extLst>
          </p:cNvPr>
          <p:cNvSpPr/>
          <p:nvPr/>
        </p:nvSpPr>
        <p:spPr>
          <a:xfrm>
            <a:off x="6349651" y="3245020"/>
            <a:ext cx="5267153" cy="1323439"/>
          </a:xfrm>
          <a:prstGeom prst="rect">
            <a:avLst/>
          </a:prstGeom>
        </p:spPr>
        <p:txBody>
          <a:bodyPr wrap="square">
            <a:spAutoFit/>
          </a:bodyPr>
          <a:lstStyle/>
          <a:p>
            <a:pPr marL="285750" indent="-285750">
              <a:buFont typeface="Arial" panose="020B0604020202020204" pitchFamily="34" charset="0"/>
              <a:buChar char="•"/>
            </a:pPr>
            <a:r>
              <a:rPr lang="en-US" altLang="zh-CN" sz="2400" dirty="0">
                <a:latin typeface="Times" pitchFamily="2" charset="0"/>
              </a:rPr>
              <a:t>Special loss</a:t>
            </a:r>
          </a:p>
          <a:p>
            <a:r>
              <a:rPr lang="en-US" altLang="zh-CN" sz="3200" dirty="0">
                <a:latin typeface="Times" pitchFamily="2" charset="0"/>
              </a:rPr>
              <a:t>	</a:t>
            </a:r>
            <a:r>
              <a:rPr lang="en" altLang="zh-CN" sz="2400" dirty="0">
                <a:latin typeface="Times" pitchFamily="2" charset="0"/>
              </a:rPr>
              <a:t>consider all of the sets in a complete summary. </a:t>
            </a:r>
            <a:endParaRPr lang="en" altLang="zh-CN" sz="3200" dirty="0">
              <a:latin typeface="Times" pitchFamily="2" charset="0"/>
            </a:endParaRPr>
          </a:p>
        </p:txBody>
      </p:sp>
      <p:sp>
        <p:nvSpPr>
          <p:cNvPr id="7" name="圆角矩形 6">
            <a:extLst>
              <a:ext uri="{FF2B5EF4-FFF2-40B4-BE49-F238E27FC236}">
                <a16:creationId xmlns:a16="http://schemas.microsoft.com/office/drawing/2014/main" id="{98A6D2FC-AC0C-AA4B-8521-7DE1A19E1C37}"/>
              </a:ext>
            </a:extLst>
          </p:cNvPr>
          <p:cNvSpPr/>
          <p:nvPr/>
        </p:nvSpPr>
        <p:spPr>
          <a:xfrm>
            <a:off x="1224117" y="5298255"/>
            <a:ext cx="2050025" cy="696964"/>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Encoder</a:t>
            </a:r>
            <a:endParaRPr kumimoji="1" lang="zh-CN" altLang="en-US" sz="3200" dirty="0">
              <a:solidFill>
                <a:schemeClr val="tx1"/>
              </a:solidFill>
            </a:endParaRPr>
          </a:p>
        </p:txBody>
      </p:sp>
      <p:sp>
        <p:nvSpPr>
          <p:cNvPr id="8" name="圆角矩形 7">
            <a:extLst>
              <a:ext uri="{FF2B5EF4-FFF2-40B4-BE49-F238E27FC236}">
                <a16:creationId xmlns:a16="http://schemas.microsoft.com/office/drawing/2014/main" id="{1F302FBA-2B89-6D45-AC8C-4BC2952A7865}"/>
              </a:ext>
            </a:extLst>
          </p:cNvPr>
          <p:cNvSpPr/>
          <p:nvPr/>
        </p:nvSpPr>
        <p:spPr>
          <a:xfrm>
            <a:off x="3896558" y="5298255"/>
            <a:ext cx="2050025" cy="696964"/>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Decoder</a:t>
            </a:r>
            <a:endParaRPr kumimoji="1" lang="zh-CN" altLang="en-US" sz="2800" dirty="0">
              <a:solidFill>
                <a:schemeClr val="tx1"/>
              </a:solidFill>
            </a:endParaRPr>
          </a:p>
        </p:txBody>
      </p:sp>
      <p:graphicFrame>
        <p:nvGraphicFramePr>
          <p:cNvPr id="10" name="表格 10">
            <a:extLst>
              <a:ext uri="{FF2B5EF4-FFF2-40B4-BE49-F238E27FC236}">
                <a16:creationId xmlns:a16="http://schemas.microsoft.com/office/drawing/2014/main" id="{6978233C-C809-A947-83AE-73F39EC6F823}"/>
              </a:ext>
            </a:extLst>
          </p:cNvPr>
          <p:cNvGraphicFramePr>
            <a:graphicFrameLocks noGrp="1"/>
          </p:cNvGraphicFramePr>
          <p:nvPr>
            <p:extLst>
              <p:ext uri="{D42A27DB-BD31-4B8C-83A1-F6EECF244321}">
                <p14:modId xmlns:p14="http://schemas.microsoft.com/office/powerpoint/2010/main" val="1666293815"/>
              </p:ext>
            </p:extLst>
          </p:nvPr>
        </p:nvGraphicFramePr>
        <p:xfrm>
          <a:off x="3896559" y="3428998"/>
          <a:ext cx="2050023" cy="1511712"/>
        </p:xfrm>
        <a:graphic>
          <a:graphicData uri="http://schemas.openxmlformats.org/drawingml/2006/table">
            <a:tbl>
              <a:tblPr firstRow="1" bandRow="1">
                <a:tableStyleId>{16D9F66E-5EB9-4882-86FB-DCBF35E3C3E4}</a:tableStyleId>
              </a:tblPr>
              <a:tblGrid>
                <a:gridCol w="683341">
                  <a:extLst>
                    <a:ext uri="{9D8B030D-6E8A-4147-A177-3AD203B41FA5}">
                      <a16:colId xmlns:a16="http://schemas.microsoft.com/office/drawing/2014/main" val="1633818991"/>
                    </a:ext>
                  </a:extLst>
                </a:gridCol>
                <a:gridCol w="683341">
                  <a:extLst>
                    <a:ext uri="{9D8B030D-6E8A-4147-A177-3AD203B41FA5}">
                      <a16:colId xmlns:a16="http://schemas.microsoft.com/office/drawing/2014/main" val="844376797"/>
                    </a:ext>
                  </a:extLst>
                </a:gridCol>
                <a:gridCol w="683341">
                  <a:extLst>
                    <a:ext uri="{9D8B030D-6E8A-4147-A177-3AD203B41FA5}">
                      <a16:colId xmlns:a16="http://schemas.microsoft.com/office/drawing/2014/main" val="2397266139"/>
                    </a:ext>
                  </a:extLst>
                </a:gridCol>
              </a:tblGrid>
              <a:tr h="377928">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55527298"/>
                  </a:ext>
                </a:extLst>
              </a:tr>
              <a:tr h="377928">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40222632"/>
                  </a:ext>
                </a:extLst>
              </a:tr>
              <a:tr h="377928">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77658146"/>
                  </a:ext>
                </a:extLst>
              </a:tr>
              <a:tr h="377928">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80935012"/>
                  </a:ext>
                </a:extLst>
              </a:tr>
            </a:tbl>
          </a:graphicData>
        </a:graphic>
      </p:graphicFrame>
      <p:cxnSp>
        <p:nvCxnSpPr>
          <p:cNvPr id="12" name="肘形连接符 11">
            <a:extLst>
              <a:ext uri="{FF2B5EF4-FFF2-40B4-BE49-F238E27FC236}">
                <a16:creationId xmlns:a16="http://schemas.microsoft.com/office/drawing/2014/main" id="{EA9F1F67-6E56-B340-8CAD-8A1B991A9238}"/>
              </a:ext>
            </a:extLst>
          </p:cNvPr>
          <p:cNvCxnSpPr/>
          <p:nvPr/>
        </p:nvCxnSpPr>
        <p:spPr>
          <a:xfrm flipV="1">
            <a:off x="1666568" y="3659832"/>
            <a:ext cx="2229990" cy="1638423"/>
          </a:xfrm>
          <a:prstGeom prst="bentConnector3">
            <a:avLst>
              <a:gd name="adj1" fmla="val -925"/>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肘形连接符 14">
            <a:extLst>
              <a:ext uri="{FF2B5EF4-FFF2-40B4-BE49-F238E27FC236}">
                <a16:creationId xmlns:a16="http://schemas.microsoft.com/office/drawing/2014/main" id="{2E885AA3-C812-4042-81D2-264661DE64B6}"/>
              </a:ext>
            </a:extLst>
          </p:cNvPr>
          <p:cNvCxnSpPr>
            <a:cxnSpLocks/>
          </p:cNvCxnSpPr>
          <p:nvPr/>
        </p:nvCxnSpPr>
        <p:spPr>
          <a:xfrm flipV="1">
            <a:off x="1932039" y="4006397"/>
            <a:ext cx="1964519" cy="1291858"/>
          </a:xfrm>
          <a:prstGeom prst="bentConnector3">
            <a:avLst>
              <a:gd name="adj1" fmla="val -1050"/>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肘形连接符 19">
            <a:extLst>
              <a:ext uri="{FF2B5EF4-FFF2-40B4-BE49-F238E27FC236}">
                <a16:creationId xmlns:a16="http://schemas.microsoft.com/office/drawing/2014/main" id="{0704C9B4-20DB-5D4E-B8A7-D71501A1714C}"/>
              </a:ext>
            </a:extLst>
          </p:cNvPr>
          <p:cNvCxnSpPr>
            <a:cxnSpLocks/>
            <a:stCxn id="7" idx="0"/>
          </p:cNvCxnSpPr>
          <p:nvPr/>
        </p:nvCxnSpPr>
        <p:spPr>
          <a:xfrm rot="5400000" flipH="1" flipV="1">
            <a:off x="2616131" y="4017828"/>
            <a:ext cx="913426" cy="164742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肘形连接符 24">
            <a:extLst>
              <a:ext uri="{FF2B5EF4-FFF2-40B4-BE49-F238E27FC236}">
                <a16:creationId xmlns:a16="http://schemas.microsoft.com/office/drawing/2014/main" id="{64CE5A30-36E4-5743-A95E-EBB95B85DD09}"/>
              </a:ext>
            </a:extLst>
          </p:cNvPr>
          <p:cNvCxnSpPr>
            <a:cxnSpLocks/>
          </p:cNvCxnSpPr>
          <p:nvPr/>
        </p:nvCxnSpPr>
        <p:spPr>
          <a:xfrm flipV="1">
            <a:off x="2561041" y="4739374"/>
            <a:ext cx="1335517" cy="547901"/>
          </a:xfrm>
          <a:prstGeom prst="bentConnector3">
            <a:avLst>
              <a:gd name="adj1" fmla="val 1410"/>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F3071361-DBAB-2041-82C0-7D3DE6C212A1}"/>
              </a:ext>
            </a:extLst>
          </p:cNvPr>
          <p:cNvCxnSpPr/>
          <p:nvPr/>
        </p:nvCxnSpPr>
        <p:spPr>
          <a:xfrm flipV="1">
            <a:off x="4203290" y="4940710"/>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9DC2377-AB38-4E4A-9FBF-229729BD1E72}"/>
              </a:ext>
            </a:extLst>
          </p:cNvPr>
          <p:cNvCxnSpPr/>
          <p:nvPr/>
        </p:nvCxnSpPr>
        <p:spPr>
          <a:xfrm flipV="1">
            <a:off x="4901376" y="4930880"/>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653B69FF-3FB4-2D40-AB23-F0FAE04D36CC}"/>
              </a:ext>
            </a:extLst>
          </p:cNvPr>
          <p:cNvCxnSpPr/>
          <p:nvPr/>
        </p:nvCxnSpPr>
        <p:spPr>
          <a:xfrm flipV="1">
            <a:off x="5579805" y="4940710"/>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60EC855-B799-514C-89A6-BB058C9A0AC9}"/>
                  </a:ext>
                </a:extLst>
              </p:cNvPr>
              <p:cNvSpPr txBox="1"/>
              <p:nvPr/>
            </p:nvSpPr>
            <p:spPr>
              <a:xfrm>
                <a:off x="2011946" y="6361203"/>
                <a:ext cx="451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𝑃</m:t>
                      </m:r>
                    </m:oMath>
                  </m:oMathPara>
                </a14:m>
                <a:endParaRPr kumimoji="1" lang="zh-CN" altLang="en-US" dirty="0"/>
              </a:p>
            </p:txBody>
          </p:sp>
        </mc:Choice>
        <mc:Fallback xmlns="">
          <p:sp>
            <p:nvSpPr>
              <p:cNvPr id="35" name="文本框 34">
                <a:extLst>
                  <a:ext uri="{FF2B5EF4-FFF2-40B4-BE49-F238E27FC236}">
                    <a16:creationId xmlns:a16="http://schemas.microsoft.com/office/drawing/2014/main" id="{960EC855-B799-514C-89A6-BB058C9A0AC9}"/>
                  </a:ext>
                </a:extLst>
              </p:cNvPr>
              <p:cNvSpPr txBox="1">
                <a:spLocks noRot="1" noChangeAspect="1" noMove="1" noResize="1" noEditPoints="1" noAdjustHandles="1" noChangeArrowheads="1" noChangeShapeType="1" noTextEdit="1"/>
              </p:cNvSpPr>
              <p:nvPr/>
            </p:nvSpPr>
            <p:spPr>
              <a:xfrm>
                <a:off x="2011946" y="6361203"/>
                <a:ext cx="451855"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2DA1A27-5730-ED48-8B8C-79F4FB83E0CB}"/>
                  </a:ext>
                </a:extLst>
              </p:cNvPr>
              <p:cNvSpPr txBox="1"/>
              <p:nvPr/>
            </p:nvSpPr>
            <p:spPr>
              <a:xfrm>
                <a:off x="4692469" y="6361203"/>
                <a:ext cx="458202"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2400" b="0" i="1" dirty="0" smtClean="0">
                              <a:latin typeface="Cambria Math" panose="02040503050406030204" pitchFamily="18" charset="0"/>
                            </a:rPr>
                          </m:ctrlPr>
                        </m:accPr>
                        <m:e>
                          <m:r>
                            <a:rPr kumimoji="1" lang="en-US" altLang="zh-CN" sz="2400" b="0" i="1" dirty="0" smtClean="0">
                              <a:latin typeface="Cambria Math" panose="02040503050406030204" pitchFamily="18" charset="0"/>
                            </a:rPr>
                            <m:t>𝑅</m:t>
                          </m:r>
                        </m:e>
                      </m:acc>
                    </m:oMath>
                  </m:oMathPara>
                </a14:m>
                <a:endParaRPr kumimoji="1" lang="zh-CN" altLang="en-US" dirty="0"/>
              </a:p>
            </p:txBody>
          </p:sp>
        </mc:Choice>
        <mc:Fallback xmlns="">
          <p:sp>
            <p:nvSpPr>
              <p:cNvPr id="36" name="文本框 35">
                <a:extLst>
                  <a:ext uri="{FF2B5EF4-FFF2-40B4-BE49-F238E27FC236}">
                    <a16:creationId xmlns:a16="http://schemas.microsoft.com/office/drawing/2014/main" id="{52DA1A27-5730-ED48-8B8C-79F4FB83E0CB}"/>
                  </a:ext>
                </a:extLst>
              </p:cNvPr>
              <p:cNvSpPr txBox="1">
                <a:spLocks noRot="1" noChangeAspect="1" noMove="1" noResize="1" noEditPoints="1" noAdjustHandles="1" noChangeArrowheads="1" noChangeShapeType="1" noTextEdit="1"/>
              </p:cNvSpPr>
              <p:nvPr/>
            </p:nvSpPr>
            <p:spPr>
              <a:xfrm>
                <a:off x="4692469" y="6361203"/>
                <a:ext cx="458202" cy="471539"/>
              </a:xfrm>
              <a:prstGeom prst="rect">
                <a:avLst/>
              </a:prstGeom>
              <a:blipFill>
                <a:blip r:embed="rId4"/>
                <a:stretch>
                  <a:fillRect t="-13158"/>
                </a:stretch>
              </a:blipFill>
            </p:spPr>
            <p:txBody>
              <a:bodyPr/>
              <a:lstStyle/>
              <a:p>
                <a:r>
                  <a:rPr lang="zh-CN" altLang="en-US">
                    <a:noFill/>
                  </a:rPr>
                  <a:t> </a:t>
                </a:r>
              </a:p>
            </p:txBody>
          </p:sp>
        </mc:Fallback>
      </mc:AlternateContent>
      <p:cxnSp>
        <p:nvCxnSpPr>
          <p:cNvPr id="37" name="直线箭头连接符 36">
            <a:extLst>
              <a:ext uri="{FF2B5EF4-FFF2-40B4-BE49-F238E27FC236}">
                <a16:creationId xmlns:a16="http://schemas.microsoft.com/office/drawing/2014/main" id="{2E5CD8C9-F3D2-6745-A2F1-53A7B72C3C9A}"/>
              </a:ext>
            </a:extLst>
          </p:cNvPr>
          <p:cNvCxnSpPr/>
          <p:nvPr/>
        </p:nvCxnSpPr>
        <p:spPr>
          <a:xfrm flipV="1">
            <a:off x="2249128" y="5995219"/>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C65FA781-FD9D-384D-A62A-21BD1313BC11}"/>
              </a:ext>
            </a:extLst>
          </p:cNvPr>
          <p:cNvCxnSpPr/>
          <p:nvPr/>
        </p:nvCxnSpPr>
        <p:spPr>
          <a:xfrm flipV="1">
            <a:off x="4921570" y="6003658"/>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A9FDDCCE-A69C-8747-B731-0A801C8A8391}"/>
              </a:ext>
            </a:extLst>
          </p:cNvPr>
          <p:cNvCxnSpPr/>
          <p:nvPr/>
        </p:nvCxnSpPr>
        <p:spPr>
          <a:xfrm flipV="1">
            <a:off x="4901376" y="3066248"/>
            <a:ext cx="0" cy="3575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2BE2E1E-EE17-AE46-B982-9F7755DDF3EA}"/>
                  </a:ext>
                </a:extLst>
              </p:cNvPr>
              <p:cNvSpPr txBox="1"/>
              <p:nvPr/>
            </p:nvSpPr>
            <p:spPr>
              <a:xfrm>
                <a:off x="4675288" y="2671895"/>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𝐴</m:t>
                      </m:r>
                    </m:oMath>
                  </m:oMathPara>
                </a14:m>
                <a:endParaRPr kumimoji="1" lang="zh-CN" altLang="en-US" dirty="0"/>
              </a:p>
            </p:txBody>
          </p:sp>
        </mc:Choice>
        <mc:Fallback xmlns="">
          <p:sp>
            <p:nvSpPr>
              <p:cNvPr id="40" name="文本框 39">
                <a:extLst>
                  <a:ext uri="{FF2B5EF4-FFF2-40B4-BE49-F238E27FC236}">
                    <a16:creationId xmlns:a16="http://schemas.microsoft.com/office/drawing/2014/main" id="{B2BE2E1E-EE17-AE46-B982-9F7755DDF3EA}"/>
                  </a:ext>
                </a:extLst>
              </p:cNvPr>
              <p:cNvSpPr txBox="1">
                <a:spLocks noRot="1" noChangeAspect="1" noMove="1" noResize="1" noEditPoints="1" noAdjustHandles="1" noChangeArrowheads="1" noChangeShapeType="1" noTextEdit="1"/>
              </p:cNvSpPr>
              <p:nvPr/>
            </p:nvSpPr>
            <p:spPr>
              <a:xfrm>
                <a:off x="4675288" y="2671895"/>
                <a:ext cx="452175" cy="461665"/>
              </a:xfrm>
              <a:prstGeom prst="rect">
                <a:avLst/>
              </a:prstGeom>
              <a:blipFill>
                <a:blip r:embed="rId5"/>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CF74B7A-493B-924A-B669-6A10505ED5BA}"/>
              </a:ext>
            </a:extLst>
          </p:cNvPr>
          <p:cNvSpPr>
            <a:spLocks noGrp="1"/>
          </p:cNvSpPr>
          <p:nvPr>
            <p:ph type="title"/>
          </p:nvPr>
        </p:nvSpPr>
        <p:spPr/>
        <p:txBody>
          <a:bodyPr/>
          <a:lstStyle/>
          <a:p>
            <a:endParaRPr lang="zh-CN" altLang="en-US"/>
          </a:p>
        </p:txBody>
      </p:sp>
      <p:sp>
        <p:nvSpPr>
          <p:cNvPr id="24" name="标题 1">
            <a:extLst>
              <a:ext uri="{FF2B5EF4-FFF2-40B4-BE49-F238E27FC236}">
                <a16:creationId xmlns:a16="http://schemas.microsoft.com/office/drawing/2014/main" id="{2A5011E6-82A5-374F-8E98-D4B9E687AE65}"/>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lang="en" altLang="zh-CN" sz="3600" dirty="0"/>
              <a:t>Abstractor (Seq2seq Model)</a:t>
            </a:r>
            <a:endParaRPr kumimoji="1" lang="zh-CN" altLang="en-US" dirty="0"/>
          </a:p>
        </p:txBody>
      </p:sp>
      <p:sp>
        <p:nvSpPr>
          <p:cNvPr id="27" name="灯片编号占位符 3">
            <a:extLst>
              <a:ext uri="{FF2B5EF4-FFF2-40B4-BE49-F238E27FC236}">
                <a16:creationId xmlns:a16="http://schemas.microsoft.com/office/drawing/2014/main" id="{551D972E-A896-6249-9DA3-1071B3CF82FA}"/>
              </a:ext>
            </a:extLst>
          </p:cNvPr>
          <p:cNvSpPr>
            <a:spLocks noGrp="1"/>
          </p:cNvSpPr>
          <p:nvPr/>
        </p:nvSpPr>
        <p:spPr>
          <a:xfrm>
            <a:off x="8610600" y="6345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#18</a:t>
            </a:r>
            <a:endParaRPr lang="en-US" dirty="0"/>
          </a:p>
        </p:txBody>
      </p:sp>
    </p:spTree>
    <p:extLst>
      <p:ext uri="{BB962C8B-B14F-4D97-AF65-F5344CB8AC3E}">
        <p14:creationId xmlns:p14="http://schemas.microsoft.com/office/powerpoint/2010/main" val="22583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p:cNvSpPr txBox="1"/>
              <p:nvPr/>
            </p:nvSpPr>
            <p:spPr>
              <a:xfrm>
                <a:off x="1257125" y="2131680"/>
                <a:ext cx="10515601" cy="364715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en-US" altLang="zh-CN" sz="2800" dirty="0">
                    <a:latin typeface="Times" pitchFamily="2" charset="0"/>
                  </a:rPr>
                  <a:t>Sentence-level Reward (</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𝑅</m:t>
                        </m:r>
                      </m:e>
                      <m:sub>
                        <m:r>
                          <a:rPr kumimoji="1" lang="en-US" altLang="zh-CN" sz="2800" b="0" i="1" smtClean="0">
                            <a:latin typeface="Cambria Math" panose="02040503050406030204" pitchFamily="18" charset="0"/>
                          </a:rPr>
                          <m:t>𝑠𝑒𝑛</m:t>
                        </m:r>
                      </m:sub>
                    </m:sSub>
                  </m:oMath>
                </a14:m>
                <a:r>
                  <a:rPr kumimoji="1" lang="en-US" altLang="zh-CN" sz="2800" dirty="0">
                    <a:latin typeface="Times" pitchFamily="2" charset="0"/>
                  </a:rPr>
                  <a:t>): </a:t>
                </a:r>
              </a:p>
              <a:p>
                <a:pPr algn="ctr">
                  <a:lnSpc>
                    <a:spcPct val="150000"/>
                  </a:lnSpc>
                </a:pPr>
                <a:r>
                  <a:rPr kumimoji="1" lang="en-US" altLang="zh-CN" sz="2400" dirty="0">
                    <a:latin typeface="Times" pitchFamily="2" charset="0"/>
                  </a:rPr>
                  <a:t>ROUGE-L F1</a:t>
                </a:r>
              </a:p>
              <a:p>
                <a:pPr marL="457200" indent="-457200">
                  <a:lnSpc>
                    <a:spcPct val="150000"/>
                  </a:lnSpc>
                  <a:buFont typeface="Arial" panose="020B0604020202020204" pitchFamily="34" charset="0"/>
                  <a:buChar char="•"/>
                </a:pPr>
                <a:r>
                  <a:rPr kumimoji="1" lang="en-US" altLang="zh-CN" sz="2800" dirty="0">
                    <a:latin typeface="Times" pitchFamily="2" charset="0"/>
                  </a:rPr>
                  <a:t>Set-level Reward (</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𝑅</m:t>
                        </m:r>
                      </m:e>
                      <m:sub>
                        <m:r>
                          <a:rPr kumimoji="1" lang="en-US" altLang="zh-CN" sz="2800" b="0" i="1" smtClean="0">
                            <a:latin typeface="Cambria Math" panose="02040503050406030204" pitchFamily="18" charset="0"/>
                          </a:rPr>
                          <m:t>𝑠𝑒𝑡</m:t>
                        </m:r>
                      </m:sub>
                    </m:sSub>
                  </m:oMath>
                </a14:m>
                <a:r>
                  <a:rPr kumimoji="1" lang="en-US" altLang="zh-CN" sz="2800" dirty="0">
                    <a:latin typeface="Times" pitchFamily="2" charset="0"/>
                  </a:rPr>
                  <a:t>): </a:t>
                </a:r>
              </a:p>
              <a:p>
                <a:pPr algn="ctr">
                  <a:lnSpc>
                    <a:spcPct val="150000"/>
                  </a:lnSpc>
                </a:pPr>
                <a:r>
                  <a:rPr kumimoji="1" lang="en-US" altLang="zh-CN" sz="2400" dirty="0">
                    <a:latin typeface="Times" pitchFamily="2" charset="0"/>
                  </a:rPr>
                  <a:t>ROUGE-2 Recall</a:t>
                </a:r>
                <a:endParaRPr kumimoji="1" lang="en-US" altLang="zh-CN" sz="2800" dirty="0">
                  <a:latin typeface="Times" pitchFamily="2" charset="0"/>
                </a:endParaRPr>
              </a:p>
              <a:p>
                <a:pPr marL="457200" indent="-457200">
                  <a:lnSpc>
                    <a:spcPct val="150000"/>
                  </a:lnSpc>
                  <a:buFont typeface="Arial" panose="020B0604020202020204" pitchFamily="34" charset="0"/>
                  <a:buChar char="•"/>
                </a:pPr>
                <a:r>
                  <a:rPr kumimoji="1" lang="en-US" altLang="zh-CN" sz="2800" dirty="0">
                    <a:latin typeface="Times" pitchFamily="2" charset="0"/>
                  </a:rPr>
                  <a:t>Summary-level Reward (</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𝑅</m:t>
                        </m:r>
                      </m:e>
                      <m:sub>
                        <m:r>
                          <a:rPr kumimoji="1" lang="en-US" altLang="zh-CN" sz="2800" b="0" i="1" smtClean="0">
                            <a:latin typeface="Cambria Math" panose="02040503050406030204" pitchFamily="18" charset="0"/>
                          </a:rPr>
                          <m:t>𝑠𝑢𝑚</m:t>
                        </m:r>
                      </m:sub>
                    </m:sSub>
                  </m:oMath>
                </a14:m>
                <a:r>
                  <a:rPr kumimoji="1" lang="en-US" altLang="zh-CN" sz="2800" dirty="0">
                    <a:latin typeface="Times" pitchFamily="2" charset="0"/>
                  </a:rPr>
                  <a:t>): </a:t>
                </a:r>
              </a:p>
              <a:p>
                <a:pPr algn="ctr">
                  <a:lnSpc>
                    <a:spcPct val="150000"/>
                  </a:lnSpc>
                </a:pPr>
                <a:r>
                  <a:rPr kumimoji="1" lang="en-US" altLang="zh-CN" sz="2400" dirty="0">
                    <a:latin typeface="Times" pitchFamily="2" charset="0"/>
                  </a:rPr>
                  <a:t>ROUGE-2 F1</a:t>
                </a:r>
                <a:endParaRPr kumimoji="1" lang="zh-CN" altLang="en-US" sz="2400" dirty="0">
                  <a:latin typeface="Times" pitchFamily="2"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257125" y="2131680"/>
                <a:ext cx="10515601" cy="3647152"/>
              </a:xfrm>
              <a:prstGeom prst="rect">
                <a:avLst/>
              </a:prstGeom>
              <a:blipFill>
                <a:blip r:embed="rId3"/>
                <a:stretch>
                  <a:fillRect l="-965" b="-277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01F7D954-8CA0-7C44-A98A-E2490F209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462" y="5883722"/>
            <a:ext cx="6540500" cy="685800"/>
          </a:xfrm>
          <a:prstGeom prst="rect">
            <a:avLst/>
          </a:prstGeom>
        </p:spPr>
      </p:pic>
      <p:sp>
        <p:nvSpPr>
          <p:cNvPr id="5" name="标题 1">
            <a:extLst>
              <a:ext uri="{FF2B5EF4-FFF2-40B4-BE49-F238E27FC236}">
                <a16:creationId xmlns:a16="http://schemas.microsoft.com/office/drawing/2014/main" id="{C7D531EA-1559-4347-98C6-3156B3A2740B}"/>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kumimoji="1" lang="en" altLang="zh-CN" sz="3600" dirty="0"/>
              <a:t>Reinforcement Learning </a:t>
            </a:r>
            <a:endParaRPr kumimoji="1" lang="zh-CN" altLang="en-US" dirty="0"/>
          </a:p>
        </p:txBody>
      </p:sp>
      <p:sp>
        <p:nvSpPr>
          <p:cNvPr id="3" name="标题 2">
            <a:extLst>
              <a:ext uri="{FF2B5EF4-FFF2-40B4-BE49-F238E27FC236}">
                <a16:creationId xmlns:a16="http://schemas.microsoft.com/office/drawing/2014/main" id="{62C7CBFE-579B-BB4D-B31D-7533403A4194}"/>
              </a:ext>
            </a:extLst>
          </p:cNvPr>
          <p:cNvSpPr>
            <a:spLocks noGrp="1"/>
          </p:cNvSpPr>
          <p:nvPr>
            <p:ph type="title"/>
          </p:nvPr>
        </p:nvSpPr>
        <p:spPr/>
        <p:txBody>
          <a:bodyPr/>
          <a:lstStyle/>
          <a:p>
            <a:endParaRPr lang="zh-CN" altLang="en-US"/>
          </a:p>
        </p:txBody>
      </p:sp>
      <p:sp>
        <p:nvSpPr>
          <p:cNvPr id="10" name="内容占位符 2">
            <a:extLst>
              <a:ext uri="{FF2B5EF4-FFF2-40B4-BE49-F238E27FC236}">
                <a16:creationId xmlns:a16="http://schemas.microsoft.com/office/drawing/2014/main" id="{49FF49FF-DB4A-2A42-B3E3-8D7EC42ADCDD}"/>
              </a:ext>
            </a:extLst>
          </p:cNvPr>
          <p:cNvSpPr txBox="1">
            <a:spLocks/>
          </p:cNvSpPr>
          <p:nvPr/>
        </p:nvSpPr>
        <p:spPr>
          <a:xfrm>
            <a:off x="598775" y="1266206"/>
            <a:ext cx="10755025" cy="4802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kumimoji="1" lang="zh-CN" altLang="en-US" dirty="0">
              <a:latin typeface="Times" pitchFamily="2" charset="0"/>
            </a:endParaRPr>
          </a:p>
        </p:txBody>
      </p:sp>
      <p:sp>
        <p:nvSpPr>
          <p:cNvPr id="12" name="内容占位符 2">
            <a:extLst>
              <a:ext uri="{FF2B5EF4-FFF2-40B4-BE49-F238E27FC236}">
                <a16:creationId xmlns:a16="http://schemas.microsoft.com/office/drawing/2014/main" id="{8FE5015A-38D5-8A4F-AD53-0D363EF55F36}"/>
              </a:ext>
            </a:extLst>
          </p:cNvPr>
          <p:cNvSpPr txBox="1">
            <a:spLocks/>
          </p:cNvSpPr>
          <p:nvPr/>
        </p:nvSpPr>
        <p:spPr>
          <a:xfrm>
            <a:off x="851647" y="1594504"/>
            <a:ext cx="10755025" cy="4802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dirty="0">
                <a:latin typeface="Times" pitchFamily="2" charset="0"/>
              </a:rPr>
              <a:t>Comprehensive RL</a:t>
            </a:r>
            <a:endParaRPr lang="en" altLang="zh-CN" sz="2600" dirty="0">
              <a:latin typeface="Times" pitchFamily="2" charset="0"/>
            </a:endParaRPr>
          </a:p>
          <a:p>
            <a:pPr marL="0" indent="0">
              <a:lnSpc>
                <a:spcPct val="110000"/>
              </a:lnSpc>
              <a:buFont typeface="Arial" panose="020B0604020202020204" pitchFamily="34" charset="0"/>
              <a:buNone/>
            </a:pPr>
            <a:endParaRPr kumimoji="1" lang="zh-CN" altLang="en-US" dirty="0">
              <a:latin typeface="Times" pitchFamily="2" charset="0"/>
            </a:endParaRPr>
          </a:p>
        </p:txBody>
      </p:sp>
    </p:spTree>
    <p:extLst>
      <p:ext uri="{BB962C8B-B14F-4D97-AF65-F5344CB8AC3E}">
        <p14:creationId xmlns:p14="http://schemas.microsoft.com/office/powerpoint/2010/main" val="28438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A9FF383-82F0-D54A-9709-37054AF5D631}"/>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kumimoji="1" lang="en-US" altLang="zh-CN" sz="3600" dirty="0"/>
              <a:t>Proposed</a:t>
            </a:r>
            <a:r>
              <a:rPr kumimoji="1" lang="en-US" altLang="zh-CN" dirty="0"/>
              <a:t> </a:t>
            </a:r>
            <a:r>
              <a:rPr lang="en" altLang="zh-CN" sz="3600" dirty="0"/>
              <a:t>Extractor-Abstractor</a:t>
            </a:r>
            <a:endParaRPr kumimoji="1" lang="zh-CN" altLang="en-US" dirty="0"/>
          </a:p>
        </p:txBody>
      </p:sp>
      <p:grpSp>
        <p:nvGrpSpPr>
          <p:cNvPr id="3" name="组合 2">
            <a:extLst>
              <a:ext uri="{FF2B5EF4-FFF2-40B4-BE49-F238E27FC236}">
                <a16:creationId xmlns:a16="http://schemas.microsoft.com/office/drawing/2014/main" id="{52B88B9F-493F-9E4E-8266-1C1C1A2E9284}"/>
              </a:ext>
            </a:extLst>
          </p:cNvPr>
          <p:cNvGrpSpPr/>
          <p:nvPr/>
        </p:nvGrpSpPr>
        <p:grpSpPr>
          <a:xfrm>
            <a:off x="529329" y="1689103"/>
            <a:ext cx="11133341" cy="2726757"/>
            <a:chOff x="528429" y="3874371"/>
            <a:chExt cx="11133341" cy="2726757"/>
          </a:xfrm>
        </p:grpSpPr>
        <p:grpSp>
          <p:nvGrpSpPr>
            <p:cNvPr id="2" name="组合 1">
              <a:extLst>
                <a:ext uri="{FF2B5EF4-FFF2-40B4-BE49-F238E27FC236}">
                  <a16:creationId xmlns:a16="http://schemas.microsoft.com/office/drawing/2014/main" id="{CA8A1025-631C-1A4B-9537-811F3F0FCEFE}"/>
                </a:ext>
              </a:extLst>
            </p:cNvPr>
            <p:cNvGrpSpPr/>
            <p:nvPr/>
          </p:nvGrpSpPr>
          <p:grpSpPr>
            <a:xfrm>
              <a:off x="528429" y="3951183"/>
              <a:ext cx="7141524" cy="2644098"/>
              <a:chOff x="528429" y="3951183"/>
              <a:chExt cx="7141524" cy="2644098"/>
            </a:xfrm>
          </p:grpSpPr>
          <p:sp>
            <p:nvSpPr>
              <p:cNvPr id="18" name="多文档 17">
                <a:extLst>
                  <a:ext uri="{FF2B5EF4-FFF2-40B4-BE49-F238E27FC236}">
                    <a16:creationId xmlns:a16="http://schemas.microsoft.com/office/drawing/2014/main" id="{665DFBD1-F893-EE4B-BA6A-A4ECFE377EB4}"/>
                  </a:ext>
                </a:extLst>
              </p:cNvPr>
              <p:cNvSpPr/>
              <p:nvPr/>
            </p:nvSpPr>
            <p:spPr>
              <a:xfrm>
                <a:off x="528429" y="3951196"/>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19" name="直线箭头连接符 18">
                <a:extLst>
                  <a:ext uri="{FF2B5EF4-FFF2-40B4-BE49-F238E27FC236}">
                    <a16:creationId xmlns:a16="http://schemas.microsoft.com/office/drawing/2014/main" id="{815FE894-F233-EC45-BF37-E4ED441FF755}"/>
                  </a:ext>
                </a:extLst>
              </p:cNvPr>
              <p:cNvCxnSpPr>
                <a:cxnSpLocks/>
                <a:stCxn id="18" idx="3"/>
              </p:cNvCxnSpPr>
              <p:nvPr/>
            </p:nvCxnSpPr>
            <p:spPr>
              <a:xfrm>
                <a:off x="2707749"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圆角矩形 19">
                <a:extLst>
                  <a:ext uri="{FF2B5EF4-FFF2-40B4-BE49-F238E27FC236}">
                    <a16:creationId xmlns:a16="http://schemas.microsoft.com/office/drawing/2014/main" id="{F5FE0F0F-DE18-2046-B21C-49CD9871E0AE}"/>
                  </a:ext>
                </a:extLst>
              </p:cNvPr>
              <p:cNvSpPr/>
              <p:nvPr/>
            </p:nvSpPr>
            <p:spPr>
              <a:xfrm>
                <a:off x="3195429" y="3951197"/>
                <a:ext cx="1447800" cy="1905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rgbClr val="C00000"/>
                    </a:solidFill>
                  </a:rPr>
                  <a:t>Keyword-based</a:t>
                </a:r>
                <a:r>
                  <a:rPr kumimoji="1" lang="en-US" altLang="zh-CN" sz="2400" dirty="0">
                    <a:solidFill>
                      <a:sysClr val="windowText" lastClr="000000"/>
                    </a:solidFill>
                  </a:rPr>
                  <a:t> extractor</a:t>
                </a:r>
                <a:endParaRPr kumimoji="1" lang="zh-CN" altLang="en-US" sz="2400" dirty="0">
                  <a:solidFill>
                    <a:sysClr val="windowText" lastClr="000000"/>
                  </a:solidFill>
                </a:endParaRPr>
              </a:p>
            </p:txBody>
          </p:sp>
          <p:cxnSp>
            <p:nvCxnSpPr>
              <p:cNvPr id="21" name="直线箭头连接符 20">
                <a:extLst>
                  <a:ext uri="{FF2B5EF4-FFF2-40B4-BE49-F238E27FC236}">
                    <a16:creationId xmlns:a16="http://schemas.microsoft.com/office/drawing/2014/main" id="{8B93E407-94B6-1946-8BA1-5CF762FC571B}"/>
                  </a:ext>
                </a:extLst>
              </p:cNvPr>
              <p:cNvCxnSpPr>
                <a:cxnSpLocks/>
              </p:cNvCxnSpPr>
              <p:nvPr/>
            </p:nvCxnSpPr>
            <p:spPr>
              <a:xfrm>
                <a:off x="4641436" y="4903696"/>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22E35162-EFAF-6D46-9E03-E5BB954CE464}"/>
                  </a:ext>
                </a:extLst>
              </p:cNvPr>
              <p:cNvSpPr/>
              <p:nvPr/>
            </p:nvSpPr>
            <p:spPr>
              <a:xfrm>
                <a:off x="5146150" y="3951183"/>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1</a:t>
                </a:r>
                <a:endParaRPr kumimoji="1" lang="zh-CN" altLang="en-US" sz="2000" baseline="-25000" dirty="0"/>
              </a:p>
            </p:txBody>
          </p:sp>
          <p:sp>
            <p:nvSpPr>
              <p:cNvPr id="24" name="矩形 23">
                <a:extLst>
                  <a:ext uri="{FF2B5EF4-FFF2-40B4-BE49-F238E27FC236}">
                    <a16:creationId xmlns:a16="http://schemas.microsoft.com/office/drawing/2014/main" id="{7E60C092-8F10-104A-9B6A-316FCA6FB7CA}"/>
                  </a:ext>
                </a:extLst>
              </p:cNvPr>
              <p:cNvSpPr/>
              <p:nvPr/>
            </p:nvSpPr>
            <p:spPr>
              <a:xfrm>
                <a:off x="5146150" y="4552940"/>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Set</a:t>
                </a:r>
                <a:r>
                  <a:rPr kumimoji="1" lang="en-US" altLang="zh-CN" sz="2000" baseline="-25000" dirty="0"/>
                  <a:t>2</a:t>
                </a:r>
                <a:endParaRPr kumimoji="1" lang="zh-CN" altLang="en-US" sz="2000" baseline="-25000" dirty="0"/>
              </a:p>
            </p:txBody>
          </p:sp>
          <p:sp>
            <p:nvSpPr>
              <p:cNvPr id="26" name="矩形 25">
                <a:extLst>
                  <a:ext uri="{FF2B5EF4-FFF2-40B4-BE49-F238E27FC236}">
                    <a16:creationId xmlns:a16="http://schemas.microsoft.com/office/drawing/2014/main" id="{5125BA96-D5E9-C043-BAA4-50126E080738}"/>
                  </a:ext>
                </a:extLst>
              </p:cNvPr>
              <p:cNvSpPr/>
              <p:nvPr/>
            </p:nvSpPr>
            <p:spPr>
              <a:xfrm>
                <a:off x="5144356" y="5443039"/>
                <a:ext cx="1600199" cy="38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t>Set</a:t>
                </a:r>
                <a:r>
                  <a:rPr kumimoji="1" lang="en-US" altLang="zh-CN" sz="2000" baseline="-25000" dirty="0" err="1"/>
                  <a:t>m</a:t>
                </a:r>
                <a:endParaRPr kumimoji="1" lang="zh-CN" altLang="en-US" sz="2000" baseline="-25000" dirty="0"/>
              </a:p>
            </p:txBody>
          </p:sp>
          <p:sp>
            <p:nvSpPr>
              <p:cNvPr id="27" name="文本框 26">
                <a:extLst>
                  <a:ext uri="{FF2B5EF4-FFF2-40B4-BE49-F238E27FC236}">
                    <a16:creationId xmlns:a16="http://schemas.microsoft.com/office/drawing/2014/main" id="{B4482F47-F565-244F-BDC7-7694134304F6}"/>
                  </a:ext>
                </a:extLst>
              </p:cNvPr>
              <p:cNvSpPr txBox="1"/>
              <p:nvPr/>
            </p:nvSpPr>
            <p:spPr>
              <a:xfrm>
                <a:off x="5686211" y="4970031"/>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28" name="文本框 27">
                <a:extLst>
                  <a:ext uri="{FF2B5EF4-FFF2-40B4-BE49-F238E27FC236}">
                    <a16:creationId xmlns:a16="http://schemas.microsoft.com/office/drawing/2014/main" id="{7CBB604D-E6DB-3C46-907C-95297F57F643}"/>
                  </a:ext>
                </a:extLst>
              </p:cNvPr>
              <p:cNvSpPr txBox="1"/>
              <p:nvPr/>
            </p:nvSpPr>
            <p:spPr>
              <a:xfrm>
                <a:off x="4218957" y="5948950"/>
                <a:ext cx="3450996" cy="646331"/>
              </a:xfrm>
              <a:prstGeom prst="rect">
                <a:avLst/>
              </a:prstGeom>
              <a:noFill/>
            </p:spPr>
            <p:txBody>
              <a:bodyPr wrap="square" rtlCol="0">
                <a:spAutoFit/>
              </a:bodyPr>
              <a:lstStyle/>
              <a:p>
                <a:pPr algn="ctr"/>
                <a:r>
                  <a:rPr kumimoji="1" lang="en-US" altLang="zh-CN" dirty="0">
                    <a:solidFill>
                      <a:srgbClr val="C00000"/>
                    </a:solidFill>
                    <a:latin typeface="Times" pitchFamily="2" charset="0"/>
                  </a:rPr>
                  <a:t>Set-level</a:t>
                </a:r>
                <a:r>
                  <a:rPr kumimoji="1" lang="en-US" altLang="zh-CN" dirty="0">
                    <a:latin typeface="Times" pitchFamily="2" charset="0"/>
                  </a:rPr>
                  <a:t> </a:t>
                </a:r>
              </a:p>
              <a:p>
                <a:pPr algn="ctr"/>
                <a:r>
                  <a:rPr kumimoji="1" lang="en-US" altLang="zh-CN" dirty="0">
                    <a:latin typeface="Times" pitchFamily="2" charset="0"/>
                  </a:rPr>
                  <a:t>Intermediate Summaries</a:t>
                </a:r>
                <a:endParaRPr kumimoji="1" lang="zh-CN" altLang="en-US" dirty="0">
                  <a:latin typeface="Times" pitchFamily="2" charset="0"/>
                </a:endParaRPr>
              </a:p>
            </p:txBody>
          </p:sp>
        </p:grpSp>
        <p:cxnSp>
          <p:nvCxnSpPr>
            <p:cNvPr id="25" name="直线箭头连接符 24">
              <a:extLst>
                <a:ext uri="{FF2B5EF4-FFF2-40B4-BE49-F238E27FC236}">
                  <a16:creationId xmlns:a16="http://schemas.microsoft.com/office/drawing/2014/main" id="{151BF1F1-A126-0F46-9E15-2EE8283427F1}"/>
                </a:ext>
              </a:extLst>
            </p:cNvPr>
            <p:cNvCxnSpPr>
              <a:cxnSpLocks/>
            </p:cNvCxnSpPr>
            <p:nvPr/>
          </p:nvCxnSpPr>
          <p:spPr>
            <a:xfrm>
              <a:off x="6746349" y="410591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a:extLst>
                <a:ext uri="{FF2B5EF4-FFF2-40B4-BE49-F238E27FC236}">
                  <a16:creationId xmlns:a16="http://schemas.microsoft.com/office/drawing/2014/main" id="{80E10563-25A5-2F44-A2AF-5EF0DF6BC370}"/>
                </a:ext>
              </a:extLst>
            </p:cNvPr>
            <p:cNvCxnSpPr>
              <a:cxnSpLocks/>
            </p:cNvCxnSpPr>
            <p:nvPr/>
          </p:nvCxnSpPr>
          <p:spPr>
            <a:xfrm>
              <a:off x="6746349" y="4743433"/>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9B693815-8731-3142-A28D-7E879C290D44}"/>
                </a:ext>
              </a:extLst>
            </p:cNvPr>
            <p:cNvCxnSpPr>
              <a:cxnSpLocks/>
            </p:cNvCxnSpPr>
            <p:nvPr/>
          </p:nvCxnSpPr>
          <p:spPr>
            <a:xfrm>
              <a:off x="6746349" y="5633532"/>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1" name="圆角矩形 30">
              <a:extLst>
                <a:ext uri="{FF2B5EF4-FFF2-40B4-BE49-F238E27FC236}">
                  <a16:creationId xmlns:a16="http://schemas.microsoft.com/office/drawing/2014/main" id="{D5CAB087-5E6B-9548-B8D8-B480C9DDC14D}"/>
                </a:ext>
              </a:extLst>
            </p:cNvPr>
            <p:cNvSpPr/>
            <p:nvPr/>
          </p:nvSpPr>
          <p:spPr>
            <a:xfrm>
              <a:off x="7286376" y="3874371"/>
              <a:ext cx="1578333" cy="4914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2" name="圆角矩形 31">
              <a:extLst>
                <a:ext uri="{FF2B5EF4-FFF2-40B4-BE49-F238E27FC236}">
                  <a16:creationId xmlns:a16="http://schemas.microsoft.com/office/drawing/2014/main" id="{331D468E-34A7-4746-AB25-4CAEEBAC35EB}"/>
                </a:ext>
              </a:extLst>
            </p:cNvPr>
            <p:cNvSpPr/>
            <p:nvPr/>
          </p:nvSpPr>
          <p:spPr>
            <a:xfrm>
              <a:off x="7286376" y="4495292"/>
              <a:ext cx="1578333" cy="4747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3" name="圆角矩形 32">
              <a:extLst>
                <a:ext uri="{FF2B5EF4-FFF2-40B4-BE49-F238E27FC236}">
                  <a16:creationId xmlns:a16="http://schemas.microsoft.com/office/drawing/2014/main" id="{0C0C7CA3-67D7-B64C-B851-EB5A74178774}"/>
                </a:ext>
              </a:extLst>
            </p:cNvPr>
            <p:cNvSpPr/>
            <p:nvPr/>
          </p:nvSpPr>
          <p:spPr>
            <a:xfrm>
              <a:off x="7281637" y="5396162"/>
              <a:ext cx="1578333" cy="4747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34" name="文本框 33">
              <a:extLst>
                <a:ext uri="{FF2B5EF4-FFF2-40B4-BE49-F238E27FC236}">
                  <a16:creationId xmlns:a16="http://schemas.microsoft.com/office/drawing/2014/main" id="{9973C70C-B0C7-1248-B367-6A5D08BC161C}"/>
                </a:ext>
              </a:extLst>
            </p:cNvPr>
            <p:cNvSpPr txBox="1"/>
            <p:nvPr/>
          </p:nvSpPr>
          <p:spPr>
            <a:xfrm>
              <a:off x="7830026" y="4933926"/>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35" name="文本框 34">
              <a:extLst>
                <a:ext uri="{FF2B5EF4-FFF2-40B4-BE49-F238E27FC236}">
                  <a16:creationId xmlns:a16="http://schemas.microsoft.com/office/drawing/2014/main" id="{9D28183B-2CF9-9A41-9242-9DE3593E4CAC}"/>
                </a:ext>
              </a:extLst>
            </p:cNvPr>
            <p:cNvSpPr txBox="1"/>
            <p:nvPr/>
          </p:nvSpPr>
          <p:spPr>
            <a:xfrm>
              <a:off x="6345305" y="5954797"/>
              <a:ext cx="3450996" cy="646331"/>
            </a:xfrm>
            <a:prstGeom prst="rect">
              <a:avLst/>
            </a:prstGeom>
            <a:noFill/>
          </p:spPr>
          <p:txBody>
            <a:bodyPr wrap="square" rtlCol="0">
              <a:spAutoFit/>
            </a:bodyPr>
            <a:lstStyle/>
            <a:p>
              <a:pPr algn="ctr"/>
              <a:r>
                <a:rPr kumimoji="1" lang="en-US" altLang="zh-CN" dirty="0">
                  <a:solidFill>
                    <a:srgbClr val="C00000"/>
                  </a:solidFill>
                  <a:latin typeface="Times" pitchFamily="2" charset="0"/>
                </a:rPr>
                <a:t>Parallel</a:t>
              </a:r>
            </a:p>
            <a:p>
              <a:pPr algn="ctr"/>
              <a:r>
                <a:rPr kumimoji="1" lang="en-US" altLang="zh-CN" dirty="0">
                  <a:latin typeface="Times" pitchFamily="2" charset="0"/>
                </a:rPr>
                <a:t>Abstractor</a:t>
              </a:r>
              <a:endParaRPr kumimoji="1" lang="zh-CN" altLang="en-US" dirty="0">
                <a:latin typeface="Times" pitchFamily="2" charset="0"/>
              </a:endParaRPr>
            </a:p>
          </p:txBody>
        </p:sp>
        <p:sp>
          <p:nvSpPr>
            <p:cNvPr id="36" name="多文档 35">
              <a:extLst>
                <a:ext uri="{FF2B5EF4-FFF2-40B4-BE49-F238E27FC236}">
                  <a16:creationId xmlns:a16="http://schemas.microsoft.com/office/drawing/2014/main" id="{AF391FFE-3144-0643-AAB6-D440C6AE5849}"/>
                </a:ext>
              </a:extLst>
            </p:cNvPr>
            <p:cNvSpPr/>
            <p:nvPr/>
          </p:nvSpPr>
          <p:spPr>
            <a:xfrm>
              <a:off x="9312824" y="3886963"/>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37" name="直线箭头连接符 36">
              <a:extLst>
                <a:ext uri="{FF2B5EF4-FFF2-40B4-BE49-F238E27FC236}">
                  <a16:creationId xmlns:a16="http://schemas.microsoft.com/office/drawing/2014/main" id="{DD09A4AD-5C1F-3F49-9B6B-D63598413675}"/>
                </a:ext>
              </a:extLst>
            </p:cNvPr>
            <p:cNvCxnSpPr>
              <a:cxnSpLocks/>
            </p:cNvCxnSpPr>
            <p:nvPr/>
          </p:nvCxnSpPr>
          <p:spPr>
            <a:xfrm>
              <a:off x="8873988" y="4893585"/>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38" name="多文档 37">
            <a:extLst>
              <a:ext uri="{FF2B5EF4-FFF2-40B4-BE49-F238E27FC236}">
                <a16:creationId xmlns:a16="http://schemas.microsoft.com/office/drawing/2014/main" id="{4FC74869-0454-104F-B2D2-EB396B607CE5}"/>
              </a:ext>
            </a:extLst>
          </p:cNvPr>
          <p:cNvSpPr/>
          <p:nvPr/>
        </p:nvSpPr>
        <p:spPr>
          <a:xfrm>
            <a:off x="9004854" y="4853958"/>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Ground-Truth</a:t>
            </a:r>
            <a:endParaRPr kumimoji="1" lang="zh-CN" altLang="en-US" sz="2800" dirty="0">
              <a:solidFill>
                <a:schemeClr val="tx1"/>
              </a:solidFill>
            </a:endParaRPr>
          </a:p>
        </p:txBody>
      </p:sp>
      <p:cxnSp>
        <p:nvCxnSpPr>
          <p:cNvPr id="23" name="直线箭头连接符 22">
            <a:extLst>
              <a:ext uri="{FF2B5EF4-FFF2-40B4-BE49-F238E27FC236}">
                <a16:creationId xmlns:a16="http://schemas.microsoft.com/office/drawing/2014/main" id="{FA22D038-7855-DA41-A2F6-39BBCD992841}"/>
              </a:ext>
            </a:extLst>
          </p:cNvPr>
          <p:cNvCxnSpPr>
            <a:cxnSpLocks/>
            <a:stCxn id="36" idx="2"/>
            <a:endCxn id="38" idx="0"/>
          </p:cNvCxnSpPr>
          <p:nvPr/>
        </p:nvCxnSpPr>
        <p:spPr>
          <a:xfrm>
            <a:off x="10324858" y="3534544"/>
            <a:ext cx="16068" cy="13194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3793EA9-31AB-7C41-90AF-90FAE0F29599}"/>
              </a:ext>
            </a:extLst>
          </p:cNvPr>
          <p:cNvSpPr txBox="1"/>
          <p:nvPr/>
        </p:nvSpPr>
        <p:spPr>
          <a:xfrm>
            <a:off x="10418096" y="3902181"/>
            <a:ext cx="1630767" cy="369332"/>
          </a:xfrm>
          <a:prstGeom prst="rect">
            <a:avLst/>
          </a:prstGeom>
          <a:noFill/>
        </p:spPr>
        <p:txBody>
          <a:bodyPr wrap="none" rtlCol="0">
            <a:spAutoFit/>
          </a:bodyPr>
          <a:lstStyle/>
          <a:p>
            <a:r>
              <a:rPr kumimoji="1" lang="en-US" altLang="zh-CN" dirty="0">
                <a:latin typeface="Times" pitchFamily="2" charset="0"/>
              </a:rPr>
              <a:t>Compared with</a:t>
            </a:r>
            <a:endParaRPr kumimoji="1" lang="zh-CN" altLang="en-US" dirty="0">
              <a:latin typeface="Times" pitchFamily="2" charset="0"/>
            </a:endParaRPr>
          </a:p>
        </p:txBody>
      </p:sp>
      <p:cxnSp>
        <p:nvCxnSpPr>
          <p:cNvPr id="42" name="直线箭头连接符 41">
            <a:extLst>
              <a:ext uri="{FF2B5EF4-FFF2-40B4-BE49-F238E27FC236}">
                <a16:creationId xmlns:a16="http://schemas.microsoft.com/office/drawing/2014/main" id="{4F3CAE97-7943-B94A-A3EC-6C9407961B42}"/>
              </a:ext>
            </a:extLst>
          </p:cNvPr>
          <p:cNvCxnSpPr>
            <a:cxnSpLocks/>
            <a:stCxn id="38" idx="1"/>
          </p:cNvCxnSpPr>
          <p:nvPr/>
        </p:nvCxnSpPr>
        <p:spPr>
          <a:xfrm flipH="1">
            <a:off x="7830926" y="5806454"/>
            <a:ext cx="11739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9AC2EBD-9132-704C-8365-7F6AD779B1D0}"/>
              </a:ext>
            </a:extLst>
          </p:cNvPr>
          <p:cNvSpPr txBox="1"/>
          <p:nvPr/>
        </p:nvSpPr>
        <p:spPr>
          <a:xfrm>
            <a:off x="5370168" y="5621788"/>
            <a:ext cx="2409634" cy="646331"/>
          </a:xfrm>
          <a:prstGeom prst="rect">
            <a:avLst/>
          </a:prstGeom>
          <a:noFill/>
        </p:spPr>
        <p:txBody>
          <a:bodyPr wrap="none" rtlCol="0">
            <a:spAutoFit/>
          </a:bodyPr>
          <a:lstStyle/>
          <a:p>
            <a:pPr algn="ctr"/>
            <a:r>
              <a:rPr kumimoji="1" lang="en-US" altLang="zh-CN" b="1" dirty="0">
                <a:latin typeface="Times" pitchFamily="2" charset="0"/>
              </a:rPr>
              <a:t>RL</a:t>
            </a:r>
          </a:p>
          <a:p>
            <a:pPr algn="ctr"/>
            <a:r>
              <a:rPr kumimoji="1" lang="en-US" altLang="zh-CN" dirty="0">
                <a:solidFill>
                  <a:srgbClr val="C00000"/>
                </a:solidFill>
                <a:latin typeface="Times" pitchFamily="2" charset="0"/>
              </a:rPr>
              <a:t>Comprehensive Reward</a:t>
            </a:r>
            <a:endParaRPr kumimoji="1" lang="zh-CN" altLang="en-US" dirty="0">
              <a:solidFill>
                <a:srgbClr val="C00000"/>
              </a:solidFill>
              <a:latin typeface="Times" pitchFamily="2" charset="0"/>
            </a:endParaRPr>
          </a:p>
        </p:txBody>
      </p:sp>
      <p:cxnSp>
        <p:nvCxnSpPr>
          <p:cNvPr id="50" name="肘形连接符 49">
            <a:extLst>
              <a:ext uri="{FF2B5EF4-FFF2-40B4-BE49-F238E27FC236}">
                <a16:creationId xmlns:a16="http://schemas.microsoft.com/office/drawing/2014/main" id="{1F7EC31B-CDF9-0C43-8BAB-9C8E8290E869}"/>
              </a:ext>
            </a:extLst>
          </p:cNvPr>
          <p:cNvCxnSpPr>
            <a:stCxn id="45" idx="0"/>
            <a:endCxn id="20" idx="2"/>
          </p:cNvCxnSpPr>
          <p:nvPr/>
        </p:nvCxnSpPr>
        <p:spPr>
          <a:xfrm rot="16200000" flipV="1">
            <a:off x="4272178" y="3318981"/>
            <a:ext cx="1950859" cy="265475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a:extLst>
              <a:ext uri="{FF2B5EF4-FFF2-40B4-BE49-F238E27FC236}">
                <a16:creationId xmlns:a16="http://schemas.microsoft.com/office/drawing/2014/main" id="{33FC60F3-55B2-B946-87AC-21D996CE7DC8}"/>
              </a:ext>
            </a:extLst>
          </p:cNvPr>
          <p:cNvCxnSpPr>
            <a:cxnSpLocks/>
            <a:endCxn id="35" idx="2"/>
          </p:cNvCxnSpPr>
          <p:nvPr/>
        </p:nvCxnSpPr>
        <p:spPr>
          <a:xfrm flipV="1">
            <a:off x="6619003" y="4415860"/>
            <a:ext cx="1452700" cy="2379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B0624B8-23E3-564A-8677-94CF011AC0E0}"/>
              </a:ext>
            </a:extLst>
          </p:cNvPr>
          <p:cNvSpPr txBox="1"/>
          <p:nvPr/>
        </p:nvSpPr>
        <p:spPr>
          <a:xfrm>
            <a:off x="5670242" y="4962951"/>
            <a:ext cx="851515" cy="369332"/>
          </a:xfrm>
          <a:prstGeom prst="rect">
            <a:avLst/>
          </a:prstGeom>
          <a:noFill/>
        </p:spPr>
        <p:txBody>
          <a:bodyPr wrap="none" rtlCol="0">
            <a:spAutoFit/>
          </a:bodyPr>
          <a:lstStyle/>
          <a:p>
            <a:r>
              <a:rPr kumimoji="1" lang="en-US" altLang="zh-CN" dirty="0">
                <a:latin typeface="Times" pitchFamily="2" charset="0"/>
              </a:rPr>
              <a:t>Update</a:t>
            </a:r>
            <a:endParaRPr kumimoji="1" lang="zh-CN" altLang="en-US" dirty="0">
              <a:latin typeface="Times" pitchFamily="2" charset="0"/>
            </a:endParaRPr>
          </a:p>
        </p:txBody>
      </p:sp>
      <p:sp>
        <p:nvSpPr>
          <p:cNvPr id="39" name="灯片编号占位符 3">
            <a:extLst>
              <a:ext uri="{FF2B5EF4-FFF2-40B4-BE49-F238E27FC236}">
                <a16:creationId xmlns:a16="http://schemas.microsoft.com/office/drawing/2014/main" id="{43D34022-6687-E343-B8DD-465580F21AC5}"/>
              </a:ext>
            </a:extLst>
          </p:cNvPr>
          <p:cNvSpPr>
            <a:spLocks noGrp="1"/>
          </p:cNvSpPr>
          <p:nvPr/>
        </p:nvSpPr>
        <p:spPr>
          <a:xfrm>
            <a:off x="8610600" y="6345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#19</a:t>
            </a:r>
            <a:endParaRPr lang="en-US" dirty="0"/>
          </a:p>
        </p:txBody>
      </p:sp>
    </p:spTree>
    <p:extLst>
      <p:ext uri="{BB962C8B-B14F-4D97-AF65-F5344CB8AC3E}">
        <p14:creationId xmlns:p14="http://schemas.microsoft.com/office/powerpoint/2010/main" val="2773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right)">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22" presetClass="entr" presetSubtype="4"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down)">
                                      <p:cBhvr>
                                        <p:cTn id="27" dur="500"/>
                                        <p:tgtEl>
                                          <p:spTgt spid="51"/>
                                        </p:tgtEl>
                                      </p:cBhvr>
                                    </p:animEffect>
                                  </p:childTnLst>
                                </p:cTn>
                              </p:par>
                              <p:par>
                                <p:cTn id="28" presetID="22" presetClass="entr" presetSubtype="4"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down)">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5" grpId="0"/>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1F7D954-8CA0-7C44-A98A-E2490F20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595" y="2655883"/>
            <a:ext cx="6540500" cy="685800"/>
          </a:xfrm>
          <a:prstGeom prst="rect">
            <a:avLst/>
          </a:prstGeom>
        </p:spPr>
      </p:pic>
      <p:sp>
        <p:nvSpPr>
          <p:cNvPr id="5" name="标题 1">
            <a:extLst>
              <a:ext uri="{FF2B5EF4-FFF2-40B4-BE49-F238E27FC236}">
                <a16:creationId xmlns:a16="http://schemas.microsoft.com/office/drawing/2014/main" id="{C7D531EA-1559-4347-98C6-3156B3A2740B}"/>
              </a:ext>
            </a:extLst>
          </p:cNvPr>
          <p:cNvSpPr txBox="1">
            <a:spLocks/>
          </p:cNvSpPr>
          <p:nvPr/>
        </p:nvSpPr>
        <p:spPr>
          <a:xfrm>
            <a:off x="838200" y="-773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Approach—</a:t>
            </a:r>
            <a:r>
              <a:rPr kumimoji="1" lang="en" altLang="zh-CN" sz="3600" dirty="0"/>
              <a:t>Reinforcement Learning </a:t>
            </a:r>
            <a:endParaRPr kumimoji="1" lang="zh-CN" altLang="en-US" dirty="0"/>
          </a:p>
        </p:txBody>
      </p:sp>
      <p:sp>
        <p:nvSpPr>
          <p:cNvPr id="3" name="标题 2">
            <a:extLst>
              <a:ext uri="{FF2B5EF4-FFF2-40B4-BE49-F238E27FC236}">
                <a16:creationId xmlns:a16="http://schemas.microsoft.com/office/drawing/2014/main" id="{62C7CBFE-579B-BB4D-B31D-7533403A4194}"/>
              </a:ext>
            </a:extLst>
          </p:cNvPr>
          <p:cNvSpPr>
            <a:spLocks noGrp="1"/>
          </p:cNvSpPr>
          <p:nvPr>
            <p:ph type="title"/>
          </p:nvPr>
        </p:nvSpPr>
        <p:spPr/>
        <p:txBody>
          <a:bodyPr/>
          <a:lstStyle/>
          <a:p>
            <a:endParaRPr lang="zh-CN" altLang="en-US"/>
          </a:p>
        </p:txBody>
      </p:sp>
      <p:sp>
        <p:nvSpPr>
          <p:cNvPr id="10" name="内容占位符 2">
            <a:extLst>
              <a:ext uri="{FF2B5EF4-FFF2-40B4-BE49-F238E27FC236}">
                <a16:creationId xmlns:a16="http://schemas.microsoft.com/office/drawing/2014/main" id="{49FF49FF-DB4A-2A42-B3E3-8D7EC42ADCDD}"/>
              </a:ext>
            </a:extLst>
          </p:cNvPr>
          <p:cNvSpPr txBox="1">
            <a:spLocks/>
          </p:cNvSpPr>
          <p:nvPr/>
        </p:nvSpPr>
        <p:spPr>
          <a:xfrm>
            <a:off x="598775" y="1266206"/>
            <a:ext cx="10755025" cy="4802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kumimoji="1" lang="zh-CN" altLang="en-US" dirty="0">
              <a:latin typeface="Times" pitchFamily="2" charset="0"/>
            </a:endParaRPr>
          </a:p>
        </p:txBody>
      </p:sp>
      <p:sp>
        <p:nvSpPr>
          <p:cNvPr id="12" name="内容占位符 2">
            <a:extLst>
              <a:ext uri="{FF2B5EF4-FFF2-40B4-BE49-F238E27FC236}">
                <a16:creationId xmlns:a16="http://schemas.microsoft.com/office/drawing/2014/main" id="{8FE5015A-38D5-8A4F-AD53-0D363EF55F36}"/>
              </a:ext>
            </a:extLst>
          </p:cNvPr>
          <p:cNvSpPr txBox="1">
            <a:spLocks/>
          </p:cNvSpPr>
          <p:nvPr/>
        </p:nvSpPr>
        <p:spPr>
          <a:xfrm>
            <a:off x="851647" y="1594504"/>
            <a:ext cx="10755025" cy="4802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dirty="0">
                <a:latin typeface="Times" pitchFamily="2" charset="0"/>
              </a:rPr>
              <a:t>Comprehensive RL</a:t>
            </a:r>
            <a:endParaRPr lang="en" altLang="zh-CN" sz="2600" dirty="0">
              <a:latin typeface="Times" pitchFamily="2" charset="0"/>
            </a:endParaRPr>
          </a:p>
          <a:p>
            <a:pPr marL="0" indent="0">
              <a:lnSpc>
                <a:spcPct val="110000"/>
              </a:lnSpc>
              <a:buFont typeface="Arial" panose="020B0604020202020204" pitchFamily="34" charset="0"/>
              <a:buNone/>
            </a:pPr>
            <a:endParaRPr kumimoji="1" lang="zh-CN" altLang="en-US" dirty="0">
              <a:latin typeface="Times" pitchFamily="2" charset="0"/>
            </a:endParaRPr>
          </a:p>
        </p:txBody>
      </p:sp>
      <p:cxnSp>
        <p:nvCxnSpPr>
          <p:cNvPr id="11" name="直线箭头连接符 10">
            <a:extLst>
              <a:ext uri="{FF2B5EF4-FFF2-40B4-BE49-F238E27FC236}">
                <a16:creationId xmlns:a16="http://schemas.microsoft.com/office/drawing/2014/main" id="{BEB9812E-970B-E04C-87BA-29138795FB99}"/>
              </a:ext>
            </a:extLst>
          </p:cNvPr>
          <p:cNvCxnSpPr>
            <a:cxnSpLocks/>
            <a:endCxn id="13" idx="0"/>
          </p:cNvCxnSpPr>
          <p:nvPr/>
        </p:nvCxnSpPr>
        <p:spPr>
          <a:xfrm flipH="1">
            <a:off x="2626295" y="3554361"/>
            <a:ext cx="1149796"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980A5B9-3520-AE4C-A250-C49F7EFBB994}"/>
              </a:ext>
            </a:extLst>
          </p:cNvPr>
          <p:cNvSpPr txBox="1"/>
          <p:nvPr/>
        </p:nvSpPr>
        <p:spPr>
          <a:xfrm>
            <a:off x="1504834" y="4481658"/>
            <a:ext cx="2242922" cy="369332"/>
          </a:xfrm>
          <a:prstGeom prst="rect">
            <a:avLst/>
          </a:prstGeom>
          <a:noFill/>
        </p:spPr>
        <p:txBody>
          <a:bodyPr wrap="none" rtlCol="0">
            <a:spAutoFit/>
          </a:bodyPr>
          <a:lstStyle/>
          <a:p>
            <a:r>
              <a:rPr kumimoji="1" lang="en-US" altLang="zh-CN" dirty="0">
                <a:latin typeface="Times" pitchFamily="2" charset="0"/>
              </a:rPr>
              <a:t>Sentence-level reward</a:t>
            </a:r>
            <a:endParaRPr kumimoji="1" lang="zh-CN" altLang="en-US" dirty="0">
              <a:latin typeface="Times" pitchFamily="2" charset="0"/>
            </a:endParaRPr>
          </a:p>
        </p:txBody>
      </p:sp>
      <p:cxnSp>
        <p:nvCxnSpPr>
          <p:cNvPr id="14" name="直线箭头连接符 13">
            <a:extLst>
              <a:ext uri="{FF2B5EF4-FFF2-40B4-BE49-F238E27FC236}">
                <a16:creationId xmlns:a16="http://schemas.microsoft.com/office/drawing/2014/main" id="{CDEC2163-F080-3840-8B24-55E4CF135404}"/>
              </a:ext>
            </a:extLst>
          </p:cNvPr>
          <p:cNvCxnSpPr>
            <a:cxnSpLocks/>
            <a:endCxn id="15" idx="0"/>
          </p:cNvCxnSpPr>
          <p:nvPr/>
        </p:nvCxnSpPr>
        <p:spPr>
          <a:xfrm>
            <a:off x="5880083" y="3554361"/>
            <a:ext cx="19235"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338755E-5261-D142-A31A-5AB835592928}"/>
              </a:ext>
            </a:extLst>
          </p:cNvPr>
          <p:cNvSpPr txBox="1"/>
          <p:nvPr/>
        </p:nvSpPr>
        <p:spPr>
          <a:xfrm>
            <a:off x="5047161" y="4481658"/>
            <a:ext cx="1704313" cy="369332"/>
          </a:xfrm>
          <a:prstGeom prst="rect">
            <a:avLst/>
          </a:prstGeom>
          <a:noFill/>
        </p:spPr>
        <p:txBody>
          <a:bodyPr wrap="none" rtlCol="0">
            <a:spAutoFit/>
          </a:bodyPr>
          <a:lstStyle/>
          <a:p>
            <a:r>
              <a:rPr kumimoji="1" lang="en-US" altLang="zh-CN" dirty="0">
                <a:latin typeface="Times" pitchFamily="2" charset="0"/>
              </a:rPr>
              <a:t>Set-level reward</a:t>
            </a:r>
            <a:endParaRPr kumimoji="1" lang="zh-CN" altLang="en-US" dirty="0">
              <a:latin typeface="Times" pitchFamily="2" charset="0"/>
            </a:endParaRPr>
          </a:p>
        </p:txBody>
      </p:sp>
      <p:cxnSp>
        <p:nvCxnSpPr>
          <p:cNvPr id="16" name="直线箭头连接符 15">
            <a:extLst>
              <a:ext uri="{FF2B5EF4-FFF2-40B4-BE49-F238E27FC236}">
                <a16:creationId xmlns:a16="http://schemas.microsoft.com/office/drawing/2014/main" id="{856FC952-7008-6C4E-BAEE-CCA57F49801B}"/>
              </a:ext>
            </a:extLst>
          </p:cNvPr>
          <p:cNvCxnSpPr>
            <a:cxnSpLocks/>
            <a:endCxn id="17" idx="0"/>
          </p:cNvCxnSpPr>
          <p:nvPr/>
        </p:nvCxnSpPr>
        <p:spPr>
          <a:xfrm>
            <a:off x="7481687" y="3554361"/>
            <a:ext cx="1117198" cy="9272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86D70A0-9AC9-0441-92A8-2299FF20045A}"/>
              </a:ext>
            </a:extLst>
          </p:cNvPr>
          <p:cNvSpPr txBox="1"/>
          <p:nvPr/>
        </p:nvSpPr>
        <p:spPr>
          <a:xfrm>
            <a:off x="7445364" y="4481658"/>
            <a:ext cx="2307042" cy="369332"/>
          </a:xfrm>
          <a:prstGeom prst="rect">
            <a:avLst/>
          </a:prstGeom>
          <a:noFill/>
        </p:spPr>
        <p:txBody>
          <a:bodyPr wrap="none" rtlCol="0">
            <a:spAutoFit/>
          </a:bodyPr>
          <a:lstStyle/>
          <a:p>
            <a:r>
              <a:rPr kumimoji="1" lang="en-US" altLang="zh-CN" dirty="0">
                <a:latin typeface="Times" pitchFamily="2" charset="0"/>
              </a:rPr>
              <a:t>Summary-level reward</a:t>
            </a:r>
            <a:endParaRPr kumimoji="1" lang="zh-CN" altLang="en-US" dirty="0">
              <a:latin typeface="Times" pitchFamily="2" charset="0"/>
            </a:endParaRPr>
          </a:p>
        </p:txBody>
      </p:sp>
      <p:sp>
        <p:nvSpPr>
          <p:cNvPr id="4" name="左大括号 3">
            <a:extLst>
              <a:ext uri="{FF2B5EF4-FFF2-40B4-BE49-F238E27FC236}">
                <a16:creationId xmlns:a16="http://schemas.microsoft.com/office/drawing/2014/main" id="{91A5318E-E9D3-F648-B276-83A969DB1954}"/>
              </a:ext>
            </a:extLst>
          </p:cNvPr>
          <p:cNvSpPr/>
          <p:nvPr/>
        </p:nvSpPr>
        <p:spPr>
          <a:xfrm rot="16200000">
            <a:off x="4031347" y="3685579"/>
            <a:ext cx="470647" cy="3226826"/>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4A193975-A306-544F-B23D-6E7DE979CB6F}"/>
              </a:ext>
            </a:extLst>
          </p:cNvPr>
          <p:cNvSpPr txBox="1"/>
          <p:nvPr/>
        </p:nvSpPr>
        <p:spPr>
          <a:xfrm>
            <a:off x="1595831" y="5625867"/>
            <a:ext cx="5341678" cy="707886"/>
          </a:xfrm>
          <a:prstGeom prst="rect">
            <a:avLst/>
          </a:prstGeom>
          <a:noFill/>
        </p:spPr>
        <p:txBody>
          <a:bodyPr wrap="square" rtlCol="0">
            <a:spAutoFit/>
          </a:bodyPr>
          <a:lstStyle/>
          <a:p>
            <a:pPr algn="ctr"/>
            <a:r>
              <a:rPr kumimoji="1" lang="en-US" altLang="zh-CN" sz="2000" dirty="0">
                <a:latin typeface="Times" pitchFamily="2" charset="0"/>
              </a:rPr>
              <a:t>ROUGE score</a:t>
            </a:r>
            <a:r>
              <a:rPr kumimoji="1" lang="zh-CN" altLang="en-US" sz="2000" dirty="0">
                <a:latin typeface="Times" pitchFamily="2" charset="0"/>
              </a:rPr>
              <a:t> </a:t>
            </a:r>
            <a:r>
              <a:rPr kumimoji="1" lang="en-US" altLang="zh-CN" sz="2000" dirty="0">
                <a:latin typeface="Times" pitchFamily="2" charset="0"/>
              </a:rPr>
              <a:t>between </a:t>
            </a:r>
          </a:p>
          <a:p>
            <a:pPr algn="ctr"/>
            <a:r>
              <a:rPr kumimoji="1" lang="en-US" altLang="zh-CN" sz="2000" dirty="0">
                <a:latin typeface="Times" pitchFamily="2" charset="0"/>
              </a:rPr>
              <a:t>pseudo summaries and intermediate summaries</a:t>
            </a:r>
            <a:endParaRPr kumimoji="1" lang="zh-CN" altLang="en-US" sz="2000" dirty="0">
              <a:latin typeface="Times" pitchFamily="2" charset="0"/>
            </a:endParaRPr>
          </a:p>
        </p:txBody>
      </p:sp>
      <p:sp>
        <p:nvSpPr>
          <p:cNvPr id="19" name="文本框 18">
            <a:extLst>
              <a:ext uri="{FF2B5EF4-FFF2-40B4-BE49-F238E27FC236}">
                <a16:creationId xmlns:a16="http://schemas.microsoft.com/office/drawing/2014/main" id="{E6EE3128-27B3-BD44-8088-A67B18954DF9}"/>
              </a:ext>
            </a:extLst>
          </p:cNvPr>
          <p:cNvSpPr txBox="1"/>
          <p:nvPr/>
        </p:nvSpPr>
        <p:spPr>
          <a:xfrm>
            <a:off x="6557949" y="5601188"/>
            <a:ext cx="5341678" cy="707886"/>
          </a:xfrm>
          <a:prstGeom prst="rect">
            <a:avLst/>
          </a:prstGeom>
          <a:noFill/>
        </p:spPr>
        <p:txBody>
          <a:bodyPr wrap="square" rtlCol="0">
            <a:spAutoFit/>
          </a:bodyPr>
          <a:lstStyle/>
          <a:p>
            <a:pPr algn="ctr"/>
            <a:r>
              <a:rPr kumimoji="1" lang="en-US" altLang="zh-CN" sz="2000" dirty="0">
                <a:latin typeface="Times" pitchFamily="2" charset="0"/>
              </a:rPr>
              <a:t>ROUGE score</a:t>
            </a:r>
            <a:r>
              <a:rPr kumimoji="1" lang="zh-CN" altLang="en-US" sz="2000" dirty="0">
                <a:latin typeface="Times" pitchFamily="2" charset="0"/>
              </a:rPr>
              <a:t> </a:t>
            </a:r>
            <a:r>
              <a:rPr kumimoji="1" lang="en-US" altLang="zh-CN" sz="2000" dirty="0">
                <a:latin typeface="Times" pitchFamily="2" charset="0"/>
              </a:rPr>
              <a:t>between </a:t>
            </a:r>
          </a:p>
          <a:p>
            <a:pPr algn="ctr"/>
            <a:r>
              <a:rPr kumimoji="1" lang="en-US" altLang="zh-CN" sz="2000" dirty="0">
                <a:latin typeface="Times" pitchFamily="2" charset="0"/>
              </a:rPr>
              <a:t>ground-truth and final generated summaries</a:t>
            </a:r>
            <a:endParaRPr kumimoji="1" lang="zh-CN" altLang="en-US" sz="2000" dirty="0">
              <a:latin typeface="Times" pitchFamily="2" charset="0"/>
            </a:endParaRPr>
          </a:p>
        </p:txBody>
      </p:sp>
      <p:cxnSp>
        <p:nvCxnSpPr>
          <p:cNvPr id="21" name="直线箭头连接符 20">
            <a:extLst>
              <a:ext uri="{FF2B5EF4-FFF2-40B4-BE49-F238E27FC236}">
                <a16:creationId xmlns:a16="http://schemas.microsoft.com/office/drawing/2014/main" id="{DC0ED68B-3A31-CE4F-97BF-38C664371D77}"/>
              </a:ext>
            </a:extLst>
          </p:cNvPr>
          <p:cNvCxnSpPr>
            <a:cxnSpLocks/>
          </p:cNvCxnSpPr>
          <p:nvPr/>
        </p:nvCxnSpPr>
        <p:spPr>
          <a:xfrm>
            <a:off x="8809397" y="4850990"/>
            <a:ext cx="0" cy="68332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灯片编号占位符 3">
            <a:extLst>
              <a:ext uri="{FF2B5EF4-FFF2-40B4-BE49-F238E27FC236}">
                <a16:creationId xmlns:a16="http://schemas.microsoft.com/office/drawing/2014/main" id="{2EED8148-2503-BC4A-8B5E-1D02CF5B5F79}"/>
              </a:ext>
            </a:extLst>
          </p:cNvPr>
          <p:cNvSpPr>
            <a:spLocks noGrp="1"/>
          </p:cNvSpPr>
          <p:nvPr/>
        </p:nvSpPr>
        <p:spPr>
          <a:xfrm>
            <a:off x="8610600" y="63456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l-SI" dirty="0"/>
              <a:t>#20</a:t>
            </a:r>
            <a:endParaRPr lang="en-US" dirty="0"/>
          </a:p>
        </p:txBody>
      </p:sp>
    </p:spTree>
    <p:extLst>
      <p:ext uri="{BB962C8B-B14F-4D97-AF65-F5344CB8AC3E}">
        <p14:creationId xmlns:p14="http://schemas.microsoft.com/office/powerpoint/2010/main" val="6133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par>
                          <p:cTn id="40" fill="hold">
                            <p:stCondLst>
                              <p:cond delay="500"/>
                            </p:stCondLst>
                            <p:childTnLst>
                              <p:par>
                                <p:cTn id="41" presetID="1" presetClass="entr" presetSubtype="0" fill="hold" grpId="1" nodeType="after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4" grpId="0" animBg="1"/>
      <p:bldP spid="6" grpId="0"/>
      <p:bldP spid="1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8E043-39CE-9D4D-9451-F0131988E50B}"/>
              </a:ext>
            </a:extLst>
          </p:cNvPr>
          <p:cNvSpPr>
            <a:spLocks noGrp="1"/>
          </p:cNvSpPr>
          <p:nvPr>
            <p:ph idx="1"/>
          </p:nvPr>
        </p:nvSpPr>
        <p:spPr>
          <a:xfrm>
            <a:off x="838200" y="1239883"/>
            <a:ext cx="10515600" cy="5481591"/>
          </a:xfrm>
        </p:spPr>
        <p:txBody>
          <a:bodyPr>
            <a:normAutofit/>
          </a:bodyPr>
          <a:lstStyle/>
          <a:p>
            <a:pPr>
              <a:lnSpc>
                <a:spcPct val="200000"/>
              </a:lnSpc>
            </a:pPr>
            <a:r>
              <a:rPr kumimoji="1" lang="en-US" altLang="zh-CN" dirty="0">
                <a:latin typeface="Times" pitchFamily="2" charset="0"/>
              </a:rPr>
              <a:t>Datasets</a:t>
            </a:r>
          </a:p>
          <a:p>
            <a:pPr lvl="1">
              <a:lnSpc>
                <a:spcPct val="150000"/>
              </a:lnSpc>
            </a:pPr>
            <a:r>
              <a:rPr kumimoji="1" lang="en-US" altLang="zh-CN" dirty="0">
                <a:latin typeface="Times" pitchFamily="2" charset="0"/>
              </a:rPr>
              <a:t>CNN/Daily Mail (CNNDM) </a:t>
            </a:r>
            <a:r>
              <a:rPr kumimoji="1" lang="en-US" altLang="zh-CN" sz="2000" dirty="0">
                <a:latin typeface="Times" pitchFamily="2" charset="0"/>
              </a:rPr>
              <a:t>(</a:t>
            </a:r>
            <a:r>
              <a:rPr lang="en" altLang="zh-CN" sz="2000" dirty="0">
                <a:latin typeface="Times" pitchFamily="2" charset="0"/>
              </a:rPr>
              <a:t>Hermann et al, 2015</a:t>
            </a:r>
            <a:r>
              <a:rPr kumimoji="1" lang="en-US" altLang="zh-CN" sz="2000" dirty="0">
                <a:latin typeface="Times" pitchFamily="2" charset="0"/>
              </a:rPr>
              <a:t>)</a:t>
            </a:r>
          </a:p>
          <a:p>
            <a:pPr lvl="1">
              <a:lnSpc>
                <a:spcPct val="150000"/>
              </a:lnSpc>
            </a:pPr>
            <a:r>
              <a:rPr kumimoji="1" lang="en-US" altLang="zh-CN" dirty="0">
                <a:latin typeface="Times" pitchFamily="2" charset="0"/>
              </a:rPr>
              <a:t>Web-TLDR-17 Corpus (Web17) </a:t>
            </a:r>
            <a:r>
              <a:rPr kumimoji="1" lang="en-US" altLang="zh-CN" sz="2000" dirty="0">
                <a:latin typeface="Times" pitchFamily="2" charset="0"/>
              </a:rPr>
              <a:t>(</a:t>
            </a:r>
            <a:r>
              <a:rPr lang="en" altLang="zh-CN" sz="2000" dirty="0" err="1">
                <a:latin typeface="Times" pitchFamily="2" charset="0"/>
              </a:rPr>
              <a:t>Völske</a:t>
            </a:r>
            <a:r>
              <a:rPr lang="en" altLang="zh-CN" sz="2000" dirty="0">
                <a:latin typeface="Times" pitchFamily="2" charset="0"/>
              </a:rPr>
              <a:t> et al, 2017</a:t>
            </a:r>
            <a:r>
              <a:rPr kumimoji="1" lang="en-US" altLang="zh-CN" sz="2000" dirty="0">
                <a:latin typeface="Times" pitchFamily="2" charset="0"/>
              </a:rPr>
              <a:t>)</a:t>
            </a:r>
          </a:p>
          <a:p>
            <a:pPr lvl="1">
              <a:lnSpc>
                <a:spcPct val="150000"/>
              </a:lnSpc>
            </a:pPr>
            <a:r>
              <a:rPr lang="en" altLang="zh-CN" dirty="0">
                <a:latin typeface="Times" pitchFamily="2" charset="0"/>
              </a:rPr>
              <a:t>Webis-Snippet-20 Corpus (Web20) </a:t>
            </a:r>
            <a:r>
              <a:rPr lang="en" altLang="zh-CN" sz="2000" dirty="0">
                <a:latin typeface="Times" pitchFamily="2" charset="0"/>
              </a:rPr>
              <a:t>(Chen et al, 2020)</a:t>
            </a:r>
          </a:p>
          <a:p>
            <a:pPr lvl="1">
              <a:lnSpc>
                <a:spcPct val="160000"/>
              </a:lnSpc>
            </a:pPr>
            <a:r>
              <a:rPr lang="en" altLang="zh-CN" dirty="0" err="1">
                <a:latin typeface="Times" pitchFamily="2" charset="0"/>
              </a:rPr>
              <a:t>WikiHow</a:t>
            </a:r>
            <a:r>
              <a:rPr lang="en" altLang="zh-CN" dirty="0">
                <a:latin typeface="Times" pitchFamily="2" charset="0"/>
              </a:rPr>
              <a:t> Corpus (Wiki) </a:t>
            </a:r>
            <a:r>
              <a:rPr lang="en" altLang="zh-CN" sz="2000" dirty="0">
                <a:latin typeface="Times" pitchFamily="2" charset="0"/>
              </a:rPr>
              <a:t>(</a:t>
            </a:r>
            <a:r>
              <a:rPr lang="en" altLang="zh-CN" sz="2000" dirty="0" err="1">
                <a:latin typeface="Times" pitchFamily="2" charset="0"/>
              </a:rPr>
              <a:t>Koupaee</a:t>
            </a:r>
            <a:r>
              <a:rPr lang="en" altLang="zh-CN" sz="2000" dirty="0">
                <a:latin typeface="Times" pitchFamily="2" charset="0"/>
              </a:rPr>
              <a:t> and wang, 2018)</a:t>
            </a:r>
          </a:p>
          <a:p>
            <a:pPr lvl="1">
              <a:lnSpc>
                <a:spcPct val="150000"/>
              </a:lnSpc>
            </a:pPr>
            <a:r>
              <a:rPr lang="en" altLang="zh-CN" b="1" dirty="0">
                <a:latin typeface="Times" pitchFamily="2" charset="0"/>
              </a:rPr>
              <a:t>DUC-2002 (DUC)</a:t>
            </a:r>
          </a:p>
          <a:p>
            <a:pPr lvl="2">
              <a:lnSpc>
                <a:spcPct val="150000"/>
              </a:lnSpc>
            </a:pPr>
            <a:r>
              <a:rPr lang="en" altLang="zh-CN" dirty="0">
                <a:latin typeface="Times" pitchFamily="2" charset="0"/>
              </a:rPr>
              <a:t>Test set. We use the models trained on CNNDM to do the test on DUC, which can evaluate the generalizability of the models. </a:t>
            </a:r>
          </a:p>
          <a:p>
            <a:pPr lvl="1">
              <a:lnSpc>
                <a:spcPct val="150000"/>
              </a:lnSpc>
            </a:pPr>
            <a:endParaRPr lang="en"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C7A6E405-A31A-1541-A7B9-A729584A4B7A}"/>
              </a:ext>
            </a:extLst>
          </p:cNvPr>
          <p:cNvSpPr>
            <a:spLocks noGrp="1"/>
          </p:cNvSpPr>
          <p:nvPr>
            <p:ph type="sldNum" sz="quarter" idx="12"/>
          </p:nvPr>
        </p:nvSpPr>
        <p:spPr>
          <a:xfrm>
            <a:off x="8610600" y="6356350"/>
            <a:ext cx="2743200" cy="365125"/>
          </a:xfrm>
          <a:prstGeom prst="rect">
            <a:avLst/>
          </a:prstGeom>
        </p:spPr>
        <p:txBody>
          <a:bodyPr/>
          <a:lstStyle/>
          <a:p>
            <a:r>
              <a:rPr lang="sl-SI" dirty="0"/>
              <a:t>#21</a:t>
            </a:r>
            <a:endParaRPr lang="en-US" dirty="0"/>
          </a:p>
        </p:txBody>
      </p:sp>
      <p:sp>
        <p:nvSpPr>
          <p:cNvPr id="7" name="标题 6">
            <a:extLst>
              <a:ext uri="{FF2B5EF4-FFF2-40B4-BE49-F238E27FC236}">
                <a16:creationId xmlns:a16="http://schemas.microsoft.com/office/drawing/2014/main" id="{A37F47E2-CAEE-8645-9FE7-B4D72305E914}"/>
              </a:ext>
            </a:extLst>
          </p:cNvPr>
          <p:cNvSpPr>
            <a:spLocks noGrp="1"/>
          </p:cNvSpPr>
          <p:nvPr>
            <p:ph type="title"/>
          </p:nvPr>
        </p:nvSpPr>
        <p:spPr/>
        <p:txBody>
          <a:bodyPr/>
          <a:lstStyle/>
          <a:p>
            <a:endParaRPr lang="zh-CN" altLang="en-US"/>
          </a:p>
        </p:txBody>
      </p:sp>
      <p:sp>
        <p:nvSpPr>
          <p:cNvPr id="8" name="标题 1">
            <a:extLst>
              <a:ext uri="{FF2B5EF4-FFF2-40B4-BE49-F238E27FC236}">
                <a16:creationId xmlns:a16="http://schemas.microsoft.com/office/drawing/2014/main" id="{927F386D-7594-894D-9F33-F06B70A5820C}"/>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endParaRPr kumimoji="1" lang="zh-CN" altLang="en-US" dirty="0"/>
          </a:p>
        </p:txBody>
      </p:sp>
    </p:spTree>
    <p:extLst>
      <p:ext uri="{BB962C8B-B14F-4D97-AF65-F5344CB8AC3E}">
        <p14:creationId xmlns:p14="http://schemas.microsoft.com/office/powerpoint/2010/main" val="1824867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8E043-39CE-9D4D-9451-F0131988E50B}"/>
              </a:ext>
            </a:extLst>
          </p:cNvPr>
          <p:cNvSpPr>
            <a:spLocks noGrp="1"/>
          </p:cNvSpPr>
          <p:nvPr>
            <p:ph idx="1"/>
          </p:nvPr>
        </p:nvSpPr>
        <p:spPr>
          <a:xfrm>
            <a:off x="838200" y="1400304"/>
            <a:ext cx="10515600" cy="5457696"/>
          </a:xfrm>
        </p:spPr>
        <p:txBody>
          <a:bodyPr>
            <a:normAutofit/>
          </a:bodyPr>
          <a:lstStyle/>
          <a:p>
            <a:pPr>
              <a:lnSpc>
                <a:spcPct val="150000"/>
              </a:lnSpc>
            </a:pPr>
            <a:r>
              <a:rPr kumimoji="1" lang="en-US" altLang="zh-CN" dirty="0">
                <a:latin typeface="Times" pitchFamily="2" charset="0"/>
              </a:rPr>
              <a:t>Compared Models</a:t>
            </a:r>
          </a:p>
          <a:p>
            <a:pPr lvl="1">
              <a:lnSpc>
                <a:spcPct val="150000"/>
              </a:lnSpc>
            </a:pPr>
            <a:r>
              <a:rPr kumimoji="1" lang="en-US" altLang="zh-CN" dirty="0">
                <a:latin typeface="Times" pitchFamily="2" charset="0"/>
              </a:rPr>
              <a:t>Existing Models</a:t>
            </a:r>
          </a:p>
          <a:p>
            <a:pPr lvl="2">
              <a:lnSpc>
                <a:spcPct val="150000"/>
              </a:lnSpc>
            </a:pPr>
            <a:r>
              <a:rPr kumimoji="1" lang="en-US" altLang="zh-CN" dirty="0">
                <a:latin typeface="Times" pitchFamily="2" charset="0"/>
              </a:rPr>
              <a:t>PN </a:t>
            </a:r>
            <a:r>
              <a:rPr kumimoji="1" lang="en-US" altLang="zh-CN" sz="1600" dirty="0">
                <a:latin typeface="Times" pitchFamily="2" charset="0"/>
              </a:rPr>
              <a:t>(Chen and Bansal, 2018): </a:t>
            </a:r>
            <a:r>
              <a:rPr kumimoji="1" lang="en" altLang="zh-CN" dirty="0">
                <a:latin typeface="Times" pitchFamily="2" charset="0"/>
              </a:rPr>
              <a:t>Extractive model </a:t>
            </a:r>
            <a:r>
              <a:rPr kumimoji="1" lang="en" altLang="zh-CN" b="1" dirty="0">
                <a:latin typeface="Times" pitchFamily="2" charset="0"/>
              </a:rPr>
              <a:t>without</a:t>
            </a:r>
            <a:r>
              <a:rPr kumimoji="1" lang="en" altLang="zh-CN" dirty="0">
                <a:latin typeface="Times" pitchFamily="2" charset="0"/>
              </a:rPr>
              <a:t> </a:t>
            </a:r>
            <a:r>
              <a:rPr kumimoji="1" lang="en" altLang="zh-CN" b="1" dirty="0">
                <a:latin typeface="Times" pitchFamily="2" charset="0"/>
              </a:rPr>
              <a:t>pretrained</a:t>
            </a:r>
            <a:r>
              <a:rPr kumimoji="1" lang="en" altLang="zh-CN" dirty="0">
                <a:latin typeface="Times" pitchFamily="2" charset="0"/>
              </a:rPr>
              <a:t> model</a:t>
            </a:r>
            <a:r>
              <a:rPr lang="en" altLang="zh-CN" dirty="0"/>
              <a:t> </a:t>
            </a:r>
            <a:endParaRPr kumimoji="1" lang="en-US" altLang="zh-CN" sz="1600" dirty="0">
              <a:latin typeface="Times" pitchFamily="2" charset="0"/>
            </a:endParaRPr>
          </a:p>
          <a:p>
            <a:pPr lvl="2">
              <a:lnSpc>
                <a:spcPct val="150000"/>
              </a:lnSpc>
            </a:pPr>
            <a:r>
              <a:rPr kumimoji="1" lang="en-US" altLang="zh-CN" dirty="0">
                <a:latin typeface="Times" pitchFamily="2" charset="0"/>
              </a:rPr>
              <a:t>HIBERT </a:t>
            </a:r>
            <a:r>
              <a:rPr kumimoji="1" lang="en-US" altLang="zh-CN" sz="1600" dirty="0">
                <a:latin typeface="Times" pitchFamily="2" charset="0"/>
              </a:rPr>
              <a:t>(Zhang et al., 2019): </a:t>
            </a:r>
            <a:r>
              <a:rPr kumimoji="1" lang="en-US" altLang="zh-CN" b="1" dirty="0">
                <a:latin typeface="Times" pitchFamily="2" charset="0"/>
              </a:rPr>
              <a:t>Pretrained</a:t>
            </a:r>
            <a:r>
              <a:rPr kumimoji="1" lang="en-US" altLang="zh-CN" dirty="0">
                <a:latin typeface="Times" pitchFamily="2" charset="0"/>
              </a:rPr>
              <a:t> extractive model</a:t>
            </a:r>
          </a:p>
          <a:p>
            <a:pPr lvl="2">
              <a:lnSpc>
                <a:spcPct val="150000"/>
              </a:lnSpc>
            </a:pPr>
            <a:r>
              <a:rPr kumimoji="1" lang="en-US" altLang="zh-CN" dirty="0">
                <a:latin typeface="Times" pitchFamily="2" charset="0"/>
              </a:rPr>
              <a:t>PG (Pointer Generator) </a:t>
            </a:r>
            <a:r>
              <a:rPr kumimoji="1" lang="en-US" altLang="zh-CN" sz="1600" dirty="0">
                <a:latin typeface="Times" pitchFamily="2" charset="0"/>
              </a:rPr>
              <a:t>(See et al., 2017): </a:t>
            </a:r>
            <a:r>
              <a:rPr kumimoji="1" lang="en-US" altLang="zh-CN" dirty="0">
                <a:latin typeface="Times" pitchFamily="2" charset="0"/>
              </a:rPr>
              <a:t>Seq2seq model </a:t>
            </a:r>
            <a:r>
              <a:rPr kumimoji="1" lang="en-US" altLang="zh-CN" b="1" dirty="0">
                <a:latin typeface="Times" pitchFamily="2" charset="0"/>
              </a:rPr>
              <a:t>without pretrained </a:t>
            </a:r>
            <a:r>
              <a:rPr kumimoji="1" lang="en-US" altLang="zh-CN" dirty="0">
                <a:latin typeface="Times" pitchFamily="2" charset="0"/>
              </a:rPr>
              <a:t>model</a:t>
            </a:r>
            <a:endParaRPr kumimoji="1" lang="en-US" altLang="zh-CN" sz="1600" dirty="0">
              <a:latin typeface="Times" pitchFamily="2" charset="0"/>
            </a:endParaRPr>
          </a:p>
          <a:p>
            <a:pPr lvl="2">
              <a:lnSpc>
                <a:spcPct val="150000"/>
              </a:lnSpc>
            </a:pPr>
            <a:r>
              <a:rPr kumimoji="1" lang="en-US" altLang="zh-CN" dirty="0" err="1">
                <a:latin typeface="Times" pitchFamily="2" charset="0"/>
              </a:rPr>
              <a:t>FastAbs</a:t>
            </a:r>
            <a:r>
              <a:rPr kumimoji="1" lang="en-US" altLang="zh-CN" dirty="0">
                <a:latin typeface="Times" pitchFamily="2" charset="0"/>
              </a:rPr>
              <a:t> </a:t>
            </a:r>
            <a:r>
              <a:rPr kumimoji="1" lang="en-US" altLang="zh-CN" sz="1600" dirty="0">
                <a:latin typeface="Times" pitchFamily="2" charset="0"/>
              </a:rPr>
              <a:t>(Chen and Bansal, 2018): </a:t>
            </a:r>
            <a:r>
              <a:rPr kumimoji="1" lang="en-US" altLang="zh-CN" dirty="0">
                <a:latin typeface="Times" pitchFamily="2" charset="0"/>
              </a:rPr>
              <a:t>Extractor-Abstractor </a:t>
            </a:r>
            <a:r>
              <a:rPr kumimoji="1" lang="en-US" altLang="zh-CN" b="1" dirty="0">
                <a:latin typeface="Times" pitchFamily="2" charset="0"/>
              </a:rPr>
              <a:t>without pretrained </a:t>
            </a:r>
            <a:r>
              <a:rPr kumimoji="1" lang="en-US" altLang="zh-CN" dirty="0">
                <a:latin typeface="Times" pitchFamily="2" charset="0"/>
              </a:rPr>
              <a:t>model</a:t>
            </a:r>
            <a:endParaRPr kumimoji="1" lang="en-US" altLang="zh-CN" sz="1600" dirty="0">
              <a:latin typeface="Times" pitchFamily="2" charset="0"/>
            </a:endParaRPr>
          </a:p>
          <a:p>
            <a:pPr lvl="2">
              <a:lnSpc>
                <a:spcPct val="150000"/>
              </a:lnSpc>
            </a:pPr>
            <a:r>
              <a:rPr kumimoji="1" lang="en-US" altLang="zh-CN" dirty="0">
                <a:latin typeface="Times" pitchFamily="2" charset="0"/>
              </a:rPr>
              <a:t>BART </a:t>
            </a:r>
            <a:r>
              <a:rPr kumimoji="1" lang="en-US" altLang="zh-CN" sz="1600" dirty="0">
                <a:latin typeface="Times" pitchFamily="2" charset="0"/>
              </a:rPr>
              <a:t>(Lewis et al., 2020): </a:t>
            </a:r>
            <a:r>
              <a:rPr kumimoji="1" lang="en-US" altLang="zh-CN" dirty="0">
                <a:latin typeface="Times" pitchFamily="2" charset="0"/>
              </a:rPr>
              <a:t>The </a:t>
            </a:r>
            <a:r>
              <a:rPr kumimoji="1" lang="en-US" altLang="zh-CN" b="1" dirty="0">
                <a:latin typeface="Times" pitchFamily="2" charset="0"/>
              </a:rPr>
              <a:t>state-of-the-art pretrained </a:t>
            </a:r>
            <a:r>
              <a:rPr kumimoji="1" lang="en-US" altLang="zh-CN" dirty="0">
                <a:latin typeface="Times" pitchFamily="2" charset="0"/>
              </a:rPr>
              <a:t>abstractive</a:t>
            </a:r>
            <a:r>
              <a:rPr kumimoji="1" lang="en-US" altLang="zh-CN" b="1" dirty="0">
                <a:latin typeface="Times" pitchFamily="2" charset="0"/>
              </a:rPr>
              <a:t> </a:t>
            </a:r>
            <a:r>
              <a:rPr kumimoji="1" lang="en-US" altLang="zh-CN" dirty="0">
                <a:latin typeface="Times" pitchFamily="2" charset="0"/>
              </a:rPr>
              <a:t>model</a:t>
            </a:r>
          </a:p>
          <a:p>
            <a:pPr marL="914400" lvl="2" indent="0">
              <a:lnSpc>
                <a:spcPct val="150000"/>
              </a:lnSpc>
              <a:buNone/>
            </a:pPr>
            <a:r>
              <a:rPr kumimoji="1" lang="en-US" altLang="zh-CN" dirty="0">
                <a:latin typeface="Times" pitchFamily="2" charset="0"/>
              </a:rPr>
              <a:t> </a:t>
            </a:r>
            <a:endParaRPr kumimoji="1" lang="en-US" altLang="zh-CN" sz="1600"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917A59F2-1B1C-CD46-A334-ABFEC20655A2}"/>
              </a:ext>
            </a:extLst>
          </p:cNvPr>
          <p:cNvSpPr>
            <a:spLocks noGrp="1"/>
          </p:cNvSpPr>
          <p:nvPr>
            <p:ph type="sldNum" sz="quarter" idx="12"/>
          </p:nvPr>
        </p:nvSpPr>
        <p:spPr>
          <a:xfrm>
            <a:off x="8610600" y="6356350"/>
            <a:ext cx="2743200" cy="365125"/>
          </a:xfrm>
          <a:prstGeom prst="rect">
            <a:avLst/>
          </a:prstGeom>
        </p:spPr>
        <p:txBody>
          <a:bodyPr/>
          <a:lstStyle/>
          <a:p>
            <a:r>
              <a:rPr lang="sl-SI" dirty="0"/>
              <a:t>#22</a:t>
            </a:r>
            <a:endParaRPr lang="en-US" dirty="0"/>
          </a:p>
        </p:txBody>
      </p:sp>
      <p:sp>
        <p:nvSpPr>
          <p:cNvPr id="7" name="标题 6">
            <a:extLst>
              <a:ext uri="{FF2B5EF4-FFF2-40B4-BE49-F238E27FC236}">
                <a16:creationId xmlns:a16="http://schemas.microsoft.com/office/drawing/2014/main" id="{497CA145-708F-1340-B225-F93C80A53FB4}"/>
              </a:ext>
            </a:extLst>
          </p:cNvPr>
          <p:cNvSpPr>
            <a:spLocks noGrp="1"/>
          </p:cNvSpPr>
          <p:nvPr>
            <p:ph type="title"/>
          </p:nvPr>
        </p:nvSpPr>
        <p:spPr/>
        <p:txBody>
          <a:bodyPr/>
          <a:lstStyle/>
          <a:p>
            <a:endParaRPr lang="zh-CN" altLang="en-US" dirty="0"/>
          </a:p>
        </p:txBody>
      </p:sp>
      <p:sp>
        <p:nvSpPr>
          <p:cNvPr id="8" name="标题 1">
            <a:extLst>
              <a:ext uri="{FF2B5EF4-FFF2-40B4-BE49-F238E27FC236}">
                <a16:creationId xmlns:a16="http://schemas.microsoft.com/office/drawing/2014/main" id="{23B20C74-FE0A-5D4D-BC62-F0411601F1E8}"/>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endParaRPr kumimoji="1" lang="zh-CN" altLang="en-US" dirty="0"/>
          </a:p>
        </p:txBody>
      </p:sp>
      <p:sp>
        <p:nvSpPr>
          <p:cNvPr id="2" name="矩形 1">
            <a:extLst>
              <a:ext uri="{FF2B5EF4-FFF2-40B4-BE49-F238E27FC236}">
                <a16:creationId xmlns:a16="http://schemas.microsoft.com/office/drawing/2014/main" id="{00D350D0-8228-5C4B-B50F-FB40871C740F}"/>
              </a:ext>
            </a:extLst>
          </p:cNvPr>
          <p:cNvSpPr/>
          <p:nvPr/>
        </p:nvSpPr>
        <p:spPr>
          <a:xfrm>
            <a:off x="1732547" y="2759241"/>
            <a:ext cx="7764379" cy="994611"/>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48CCF95D-1C58-574A-AB0A-C1C0BD282589}"/>
              </a:ext>
            </a:extLst>
          </p:cNvPr>
          <p:cNvSpPr txBox="1"/>
          <p:nvPr/>
        </p:nvSpPr>
        <p:spPr>
          <a:xfrm>
            <a:off x="63117" y="2933380"/>
            <a:ext cx="1627369" cy="461665"/>
          </a:xfrm>
          <a:prstGeom prst="rect">
            <a:avLst/>
          </a:prstGeom>
          <a:noFill/>
        </p:spPr>
        <p:txBody>
          <a:bodyPr wrap="none" rtlCol="0">
            <a:spAutoFit/>
          </a:bodyPr>
          <a:lstStyle/>
          <a:p>
            <a:pPr algn="ctr"/>
            <a:r>
              <a:rPr kumimoji="1" lang="en-US" altLang="zh-CN" sz="2400" b="1" dirty="0">
                <a:solidFill>
                  <a:srgbClr val="C00000"/>
                </a:solidFill>
                <a:latin typeface="Times" pitchFamily="2" charset="0"/>
              </a:rPr>
              <a:t>Extractive </a:t>
            </a:r>
          </a:p>
        </p:txBody>
      </p:sp>
      <p:sp>
        <p:nvSpPr>
          <p:cNvPr id="10" name="矩形 9">
            <a:extLst>
              <a:ext uri="{FF2B5EF4-FFF2-40B4-BE49-F238E27FC236}">
                <a16:creationId xmlns:a16="http://schemas.microsoft.com/office/drawing/2014/main" id="{D64826C5-067B-DF45-BD71-145C41C46A96}"/>
              </a:ext>
            </a:extLst>
          </p:cNvPr>
          <p:cNvSpPr/>
          <p:nvPr/>
        </p:nvSpPr>
        <p:spPr>
          <a:xfrm>
            <a:off x="1732547" y="3873597"/>
            <a:ext cx="8662737" cy="1468423"/>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2F5C9C37-8F76-614F-B23F-4808C687681A}"/>
              </a:ext>
            </a:extLst>
          </p:cNvPr>
          <p:cNvSpPr txBox="1"/>
          <p:nvPr/>
        </p:nvSpPr>
        <p:spPr>
          <a:xfrm>
            <a:off x="-69630" y="4289732"/>
            <a:ext cx="1815660" cy="461665"/>
          </a:xfrm>
          <a:prstGeom prst="rect">
            <a:avLst/>
          </a:prstGeom>
          <a:noFill/>
        </p:spPr>
        <p:txBody>
          <a:bodyPr wrap="square" rtlCol="0">
            <a:spAutoFit/>
          </a:bodyPr>
          <a:lstStyle/>
          <a:p>
            <a:pPr algn="ctr"/>
            <a:r>
              <a:rPr kumimoji="1" lang="en-US" altLang="zh-CN" sz="2400" b="1" dirty="0">
                <a:solidFill>
                  <a:srgbClr val="C00000"/>
                </a:solidFill>
                <a:latin typeface="Times" pitchFamily="2" charset="0"/>
              </a:rPr>
              <a:t>Abstractive </a:t>
            </a:r>
          </a:p>
        </p:txBody>
      </p:sp>
    </p:spTree>
    <p:extLst>
      <p:ext uri="{BB962C8B-B14F-4D97-AF65-F5344CB8AC3E}">
        <p14:creationId xmlns:p14="http://schemas.microsoft.com/office/powerpoint/2010/main" val="39078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8E043-39CE-9D4D-9451-F0131988E50B}"/>
              </a:ext>
            </a:extLst>
          </p:cNvPr>
          <p:cNvSpPr>
            <a:spLocks noGrp="1"/>
          </p:cNvSpPr>
          <p:nvPr>
            <p:ph idx="1"/>
          </p:nvPr>
        </p:nvSpPr>
        <p:spPr>
          <a:xfrm>
            <a:off x="838200" y="1400304"/>
            <a:ext cx="10022305" cy="4583401"/>
          </a:xfrm>
        </p:spPr>
        <p:txBody>
          <a:bodyPr>
            <a:normAutofit/>
          </a:bodyPr>
          <a:lstStyle/>
          <a:p>
            <a:pPr>
              <a:lnSpc>
                <a:spcPct val="150000"/>
              </a:lnSpc>
            </a:pPr>
            <a:r>
              <a:rPr kumimoji="1" lang="en-US" altLang="zh-CN" dirty="0">
                <a:latin typeface="Times" pitchFamily="2" charset="0"/>
              </a:rPr>
              <a:t>Compared Models</a:t>
            </a:r>
          </a:p>
          <a:p>
            <a:pPr lvl="1">
              <a:lnSpc>
                <a:spcPct val="150000"/>
              </a:lnSpc>
            </a:pPr>
            <a:r>
              <a:rPr kumimoji="1" lang="en-US" altLang="zh-CN" dirty="0">
                <a:latin typeface="Times" pitchFamily="2" charset="0"/>
              </a:rPr>
              <a:t>Our Proposed Models</a:t>
            </a:r>
          </a:p>
          <a:p>
            <a:pPr lvl="2">
              <a:lnSpc>
                <a:spcPct val="150000"/>
              </a:lnSpc>
            </a:pPr>
            <a:r>
              <a:rPr kumimoji="1" lang="en-US" altLang="zh-CN" b="1" dirty="0">
                <a:latin typeface="Times" pitchFamily="2" charset="0"/>
              </a:rPr>
              <a:t>Abstractor</a:t>
            </a:r>
            <a:r>
              <a:rPr kumimoji="1" lang="en-US" altLang="zh-CN" dirty="0">
                <a:latin typeface="Times" pitchFamily="2" charset="0"/>
              </a:rPr>
              <a:t>: </a:t>
            </a:r>
            <a:r>
              <a:rPr kumimoji="1" lang="en-US" altLang="zh-CN" dirty="0" err="1">
                <a:latin typeface="Times" pitchFamily="2" charset="0"/>
              </a:rPr>
              <a:t>PG</a:t>
            </a:r>
            <a:r>
              <a:rPr kumimoji="1" lang="en-US" altLang="zh-CN" i="1" baseline="-25000" dirty="0" err="1">
                <a:latin typeface="Times" pitchFamily="2" charset="0"/>
              </a:rPr>
              <a:t>sl</a:t>
            </a:r>
            <a:r>
              <a:rPr kumimoji="1" lang="en-US" altLang="zh-CN" dirty="0">
                <a:latin typeface="Times" pitchFamily="2" charset="0"/>
              </a:rPr>
              <a:t>, </a:t>
            </a:r>
            <a:r>
              <a:rPr kumimoji="1" lang="en-US" altLang="zh-CN" dirty="0" err="1">
                <a:latin typeface="Times" pitchFamily="2" charset="0"/>
              </a:rPr>
              <a:t>BART</a:t>
            </a:r>
            <a:r>
              <a:rPr kumimoji="1" lang="en-US" altLang="zh-CN" i="1" baseline="-25000" dirty="0" err="1">
                <a:latin typeface="Times" pitchFamily="2" charset="0"/>
              </a:rPr>
              <a:t>sl</a:t>
            </a:r>
            <a:endParaRPr kumimoji="1" lang="en-US" altLang="zh-CN" dirty="0">
              <a:latin typeface="Times" pitchFamily="2" charset="0"/>
            </a:endParaRPr>
          </a:p>
          <a:p>
            <a:pPr lvl="2">
              <a:lnSpc>
                <a:spcPct val="150000"/>
              </a:lnSpc>
            </a:pPr>
            <a:r>
              <a:rPr kumimoji="1" lang="en-US" altLang="zh-CN" b="1" dirty="0">
                <a:latin typeface="Times" pitchFamily="2" charset="0"/>
              </a:rPr>
              <a:t>Extractor</a:t>
            </a:r>
            <a:r>
              <a:rPr kumimoji="1" lang="en-US" altLang="zh-CN" dirty="0">
                <a:latin typeface="Times" pitchFamily="2" charset="0"/>
              </a:rPr>
              <a:t>: </a:t>
            </a:r>
            <a:r>
              <a:rPr kumimoji="1" lang="en-US" altLang="zh-CN" dirty="0" err="1">
                <a:latin typeface="Times" pitchFamily="2" charset="0"/>
              </a:rPr>
              <a:t>KE</a:t>
            </a:r>
            <a:r>
              <a:rPr kumimoji="1" lang="en-US" altLang="zh-CN" i="1" baseline="-25000" dirty="0" err="1">
                <a:latin typeface="Times" pitchFamily="2" charset="0"/>
              </a:rPr>
              <a:t>cl</a:t>
            </a:r>
            <a:r>
              <a:rPr kumimoji="1" lang="en-US" altLang="zh-CN" i="1" baseline="-25000" dirty="0">
                <a:latin typeface="Times" pitchFamily="2" charset="0"/>
              </a:rPr>
              <a:t> </a:t>
            </a:r>
            <a:r>
              <a:rPr kumimoji="1" lang="en-US" altLang="zh-CN" dirty="0">
                <a:latin typeface="Times" pitchFamily="2" charset="0"/>
              </a:rPr>
              <a:t> (non-pretrained document encoder)</a:t>
            </a:r>
          </a:p>
          <a:p>
            <a:pPr marL="914400" lvl="2" indent="0">
              <a:lnSpc>
                <a:spcPct val="150000"/>
              </a:lnSpc>
              <a:buNone/>
            </a:pPr>
            <a:r>
              <a:rPr kumimoji="1" lang="en-US" altLang="zh-CN" dirty="0">
                <a:latin typeface="Times" pitchFamily="2" charset="0"/>
              </a:rPr>
              <a:t>                      </a:t>
            </a:r>
            <a:r>
              <a:rPr kumimoji="1" lang="en-US" altLang="zh-CN" dirty="0" err="1">
                <a:latin typeface="Times" pitchFamily="2" charset="0"/>
              </a:rPr>
              <a:t>KE</a:t>
            </a:r>
            <a:r>
              <a:rPr kumimoji="1" lang="en-US" altLang="zh-CN" i="1" baseline="-25000" dirty="0" err="1">
                <a:latin typeface="Times" pitchFamily="2" charset="0"/>
              </a:rPr>
              <a:t>HIcl</a:t>
            </a:r>
            <a:r>
              <a:rPr kumimoji="1" lang="en-US" altLang="zh-CN" dirty="0">
                <a:latin typeface="Times" pitchFamily="2" charset="0"/>
              </a:rPr>
              <a:t> (pretrained document encoder)</a:t>
            </a:r>
            <a:endParaRPr kumimoji="1" lang="en-US" altLang="zh-CN" i="1" baseline="-25000" dirty="0">
              <a:latin typeface="Times" pitchFamily="2" charset="0"/>
            </a:endParaRPr>
          </a:p>
          <a:p>
            <a:pPr lvl="2">
              <a:lnSpc>
                <a:spcPct val="150000"/>
              </a:lnSpc>
            </a:pPr>
            <a:r>
              <a:rPr kumimoji="1" lang="en-US" altLang="zh-CN" b="1" dirty="0">
                <a:latin typeface="Times" pitchFamily="2" charset="0"/>
              </a:rPr>
              <a:t>Extractor-Abstractor</a:t>
            </a:r>
            <a:r>
              <a:rPr kumimoji="1" lang="en-US" altLang="zh-CN" dirty="0">
                <a:latin typeface="Times" pitchFamily="2" charset="0"/>
              </a:rPr>
              <a:t>:</a:t>
            </a:r>
            <a:r>
              <a:rPr kumimoji="1" lang="en-US" altLang="zh-CN" i="1" dirty="0">
                <a:latin typeface="Times" pitchFamily="2" charset="0"/>
              </a:rPr>
              <a:t> </a:t>
            </a:r>
            <a:r>
              <a:rPr kumimoji="1" lang="en-US" altLang="zh-CN" dirty="0" err="1">
                <a:latin typeface="Times" pitchFamily="2" charset="0"/>
              </a:rPr>
              <a:t>RL</a:t>
            </a:r>
            <a:r>
              <a:rPr kumimoji="1" lang="en-US" altLang="zh-CN" i="1" baseline="-25000" dirty="0" err="1">
                <a:latin typeface="Times" pitchFamily="2" charset="0"/>
              </a:rPr>
              <a:t>sen</a:t>
            </a:r>
            <a:r>
              <a:rPr kumimoji="1" lang="en-US" altLang="zh-CN" dirty="0">
                <a:latin typeface="Times" pitchFamily="2" charset="0"/>
              </a:rPr>
              <a:t> (sentence-level reward)</a:t>
            </a:r>
            <a:endParaRPr kumimoji="1" lang="en-US" altLang="zh-CN" i="1" baseline="-25000" dirty="0">
              <a:latin typeface="Times" pitchFamily="2" charset="0"/>
            </a:endParaRPr>
          </a:p>
          <a:p>
            <a:pPr marL="914400" lvl="2" indent="0">
              <a:lnSpc>
                <a:spcPct val="150000"/>
              </a:lnSpc>
              <a:buNone/>
            </a:pPr>
            <a:r>
              <a:rPr kumimoji="1" lang="en-US" altLang="zh-CN" i="1" baseline="-25000" dirty="0">
                <a:latin typeface="Times" pitchFamily="2" charset="0"/>
              </a:rPr>
              <a:t>		                    </a:t>
            </a:r>
            <a:r>
              <a:rPr kumimoji="1" lang="en-US" altLang="zh-CN" dirty="0" err="1">
                <a:latin typeface="Times" pitchFamily="2" charset="0"/>
              </a:rPr>
              <a:t>RL</a:t>
            </a:r>
            <a:r>
              <a:rPr kumimoji="1" lang="en-US" altLang="zh-CN" i="1" baseline="-25000" dirty="0" err="1">
                <a:latin typeface="Times" pitchFamily="2" charset="0"/>
              </a:rPr>
              <a:t>sum</a:t>
            </a:r>
            <a:r>
              <a:rPr kumimoji="1" lang="en-US" altLang="zh-CN" dirty="0">
                <a:latin typeface="Times" pitchFamily="2" charset="0"/>
              </a:rPr>
              <a:t> (summary-level reward)</a:t>
            </a:r>
            <a:endParaRPr kumimoji="1" lang="en-US" altLang="zh-CN" i="1" baseline="-25000" dirty="0">
              <a:latin typeface="Times" pitchFamily="2" charset="0"/>
            </a:endParaRPr>
          </a:p>
          <a:p>
            <a:pPr marL="914400" lvl="2" indent="0">
              <a:lnSpc>
                <a:spcPct val="150000"/>
              </a:lnSpc>
              <a:buNone/>
            </a:pPr>
            <a:r>
              <a:rPr kumimoji="1" lang="en-US" altLang="zh-CN" i="1" baseline="-25000" dirty="0">
                <a:latin typeface="Times" pitchFamily="2" charset="0"/>
              </a:rPr>
              <a:t>		                    </a:t>
            </a:r>
            <a:r>
              <a:rPr kumimoji="1" lang="en-US" altLang="zh-CN" dirty="0">
                <a:latin typeface="Times" pitchFamily="2" charset="0"/>
              </a:rPr>
              <a:t>CRL (comprehensive reward)</a:t>
            </a:r>
            <a:endParaRPr kumimoji="1" lang="en-US" altLang="zh-CN" i="1" baseline="-25000" dirty="0">
              <a:latin typeface="Times" pitchFamily="2" charset="0"/>
            </a:endParaRPr>
          </a:p>
          <a:p>
            <a:pPr marL="914400" lvl="2" indent="0">
              <a:lnSpc>
                <a:spcPct val="150000"/>
              </a:lnSpc>
              <a:buNone/>
            </a:pPr>
            <a:endParaRPr lang="en" altLang="zh-CN" dirty="0">
              <a:latin typeface="Times" pitchFamily="2" charset="0"/>
            </a:endParaRPr>
          </a:p>
          <a:p>
            <a:pPr lvl="2">
              <a:lnSpc>
                <a:spcPct val="100000"/>
              </a:lnSpc>
            </a:pPr>
            <a:endParaRPr lang="en"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917A59F2-1B1C-CD46-A334-ABFEC20655A2}"/>
              </a:ext>
            </a:extLst>
          </p:cNvPr>
          <p:cNvSpPr>
            <a:spLocks noGrp="1"/>
          </p:cNvSpPr>
          <p:nvPr>
            <p:ph type="sldNum" sz="quarter" idx="12"/>
          </p:nvPr>
        </p:nvSpPr>
        <p:spPr>
          <a:xfrm>
            <a:off x="8610600" y="6356350"/>
            <a:ext cx="2743200" cy="365125"/>
          </a:xfrm>
          <a:prstGeom prst="rect">
            <a:avLst/>
          </a:prstGeom>
        </p:spPr>
        <p:txBody>
          <a:bodyPr/>
          <a:lstStyle/>
          <a:p>
            <a:r>
              <a:rPr lang="sl-SI" dirty="0"/>
              <a:t>#23</a:t>
            </a:r>
            <a:endParaRPr lang="en-US" dirty="0"/>
          </a:p>
        </p:txBody>
      </p:sp>
      <p:sp>
        <p:nvSpPr>
          <p:cNvPr id="7" name="标题 6">
            <a:extLst>
              <a:ext uri="{FF2B5EF4-FFF2-40B4-BE49-F238E27FC236}">
                <a16:creationId xmlns:a16="http://schemas.microsoft.com/office/drawing/2014/main" id="{497CA145-708F-1340-B225-F93C80A53FB4}"/>
              </a:ext>
            </a:extLst>
          </p:cNvPr>
          <p:cNvSpPr>
            <a:spLocks noGrp="1"/>
          </p:cNvSpPr>
          <p:nvPr>
            <p:ph type="title"/>
          </p:nvPr>
        </p:nvSpPr>
        <p:spPr/>
        <p:txBody>
          <a:bodyPr/>
          <a:lstStyle/>
          <a:p>
            <a:endParaRPr lang="zh-CN" altLang="en-US" dirty="0"/>
          </a:p>
        </p:txBody>
      </p:sp>
      <p:sp>
        <p:nvSpPr>
          <p:cNvPr id="8" name="标题 1">
            <a:extLst>
              <a:ext uri="{FF2B5EF4-FFF2-40B4-BE49-F238E27FC236}">
                <a16:creationId xmlns:a16="http://schemas.microsoft.com/office/drawing/2014/main" id="{23B20C74-FE0A-5D4D-BC62-F0411601F1E8}"/>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endParaRPr kumimoji="1" lang="zh-CN" altLang="en-US" dirty="0"/>
          </a:p>
        </p:txBody>
      </p:sp>
    </p:spTree>
    <p:extLst>
      <p:ext uri="{BB962C8B-B14F-4D97-AF65-F5344CB8AC3E}">
        <p14:creationId xmlns:p14="http://schemas.microsoft.com/office/powerpoint/2010/main" val="9449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8E043-39CE-9D4D-9451-F0131988E50B}"/>
              </a:ext>
            </a:extLst>
          </p:cNvPr>
          <p:cNvSpPr>
            <a:spLocks noGrp="1"/>
          </p:cNvSpPr>
          <p:nvPr>
            <p:ph idx="1"/>
          </p:nvPr>
        </p:nvSpPr>
        <p:spPr>
          <a:xfrm>
            <a:off x="838199" y="1239884"/>
            <a:ext cx="10647948" cy="4351338"/>
          </a:xfrm>
        </p:spPr>
        <p:txBody>
          <a:bodyPr>
            <a:normAutofit/>
          </a:bodyPr>
          <a:lstStyle/>
          <a:p>
            <a:pPr>
              <a:lnSpc>
                <a:spcPct val="200000"/>
              </a:lnSpc>
            </a:pPr>
            <a:r>
              <a:rPr kumimoji="1" lang="en-US" altLang="zh-CN" dirty="0">
                <a:latin typeface="Times" pitchFamily="2" charset="0"/>
              </a:rPr>
              <a:t>Evaluation Metrics</a:t>
            </a:r>
          </a:p>
          <a:p>
            <a:pPr lvl="1">
              <a:lnSpc>
                <a:spcPct val="150000"/>
              </a:lnSpc>
            </a:pPr>
            <a:r>
              <a:rPr kumimoji="1" lang="en-US" altLang="zh-CN" dirty="0">
                <a:latin typeface="Times" pitchFamily="2" charset="0"/>
              </a:rPr>
              <a:t>ROUGE scores: R-1, R-2, R-L</a:t>
            </a:r>
          </a:p>
          <a:p>
            <a:pPr lvl="1">
              <a:lnSpc>
                <a:spcPct val="150000"/>
              </a:lnSpc>
            </a:pPr>
            <a:r>
              <a:rPr kumimoji="1" lang="en-US" altLang="zh-CN" dirty="0">
                <a:latin typeface="Times" pitchFamily="2" charset="0"/>
              </a:rPr>
              <a:t>Human Evaluation (</a:t>
            </a:r>
            <a:r>
              <a:rPr kumimoji="1" lang="en" altLang="zh-CN" dirty="0">
                <a:latin typeface="Times" pitchFamily="2" charset="0"/>
              </a:rPr>
              <a:t>3 human annotators, 100 samples from each dataset</a:t>
            </a:r>
            <a:r>
              <a:rPr kumimoji="1" lang="en-US" altLang="zh-CN" dirty="0">
                <a:latin typeface="Times" pitchFamily="2" charset="0"/>
              </a:rPr>
              <a:t>)</a:t>
            </a:r>
          </a:p>
          <a:p>
            <a:pPr lvl="2">
              <a:lnSpc>
                <a:spcPct val="100000"/>
              </a:lnSpc>
            </a:pPr>
            <a:r>
              <a:rPr lang="en" altLang="zh-CN" b="1" dirty="0">
                <a:latin typeface="Times" pitchFamily="2" charset="0"/>
              </a:rPr>
              <a:t>Manual Alignment Accuracy</a:t>
            </a:r>
            <a:r>
              <a:rPr lang="en" altLang="zh-CN" dirty="0">
                <a:latin typeface="Times" pitchFamily="2" charset="0"/>
              </a:rPr>
              <a:t> (</a:t>
            </a:r>
            <a:r>
              <a:rPr lang="en" altLang="zh-CN" b="1" dirty="0" err="1">
                <a:latin typeface="Times" pitchFamily="2" charset="0"/>
              </a:rPr>
              <a:t>manAlign</a:t>
            </a:r>
            <a:r>
              <a:rPr lang="en" altLang="zh-CN" dirty="0">
                <a:latin typeface="Times" pitchFamily="2" charset="0"/>
              </a:rPr>
              <a:t>): pseudo summaries</a:t>
            </a:r>
          </a:p>
          <a:p>
            <a:pPr lvl="2">
              <a:lnSpc>
                <a:spcPct val="100000"/>
              </a:lnSpc>
            </a:pPr>
            <a:r>
              <a:rPr lang="en" altLang="zh-CN" b="1" dirty="0">
                <a:latin typeface="Times" pitchFamily="2" charset="0"/>
              </a:rPr>
              <a:t>Keyword Coverage </a:t>
            </a:r>
            <a:r>
              <a:rPr lang="en" altLang="zh-CN" dirty="0">
                <a:latin typeface="Times" pitchFamily="2" charset="0"/>
              </a:rPr>
              <a:t>(</a:t>
            </a:r>
            <a:r>
              <a:rPr lang="en" altLang="zh-CN" b="1" dirty="0">
                <a:latin typeface="Times" pitchFamily="2" charset="0"/>
              </a:rPr>
              <a:t>KC</a:t>
            </a:r>
            <a:r>
              <a:rPr lang="en" altLang="zh-CN" dirty="0">
                <a:latin typeface="Times" pitchFamily="2" charset="0"/>
              </a:rPr>
              <a:t>): keywords in generated summaries</a:t>
            </a:r>
          </a:p>
          <a:p>
            <a:pPr lvl="2">
              <a:lnSpc>
                <a:spcPct val="100000"/>
              </a:lnSpc>
            </a:pPr>
            <a:r>
              <a:rPr lang="en" altLang="zh-CN" b="1" dirty="0">
                <a:latin typeface="Times" pitchFamily="2" charset="0"/>
              </a:rPr>
              <a:t>Readability</a:t>
            </a:r>
            <a:r>
              <a:rPr lang="en" altLang="zh-CN" dirty="0">
                <a:latin typeface="Times" pitchFamily="2" charset="0"/>
              </a:rPr>
              <a:t> (</a:t>
            </a:r>
            <a:r>
              <a:rPr lang="en" altLang="zh-CN" b="1" dirty="0">
                <a:latin typeface="Times" pitchFamily="2" charset="0"/>
              </a:rPr>
              <a:t>Read</a:t>
            </a:r>
            <a:r>
              <a:rPr lang="en" altLang="zh-CN" dirty="0">
                <a:latin typeface="Times" pitchFamily="2" charset="0"/>
              </a:rPr>
              <a:t>): logical consistency and informativeness of generated summaries</a:t>
            </a:r>
          </a:p>
          <a:p>
            <a:pPr lvl="2">
              <a:lnSpc>
                <a:spcPct val="100000"/>
              </a:lnSpc>
            </a:pPr>
            <a:endParaRPr lang="en" altLang="zh-CN" b="1" dirty="0">
              <a:latin typeface="Times" pitchFamily="2" charset="0"/>
            </a:endParaRPr>
          </a:p>
          <a:p>
            <a:pPr lvl="2">
              <a:lnSpc>
                <a:spcPct val="100000"/>
              </a:lnSpc>
            </a:pPr>
            <a:endParaRPr lang="en"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A4471813-3258-5541-9A28-71E932F501CA}"/>
              </a:ext>
            </a:extLst>
          </p:cNvPr>
          <p:cNvSpPr>
            <a:spLocks noGrp="1"/>
          </p:cNvSpPr>
          <p:nvPr>
            <p:ph type="sldNum" sz="quarter" idx="12"/>
          </p:nvPr>
        </p:nvSpPr>
        <p:spPr>
          <a:xfrm>
            <a:off x="8610600" y="6356350"/>
            <a:ext cx="2743200" cy="365125"/>
          </a:xfrm>
          <a:prstGeom prst="rect">
            <a:avLst/>
          </a:prstGeom>
        </p:spPr>
        <p:txBody>
          <a:bodyPr/>
          <a:lstStyle/>
          <a:p>
            <a:r>
              <a:rPr lang="sl-SI" dirty="0"/>
              <a:t>#24</a:t>
            </a:r>
            <a:endParaRPr lang="en-US" dirty="0"/>
          </a:p>
        </p:txBody>
      </p:sp>
      <p:sp>
        <p:nvSpPr>
          <p:cNvPr id="7" name="标题 6">
            <a:extLst>
              <a:ext uri="{FF2B5EF4-FFF2-40B4-BE49-F238E27FC236}">
                <a16:creationId xmlns:a16="http://schemas.microsoft.com/office/drawing/2014/main" id="{9DBD4E2D-8EFB-6E42-B2D2-4B0B288FABD0}"/>
              </a:ext>
            </a:extLst>
          </p:cNvPr>
          <p:cNvSpPr>
            <a:spLocks noGrp="1"/>
          </p:cNvSpPr>
          <p:nvPr>
            <p:ph type="title"/>
          </p:nvPr>
        </p:nvSpPr>
        <p:spPr/>
        <p:txBody>
          <a:bodyPr/>
          <a:lstStyle/>
          <a:p>
            <a:endParaRPr lang="zh-CN" altLang="en-US" dirty="0"/>
          </a:p>
        </p:txBody>
      </p:sp>
      <p:sp>
        <p:nvSpPr>
          <p:cNvPr id="8" name="标题 1">
            <a:extLst>
              <a:ext uri="{FF2B5EF4-FFF2-40B4-BE49-F238E27FC236}">
                <a16:creationId xmlns:a16="http://schemas.microsoft.com/office/drawing/2014/main" id="{ACAB7F97-9DC9-C64B-8475-184A97DFB41E}"/>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endParaRPr kumimoji="1" lang="zh-CN" altLang="en-US" dirty="0"/>
          </a:p>
        </p:txBody>
      </p:sp>
    </p:spTree>
    <p:extLst>
      <p:ext uri="{BB962C8B-B14F-4D97-AF65-F5344CB8AC3E}">
        <p14:creationId xmlns:p14="http://schemas.microsoft.com/office/powerpoint/2010/main" val="1624828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B8E043-39CE-9D4D-9451-F0131988E50B}"/>
              </a:ext>
            </a:extLst>
          </p:cNvPr>
          <p:cNvSpPr>
            <a:spLocks noGrp="1"/>
          </p:cNvSpPr>
          <p:nvPr>
            <p:ph idx="1"/>
          </p:nvPr>
        </p:nvSpPr>
        <p:spPr>
          <a:xfrm>
            <a:off x="838199" y="1239884"/>
            <a:ext cx="10647948" cy="5770516"/>
          </a:xfrm>
        </p:spPr>
        <p:txBody>
          <a:bodyPr>
            <a:normAutofit/>
          </a:bodyPr>
          <a:lstStyle/>
          <a:p>
            <a:pPr>
              <a:lnSpc>
                <a:spcPct val="150000"/>
              </a:lnSpc>
            </a:pPr>
            <a:r>
              <a:rPr kumimoji="1" lang="en-US" altLang="zh-CN" dirty="0">
                <a:latin typeface="Times" pitchFamily="2" charset="0"/>
              </a:rPr>
              <a:t>Pseudo Summaries</a:t>
            </a:r>
          </a:p>
          <a:p>
            <a:pPr>
              <a:lnSpc>
                <a:spcPct val="150000"/>
              </a:lnSpc>
            </a:pPr>
            <a:r>
              <a:rPr kumimoji="1" lang="en-US" altLang="zh-CN" dirty="0">
                <a:latin typeface="Times" pitchFamily="2" charset="0"/>
              </a:rPr>
              <a:t>Extractor</a:t>
            </a:r>
          </a:p>
          <a:p>
            <a:pPr>
              <a:lnSpc>
                <a:spcPct val="150000"/>
              </a:lnSpc>
            </a:pPr>
            <a:r>
              <a:rPr kumimoji="1" lang="en-US" altLang="zh-CN" dirty="0">
                <a:latin typeface="Times" pitchFamily="2" charset="0"/>
              </a:rPr>
              <a:t>Abstractor</a:t>
            </a:r>
          </a:p>
          <a:p>
            <a:pPr>
              <a:lnSpc>
                <a:spcPct val="150000"/>
              </a:lnSpc>
            </a:pPr>
            <a:r>
              <a:rPr kumimoji="1" lang="en-US" altLang="zh-CN" dirty="0">
                <a:latin typeface="Times" pitchFamily="2" charset="0"/>
              </a:rPr>
              <a:t>Extractor-Abstractor</a:t>
            </a:r>
          </a:p>
          <a:p>
            <a:pPr>
              <a:lnSpc>
                <a:spcPct val="150000"/>
              </a:lnSpc>
            </a:pPr>
            <a:r>
              <a:rPr kumimoji="1" lang="en-US" altLang="zh-CN" dirty="0">
                <a:latin typeface="Times" pitchFamily="2" charset="0"/>
              </a:rPr>
              <a:t>Speed and Memory</a:t>
            </a:r>
            <a:endParaRPr lang="en" altLang="zh-CN" dirty="0">
              <a:latin typeface="Times" pitchFamily="2" charset="0"/>
            </a:endParaRPr>
          </a:p>
          <a:p>
            <a:pPr lvl="2">
              <a:lnSpc>
                <a:spcPct val="100000"/>
              </a:lnSpc>
            </a:pPr>
            <a:endParaRPr lang="en"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A4471813-3258-5541-9A28-71E932F501CA}"/>
              </a:ext>
            </a:extLst>
          </p:cNvPr>
          <p:cNvSpPr>
            <a:spLocks noGrp="1"/>
          </p:cNvSpPr>
          <p:nvPr>
            <p:ph type="sldNum" sz="quarter" idx="12"/>
          </p:nvPr>
        </p:nvSpPr>
        <p:spPr>
          <a:xfrm>
            <a:off x="8610600" y="6356350"/>
            <a:ext cx="2743200" cy="365125"/>
          </a:xfrm>
          <a:prstGeom prst="rect">
            <a:avLst/>
          </a:prstGeom>
        </p:spPr>
        <p:txBody>
          <a:bodyPr/>
          <a:lstStyle/>
          <a:p>
            <a:r>
              <a:rPr lang="sl-SI" dirty="0"/>
              <a:t>#25</a:t>
            </a:r>
            <a:endParaRPr lang="en-US" dirty="0"/>
          </a:p>
        </p:txBody>
      </p:sp>
      <p:sp>
        <p:nvSpPr>
          <p:cNvPr id="7" name="标题 6">
            <a:extLst>
              <a:ext uri="{FF2B5EF4-FFF2-40B4-BE49-F238E27FC236}">
                <a16:creationId xmlns:a16="http://schemas.microsoft.com/office/drawing/2014/main" id="{9DBD4E2D-8EFB-6E42-B2D2-4B0B288FABD0}"/>
              </a:ext>
            </a:extLst>
          </p:cNvPr>
          <p:cNvSpPr>
            <a:spLocks noGrp="1"/>
          </p:cNvSpPr>
          <p:nvPr>
            <p:ph type="title"/>
          </p:nvPr>
        </p:nvSpPr>
        <p:spPr/>
        <p:txBody>
          <a:bodyPr/>
          <a:lstStyle/>
          <a:p>
            <a:endParaRPr lang="zh-CN" altLang="en-US" dirty="0"/>
          </a:p>
        </p:txBody>
      </p:sp>
      <p:sp>
        <p:nvSpPr>
          <p:cNvPr id="8" name="标题 1">
            <a:extLst>
              <a:ext uri="{FF2B5EF4-FFF2-40B4-BE49-F238E27FC236}">
                <a16:creationId xmlns:a16="http://schemas.microsoft.com/office/drawing/2014/main" id="{ACAB7F97-9DC9-C64B-8475-184A97DFB41E}"/>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endParaRPr kumimoji="1" lang="zh-CN" altLang="en-US" dirty="0"/>
          </a:p>
        </p:txBody>
      </p:sp>
    </p:spTree>
    <p:extLst>
      <p:ext uri="{BB962C8B-B14F-4D97-AF65-F5344CB8AC3E}">
        <p14:creationId xmlns:p14="http://schemas.microsoft.com/office/powerpoint/2010/main" val="193316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F61FC-69F8-4741-B723-7B0784E8E970}"/>
              </a:ext>
            </a:extLst>
          </p:cNvPr>
          <p:cNvSpPr>
            <a:spLocks noGrp="1"/>
          </p:cNvSpPr>
          <p:nvPr>
            <p:ph type="title"/>
          </p:nvPr>
        </p:nvSpPr>
        <p:spPr>
          <a:xfrm>
            <a:off x="838200" y="365125"/>
            <a:ext cx="10515600" cy="1325563"/>
          </a:xfrm>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08454EE6-A8FC-2E4B-AB47-611505FFA5AA}"/>
              </a:ext>
            </a:extLst>
          </p:cNvPr>
          <p:cNvSpPr>
            <a:spLocks noGrp="1"/>
          </p:cNvSpPr>
          <p:nvPr>
            <p:ph sz="half" idx="1"/>
          </p:nvPr>
        </p:nvSpPr>
        <p:spPr>
          <a:xfrm>
            <a:off x="838200" y="1690688"/>
            <a:ext cx="10271760" cy="1603375"/>
          </a:xfrm>
        </p:spPr>
        <p:txBody>
          <a:bodyPr>
            <a:normAutofit/>
          </a:bodyPr>
          <a:lstStyle/>
          <a:p>
            <a:pPr>
              <a:lnSpc>
                <a:spcPct val="100000"/>
              </a:lnSpc>
            </a:pPr>
            <a:r>
              <a:rPr lang="en-US" altLang="zh-CN" dirty="0">
                <a:latin typeface="Times" pitchFamily="2" charset="0"/>
              </a:rPr>
              <a:t>Sequence-to-sequence Model with Attention Mechanism</a:t>
            </a:r>
          </a:p>
          <a:p>
            <a:pPr>
              <a:lnSpc>
                <a:spcPct val="100000"/>
              </a:lnSpc>
            </a:pPr>
            <a:r>
              <a:rPr lang="en-US" altLang="zh-CN" dirty="0">
                <a:latin typeface="Times" pitchFamily="2" charset="0"/>
              </a:rPr>
              <a:t>Enhance the </a:t>
            </a:r>
            <a:r>
              <a:rPr lang="en-US" altLang="zh-CN" b="1" dirty="0">
                <a:latin typeface="Times" pitchFamily="2" charset="0"/>
              </a:rPr>
              <a:t>alignment</a:t>
            </a:r>
            <a:r>
              <a:rPr lang="en-US" altLang="zh-CN" dirty="0">
                <a:latin typeface="Times" pitchFamily="2" charset="0"/>
              </a:rPr>
              <a:t> between encoder (source documents) and decoder (summaries)</a:t>
            </a:r>
            <a:endParaRPr lang="en-US" altLang="zh-CN" b="1"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DC5F7B67-13FA-4B4B-95E3-CE26B6390FA3}"/>
              </a:ext>
            </a:extLst>
          </p:cNvPr>
          <p:cNvSpPr>
            <a:spLocks noGrp="1"/>
          </p:cNvSpPr>
          <p:nvPr>
            <p:ph type="sldNum" sz="quarter" idx="4294967295"/>
          </p:nvPr>
        </p:nvSpPr>
        <p:spPr>
          <a:xfrm>
            <a:off x="8610600" y="6356350"/>
            <a:ext cx="2743200" cy="365125"/>
          </a:xfrm>
          <a:prstGeom prst="rect">
            <a:avLst/>
          </a:prstGeom>
        </p:spPr>
        <p:txBody>
          <a:bodyPr/>
          <a:lstStyle/>
          <a:p>
            <a:r>
              <a:rPr lang="sl-SI" dirty="0"/>
              <a:t>#2</a:t>
            </a:r>
            <a:endParaRPr lang="en-US" dirty="0"/>
          </a:p>
        </p:txBody>
      </p:sp>
    </p:spTree>
    <p:extLst>
      <p:ext uri="{BB962C8B-B14F-4D97-AF65-F5344CB8AC3E}">
        <p14:creationId xmlns:p14="http://schemas.microsoft.com/office/powerpoint/2010/main" val="3676600858"/>
      </p:ext>
    </p:extLst>
  </p:cSld>
  <p:clrMapOvr>
    <a:masterClrMapping/>
  </p:clrMapOvr>
  <mc:AlternateContent xmlns:mc="http://schemas.openxmlformats.org/markup-compatibility/2006" xmlns:p14="http://schemas.microsoft.com/office/powerpoint/2010/main">
    <mc:Choice Requires="p14">
      <p:transition spd="slow" p14:dur="2000" advTm="26567"/>
    </mc:Choice>
    <mc:Fallback xmlns="">
      <p:transition spd="slow" advTm="2656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2C9934D-75D8-0C43-ADE0-AA02CBE91273}"/>
              </a:ext>
            </a:extLst>
          </p:cNvPr>
          <p:cNvGraphicFramePr>
            <a:graphicFrameLocks noGrp="1"/>
          </p:cNvGraphicFramePr>
          <p:nvPr>
            <p:ph idx="1"/>
            <p:extLst>
              <p:ext uri="{D42A27DB-BD31-4B8C-83A1-F6EECF244321}">
                <p14:modId xmlns:p14="http://schemas.microsoft.com/office/powerpoint/2010/main" val="2395038956"/>
              </p:ext>
            </p:extLst>
          </p:nvPr>
        </p:nvGraphicFramePr>
        <p:xfrm>
          <a:off x="2628903" y="1585620"/>
          <a:ext cx="6555438" cy="4183168"/>
        </p:xfrm>
        <a:graphic>
          <a:graphicData uri="http://schemas.openxmlformats.org/drawingml/2006/chart">
            <c:chart xmlns:c="http://schemas.openxmlformats.org/drawingml/2006/chart" xmlns:r="http://schemas.openxmlformats.org/officeDocument/2006/relationships" r:id="rId3"/>
          </a:graphicData>
        </a:graphic>
      </p:graphicFrame>
      <p:sp>
        <p:nvSpPr>
          <p:cNvPr id="7" name="灯片编号占位符 6">
            <a:extLst>
              <a:ext uri="{FF2B5EF4-FFF2-40B4-BE49-F238E27FC236}">
                <a16:creationId xmlns:a16="http://schemas.microsoft.com/office/drawing/2014/main" id="{9BEACFD0-CC92-1649-A349-5FDC12450C34}"/>
              </a:ext>
            </a:extLst>
          </p:cNvPr>
          <p:cNvSpPr>
            <a:spLocks noGrp="1"/>
          </p:cNvSpPr>
          <p:nvPr>
            <p:ph type="sldNum" sz="quarter" idx="12"/>
          </p:nvPr>
        </p:nvSpPr>
        <p:spPr>
          <a:xfrm>
            <a:off x="8610600" y="6356350"/>
            <a:ext cx="2743200" cy="365125"/>
          </a:xfrm>
          <a:prstGeom prst="rect">
            <a:avLst/>
          </a:prstGeom>
        </p:spPr>
        <p:txBody>
          <a:bodyPr/>
          <a:lstStyle/>
          <a:p>
            <a:r>
              <a:rPr lang="sl-SI" dirty="0"/>
              <a:t>#26</a:t>
            </a:r>
            <a:endParaRPr lang="en-US" dirty="0"/>
          </a:p>
        </p:txBody>
      </p:sp>
      <p:sp>
        <p:nvSpPr>
          <p:cNvPr id="9" name="标题 8">
            <a:extLst>
              <a:ext uri="{FF2B5EF4-FFF2-40B4-BE49-F238E27FC236}">
                <a16:creationId xmlns:a16="http://schemas.microsoft.com/office/drawing/2014/main" id="{B42BF93A-0556-3443-93DF-60E2F5E97C6D}"/>
              </a:ext>
            </a:extLst>
          </p:cNvPr>
          <p:cNvSpPr>
            <a:spLocks noGrp="1"/>
          </p:cNvSpPr>
          <p:nvPr>
            <p:ph type="title"/>
          </p:nvPr>
        </p:nvSpPr>
        <p:spPr/>
        <p:txBody>
          <a:bodyPr/>
          <a:lstStyle/>
          <a:p>
            <a:endParaRPr lang="zh-CN" altLang="en-US"/>
          </a:p>
        </p:txBody>
      </p:sp>
      <p:sp>
        <p:nvSpPr>
          <p:cNvPr id="12" name="标题 1">
            <a:extLst>
              <a:ext uri="{FF2B5EF4-FFF2-40B4-BE49-F238E27FC236}">
                <a16:creationId xmlns:a16="http://schemas.microsoft.com/office/drawing/2014/main" id="{B634DB90-6C29-B243-A4C5-71CFB970D397}"/>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Experiment—Pseudo Summaries</a:t>
            </a:r>
            <a:endParaRPr kumimoji="1" lang="zh-CN" altLang="en-US" dirty="0"/>
          </a:p>
        </p:txBody>
      </p:sp>
    </p:spTree>
    <p:extLst>
      <p:ext uri="{BB962C8B-B14F-4D97-AF65-F5344CB8AC3E}">
        <p14:creationId xmlns:p14="http://schemas.microsoft.com/office/powerpoint/2010/main" val="2447537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8D6B5-FA8D-DD43-B10A-66356CA52F9D}"/>
              </a:ext>
            </a:extLst>
          </p:cNvPr>
          <p:cNvSpPr>
            <a:spLocks noGrp="1"/>
          </p:cNvSpPr>
          <p:nvPr>
            <p:ph type="title"/>
          </p:nvPr>
        </p:nvSpPr>
        <p:spPr>
          <a:xfrm>
            <a:off x="560439" y="353961"/>
            <a:ext cx="10515600" cy="1325563"/>
          </a:xfrm>
        </p:spPr>
        <p:txBody>
          <a:bodyPr/>
          <a:lstStyle/>
          <a:p>
            <a:r>
              <a:rPr kumimoji="1" lang="en-US" altLang="zh-CN" dirty="0"/>
              <a:t>Experiment—Pseudo Summaries</a:t>
            </a:r>
            <a:endParaRPr kumimoji="1" lang="zh-CN" altLang="en-US" dirty="0"/>
          </a:p>
        </p:txBody>
      </p:sp>
      <p:sp>
        <p:nvSpPr>
          <p:cNvPr id="4" name="内容占位符 3">
            <a:extLst>
              <a:ext uri="{FF2B5EF4-FFF2-40B4-BE49-F238E27FC236}">
                <a16:creationId xmlns:a16="http://schemas.microsoft.com/office/drawing/2014/main" id="{C62B6650-7E3C-C542-8C88-06BA3D69A9B7}"/>
              </a:ext>
            </a:extLst>
          </p:cNvPr>
          <p:cNvSpPr>
            <a:spLocks noGrp="1"/>
          </p:cNvSpPr>
          <p:nvPr>
            <p:ph idx="1"/>
          </p:nvPr>
        </p:nvSpPr>
        <p:spPr>
          <a:xfrm>
            <a:off x="838200" y="1609000"/>
            <a:ext cx="10515600" cy="2465695"/>
          </a:xfrm>
        </p:spPr>
        <p:txBody>
          <a:bodyPr>
            <a:normAutofit/>
          </a:bodyPr>
          <a:lstStyle/>
          <a:p>
            <a:r>
              <a:rPr lang="en-US" altLang="zh-CN" dirty="0">
                <a:latin typeface="Times" pitchFamily="2" charset="0"/>
              </a:rPr>
              <a:t>Abstractor</a:t>
            </a:r>
          </a:p>
          <a:p>
            <a:endParaRPr lang="en-US" altLang="zh-CN" sz="1050" dirty="0">
              <a:latin typeface="Times" pitchFamily="2" charset="0"/>
            </a:endParaRPr>
          </a:p>
          <a:p>
            <a:pPr marL="0" indent="0">
              <a:buNone/>
            </a:pPr>
            <a:r>
              <a:rPr lang="en-US" altLang="zh-CN" sz="2800" dirty="0">
                <a:latin typeface="Times" pitchFamily="2" charset="0"/>
              </a:rPr>
              <a:t>During </a:t>
            </a:r>
            <a:r>
              <a:rPr lang="en-US" altLang="zh-CN" sz="2800" b="1" dirty="0">
                <a:latin typeface="Times" pitchFamily="2" charset="0"/>
              </a:rPr>
              <a:t>training</a:t>
            </a:r>
          </a:p>
          <a:p>
            <a:r>
              <a:rPr lang="en-US" altLang="zh-CN" sz="2200" dirty="0">
                <a:latin typeface="Times" pitchFamily="2" charset="0"/>
              </a:rPr>
              <a:t>Input: Pseudo Summaries</a:t>
            </a:r>
          </a:p>
          <a:p>
            <a:r>
              <a:rPr lang="en-US" altLang="zh-CN" sz="2200" dirty="0">
                <a:latin typeface="Times" pitchFamily="2" charset="0"/>
              </a:rPr>
              <a:t>Output: Reference Summaries</a:t>
            </a:r>
          </a:p>
          <a:p>
            <a:endParaRPr lang="en-US" altLang="zh-CN" sz="2200" dirty="0">
              <a:latin typeface="Times" pitchFamily="2" charset="0"/>
            </a:endParaRPr>
          </a:p>
        </p:txBody>
      </p:sp>
      <p:sp>
        <p:nvSpPr>
          <p:cNvPr id="6" name="内容占位符 3">
            <a:extLst>
              <a:ext uri="{FF2B5EF4-FFF2-40B4-BE49-F238E27FC236}">
                <a16:creationId xmlns:a16="http://schemas.microsoft.com/office/drawing/2014/main" id="{A1D9E425-F382-994B-AE6E-BC0ACED37F4F}"/>
              </a:ext>
            </a:extLst>
          </p:cNvPr>
          <p:cNvSpPr txBox="1">
            <a:spLocks/>
          </p:cNvSpPr>
          <p:nvPr/>
        </p:nvSpPr>
        <p:spPr>
          <a:xfrm>
            <a:off x="6544014" y="2370137"/>
            <a:ext cx="68763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pitchFamily="2" charset="0"/>
              </a:rPr>
              <a:t>During </a:t>
            </a:r>
            <a:r>
              <a:rPr lang="en-US" altLang="zh-CN" b="1" dirty="0">
                <a:latin typeface="Times" pitchFamily="2" charset="0"/>
              </a:rPr>
              <a:t>testing</a:t>
            </a:r>
          </a:p>
          <a:p>
            <a:r>
              <a:rPr lang="en-US" altLang="zh-CN" sz="2200" dirty="0">
                <a:latin typeface="Times" pitchFamily="2" charset="0"/>
              </a:rPr>
              <a:t>Input: Pseudo Summaries</a:t>
            </a:r>
          </a:p>
          <a:p>
            <a:r>
              <a:rPr lang="en-US" altLang="zh-CN" sz="2200" dirty="0">
                <a:latin typeface="Times" pitchFamily="2" charset="0"/>
              </a:rPr>
              <a:t>Output: </a:t>
            </a:r>
            <a:r>
              <a:rPr lang="en-US" altLang="zh-CN" sz="2200" dirty="0">
                <a:solidFill>
                  <a:srgbClr val="C00000"/>
                </a:solidFill>
                <a:latin typeface="Times" pitchFamily="2" charset="0"/>
              </a:rPr>
              <a:t>Generated </a:t>
            </a:r>
            <a:r>
              <a:rPr lang="en-US" altLang="zh-CN" sz="2200" dirty="0">
                <a:latin typeface="Times" pitchFamily="2" charset="0"/>
              </a:rPr>
              <a:t>Summaries</a:t>
            </a:r>
          </a:p>
          <a:p>
            <a:endParaRPr lang="en-US" altLang="zh-CN" sz="2200" dirty="0">
              <a:latin typeface="Times" pitchFamily="2" charset="0"/>
            </a:endParaRPr>
          </a:p>
        </p:txBody>
      </p:sp>
      <p:sp>
        <p:nvSpPr>
          <p:cNvPr id="3" name="灯片编号占位符 2">
            <a:extLst>
              <a:ext uri="{FF2B5EF4-FFF2-40B4-BE49-F238E27FC236}">
                <a16:creationId xmlns:a16="http://schemas.microsoft.com/office/drawing/2014/main" id="{A2C85D54-125E-5649-828F-800825A74158}"/>
              </a:ext>
            </a:extLst>
          </p:cNvPr>
          <p:cNvSpPr>
            <a:spLocks noGrp="1"/>
          </p:cNvSpPr>
          <p:nvPr>
            <p:ph type="sldNum" sz="quarter" idx="12"/>
          </p:nvPr>
        </p:nvSpPr>
        <p:spPr>
          <a:xfrm>
            <a:off x="8610600" y="6356350"/>
            <a:ext cx="2743200" cy="365125"/>
          </a:xfrm>
          <a:prstGeom prst="rect">
            <a:avLst/>
          </a:prstGeom>
        </p:spPr>
        <p:txBody>
          <a:bodyPr/>
          <a:lstStyle/>
          <a:p>
            <a:r>
              <a:rPr lang="sl-SI" dirty="0"/>
              <a:t>#27</a:t>
            </a:r>
            <a:endParaRPr lang="en-US" dirty="0"/>
          </a:p>
        </p:txBody>
      </p:sp>
      <p:sp>
        <p:nvSpPr>
          <p:cNvPr id="9" name="矩形 8">
            <a:extLst>
              <a:ext uri="{FF2B5EF4-FFF2-40B4-BE49-F238E27FC236}">
                <a16:creationId xmlns:a16="http://schemas.microsoft.com/office/drawing/2014/main" id="{B13C8604-FC45-4C4F-AF82-D71DE9E06319}"/>
              </a:ext>
            </a:extLst>
          </p:cNvPr>
          <p:cNvSpPr/>
          <p:nvPr/>
        </p:nvSpPr>
        <p:spPr>
          <a:xfrm>
            <a:off x="2644685" y="4868069"/>
            <a:ext cx="6347110" cy="461665"/>
          </a:xfrm>
          <a:prstGeom prst="rect">
            <a:avLst/>
          </a:prstGeom>
        </p:spPr>
        <p:txBody>
          <a:bodyPr wrap="square">
            <a:spAutoFit/>
          </a:bodyPr>
          <a:lstStyle/>
          <a:p>
            <a:pPr algn="ctr"/>
            <a:r>
              <a:rPr lang="en-US" altLang="zh-CN" sz="2400" dirty="0">
                <a:solidFill>
                  <a:srgbClr val="C00000"/>
                </a:solidFill>
                <a:latin typeface="Times" pitchFamily="2" charset="0"/>
              </a:rPr>
              <a:t>Sentence-level/Summary-level/Set-level</a:t>
            </a:r>
            <a:endParaRPr lang="en-US" altLang="zh-CN" dirty="0">
              <a:latin typeface="Times" pitchFamily="2" charset="0"/>
            </a:endParaRPr>
          </a:p>
        </p:txBody>
      </p:sp>
    </p:spTree>
    <p:extLst>
      <p:ext uri="{BB962C8B-B14F-4D97-AF65-F5344CB8AC3E}">
        <p14:creationId xmlns:p14="http://schemas.microsoft.com/office/powerpoint/2010/main" val="1638296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2C9934D-75D8-0C43-ADE0-AA02CBE91273}"/>
              </a:ext>
            </a:extLst>
          </p:cNvPr>
          <p:cNvGraphicFramePr>
            <a:graphicFrameLocks noGrp="1"/>
          </p:cNvGraphicFramePr>
          <p:nvPr>
            <p:ph idx="1"/>
            <p:extLst>
              <p:ext uri="{D42A27DB-BD31-4B8C-83A1-F6EECF244321}">
                <p14:modId xmlns:p14="http://schemas.microsoft.com/office/powerpoint/2010/main" val="2173587148"/>
              </p:ext>
            </p:extLst>
          </p:nvPr>
        </p:nvGraphicFramePr>
        <p:xfrm>
          <a:off x="951855" y="1652855"/>
          <a:ext cx="5144145" cy="3167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内容占位符 4">
            <a:extLst>
              <a:ext uri="{FF2B5EF4-FFF2-40B4-BE49-F238E27FC236}">
                <a16:creationId xmlns:a16="http://schemas.microsoft.com/office/drawing/2014/main" id="{916BDD9B-34D8-9947-9A15-2939D5C8CE45}"/>
              </a:ext>
            </a:extLst>
          </p:cNvPr>
          <p:cNvGraphicFramePr>
            <a:graphicFrameLocks/>
          </p:cNvGraphicFramePr>
          <p:nvPr>
            <p:extLst>
              <p:ext uri="{D42A27DB-BD31-4B8C-83A1-F6EECF244321}">
                <p14:modId xmlns:p14="http://schemas.microsoft.com/office/powerpoint/2010/main" val="4137750484"/>
              </p:ext>
            </p:extLst>
          </p:nvPr>
        </p:nvGraphicFramePr>
        <p:xfrm>
          <a:off x="6218696" y="1652854"/>
          <a:ext cx="5144145" cy="3167117"/>
        </p:xfrm>
        <a:graphic>
          <a:graphicData uri="http://schemas.openxmlformats.org/drawingml/2006/chart">
            <c:chart xmlns:c="http://schemas.openxmlformats.org/drawingml/2006/chart" xmlns:r="http://schemas.openxmlformats.org/officeDocument/2006/relationships" r:id="rId4"/>
          </a:graphicData>
        </a:graphic>
      </p:graphicFrame>
      <p:sp>
        <p:nvSpPr>
          <p:cNvPr id="12" name="灯片编号占位符 11">
            <a:extLst>
              <a:ext uri="{FF2B5EF4-FFF2-40B4-BE49-F238E27FC236}">
                <a16:creationId xmlns:a16="http://schemas.microsoft.com/office/drawing/2014/main" id="{22A2FC8C-1D75-5A4B-996A-D5E51D68C697}"/>
              </a:ext>
            </a:extLst>
          </p:cNvPr>
          <p:cNvSpPr>
            <a:spLocks noGrp="1"/>
          </p:cNvSpPr>
          <p:nvPr>
            <p:ph type="sldNum" sz="quarter" idx="12"/>
          </p:nvPr>
        </p:nvSpPr>
        <p:spPr>
          <a:xfrm>
            <a:off x="8610600" y="6356350"/>
            <a:ext cx="2743200" cy="365125"/>
          </a:xfrm>
          <a:prstGeom prst="rect">
            <a:avLst/>
          </a:prstGeom>
        </p:spPr>
        <p:txBody>
          <a:bodyPr/>
          <a:lstStyle/>
          <a:p>
            <a:r>
              <a:rPr lang="sl-SI" dirty="0"/>
              <a:t>#28</a:t>
            </a:r>
            <a:endParaRPr lang="en-US" dirty="0"/>
          </a:p>
        </p:txBody>
      </p:sp>
      <p:sp>
        <p:nvSpPr>
          <p:cNvPr id="14" name="标题 13">
            <a:extLst>
              <a:ext uri="{FF2B5EF4-FFF2-40B4-BE49-F238E27FC236}">
                <a16:creationId xmlns:a16="http://schemas.microsoft.com/office/drawing/2014/main" id="{A52CBEE7-C3F9-C749-BD0D-141698499491}"/>
              </a:ext>
            </a:extLst>
          </p:cNvPr>
          <p:cNvSpPr>
            <a:spLocks noGrp="1"/>
          </p:cNvSpPr>
          <p:nvPr>
            <p:ph type="title"/>
          </p:nvPr>
        </p:nvSpPr>
        <p:spPr/>
        <p:txBody>
          <a:bodyPr/>
          <a:lstStyle/>
          <a:p>
            <a:endParaRPr lang="zh-CN" altLang="en-US"/>
          </a:p>
        </p:txBody>
      </p:sp>
      <p:sp>
        <p:nvSpPr>
          <p:cNvPr id="15" name="标题 1">
            <a:extLst>
              <a:ext uri="{FF2B5EF4-FFF2-40B4-BE49-F238E27FC236}">
                <a16:creationId xmlns:a16="http://schemas.microsoft.com/office/drawing/2014/main" id="{86F85B14-2B37-414F-9914-A457E435E7D8}"/>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Experiment—Pseudo Summaries</a:t>
            </a:r>
            <a:endParaRPr kumimoji="1" lang="zh-CN" altLang="en-US" dirty="0"/>
          </a:p>
        </p:txBody>
      </p:sp>
    </p:spTree>
    <p:extLst>
      <p:ext uri="{BB962C8B-B14F-4D97-AF65-F5344CB8AC3E}">
        <p14:creationId xmlns:p14="http://schemas.microsoft.com/office/powerpoint/2010/main" val="2959698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extLst>
              <p:ext uri="{D42A27DB-BD31-4B8C-83A1-F6EECF244321}">
                <p14:modId xmlns:p14="http://schemas.microsoft.com/office/powerpoint/2010/main" val="3492765539"/>
              </p:ext>
            </p:extLst>
          </p:nvPr>
        </p:nvGraphicFramePr>
        <p:xfrm>
          <a:off x="1413387" y="1973105"/>
          <a:ext cx="8629301" cy="3459912"/>
        </p:xfrm>
        <a:graphic>
          <a:graphicData uri="http://schemas.openxmlformats.org/drawingml/2006/table">
            <a:tbl>
              <a:tblPr firstRow="1">
                <a:tableStyleId>{5C22544A-7EE6-4342-B048-85BDC9FD1C3A}</a:tableStyleId>
              </a:tblPr>
              <a:tblGrid>
                <a:gridCol w="1430115">
                  <a:extLst>
                    <a:ext uri="{9D8B030D-6E8A-4147-A177-3AD203B41FA5}">
                      <a16:colId xmlns:a16="http://schemas.microsoft.com/office/drawing/2014/main" val="2242535882"/>
                    </a:ext>
                  </a:extLst>
                </a:gridCol>
                <a:gridCol w="3599593">
                  <a:extLst>
                    <a:ext uri="{9D8B030D-6E8A-4147-A177-3AD203B41FA5}">
                      <a16:colId xmlns:a16="http://schemas.microsoft.com/office/drawing/2014/main" val="1236241469"/>
                    </a:ext>
                  </a:extLst>
                </a:gridCol>
                <a:gridCol w="3599593">
                  <a:extLst>
                    <a:ext uri="{9D8B030D-6E8A-4147-A177-3AD203B41FA5}">
                      <a16:colId xmlns:a16="http://schemas.microsoft.com/office/drawing/2014/main" val="3222108142"/>
                    </a:ext>
                  </a:extLst>
                </a:gridCol>
              </a:tblGrid>
              <a:tr h="327066">
                <a:tc rowSpan="2">
                  <a:txBody>
                    <a:bodyPr/>
                    <a:lstStyle/>
                    <a:p>
                      <a:pPr algn="ctr"/>
                      <a:r>
                        <a:rPr lang="en-US" altLang="zh-CN" sz="2000" dirty="0">
                          <a:solidFill>
                            <a:schemeClr val="tx1"/>
                          </a:solidFill>
                        </a:rPr>
                        <a:t>Data</a:t>
                      </a:r>
                    </a:p>
                    <a:p>
                      <a:pPr algn="ctr"/>
                      <a:r>
                        <a:rPr lang="en-US" altLang="zh-CN" sz="2000" dirty="0">
                          <a:solidFill>
                            <a:schemeClr val="tx1"/>
                          </a:solidFill>
                        </a:rPr>
                        <a:t>(Set-level)</a:t>
                      </a:r>
                      <a:endParaRPr lang="zh-CN" altLang="en-US" sz="20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sz="2000" dirty="0">
                          <a:solidFill>
                            <a:schemeClr val="tx1"/>
                          </a:solidFill>
                        </a:rPr>
                        <a:t>R-1/R-2/R-L</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3717873734"/>
                  </a:ext>
                </a:extLst>
              </a:tr>
              <a:tr h="327066">
                <a:tc vMerge="1">
                  <a:txBody>
                    <a:bodyPr/>
                    <a:lstStyle/>
                    <a:p>
                      <a:endParaRPr lang="zh-CN" altLang="en-US"/>
                    </a:p>
                  </a:txBody>
                  <a:tcPr/>
                </a:tc>
                <a:tc>
                  <a:txBody>
                    <a:bodyPr/>
                    <a:lstStyle/>
                    <a:p>
                      <a:pPr algn="ctr"/>
                      <a:r>
                        <a:rPr lang="en-US" altLang="zh-CN" sz="2000" dirty="0">
                          <a:solidFill>
                            <a:schemeClr val="tx1"/>
                          </a:solidFill>
                        </a:rPr>
                        <a:t>BART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err="1">
                          <a:solidFill>
                            <a:schemeClr val="tx1"/>
                          </a:solidFill>
                        </a:rPr>
                        <a:t>BART</a:t>
                      </a:r>
                      <a:r>
                        <a:rPr lang="en-US" altLang="zh-CN" sz="2000" i="1" baseline="-25000" dirty="0" err="1">
                          <a:solidFill>
                            <a:schemeClr val="tx1"/>
                          </a:solidFill>
                        </a:rPr>
                        <a:t>sl</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66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CNNDM</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52.02/28.66/48.72</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Times" pitchFamily="2" charset="0"/>
                        </a:rPr>
                        <a:t>52.53/28.83/49.12</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4364510"/>
                  </a:ext>
                </a:extLst>
              </a:tr>
              <a:tr h="666858">
                <a:tc>
                  <a:txBody>
                    <a:bodyPr/>
                    <a:lstStyle/>
                    <a:p>
                      <a:pPr algn="ctr"/>
                      <a:r>
                        <a:rPr lang="en-US" altLang="zh-CN" sz="2000" dirty="0"/>
                        <a:t>Web17</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21.19/5.97/17.24</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Times" pitchFamily="2" charset="0"/>
                        </a:rPr>
                        <a:t>22.02/6.10/17.80</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15058"/>
                  </a:ext>
                </a:extLst>
              </a:tr>
              <a:tr h="666858">
                <a:tc>
                  <a:txBody>
                    <a:bodyPr/>
                    <a:lstStyle/>
                    <a:p>
                      <a:pPr algn="ctr"/>
                      <a:r>
                        <a:rPr lang="en-US" altLang="zh-CN" sz="2000" dirty="0"/>
                        <a:t>Web20</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21.22/6.34/18.27</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Times" pitchFamily="2" charset="0"/>
                        </a:rPr>
                        <a:t>21.43/6.54/18.45</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0405507"/>
                  </a:ext>
                </a:extLst>
              </a:tr>
              <a:tr h="666858">
                <a:tc>
                  <a:txBody>
                    <a:bodyPr/>
                    <a:lstStyle/>
                    <a:p>
                      <a:pPr algn="ctr"/>
                      <a:r>
                        <a:rPr lang="en-US" altLang="zh-CN" sz="2000" dirty="0"/>
                        <a:t>Wiki</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35.06/12.37/27.33</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Times" pitchFamily="2" charset="0"/>
                        </a:rPr>
                        <a:t>35.45/12.94/28.02</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bl>
          </a:graphicData>
        </a:graphic>
      </p:graphicFrame>
      <p:sp>
        <p:nvSpPr>
          <p:cNvPr id="3" name="灯片编号占位符 2">
            <a:extLst>
              <a:ext uri="{FF2B5EF4-FFF2-40B4-BE49-F238E27FC236}">
                <a16:creationId xmlns:a16="http://schemas.microsoft.com/office/drawing/2014/main" id="{9CA9C426-C5EB-324F-B285-CE5075EE3989}"/>
              </a:ext>
            </a:extLst>
          </p:cNvPr>
          <p:cNvSpPr>
            <a:spLocks noGrp="1"/>
          </p:cNvSpPr>
          <p:nvPr>
            <p:ph type="sldNum" sz="quarter" idx="12"/>
          </p:nvPr>
        </p:nvSpPr>
        <p:spPr>
          <a:xfrm>
            <a:off x="8610600" y="6356350"/>
            <a:ext cx="2743200" cy="365125"/>
          </a:xfrm>
          <a:prstGeom prst="rect">
            <a:avLst/>
          </a:prstGeom>
        </p:spPr>
        <p:txBody>
          <a:bodyPr/>
          <a:lstStyle/>
          <a:p>
            <a:r>
              <a:rPr lang="sl-SI" dirty="0"/>
              <a:t>#29</a:t>
            </a:r>
            <a:endParaRPr lang="en-US" dirty="0"/>
          </a:p>
        </p:txBody>
      </p:sp>
      <p:sp>
        <p:nvSpPr>
          <p:cNvPr id="8" name="标题 1">
            <a:extLst>
              <a:ext uri="{FF2B5EF4-FFF2-40B4-BE49-F238E27FC236}">
                <a16:creationId xmlns:a16="http://schemas.microsoft.com/office/drawing/2014/main" id="{96F2FD6D-2FF9-964D-B3EA-54D6AFD3E565}"/>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Experiment—Abstractor</a:t>
            </a:r>
            <a:endParaRPr kumimoji="1" lang="zh-CN" altLang="en-US" dirty="0"/>
          </a:p>
        </p:txBody>
      </p:sp>
      <p:sp>
        <p:nvSpPr>
          <p:cNvPr id="6" name="矩形 5">
            <a:extLst>
              <a:ext uri="{FF2B5EF4-FFF2-40B4-BE49-F238E27FC236}">
                <a16:creationId xmlns:a16="http://schemas.microsoft.com/office/drawing/2014/main" id="{20C5DFC4-0302-BB45-A0E8-EF1EF5A1A2DF}"/>
              </a:ext>
            </a:extLst>
          </p:cNvPr>
          <p:cNvSpPr/>
          <p:nvPr/>
        </p:nvSpPr>
        <p:spPr>
          <a:xfrm>
            <a:off x="7140388" y="2393576"/>
            <a:ext cx="2205318" cy="303944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411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extLst>
              <p:ext uri="{D42A27DB-BD31-4B8C-83A1-F6EECF244321}">
                <p14:modId xmlns:p14="http://schemas.microsoft.com/office/powerpoint/2010/main" val="1411765765"/>
              </p:ext>
            </p:extLst>
          </p:nvPr>
        </p:nvGraphicFramePr>
        <p:xfrm>
          <a:off x="0" y="1958356"/>
          <a:ext cx="12192001" cy="3459912"/>
        </p:xfrm>
        <a:graphic>
          <a:graphicData uri="http://schemas.openxmlformats.org/drawingml/2006/table">
            <a:tbl>
              <a:tblPr firstRow="1">
                <a:tableStyleId>{5C22544A-7EE6-4342-B048-85BDC9FD1C3A}</a:tableStyleId>
              </a:tblPr>
              <a:tblGrid>
                <a:gridCol w="1508760">
                  <a:extLst>
                    <a:ext uri="{9D8B030D-6E8A-4147-A177-3AD203B41FA5}">
                      <a16:colId xmlns:a16="http://schemas.microsoft.com/office/drawing/2014/main" val="2242535882"/>
                    </a:ext>
                  </a:extLst>
                </a:gridCol>
                <a:gridCol w="2263140">
                  <a:extLst>
                    <a:ext uri="{9D8B030D-6E8A-4147-A177-3AD203B41FA5}">
                      <a16:colId xmlns:a16="http://schemas.microsoft.com/office/drawing/2014/main" val="1236241469"/>
                    </a:ext>
                  </a:extLst>
                </a:gridCol>
                <a:gridCol w="2125980">
                  <a:extLst>
                    <a:ext uri="{9D8B030D-6E8A-4147-A177-3AD203B41FA5}">
                      <a16:colId xmlns:a16="http://schemas.microsoft.com/office/drawing/2014/main" val="623388931"/>
                    </a:ext>
                  </a:extLst>
                </a:gridCol>
                <a:gridCol w="2034540">
                  <a:extLst>
                    <a:ext uri="{9D8B030D-6E8A-4147-A177-3AD203B41FA5}">
                      <a16:colId xmlns:a16="http://schemas.microsoft.com/office/drawing/2014/main" val="1293775855"/>
                    </a:ext>
                  </a:extLst>
                </a:gridCol>
                <a:gridCol w="2080260">
                  <a:extLst>
                    <a:ext uri="{9D8B030D-6E8A-4147-A177-3AD203B41FA5}">
                      <a16:colId xmlns:a16="http://schemas.microsoft.com/office/drawing/2014/main" val="1202875298"/>
                    </a:ext>
                  </a:extLst>
                </a:gridCol>
                <a:gridCol w="2179321">
                  <a:extLst>
                    <a:ext uri="{9D8B030D-6E8A-4147-A177-3AD203B41FA5}">
                      <a16:colId xmlns:a16="http://schemas.microsoft.com/office/drawing/2014/main" val="2543374363"/>
                    </a:ext>
                  </a:extLst>
                </a:gridCol>
              </a:tblGrid>
              <a:tr h="327066">
                <a:tc rowSpan="2">
                  <a:txBody>
                    <a:bodyPr/>
                    <a:lstStyle/>
                    <a:p>
                      <a:pPr algn="ctr"/>
                      <a:r>
                        <a:rPr lang="en-US" altLang="zh-CN" sz="2000" dirty="0">
                          <a:solidFill>
                            <a:schemeClr val="tx1"/>
                          </a:solidFill>
                        </a:rPr>
                        <a:t>Model</a:t>
                      </a:r>
                      <a:endParaRPr lang="zh-CN" altLang="en-US" sz="20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altLang="zh-CN" sz="2000" dirty="0">
                          <a:solidFill>
                            <a:schemeClr val="tx1"/>
                          </a:solidFill>
                        </a:rPr>
                        <a:t>R-1/R-2/R-L</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7873734"/>
                  </a:ext>
                </a:extLst>
              </a:tr>
              <a:tr h="327066">
                <a:tc vMerge="1">
                  <a:txBody>
                    <a:bodyPr/>
                    <a:lstStyle/>
                    <a:p>
                      <a:endParaRPr lang="zh-CN" altLang="en-US"/>
                    </a:p>
                  </a:txBody>
                  <a:tcPr/>
                </a:tc>
                <a:tc>
                  <a:txBody>
                    <a:bodyPr/>
                    <a:lstStyle/>
                    <a:p>
                      <a:pPr algn="ctr"/>
                      <a:r>
                        <a:rPr lang="en-US" altLang="zh-CN" sz="2000" dirty="0">
                          <a:solidFill>
                            <a:schemeClr val="tx1"/>
                          </a:solidFill>
                        </a:rPr>
                        <a:t>CNNDM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Web17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Web20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Wiki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DUC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66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PN</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37.02/16.62/33.78</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16.17/3.13/10.55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7.81/1.40/7.02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18.65/3.99/14.88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35.43/15.20/32.72</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4364510"/>
                  </a:ext>
                </a:extLst>
              </a:tr>
              <a:tr h="666858">
                <a:tc>
                  <a:txBody>
                    <a:bodyPr/>
                    <a:lstStyle/>
                    <a:p>
                      <a:pPr algn="ctr"/>
                      <a:r>
                        <a:rPr lang="en-US" altLang="zh-CN" sz="2000" dirty="0" err="1"/>
                        <a:t>KE</a:t>
                      </a:r>
                      <a:r>
                        <a:rPr lang="en-US" altLang="zh-CN" sz="2000" i="1" baseline="-25000" dirty="0" err="1"/>
                        <a:t>cl</a:t>
                      </a:r>
                      <a:endParaRPr lang="zh-CN" altLang="en-US" sz="2000"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dirty="0">
                          <a:latin typeface="Times" pitchFamily="2" charset="0"/>
                        </a:rPr>
                        <a:t>41.78/18.95/37.33</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dirty="0">
                          <a:latin typeface="Times" pitchFamily="2" charset="0"/>
                        </a:rPr>
                        <a:t>17.00/3.83/10.76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dirty="0">
                          <a:latin typeface="Times" pitchFamily="2" charset="0"/>
                        </a:rPr>
                        <a:t>8.04/1.50/7.33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dirty="0">
                          <a:latin typeface="Times" pitchFamily="2" charset="0"/>
                        </a:rPr>
                        <a:t>19.50/5.35/15.62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dirty="0">
                          <a:latin typeface="Times" pitchFamily="2" charset="0"/>
                        </a:rPr>
                        <a:t>38.94/17.73/35.75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15058"/>
                  </a:ext>
                </a:extLst>
              </a:tr>
              <a:tr h="666858">
                <a:tc>
                  <a:txBody>
                    <a:bodyPr/>
                    <a:lstStyle/>
                    <a:p>
                      <a:pPr algn="ctr"/>
                      <a:r>
                        <a:rPr lang="en-US" altLang="zh-CN" sz="2000" dirty="0"/>
                        <a:t>HIBERT</a:t>
                      </a:r>
                      <a:endParaRPr lang="zh-CN" altLang="en-US" sz="2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41.71/19.35/38.44</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18.25/3.95/14.20</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7.93/1.55/7.72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20.78/5.79/16.27 </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latin typeface="Times" pitchFamily="2" charset="0"/>
                        </a:rPr>
                        <a:t>38.63/18.04/36.27</a:t>
                      </a:r>
                      <a:endParaRPr lang="zh-CN" altLang="en-US" sz="20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0405507"/>
                  </a:ext>
                </a:extLst>
              </a:tr>
              <a:tr h="666858">
                <a:tc>
                  <a:txBody>
                    <a:bodyPr/>
                    <a:lstStyle/>
                    <a:p>
                      <a:pPr algn="ctr"/>
                      <a:r>
                        <a:rPr lang="en-US" altLang="zh-CN" sz="2000" dirty="0" err="1"/>
                        <a:t>KE</a:t>
                      </a:r>
                      <a:r>
                        <a:rPr lang="en-US" altLang="zh-CN" sz="2000" i="1" baseline="-25000" dirty="0" err="1"/>
                        <a:t>HIcl</a:t>
                      </a:r>
                      <a:endParaRPr lang="zh-CN" altLang="en-US" sz="2000"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b="1" dirty="0">
                          <a:latin typeface="Times" pitchFamily="2" charset="0"/>
                        </a:rPr>
                        <a:t>43.01/20.04/39.02</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b="1" dirty="0">
                          <a:latin typeface="Times" pitchFamily="2" charset="0"/>
                        </a:rPr>
                        <a:t>18.69/4.17/14.34 </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b="1" dirty="0">
                          <a:latin typeface="Times" pitchFamily="2" charset="0"/>
                        </a:rPr>
                        <a:t>9.34/2.44/8.75</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b="1" dirty="0">
                          <a:latin typeface="Times" pitchFamily="2" charset="0"/>
                        </a:rPr>
                        <a:t>22.50/5.92/16.62 </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2000" b="1" dirty="0">
                          <a:latin typeface="Times" pitchFamily="2" charset="0"/>
                        </a:rPr>
                        <a:t>40.07/18.78/36.34</a:t>
                      </a:r>
                      <a:endParaRPr lang="zh-CN" altLang="en-US" sz="20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bl>
          </a:graphicData>
        </a:graphic>
      </p:graphicFrame>
      <p:sp>
        <p:nvSpPr>
          <p:cNvPr id="3" name="灯片编号占位符 2">
            <a:extLst>
              <a:ext uri="{FF2B5EF4-FFF2-40B4-BE49-F238E27FC236}">
                <a16:creationId xmlns:a16="http://schemas.microsoft.com/office/drawing/2014/main" id="{7120B862-76E1-D344-9391-E7486E920068}"/>
              </a:ext>
            </a:extLst>
          </p:cNvPr>
          <p:cNvSpPr>
            <a:spLocks noGrp="1"/>
          </p:cNvSpPr>
          <p:nvPr>
            <p:ph type="sldNum" sz="quarter" idx="12"/>
          </p:nvPr>
        </p:nvSpPr>
        <p:spPr>
          <a:xfrm>
            <a:off x="8610600" y="6356350"/>
            <a:ext cx="2743200" cy="365125"/>
          </a:xfrm>
          <a:prstGeom prst="rect">
            <a:avLst/>
          </a:prstGeom>
        </p:spPr>
        <p:txBody>
          <a:bodyPr/>
          <a:lstStyle/>
          <a:p>
            <a:r>
              <a:rPr lang="sl-SI" dirty="0"/>
              <a:t>#30</a:t>
            </a:r>
            <a:endParaRPr lang="en-US" dirty="0"/>
          </a:p>
        </p:txBody>
      </p:sp>
      <p:sp>
        <p:nvSpPr>
          <p:cNvPr id="5" name="标题 4">
            <a:extLst>
              <a:ext uri="{FF2B5EF4-FFF2-40B4-BE49-F238E27FC236}">
                <a16:creationId xmlns:a16="http://schemas.microsoft.com/office/drawing/2014/main" id="{7BED328B-4C55-C04C-9746-A5BBED24A7ED}"/>
              </a:ext>
            </a:extLst>
          </p:cNvPr>
          <p:cNvSpPr>
            <a:spLocks noGrp="1"/>
          </p:cNvSpPr>
          <p:nvPr>
            <p:ph type="title"/>
          </p:nvPr>
        </p:nvSpPr>
        <p:spPr/>
        <p:txBody>
          <a:bodyPr/>
          <a:lstStyle/>
          <a:p>
            <a:endParaRPr lang="zh-CN" altLang="en-US"/>
          </a:p>
        </p:txBody>
      </p:sp>
      <p:sp>
        <p:nvSpPr>
          <p:cNvPr id="8" name="标题 1">
            <a:extLst>
              <a:ext uri="{FF2B5EF4-FFF2-40B4-BE49-F238E27FC236}">
                <a16:creationId xmlns:a16="http://schemas.microsoft.com/office/drawing/2014/main" id="{C4D9BE27-CD16-5F43-AFF4-25CEA39069FB}"/>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a:t>
            </a:r>
            <a:r>
              <a:rPr kumimoji="1" lang="en-US" altLang="zh-CN" sz="4300" dirty="0"/>
              <a:t>Keyword-based Extractor</a:t>
            </a:r>
            <a:endParaRPr kumimoji="1" lang="zh-CN" altLang="en-US" sz="4300" dirty="0"/>
          </a:p>
        </p:txBody>
      </p:sp>
      <p:sp>
        <p:nvSpPr>
          <p:cNvPr id="9" name="矩形 8">
            <a:extLst>
              <a:ext uri="{FF2B5EF4-FFF2-40B4-BE49-F238E27FC236}">
                <a16:creationId xmlns:a16="http://schemas.microsoft.com/office/drawing/2014/main" id="{33AFF994-F539-EA4E-BF21-D27E2F06C208}"/>
              </a:ext>
            </a:extLst>
          </p:cNvPr>
          <p:cNvSpPr/>
          <p:nvPr/>
        </p:nvSpPr>
        <p:spPr>
          <a:xfrm>
            <a:off x="295835" y="4814047"/>
            <a:ext cx="11766177" cy="4437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EBC09C05-C9DB-2647-B3C4-51143BEA05E7}"/>
              </a:ext>
            </a:extLst>
          </p:cNvPr>
          <p:cNvSpPr/>
          <p:nvPr/>
        </p:nvSpPr>
        <p:spPr>
          <a:xfrm>
            <a:off x="295835" y="3481566"/>
            <a:ext cx="11766177" cy="49876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FCC56B21-84EF-D845-871C-CB8D426D3AE2}"/>
              </a:ext>
            </a:extLst>
          </p:cNvPr>
          <p:cNvCxnSpPr/>
          <p:nvPr/>
        </p:nvCxnSpPr>
        <p:spPr>
          <a:xfrm>
            <a:off x="838200" y="3158836"/>
            <a:ext cx="0" cy="49876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58ECCED-BCD1-DB47-BD55-9484C2FC5E8E}"/>
              </a:ext>
            </a:extLst>
          </p:cNvPr>
          <p:cNvSpPr txBox="1"/>
          <p:nvPr/>
        </p:nvSpPr>
        <p:spPr>
          <a:xfrm>
            <a:off x="921325" y="3124942"/>
            <a:ext cx="2306272" cy="369332"/>
          </a:xfrm>
          <a:prstGeom prst="rect">
            <a:avLst/>
          </a:prstGeom>
          <a:noFill/>
        </p:spPr>
        <p:txBody>
          <a:bodyPr wrap="none" rtlCol="0">
            <a:spAutoFit/>
          </a:bodyPr>
          <a:lstStyle/>
          <a:p>
            <a:r>
              <a:rPr kumimoji="1" lang="en-US" altLang="zh-CN" dirty="0">
                <a:solidFill>
                  <a:srgbClr val="FF0000"/>
                </a:solidFill>
              </a:rPr>
              <a:t>add keywords encoder</a:t>
            </a:r>
            <a:endParaRPr kumimoji="1" lang="zh-CN" altLang="en-US" dirty="0">
              <a:solidFill>
                <a:srgbClr val="FF0000"/>
              </a:solidFill>
            </a:endParaRPr>
          </a:p>
        </p:txBody>
      </p:sp>
      <p:cxnSp>
        <p:nvCxnSpPr>
          <p:cNvPr id="14" name="直线箭头连接符 13">
            <a:extLst>
              <a:ext uri="{FF2B5EF4-FFF2-40B4-BE49-F238E27FC236}">
                <a16:creationId xmlns:a16="http://schemas.microsoft.com/office/drawing/2014/main" id="{A574FC86-5DCF-D544-8D94-7F8F83E8E50B}"/>
              </a:ext>
            </a:extLst>
          </p:cNvPr>
          <p:cNvCxnSpPr/>
          <p:nvPr/>
        </p:nvCxnSpPr>
        <p:spPr>
          <a:xfrm>
            <a:off x="838200" y="4510088"/>
            <a:ext cx="0" cy="49876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A17AF04-BB9C-5D4F-BEAE-11005D24F8AB}"/>
              </a:ext>
            </a:extLst>
          </p:cNvPr>
          <p:cNvSpPr txBox="1"/>
          <p:nvPr/>
        </p:nvSpPr>
        <p:spPr>
          <a:xfrm>
            <a:off x="921325" y="4476194"/>
            <a:ext cx="2306272" cy="369332"/>
          </a:xfrm>
          <a:prstGeom prst="rect">
            <a:avLst/>
          </a:prstGeom>
          <a:noFill/>
        </p:spPr>
        <p:txBody>
          <a:bodyPr wrap="none" rtlCol="0">
            <a:spAutoFit/>
          </a:bodyPr>
          <a:lstStyle/>
          <a:p>
            <a:r>
              <a:rPr kumimoji="1" lang="en-US" altLang="zh-CN" dirty="0">
                <a:solidFill>
                  <a:srgbClr val="FF0000"/>
                </a:solidFill>
              </a:rPr>
              <a:t>add keywords encoder</a:t>
            </a:r>
            <a:endParaRPr kumimoji="1" lang="zh-CN" altLang="en-US" dirty="0">
              <a:solidFill>
                <a:srgbClr val="FF0000"/>
              </a:solidFill>
            </a:endParaRPr>
          </a:p>
        </p:txBody>
      </p:sp>
    </p:spTree>
    <p:extLst>
      <p:ext uri="{BB962C8B-B14F-4D97-AF65-F5344CB8AC3E}">
        <p14:creationId xmlns:p14="http://schemas.microsoft.com/office/powerpoint/2010/main" val="26310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8D6B5-FA8D-DD43-B10A-66356CA52F9D}"/>
              </a:ext>
            </a:extLst>
          </p:cNvPr>
          <p:cNvSpPr>
            <a:spLocks noGrp="1"/>
          </p:cNvSpPr>
          <p:nvPr>
            <p:ph type="title"/>
          </p:nvPr>
        </p:nvSpPr>
        <p:spPr/>
        <p:txBody>
          <a:bodyPr/>
          <a:lstStyle/>
          <a:p>
            <a:r>
              <a:rPr kumimoji="1" lang="en-US" altLang="zh-CN" dirty="0"/>
              <a:t>Experiment—</a:t>
            </a:r>
            <a:r>
              <a:rPr kumimoji="1" lang="en-US" altLang="zh-CN" dirty="0">
                <a:latin typeface="Times" pitchFamily="2" charset="0"/>
              </a:rPr>
              <a:t>Extractor-Abstractor</a:t>
            </a:r>
            <a:endParaRPr kumimoji="1" lang="zh-CN" altLang="en-US" dirty="0">
              <a:latin typeface="Times" pitchFamily="2" charset="0"/>
            </a:endParaRPr>
          </a:p>
        </p:txBody>
      </p:sp>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extLst>
              <p:ext uri="{D42A27DB-BD31-4B8C-83A1-F6EECF244321}">
                <p14:modId xmlns:p14="http://schemas.microsoft.com/office/powerpoint/2010/main" val="1866316997"/>
              </p:ext>
            </p:extLst>
          </p:nvPr>
        </p:nvGraphicFramePr>
        <p:xfrm>
          <a:off x="1150374" y="2424868"/>
          <a:ext cx="9512713" cy="3666216"/>
        </p:xfrm>
        <a:graphic>
          <a:graphicData uri="http://schemas.openxmlformats.org/drawingml/2006/table">
            <a:tbl>
              <a:tblPr firstRow="1">
                <a:tableStyleId>{5C22544A-7EE6-4342-B048-85BDC9FD1C3A}</a:tableStyleId>
              </a:tblPr>
              <a:tblGrid>
                <a:gridCol w="788261">
                  <a:extLst>
                    <a:ext uri="{9D8B030D-6E8A-4147-A177-3AD203B41FA5}">
                      <a16:colId xmlns:a16="http://schemas.microsoft.com/office/drawing/2014/main" val="2242535882"/>
                    </a:ext>
                  </a:extLst>
                </a:gridCol>
                <a:gridCol w="834062">
                  <a:extLst>
                    <a:ext uri="{9D8B030D-6E8A-4147-A177-3AD203B41FA5}">
                      <a16:colId xmlns:a16="http://schemas.microsoft.com/office/drawing/2014/main" val="113429259"/>
                    </a:ext>
                  </a:extLst>
                </a:gridCol>
                <a:gridCol w="1541437">
                  <a:extLst>
                    <a:ext uri="{9D8B030D-6E8A-4147-A177-3AD203B41FA5}">
                      <a16:colId xmlns:a16="http://schemas.microsoft.com/office/drawing/2014/main" val="1236241469"/>
                    </a:ext>
                  </a:extLst>
                </a:gridCol>
                <a:gridCol w="1587238">
                  <a:extLst>
                    <a:ext uri="{9D8B030D-6E8A-4147-A177-3AD203B41FA5}">
                      <a16:colId xmlns:a16="http://schemas.microsoft.com/office/drawing/2014/main" val="623388931"/>
                    </a:ext>
                  </a:extLst>
                </a:gridCol>
                <a:gridCol w="1587239">
                  <a:extLst>
                    <a:ext uri="{9D8B030D-6E8A-4147-A177-3AD203B41FA5}">
                      <a16:colId xmlns:a16="http://schemas.microsoft.com/office/drawing/2014/main" val="1293775855"/>
                    </a:ext>
                  </a:extLst>
                </a:gridCol>
                <a:gridCol w="1587238">
                  <a:extLst>
                    <a:ext uri="{9D8B030D-6E8A-4147-A177-3AD203B41FA5}">
                      <a16:colId xmlns:a16="http://schemas.microsoft.com/office/drawing/2014/main" val="1202875298"/>
                    </a:ext>
                  </a:extLst>
                </a:gridCol>
                <a:gridCol w="1587238">
                  <a:extLst>
                    <a:ext uri="{9D8B030D-6E8A-4147-A177-3AD203B41FA5}">
                      <a16:colId xmlns:a16="http://schemas.microsoft.com/office/drawing/2014/main" val="2543374363"/>
                    </a:ext>
                  </a:extLst>
                </a:gridCol>
              </a:tblGrid>
              <a:tr h="611036">
                <a:tc rowSpan="2" gridSpan="2">
                  <a:txBody>
                    <a:bodyPr/>
                    <a:lstStyle/>
                    <a:p>
                      <a:pPr algn="ctr"/>
                      <a:r>
                        <a:rPr lang="en-US" altLang="zh-CN" dirty="0">
                          <a:solidFill>
                            <a:schemeClr val="tx1"/>
                          </a:solidFill>
                        </a:rPr>
                        <a:t>Model</a:t>
                      </a:r>
                      <a:endParaRPr lang="zh-CN" altLang="en-US"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zh-CN" altLang="en-US"/>
                    </a:p>
                  </a:txBody>
                  <a:tcPr/>
                </a:tc>
                <a:tc gridSpan="5">
                  <a:txBody>
                    <a:bodyPr/>
                    <a:lstStyle/>
                    <a:p>
                      <a:pPr algn="ctr"/>
                      <a:r>
                        <a:rPr lang="en-US" altLang="zh-CN" dirty="0">
                          <a:solidFill>
                            <a:schemeClr val="tx1"/>
                          </a:solidFill>
                        </a:rPr>
                        <a:t>R-1/R-2/R-L</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7873734"/>
                  </a:ext>
                </a:extLst>
              </a:tr>
              <a:tr h="611036">
                <a:tc gridSpan="2" vMerge="1">
                  <a:txBody>
                    <a:bodyPr/>
                    <a:lstStyle/>
                    <a:p>
                      <a:endParaRPr lang="zh-CN" altLang="en-US"/>
                    </a:p>
                  </a:txBody>
                  <a:tcPr/>
                </a:tc>
                <a:tc hMerge="1" vMerge="1">
                  <a:txBody>
                    <a:bodyPr/>
                    <a:lstStyle/>
                    <a:p>
                      <a:endParaRPr lang="zh-CN" altLang="en-US"/>
                    </a:p>
                  </a:txBody>
                  <a:tcPr/>
                </a:tc>
                <a:tc>
                  <a:txBody>
                    <a:bodyPr/>
                    <a:lstStyle/>
                    <a:p>
                      <a:pPr algn="ctr"/>
                      <a:r>
                        <a:rPr lang="en-US" altLang="zh-CN" dirty="0">
                          <a:solidFill>
                            <a:schemeClr val="tx1"/>
                          </a:solidFill>
                        </a:rPr>
                        <a:t>CNNDM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Web17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Web20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Wiki</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DUC</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1103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KE</a:t>
                      </a:r>
                      <a:r>
                        <a:rPr lang="en-US" altLang="zh-CN" i="1" baseline="-25000" dirty="0" err="1"/>
                        <a:t>cl</a:t>
                      </a:r>
                      <a:endParaRPr lang="zh-CN" altLang="en-US"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PG</a:t>
                      </a:r>
                      <a:r>
                        <a:rPr lang="en-US" altLang="zh-CN" i="1" baseline="-25000" dirty="0" err="1"/>
                        <a:t>sl</a:t>
                      </a:r>
                      <a:endParaRPr lang="zh-CN" altLang="en-US" i="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15058"/>
                  </a:ext>
                </a:extLst>
              </a:tr>
              <a:tr h="611036">
                <a:tc vMerge="1">
                  <a:txBody>
                    <a:bodyPr/>
                    <a:lstStyle/>
                    <a:p>
                      <a:pPr algn="ctr"/>
                      <a:endParaRPr lang="zh-CN" altLang="en-US"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BART</a:t>
                      </a:r>
                      <a:r>
                        <a:rPr lang="en-US" altLang="zh-CN" i="1" baseline="-25000" dirty="0" err="1"/>
                        <a:t>sl</a:t>
                      </a:r>
                      <a:endParaRPr lang="zh-CN" altLang="en-US" i="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166885"/>
                  </a:ext>
                </a:extLst>
              </a:tr>
              <a:tr h="611036">
                <a:tc rowSpan="2">
                  <a:txBody>
                    <a:bodyPr/>
                    <a:lstStyle/>
                    <a:p>
                      <a:pPr algn="ctr"/>
                      <a:r>
                        <a:rPr lang="en-US" altLang="zh-CN" dirty="0" err="1"/>
                        <a:t>KE</a:t>
                      </a:r>
                      <a:r>
                        <a:rPr lang="en-US" altLang="zh-CN" i="1" baseline="-25000" dirty="0" err="1"/>
                        <a:t>HIcl</a:t>
                      </a:r>
                      <a:endParaRPr lang="zh-CN" altLang="en-US"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PG</a:t>
                      </a:r>
                      <a:r>
                        <a:rPr lang="en-US" altLang="zh-CN" i="1" baseline="-25000" dirty="0" err="1"/>
                        <a:t>sl</a:t>
                      </a:r>
                      <a:endParaRPr lang="zh-CN" altLang="en-US" i="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r h="611036">
                <a:tc vMerge="1">
                  <a:txBody>
                    <a:bodyPr/>
                    <a:lstStyle/>
                    <a:p>
                      <a:pPr algn="ctr"/>
                      <a:endParaRPr lang="zh-CN" altLang="en-US"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BART</a:t>
                      </a:r>
                      <a:r>
                        <a:rPr lang="en-US" altLang="zh-CN" i="1" baseline="-25000" dirty="0" err="1"/>
                        <a:t>sl</a:t>
                      </a:r>
                      <a:endParaRPr lang="zh-CN" altLang="en-US" i="1"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3405997"/>
                  </a:ext>
                </a:extLst>
              </a:tr>
            </a:tbl>
          </a:graphicData>
        </a:graphic>
      </p:graphicFrame>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Times" pitchFamily="2" charset="0"/>
              </a:rPr>
              <a:t>w/o RL</a:t>
            </a:r>
            <a:endParaRPr lang="en-US" altLang="zh-CN" sz="2400" dirty="0">
              <a:latin typeface="Times" pitchFamily="2" charset="0"/>
            </a:endParaRPr>
          </a:p>
        </p:txBody>
      </p:sp>
      <p:sp>
        <p:nvSpPr>
          <p:cNvPr id="3" name="灯片编号占位符 2">
            <a:extLst>
              <a:ext uri="{FF2B5EF4-FFF2-40B4-BE49-F238E27FC236}">
                <a16:creationId xmlns:a16="http://schemas.microsoft.com/office/drawing/2014/main" id="{360EEF7E-3D83-2C42-AD7A-8B54BB493BAE}"/>
              </a:ext>
            </a:extLst>
          </p:cNvPr>
          <p:cNvSpPr>
            <a:spLocks noGrp="1"/>
          </p:cNvSpPr>
          <p:nvPr>
            <p:ph type="sldNum" sz="quarter" idx="12"/>
          </p:nvPr>
        </p:nvSpPr>
        <p:spPr>
          <a:xfrm>
            <a:off x="8610600" y="6356350"/>
            <a:ext cx="2743200" cy="365125"/>
          </a:xfrm>
          <a:prstGeom prst="rect">
            <a:avLst/>
          </a:prstGeom>
        </p:spPr>
        <p:txBody>
          <a:bodyPr/>
          <a:lstStyle/>
          <a:p>
            <a:r>
              <a:rPr lang="sl-SI"/>
              <a:t>#TheWebConf</a:t>
            </a:r>
            <a:endParaRPr lang="en-US" dirty="0"/>
          </a:p>
        </p:txBody>
      </p:sp>
    </p:spTree>
    <p:extLst>
      <p:ext uri="{BB962C8B-B14F-4D97-AF65-F5344CB8AC3E}">
        <p14:creationId xmlns:p14="http://schemas.microsoft.com/office/powerpoint/2010/main" val="3307070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extLst>
              <p:ext uri="{D42A27DB-BD31-4B8C-83A1-F6EECF244321}">
                <p14:modId xmlns:p14="http://schemas.microsoft.com/office/powerpoint/2010/main" val="3424039432"/>
              </p:ext>
            </p:extLst>
          </p:nvPr>
        </p:nvGraphicFramePr>
        <p:xfrm>
          <a:off x="0" y="2359742"/>
          <a:ext cx="12192001" cy="3731340"/>
        </p:xfrm>
        <a:graphic>
          <a:graphicData uri="http://schemas.openxmlformats.org/drawingml/2006/table">
            <a:tbl>
              <a:tblPr firstRow="1">
                <a:tableStyleId>{5C22544A-7EE6-4342-B048-85BDC9FD1C3A}</a:tableStyleId>
              </a:tblPr>
              <a:tblGrid>
                <a:gridCol w="2020554">
                  <a:extLst>
                    <a:ext uri="{9D8B030D-6E8A-4147-A177-3AD203B41FA5}">
                      <a16:colId xmlns:a16="http://schemas.microsoft.com/office/drawing/2014/main" val="2242535882"/>
                    </a:ext>
                  </a:extLst>
                </a:gridCol>
                <a:gridCol w="2034289">
                  <a:extLst>
                    <a:ext uri="{9D8B030D-6E8A-4147-A177-3AD203B41FA5}">
                      <a16:colId xmlns:a16="http://schemas.microsoft.com/office/drawing/2014/main" val="1236241469"/>
                    </a:ext>
                  </a:extLst>
                </a:gridCol>
                <a:gridCol w="2034289">
                  <a:extLst>
                    <a:ext uri="{9D8B030D-6E8A-4147-A177-3AD203B41FA5}">
                      <a16:colId xmlns:a16="http://schemas.microsoft.com/office/drawing/2014/main" val="623388931"/>
                    </a:ext>
                  </a:extLst>
                </a:gridCol>
                <a:gridCol w="2034291">
                  <a:extLst>
                    <a:ext uri="{9D8B030D-6E8A-4147-A177-3AD203B41FA5}">
                      <a16:colId xmlns:a16="http://schemas.microsoft.com/office/drawing/2014/main" val="1293775855"/>
                    </a:ext>
                  </a:extLst>
                </a:gridCol>
                <a:gridCol w="2034289">
                  <a:extLst>
                    <a:ext uri="{9D8B030D-6E8A-4147-A177-3AD203B41FA5}">
                      <a16:colId xmlns:a16="http://schemas.microsoft.com/office/drawing/2014/main" val="1202875298"/>
                    </a:ext>
                  </a:extLst>
                </a:gridCol>
                <a:gridCol w="2034289">
                  <a:extLst>
                    <a:ext uri="{9D8B030D-6E8A-4147-A177-3AD203B41FA5}">
                      <a16:colId xmlns:a16="http://schemas.microsoft.com/office/drawing/2014/main" val="2543374363"/>
                    </a:ext>
                  </a:extLst>
                </a:gridCol>
              </a:tblGrid>
              <a:tr h="621890">
                <a:tc rowSpan="2">
                  <a:txBody>
                    <a:bodyPr/>
                    <a:lstStyle/>
                    <a:p>
                      <a:pPr algn="ctr"/>
                      <a:r>
                        <a:rPr lang="en-US" altLang="zh-CN" sz="2000" dirty="0">
                          <a:solidFill>
                            <a:schemeClr val="tx1"/>
                          </a:solidFill>
                        </a:rPr>
                        <a:t>Model</a:t>
                      </a:r>
                      <a:endParaRPr lang="zh-CN" altLang="en-US" sz="20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altLang="zh-CN" sz="2000" dirty="0">
                          <a:solidFill>
                            <a:schemeClr val="tx1"/>
                          </a:solidFill>
                        </a:rPr>
                        <a:t>R-1/R-2/R-L</a:t>
                      </a:r>
                      <a:endParaRPr lang="zh-CN" altLang="en-US" sz="2000"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7873734"/>
                  </a:ext>
                </a:extLst>
              </a:tr>
              <a:tr h="621890">
                <a:tc vMerge="1">
                  <a:txBody>
                    <a:bodyPr/>
                    <a:lstStyle/>
                    <a:p>
                      <a:endParaRPr lang="zh-CN" altLang="en-US"/>
                    </a:p>
                  </a:txBody>
                  <a:tcPr/>
                </a:tc>
                <a:tc>
                  <a:txBody>
                    <a:bodyPr/>
                    <a:lstStyle/>
                    <a:p>
                      <a:pPr algn="ctr"/>
                      <a:r>
                        <a:rPr lang="en-US" altLang="zh-CN" sz="2000" dirty="0">
                          <a:solidFill>
                            <a:schemeClr val="tx1"/>
                          </a:solidFill>
                        </a:rPr>
                        <a:t>CNNDM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Web17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Web20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Wiki</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DUC</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t>KE</a:t>
                      </a:r>
                      <a:r>
                        <a:rPr lang="en-US" altLang="zh-CN" sz="2000" i="1" baseline="-25000" dirty="0" err="1"/>
                        <a:t>HIcl</a:t>
                      </a:r>
                      <a:r>
                        <a:rPr lang="en-US" altLang="zh-CN" sz="2000" dirty="0" err="1"/>
                        <a:t>BART</a:t>
                      </a:r>
                      <a:r>
                        <a:rPr lang="en-US" altLang="zh-CN" sz="2000" i="1" baseline="-25000" dirty="0" err="1"/>
                        <a:t>sl</a:t>
                      </a:r>
                      <a:endParaRPr lang="zh-CN" altLang="en-US" sz="2000"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43.12/20.13/39.08</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18.75/4.20/14.66</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12.71/2.89/11.54 </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25.70/7.52/20.08 </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40.24/19.01/36.19</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15058"/>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t>KE</a:t>
                      </a:r>
                      <a:r>
                        <a:rPr lang="en-US" altLang="zh-CN" sz="2000" i="1" baseline="-25000" dirty="0" err="1"/>
                        <a:t>HIcl</a:t>
                      </a:r>
                      <a:r>
                        <a:rPr lang="en-US" altLang="zh-CN" sz="2000" dirty="0" err="1"/>
                        <a:t>BART</a:t>
                      </a:r>
                      <a:r>
                        <a:rPr lang="en-US" altLang="zh-CN" sz="2000" i="1" baseline="-25000" dirty="0" err="1"/>
                        <a:t>sl</a:t>
                      </a:r>
                      <a:r>
                        <a:rPr lang="en-US" altLang="zh-CN" sz="2000" dirty="0" err="1"/>
                        <a:t>-RL</a:t>
                      </a:r>
                      <a:r>
                        <a:rPr lang="en-US" altLang="zh-CN" sz="2000" i="1" baseline="-25000" dirty="0" err="1"/>
                        <a:t>sen</a:t>
                      </a:r>
                      <a:endParaRPr lang="zh-CN" altLang="en-US" sz="2000"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43.17/19.50/33.12</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18.46/4.01/14.29</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12.02/2.66/11.32</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25.75/7.64/21.48</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35.22/18.01/32.10</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166885"/>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t>KE</a:t>
                      </a:r>
                      <a:r>
                        <a:rPr lang="en-US" altLang="zh-CN" sz="2000" i="1" baseline="-25000" dirty="0" err="1"/>
                        <a:t>HIcl</a:t>
                      </a:r>
                      <a:r>
                        <a:rPr lang="en-US" altLang="zh-CN" sz="2000" dirty="0" err="1"/>
                        <a:t>BART</a:t>
                      </a:r>
                      <a:r>
                        <a:rPr lang="en-US" altLang="zh-CN" sz="2000" i="1" baseline="-25000" dirty="0" err="1"/>
                        <a:t>sl</a:t>
                      </a:r>
                      <a:r>
                        <a:rPr lang="en-US" altLang="zh-CN" sz="2000" dirty="0" err="1"/>
                        <a:t>-RL</a:t>
                      </a:r>
                      <a:r>
                        <a:rPr lang="en-US" altLang="zh-CN" sz="2000" i="1" baseline="-25000" dirty="0" err="1"/>
                        <a:t>sum</a:t>
                      </a:r>
                      <a:endParaRPr lang="zh-CN" altLang="en-US" sz="2000" i="1"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40.44/19.44/35.79</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18.39/3.97/14.30</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12.55/2.66/11.37</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22.14/6.98/20.07</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latin typeface="Times" pitchFamily="2" charset="0"/>
                        </a:rPr>
                        <a:t>34.18/17.75/30.44</a:t>
                      </a:r>
                      <a:endParaRPr lang="zh-CN" altLang="en-US" sz="19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t>KE</a:t>
                      </a:r>
                      <a:r>
                        <a:rPr lang="en-US" altLang="zh-CN" sz="2000" i="1" baseline="-25000" dirty="0" err="1"/>
                        <a:t>HIcl</a:t>
                      </a:r>
                      <a:r>
                        <a:rPr lang="en-US" altLang="zh-CN" sz="2000" dirty="0" err="1"/>
                        <a:t>BART</a:t>
                      </a:r>
                      <a:r>
                        <a:rPr lang="en-US" altLang="zh-CN" sz="2000" i="1" baseline="-25000" dirty="0" err="1"/>
                        <a:t>sl</a:t>
                      </a:r>
                      <a:r>
                        <a:rPr lang="en-US" altLang="zh-CN" sz="2000" dirty="0"/>
                        <a:t>-CRL</a:t>
                      </a:r>
                      <a:endParaRPr lang="zh-CN" altLang="en-US" sz="2000"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900" b="1" dirty="0">
                          <a:latin typeface="Times" pitchFamily="2" charset="0"/>
                        </a:rPr>
                        <a:t>43.57/20.37/40.27</a:t>
                      </a:r>
                      <a:endParaRPr lang="zh-CN" altLang="en-US" sz="19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900" b="1" dirty="0">
                          <a:latin typeface="Times" pitchFamily="2" charset="0"/>
                        </a:rPr>
                        <a:t>19.46/4.34/16.44</a:t>
                      </a:r>
                      <a:endParaRPr lang="zh-CN" altLang="en-US" sz="19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900" b="1" dirty="0">
                          <a:latin typeface="Times" pitchFamily="2" charset="0"/>
                        </a:rPr>
                        <a:t>14.46/4.09/14.12</a:t>
                      </a:r>
                      <a:endParaRPr lang="zh-CN" altLang="en-US" sz="19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900" b="1" dirty="0">
                          <a:latin typeface="Times" pitchFamily="2" charset="0"/>
                        </a:rPr>
                        <a:t>27.01/8.66/20.79</a:t>
                      </a:r>
                      <a:endParaRPr lang="zh-CN" altLang="en-US" sz="19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900" b="1" dirty="0">
                          <a:latin typeface="Times" pitchFamily="2" charset="0"/>
                        </a:rPr>
                        <a:t>44.46/20.17/36.46 </a:t>
                      </a:r>
                      <a:endParaRPr lang="zh-CN" altLang="en-US" sz="19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3405997"/>
                  </a:ext>
                </a:extLst>
              </a:tr>
            </a:tbl>
          </a:graphicData>
        </a:graphic>
      </p:graphicFrame>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Times" pitchFamily="2" charset="0"/>
              </a:rPr>
              <a:t>RL</a:t>
            </a:r>
            <a:endParaRPr lang="en-US" altLang="zh-CN" sz="2400" dirty="0">
              <a:latin typeface="Times" pitchFamily="2" charset="0"/>
            </a:endParaRPr>
          </a:p>
        </p:txBody>
      </p:sp>
      <p:sp>
        <p:nvSpPr>
          <p:cNvPr id="3" name="灯片编号占位符 2">
            <a:extLst>
              <a:ext uri="{FF2B5EF4-FFF2-40B4-BE49-F238E27FC236}">
                <a16:creationId xmlns:a16="http://schemas.microsoft.com/office/drawing/2014/main" id="{B48474D3-EB99-F04E-A20E-07D9946012F5}"/>
              </a:ext>
            </a:extLst>
          </p:cNvPr>
          <p:cNvSpPr>
            <a:spLocks noGrp="1"/>
          </p:cNvSpPr>
          <p:nvPr>
            <p:ph type="sldNum" sz="quarter" idx="12"/>
          </p:nvPr>
        </p:nvSpPr>
        <p:spPr>
          <a:xfrm>
            <a:off x="8610600" y="6356350"/>
            <a:ext cx="2743200" cy="365125"/>
          </a:xfrm>
          <a:prstGeom prst="rect">
            <a:avLst/>
          </a:prstGeom>
        </p:spPr>
        <p:txBody>
          <a:bodyPr/>
          <a:lstStyle/>
          <a:p>
            <a:r>
              <a:rPr lang="sl-SI" dirty="0"/>
              <a:t>#31</a:t>
            </a:r>
            <a:endParaRPr lang="en-US" dirty="0"/>
          </a:p>
        </p:txBody>
      </p:sp>
      <p:sp>
        <p:nvSpPr>
          <p:cNvPr id="8" name="标题 1">
            <a:extLst>
              <a:ext uri="{FF2B5EF4-FFF2-40B4-BE49-F238E27FC236}">
                <a16:creationId xmlns:a16="http://schemas.microsoft.com/office/drawing/2014/main" id="{74685154-C25F-E549-9764-DD4FEB5CB7BE}"/>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Experiment—Extractor-Abstractor</a:t>
            </a:r>
            <a:endParaRPr kumimoji="1" lang="zh-CN" altLang="en-US" dirty="0"/>
          </a:p>
        </p:txBody>
      </p:sp>
      <p:sp>
        <p:nvSpPr>
          <p:cNvPr id="9" name="矩形 8">
            <a:extLst>
              <a:ext uri="{FF2B5EF4-FFF2-40B4-BE49-F238E27FC236}">
                <a16:creationId xmlns:a16="http://schemas.microsoft.com/office/drawing/2014/main" id="{16EBBF14-71E1-0740-A000-B310E0E9C21A}"/>
              </a:ext>
            </a:extLst>
          </p:cNvPr>
          <p:cNvSpPr/>
          <p:nvPr/>
        </p:nvSpPr>
        <p:spPr>
          <a:xfrm>
            <a:off x="94129" y="5558087"/>
            <a:ext cx="11994777" cy="7767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下箭头 1">
            <a:extLst>
              <a:ext uri="{FF2B5EF4-FFF2-40B4-BE49-F238E27FC236}">
                <a16:creationId xmlns:a16="http://schemas.microsoft.com/office/drawing/2014/main" id="{BFCC2527-35C4-7C4D-B17B-D971F57BBA02}"/>
              </a:ext>
            </a:extLst>
          </p:cNvPr>
          <p:cNvSpPr/>
          <p:nvPr/>
        </p:nvSpPr>
        <p:spPr>
          <a:xfrm>
            <a:off x="1925052" y="4379495"/>
            <a:ext cx="176463" cy="385010"/>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下箭头 9">
            <a:extLst>
              <a:ext uri="{FF2B5EF4-FFF2-40B4-BE49-F238E27FC236}">
                <a16:creationId xmlns:a16="http://schemas.microsoft.com/office/drawing/2014/main" id="{4519C537-3896-B948-8A2E-397630EC7658}"/>
              </a:ext>
            </a:extLst>
          </p:cNvPr>
          <p:cNvSpPr/>
          <p:nvPr/>
        </p:nvSpPr>
        <p:spPr>
          <a:xfrm>
            <a:off x="1925051" y="5008257"/>
            <a:ext cx="176463" cy="385010"/>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上箭头 10">
            <a:extLst>
              <a:ext uri="{FF2B5EF4-FFF2-40B4-BE49-F238E27FC236}">
                <a16:creationId xmlns:a16="http://schemas.microsoft.com/office/drawing/2014/main" id="{A7C731ED-D165-D54C-A0D1-6068233C9FB3}"/>
              </a:ext>
            </a:extLst>
          </p:cNvPr>
          <p:cNvSpPr/>
          <p:nvPr/>
        </p:nvSpPr>
        <p:spPr>
          <a:xfrm>
            <a:off x="1888954" y="5602453"/>
            <a:ext cx="248655" cy="443753"/>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0624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extLst>
              <p:ext uri="{D42A27DB-BD31-4B8C-83A1-F6EECF244321}">
                <p14:modId xmlns:p14="http://schemas.microsoft.com/office/powerpoint/2010/main" val="3688152301"/>
              </p:ext>
            </p:extLst>
          </p:nvPr>
        </p:nvGraphicFramePr>
        <p:xfrm>
          <a:off x="46494" y="1840136"/>
          <a:ext cx="12073179" cy="3731340"/>
        </p:xfrm>
        <a:graphic>
          <a:graphicData uri="http://schemas.openxmlformats.org/drawingml/2006/table">
            <a:tbl>
              <a:tblPr firstRow="1">
                <a:tableStyleId>{5C22544A-7EE6-4342-B048-85BDC9FD1C3A}</a:tableStyleId>
              </a:tblPr>
              <a:tblGrid>
                <a:gridCol w="2000862">
                  <a:extLst>
                    <a:ext uri="{9D8B030D-6E8A-4147-A177-3AD203B41FA5}">
                      <a16:colId xmlns:a16="http://schemas.microsoft.com/office/drawing/2014/main" val="2242535882"/>
                    </a:ext>
                  </a:extLst>
                </a:gridCol>
                <a:gridCol w="2014463">
                  <a:extLst>
                    <a:ext uri="{9D8B030D-6E8A-4147-A177-3AD203B41FA5}">
                      <a16:colId xmlns:a16="http://schemas.microsoft.com/office/drawing/2014/main" val="1236241469"/>
                    </a:ext>
                  </a:extLst>
                </a:gridCol>
                <a:gridCol w="2014463">
                  <a:extLst>
                    <a:ext uri="{9D8B030D-6E8A-4147-A177-3AD203B41FA5}">
                      <a16:colId xmlns:a16="http://schemas.microsoft.com/office/drawing/2014/main" val="623388931"/>
                    </a:ext>
                  </a:extLst>
                </a:gridCol>
                <a:gridCol w="2014465">
                  <a:extLst>
                    <a:ext uri="{9D8B030D-6E8A-4147-A177-3AD203B41FA5}">
                      <a16:colId xmlns:a16="http://schemas.microsoft.com/office/drawing/2014/main" val="1293775855"/>
                    </a:ext>
                  </a:extLst>
                </a:gridCol>
                <a:gridCol w="2014463">
                  <a:extLst>
                    <a:ext uri="{9D8B030D-6E8A-4147-A177-3AD203B41FA5}">
                      <a16:colId xmlns:a16="http://schemas.microsoft.com/office/drawing/2014/main" val="1202875298"/>
                    </a:ext>
                  </a:extLst>
                </a:gridCol>
                <a:gridCol w="2014463">
                  <a:extLst>
                    <a:ext uri="{9D8B030D-6E8A-4147-A177-3AD203B41FA5}">
                      <a16:colId xmlns:a16="http://schemas.microsoft.com/office/drawing/2014/main" val="2543374363"/>
                    </a:ext>
                  </a:extLst>
                </a:gridCol>
              </a:tblGrid>
              <a:tr h="621890">
                <a:tc rowSpan="2">
                  <a:txBody>
                    <a:bodyPr/>
                    <a:lstStyle/>
                    <a:p>
                      <a:pPr algn="ctr"/>
                      <a:r>
                        <a:rPr lang="en-US" altLang="zh-CN" sz="1800" dirty="0">
                          <a:solidFill>
                            <a:schemeClr val="tx1"/>
                          </a:solidFill>
                        </a:rPr>
                        <a:t>Model</a:t>
                      </a:r>
                      <a:endParaRPr lang="zh-CN" altLang="en-US" sz="18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altLang="zh-CN" sz="1800" dirty="0">
                          <a:solidFill>
                            <a:schemeClr val="tx1"/>
                          </a:solidFill>
                        </a:rPr>
                        <a:t>R-1/R-2/R-L</a:t>
                      </a:r>
                      <a:endParaRPr lang="zh-CN" altLang="en-US" sz="1800"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7873734"/>
                  </a:ext>
                </a:extLst>
              </a:tr>
              <a:tr h="621890">
                <a:tc vMerge="1">
                  <a:txBody>
                    <a:bodyPr/>
                    <a:lstStyle/>
                    <a:p>
                      <a:endParaRPr lang="zh-CN" altLang="en-US"/>
                    </a:p>
                  </a:txBody>
                  <a:tcPr/>
                </a:tc>
                <a:tc>
                  <a:txBody>
                    <a:bodyPr/>
                    <a:lstStyle/>
                    <a:p>
                      <a:pPr algn="ctr"/>
                      <a:r>
                        <a:rPr lang="en-US" altLang="zh-CN" sz="1800" dirty="0">
                          <a:solidFill>
                            <a:schemeClr val="tx1"/>
                          </a:solidFill>
                        </a:rPr>
                        <a:t>CNNDM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Web17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Web20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Wiki</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DUC</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PG</a:t>
                      </a:r>
                      <a:endParaRPr lang="zh-CN" altLang="en-US" sz="1800"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39.53/17.28/36.38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a:latin typeface="Times" pitchFamily="2" charset="0"/>
                        </a:rPr>
                        <a:t>18.01/3.82/12.17</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10.00/2.11/10.71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25.30/6.12/18.97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a:latin typeface="Times" pitchFamily="2" charset="0"/>
                        </a:rPr>
                        <a:t>37.22/15.78/33.90</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166885"/>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err="1"/>
                        <a:t>FastAbs</a:t>
                      </a:r>
                      <a:endParaRPr lang="zh-CN" altLang="en-US" sz="1800" baseline="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40.88/17.80/38.54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18.45/3.67/12.89</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10.12/2.63/11.34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25.44/6.37/19.64</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37.80/16.48/34.26</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a:t>BART</a:t>
                      </a:r>
                      <a:endParaRPr lang="zh-CN" altLang="en-US" sz="1800" baseline="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42.25/20.09/39.63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18.36/4.23/14.65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14.09/3.25/13.58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26.75/8.50/20.61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43.47/</a:t>
                      </a:r>
                      <a:r>
                        <a:rPr lang="en-US" altLang="zh-CN" sz="1800" kern="1200" dirty="0">
                          <a:solidFill>
                            <a:schemeClr val="dk1"/>
                          </a:solidFill>
                          <a:effectLst/>
                          <a:latin typeface="Times" pitchFamily="2" charset="0"/>
                          <a:ea typeface="+mn-ea"/>
                          <a:cs typeface="+mn-cs"/>
                        </a:rPr>
                        <a:t>19.84/35.58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0189053"/>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KE</a:t>
                      </a:r>
                      <a:r>
                        <a:rPr lang="en-US" altLang="zh-CN" sz="1800" i="1" baseline="-25000" dirty="0" err="1"/>
                        <a:t>HIcl</a:t>
                      </a:r>
                      <a:r>
                        <a:rPr lang="en-US" altLang="zh-CN" sz="1800" dirty="0" err="1"/>
                        <a:t>BART</a:t>
                      </a:r>
                      <a:r>
                        <a:rPr lang="en-US" altLang="zh-CN" sz="1800" i="1" baseline="-25000" dirty="0" err="1"/>
                        <a:t>sl</a:t>
                      </a:r>
                      <a:r>
                        <a:rPr lang="en-US" altLang="zh-CN" sz="1800" dirty="0"/>
                        <a:t>-CRL</a:t>
                      </a:r>
                      <a:endParaRPr lang="zh-CN" altLang="en-US" sz="1800"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kern="1200" dirty="0">
                          <a:solidFill>
                            <a:schemeClr val="dk1"/>
                          </a:solidFill>
                          <a:effectLst/>
                          <a:latin typeface="Times" pitchFamily="2" charset="0"/>
                          <a:ea typeface="+mn-ea"/>
                          <a:cs typeface="+mn-cs"/>
                        </a:rPr>
                        <a:t>43.57/20.37/40.27 </a:t>
                      </a:r>
                      <a:endParaRPr lang="zh-CN" altLang="en-US" sz="1800" b="1" u="sng"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dirty="0">
                          <a:latin typeface="Times" pitchFamily="2" charset="0"/>
                        </a:rPr>
                        <a:t>19.46/</a:t>
                      </a:r>
                      <a:r>
                        <a:rPr lang="en-US" altLang="zh-CN" sz="1800" b="1" u="sng" kern="1200" dirty="0">
                          <a:solidFill>
                            <a:schemeClr val="dk1"/>
                          </a:solidFill>
                          <a:effectLst/>
                          <a:latin typeface="Times" pitchFamily="2" charset="0"/>
                          <a:ea typeface="+mn-ea"/>
                          <a:cs typeface="+mn-cs"/>
                        </a:rPr>
                        <a:t>4.34/16.44</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Times" pitchFamily="2" charset="0"/>
                          <a:ea typeface="+mn-ea"/>
                          <a:cs typeface="+mn-cs"/>
                        </a:rPr>
                        <a:t>14.46/4.09/</a:t>
                      </a:r>
                      <a:r>
                        <a:rPr lang="en-US" altLang="zh-CN" sz="1800" b="1" u="sng" kern="1200" dirty="0">
                          <a:solidFill>
                            <a:schemeClr val="dk1"/>
                          </a:solidFill>
                          <a:effectLst/>
                          <a:latin typeface="Times" pitchFamily="2" charset="0"/>
                          <a:ea typeface="+mn-ea"/>
                          <a:cs typeface="+mn-cs"/>
                        </a:rPr>
                        <a:t>14.12</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kern="1200" dirty="0">
                          <a:solidFill>
                            <a:schemeClr val="dk1"/>
                          </a:solidFill>
                          <a:effectLst/>
                          <a:latin typeface="Times" pitchFamily="2" charset="0"/>
                          <a:ea typeface="+mn-ea"/>
                          <a:cs typeface="+mn-cs"/>
                        </a:rPr>
                        <a:t>27.01</a:t>
                      </a:r>
                      <a:r>
                        <a:rPr lang="en-US" altLang="zh-CN" sz="1800" b="1" kern="1200" dirty="0">
                          <a:solidFill>
                            <a:schemeClr val="dk1"/>
                          </a:solidFill>
                          <a:effectLst/>
                          <a:latin typeface="Times" pitchFamily="2" charset="0"/>
                          <a:ea typeface="+mn-ea"/>
                          <a:cs typeface="+mn-cs"/>
                        </a:rPr>
                        <a:t>/8.66/</a:t>
                      </a:r>
                      <a:r>
                        <a:rPr lang="en-US" altLang="zh-CN" sz="1800" b="1" u="sng" kern="1200" dirty="0">
                          <a:solidFill>
                            <a:schemeClr val="dk1"/>
                          </a:solidFill>
                          <a:effectLst/>
                          <a:latin typeface="Times" pitchFamily="2" charset="0"/>
                          <a:ea typeface="+mn-ea"/>
                          <a:cs typeface="+mn-cs"/>
                        </a:rPr>
                        <a:t>21.79</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dirty="0">
                          <a:latin typeface="Times" pitchFamily="2" charset="0"/>
                        </a:rPr>
                        <a:t>44.46/</a:t>
                      </a:r>
                      <a:r>
                        <a:rPr lang="en-US" altLang="zh-CN" sz="1800" b="1" u="sng" kern="1200" dirty="0">
                          <a:solidFill>
                            <a:schemeClr val="dk1"/>
                          </a:solidFill>
                          <a:effectLst/>
                          <a:latin typeface="Times" pitchFamily="2" charset="0"/>
                          <a:ea typeface="+mn-ea"/>
                          <a:cs typeface="+mn-cs"/>
                        </a:rPr>
                        <a:t>20.17/36.46 </a:t>
                      </a:r>
                      <a:endParaRPr lang="zh-CN" altLang="en-US" sz="1800" b="1" u="sng"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3405997"/>
                  </a:ext>
                </a:extLst>
              </a:tr>
            </a:tbl>
          </a:graphicData>
        </a:graphic>
      </p:graphicFrame>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pitchFamily="2" charset="0"/>
            </a:endParaRPr>
          </a:p>
        </p:txBody>
      </p:sp>
      <p:sp>
        <p:nvSpPr>
          <p:cNvPr id="5" name="灯片编号占位符 4">
            <a:extLst>
              <a:ext uri="{FF2B5EF4-FFF2-40B4-BE49-F238E27FC236}">
                <a16:creationId xmlns:a16="http://schemas.microsoft.com/office/drawing/2014/main" id="{092D1B80-C9CB-BB43-A1EB-B8A86CE5FBEC}"/>
              </a:ext>
            </a:extLst>
          </p:cNvPr>
          <p:cNvSpPr>
            <a:spLocks noGrp="1"/>
          </p:cNvSpPr>
          <p:nvPr>
            <p:ph type="sldNum" sz="quarter" idx="12"/>
          </p:nvPr>
        </p:nvSpPr>
        <p:spPr>
          <a:xfrm>
            <a:off x="8610600" y="6356350"/>
            <a:ext cx="2743200" cy="365125"/>
          </a:xfrm>
          <a:prstGeom prst="rect">
            <a:avLst/>
          </a:prstGeom>
        </p:spPr>
        <p:txBody>
          <a:bodyPr/>
          <a:lstStyle/>
          <a:p>
            <a:r>
              <a:rPr lang="sl-SI" dirty="0"/>
              <a:t>#32</a:t>
            </a:r>
            <a:endParaRPr lang="en-US" dirty="0"/>
          </a:p>
        </p:txBody>
      </p:sp>
      <p:sp>
        <p:nvSpPr>
          <p:cNvPr id="8" name="标题 7">
            <a:extLst>
              <a:ext uri="{FF2B5EF4-FFF2-40B4-BE49-F238E27FC236}">
                <a16:creationId xmlns:a16="http://schemas.microsoft.com/office/drawing/2014/main" id="{1962E334-487F-4C43-92D7-8FD897449A70}"/>
              </a:ext>
            </a:extLst>
          </p:cNvPr>
          <p:cNvSpPr>
            <a:spLocks noGrp="1"/>
          </p:cNvSpPr>
          <p:nvPr>
            <p:ph type="title"/>
          </p:nvPr>
        </p:nvSpPr>
        <p:spPr/>
        <p:txBody>
          <a:bodyPr/>
          <a:lstStyle/>
          <a:p>
            <a:endParaRPr lang="zh-CN" altLang="en-US"/>
          </a:p>
        </p:txBody>
      </p:sp>
      <p:sp>
        <p:nvSpPr>
          <p:cNvPr id="9" name="标题 1">
            <a:extLst>
              <a:ext uri="{FF2B5EF4-FFF2-40B4-BE49-F238E27FC236}">
                <a16:creationId xmlns:a16="http://schemas.microsoft.com/office/drawing/2014/main" id="{ED8D316A-558E-D541-9BFA-04C1A89288BB}"/>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Experiment—Extractor-Abstractor</a:t>
            </a:r>
            <a:endParaRPr kumimoji="1" lang="zh-CN" altLang="en-US" dirty="0"/>
          </a:p>
        </p:txBody>
      </p:sp>
      <p:sp>
        <p:nvSpPr>
          <p:cNvPr id="11" name="矩形 10">
            <a:extLst>
              <a:ext uri="{FF2B5EF4-FFF2-40B4-BE49-F238E27FC236}">
                <a16:creationId xmlns:a16="http://schemas.microsoft.com/office/drawing/2014/main" id="{B527109C-D5AF-F840-BC3D-F791A935BF9B}"/>
              </a:ext>
            </a:extLst>
          </p:cNvPr>
          <p:cNvSpPr/>
          <p:nvPr/>
        </p:nvSpPr>
        <p:spPr>
          <a:xfrm>
            <a:off x="124896" y="5001321"/>
            <a:ext cx="11994777" cy="4437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DA5D49D-00EE-4C4E-AEDE-22BE26996531}"/>
              </a:ext>
            </a:extLst>
          </p:cNvPr>
          <p:cNvSpPr txBox="1"/>
          <p:nvPr/>
        </p:nvSpPr>
        <p:spPr>
          <a:xfrm>
            <a:off x="1106906" y="5753968"/>
            <a:ext cx="10722487" cy="677108"/>
          </a:xfrm>
          <a:prstGeom prst="rect">
            <a:avLst/>
          </a:prstGeom>
          <a:noFill/>
        </p:spPr>
        <p:txBody>
          <a:bodyPr wrap="none" rtlCol="0">
            <a:spAutoFit/>
          </a:bodyPr>
          <a:lstStyle/>
          <a:p>
            <a:r>
              <a:rPr lang="en" altLang="zh-CN" sz="2000" dirty="0">
                <a:latin typeface="Times" pitchFamily="2" charset="0"/>
              </a:rPr>
              <a:t>The scores underlined are statistically significantly better than BART with p &lt; 0.05 according to t-test. </a:t>
            </a:r>
          </a:p>
          <a:p>
            <a:endParaRPr kumimoji="1" lang="zh-CN" altLang="en-US" dirty="0"/>
          </a:p>
        </p:txBody>
      </p:sp>
    </p:spTree>
    <p:extLst>
      <p:ext uri="{BB962C8B-B14F-4D97-AF65-F5344CB8AC3E}">
        <p14:creationId xmlns:p14="http://schemas.microsoft.com/office/powerpoint/2010/main" val="223984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0BEE6E08-361F-7F42-9140-18F9C13AA226}"/>
              </a:ext>
            </a:extLst>
          </p:cNvPr>
          <p:cNvGraphicFramePr>
            <a:graphicFrameLocks noGrp="1"/>
          </p:cNvGraphicFramePr>
          <p:nvPr>
            <p:ph idx="1"/>
          </p:nvPr>
        </p:nvGraphicFramePr>
        <p:xfrm>
          <a:off x="46494" y="1840136"/>
          <a:ext cx="12073179" cy="3731340"/>
        </p:xfrm>
        <a:graphic>
          <a:graphicData uri="http://schemas.openxmlformats.org/drawingml/2006/table">
            <a:tbl>
              <a:tblPr firstRow="1">
                <a:tableStyleId>{5C22544A-7EE6-4342-B048-85BDC9FD1C3A}</a:tableStyleId>
              </a:tblPr>
              <a:tblGrid>
                <a:gridCol w="2000862">
                  <a:extLst>
                    <a:ext uri="{9D8B030D-6E8A-4147-A177-3AD203B41FA5}">
                      <a16:colId xmlns:a16="http://schemas.microsoft.com/office/drawing/2014/main" val="2242535882"/>
                    </a:ext>
                  </a:extLst>
                </a:gridCol>
                <a:gridCol w="2014463">
                  <a:extLst>
                    <a:ext uri="{9D8B030D-6E8A-4147-A177-3AD203B41FA5}">
                      <a16:colId xmlns:a16="http://schemas.microsoft.com/office/drawing/2014/main" val="1236241469"/>
                    </a:ext>
                  </a:extLst>
                </a:gridCol>
                <a:gridCol w="2014463">
                  <a:extLst>
                    <a:ext uri="{9D8B030D-6E8A-4147-A177-3AD203B41FA5}">
                      <a16:colId xmlns:a16="http://schemas.microsoft.com/office/drawing/2014/main" val="623388931"/>
                    </a:ext>
                  </a:extLst>
                </a:gridCol>
                <a:gridCol w="2014465">
                  <a:extLst>
                    <a:ext uri="{9D8B030D-6E8A-4147-A177-3AD203B41FA5}">
                      <a16:colId xmlns:a16="http://schemas.microsoft.com/office/drawing/2014/main" val="1293775855"/>
                    </a:ext>
                  </a:extLst>
                </a:gridCol>
                <a:gridCol w="2014463">
                  <a:extLst>
                    <a:ext uri="{9D8B030D-6E8A-4147-A177-3AD203B41FA5}">
                      <a16:colId xmlns:a16="http://schemas.microsoft.com/office/drawing/2014/main" val="1202875298"/>
                    </a:ext>
                  </a:extLst>
                </a:gridCol>
                <a:gridCol w="2014463">
                  <a:extLst>
                    <a:ext uri="{9D8B030D-6E8A-4147-A177-3AD203B41FA5}">
                      <a16:colId xmlns:a16="http://schemas.microsoft.com/office/drawing/2014/main" val="2543374363"/>
                    </a:ext>
                  </a:extLst>
                </a:gridCol>
              </a:tblGrid>
              <a:tr h="621890">
                <a:tc rowSpan="2">
                  <a:txBody>
                    <a:bodyPr/>
                    <a:lstStyle/>
                    <a:p>
                      <a:pPr algn="ctr"/>
                      <a:r>
                        <a:rPr lang="en-US" altLang="zh-CN" sz="1800" dirty="0">
                          <a:solidFill>
                            <a:schemeClr val="tx1"/>
                          </a:solidFill>
                        </a:rPr>
                        <a:t>Model</a:t>
                      </a:r>
                      <a:endParaRPr lang="zh-CN" altLang="en-US" sz="18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altLang="zh-CN" sz="1800" dirty="0">
                          <a:solidFill>
                            <a:schemeClr val="tx1"/>
                          </a:solidFill>
                        </a:rPr>
                        <a:t>R-1/R-2/R-L</a:t>
                      </a:r>
                      <a:endParaRPr lang="zh-CN" altLang="en-US" sz="1800"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7873734"/>
                  </a:ext>
                </a:extLst>
              </a:tr>
              <a:tr h="621890">
                <a:tc vMerge="1">
                  <a:txBody>
                    <a:bodyPr/>
                    <a:lstStyle/>
                    <a:p>
                      <a:endParaRPr lang="zh-CN" altLang="en-US"/>
                    </a:p>
                  </a:txBody>
                  <a:tcPr/>
                </a:tc>
                <a:tc>
                  <a:txBody>
                    <a:bodyPr/>
                    <a:lstStyle/>
                    <a:p>
                      <a:pPr algn="ctr"/>
                      <a:r>
                        <a:rPr lang="en-US" altLang="zh-CN" sz="1800" dirty="0">
                          <a:solidFill>
                            <a:schemeClr val="tx1"/>
                          </a:solidFill>
                        </a:rPr>
                        <a:t>CNNDM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Web17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Web20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Wiki</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rPr>
                        <a:t>DUC</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252842"/>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PG</a:t>
                      </a:r>
                      <a:endParaRPr lang="zh-CN" altLang="en-US" sz="1800"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39.53/17.28/36.38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a:latin typeface="Times" pitchFamily="2" charset="0"/>
                        </a:rPr>
                        <a:t>18.01/3.82/12.17</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10.00/2.11/10.71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25.30/6.12/18.97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a:latin typeface="Times" pitchFamily="2" charset="0"/>
                        </a:rPr>
                        <a:t>37.22/15.78/33.90</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166885"/>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err="1"/>
                        <a:t>FastAbs</a:t>
                      </a:r>
                      <a:endParaRPr lang="zh-CN" altLang="en-US" sz="1800" baseline="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40.88/17.80/38.54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18.45/3.67/12.89</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10.12/2.63/11.34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25.44/6.37/19.64</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37.80/16.48/34.26</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251071"/>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a:t>BART</a:t>
                      </a:r>
                      <a:endParaRPr lang="zh-CN" altLang="en-US" sz="1800" baseline="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42.25/20.09/39.63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18.36/4.23/14.65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14.09/3.25/13.58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Times" pitchFamily="2" charset="0"/>
                          <a:ea typeface="+mn-ea"/>
                          <a:cs typeface="+mn-cs"/>
                        </a:rPr>
                        <a:t>26.75/8.50/20.61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pitchFamily="2" charset="0"/>
                        </a:rPr>
                        <a:t>43.47/</a:t>
                      </a:r>
                      <a:r>
                        <a:rPr lang="en-US" altLang="zh-CN" sz="1800" kern="1200" dirty="0">
                          <a:solidFill>
                            <a:schemeClr val="dk1"/>
                          </a:solidFill>
                          <a:effectLst/>
                          <a:latin typeface="Times" pitchFamily="2" charset="0"/>
                          <a:ea typeface="+mn-ea"/>
                          <a:cs typeface="+mn-cs"/>
                        </a:rPr>
                        <a:t>19.84/35.58 </a:t>
                      </a:r>
                      <a:endParaRPr lang="zh-CN" altLang="en-US" sz="1800"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0189053"/>
                  </a:ext>
                </a:extLst>
              </a:tr>
              <a:tr h="621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KE</a:t>
                      </a:r>
                      <a:r>
                        <a:rPr lang="en-US" altLang="zh-CN" sz="1800" i="1" baseline="-25000" dirty="0" err="1"/>
                        <a:t>HIcl</a:t>
                      </a:r>
                      <a:r>
                        <a:rPr lang="en-US" altLang="zh-CN" sz="1800" dirty="0" err="1"/>
                        <a:t>BART</a:t>
                      </a:r>
                      <a:r>
                        <a:rPr lang="en-US" altLang="zh-CN" sz="1800" i="1" baseline="-25000" dirty="0" err="1"/>
                        <a:t>sl</a:t>
                      </a:r>
                      <a:r>
                        <a:rPr lang="en-US" altLang="zh-CN" sz="1800" dirty="0"/>
                        <a:t>-CRL</a:t>
                      </a:r>
                      <a:endParaRPr lang="zh-CN" altLang="en-US" sz="1800" baseline="-25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kern="1200" dirty="0">
                          <a:solidFill>
                            <a:schemeClr val="dk1"/>
                          </a:solidFill>
                          <a:effectLst/>
                          <a:latin typeface="Times" pitchFamily="2" charset="0"/>
                          <a:ea typeface="+mn-ea"/>
                          <a:cs typeface="+mn-cs"/>
                        </a:rPr>
                        <a:t>43.57/20.37/40.27 </a:t>
                      </a:r>
                      <a:endParaRPr lang="zh-CN" altLang="en-US" sz="1800" b="1" u="sng"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dirty="0">
                          <a:latin typeface="Times" pitchFamily="2" charset="0"/>
                        </a:rPr>
                        <a:t>19.46/</a:t>
                      </a:r>
                      <a:r>
                        <a:rPr lang="en-US" altLang="zh-CN" sz="1800" b="1" u="sng" kern="1200" dirty="0">
                          <a:solidFill>
                            <a:schemeClr val="dk1"/>
                          </a:solidFill>
                          <a:effectLst/>
                          <a:latin typeface="Times" pitchFamily="2" charset="0"/>
                          <a:ea typeface="+mn-ea"/>
                          <a:cs typeface="+mn-cs"/>
                        </a:rPr>
                        <a:t>4.34/16.44</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Times" pitchFamily="2" charset="0"/>
                          <a:ea typeface="+mn-ea"/>
                          <a:cs typeface="+mn-cs"/>
                        </a:rPr>
                        <a:t>14.46/4.09/</a:t>
                      </a:r>
                      <a:r>
                        <a:rPr lang="en-US" altLang="zh-CN" sz="1800" b="1" u="sng" kern="1200" dirty="0">
                          <a:solidFill>
                            <a:schemeClr val="dk1"/>
                          </a:solidFill>
                          <a:effectLst/>
                          <a:latin typeface="Times" pitchFamily="2" charset="0"/>
                          <a:ea typeface="+mn-ea"/>
                          <a:cs typeface="+mn-cs"/>
                        </a:rPr>
                        <a:t>14.12</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kern="1200" dirty="0">
                          <a:solidFill>
                            <a:schemeClr val="dk1"/>
                          </a:solidFill>
                          <a:effectLst/>
                          <a:latin typeface="Times" pitchFamily="2" charset="0"/>
                          <a:ea typeface="+mn-ea"/>
                          <a:cs typeface="+mn-cs"/>
                        </a:rPr>
                        <a:t>27.01</a:t>
                      </a:r>
                      <a:r>
                        <a:rPr lang="en-US" altLang="zh-CN" sz="1800" b="1" kern="1200" dirty="0">
                          <a:solidFill>
                            <a:schemeClr val="dk1"/>
                          </a:solidFill>
                          <a:effectLst/>
                          <a:latin typeface="Times" pitchFamily="2" charset="0"/>
                          <a:ea typeface="+mn-ea"/>
                          <a:cs typeface="+mn-cs"/>
                        </a:rPr>
                        <a:t>/8.66/</a:t>
                      </a:r>
                      <a:r>
                        <a:rPr lang="en-US" altLang="zh-CN" sz="1800" b="1" u="sng" kern="1200" dirty="0">
                          <a:solidFill>
                            <a:schemeClr val="dk1"/>
                          </a:solidFill>
                          <a:effectLst/>
                          <a:latin typeface="Times" pitchFamily="2" charset="0"/>
                          <a:ea typeface="+mn-ea"/>
                          <a:cs typeface="+mn-cs"/>
                        </a:rPr>
                        <a:t>21.79</a:t>
                      </a:r>
                      <a:r>
                        <a:rPr lang="en-US" altLang="zh-CN" sz="1800" b="1" kern="1200" dirty="0">
                          <a:solidFill>
                            <a:schemeClr val="dk1"/>
                          </a:solidFill>
                          <a:effectLst/>
                          <a:latin typeface="Times" pitchFamily="2" charset="0"/>
                          <a:ea typeface="+mn-ea"/>
                          <a:cs typeface="+mn-cs"/>
                        </a:rPr>
                        <a:t> </a:t>
                      </a:r>
                      <a:endParaRPr lang="zh-CN" altLang="en-US" sz="1800" b="1"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u="sng" dirty="0">
                          <a:latin typeface="Times" pitchFamily="2" charset="0"/>
                        </a:rPr>
                        <a:t>44.46/</a:t>
                      </a:r>
                      <a:r>
                        <a:rPr lang="en-US" altLang="zh-CN" sz="1800" b="1" u="sng" kern="1200" dirty="0">
                          <a:solidFill>
                            <a:schemeClr val="dk1"/>
                          </a:solidFill>
                          <a:effectLst/>
                          <a:latin typeface="Times" pitchFamily="2" charset="0"/>
                          <a:ea typeface="+mn-ea"/>
                          <a:cs typeface="+mn-cs"/>
                        </a:rPr>
                        <a:t>20.17/36.46 </a:t>
                      </a:r>
                      <a:endParaRPr lang="zh-CN" altLang="en-US" sz="1800" b="1" u="sng" dirty="0">
                        <a:latin typeface="Times" pitchFamily="2" charset="0"/>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3405997"/>
                  </a:ext>
                </a:extLst>
              </a:tr>
            </a:tbl>
          </a:graphicData>
        </a:graphic>
      </p:graphicFrame>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pitchFamily="2" charset="0"/>
            </a:endParaRPr>
          </a:p>
        </p:txBody>
      </p:sp>
      <p:sp>
        <p:nvSpPr>
          <p:cNvPr id="5" name="灯片编号占位符 4">
            <a:extLst>
              <a:ext uri="{FF2B5EF4-FFF2-40B4-BE49-F238E27FC236}">
                <a16:creationId xmlns:a16="http://schemas.microsoft.com/office/drawing/2014/main" id="{092D1B80-C9CB-BB43-A1EB-B8A86CE5FBEC}"/>
              </a:ext>
            </a:extLst>
          </p:cNvPr>
          <p:cNvSpPr>
            <a:spLocks noGrp="1"/>
          </p:cNvSpPr>
          <p:nvPr>
            <p:ph type="sldNum" sz="quarter" idx="12"/>
          </p:nvPr>
        </p:nvSpPr>
        <p:spPr>
          <a:xfrm>
            <a:off x="8610600" y="6356350"/>
            <a:ext cx="2743200" cy="365125"/>
          </a:xfrm>
          <a:prstGeom prst="rect">
            <a:avLst/>
          </a:prstGeom>
        </p:spPr>
        <p:txBody>
          <a:bodyPr/>
          <a:lstStyle/>
          <a:p>
            <a:r>
              <a:rPr lang="sl-SI" dirty="0"/>
              <a:t>#32</a:t>
            </a:r>
            <a:endParaRPr lang="en-US" dirty="0"/>
          </a:p>
        </p:txBody>
      </p:sp>
      <p:sp>
        <p:nvSpPr>
          <p:cNvPr id="8" name="标题 7">
            <a:extLst>
              <a:ext uri="{FF2B5EF4-FFF2-40B4-BE49-F238E27FC236}">
                <a16:creationId xmlns:a16="http://schemas.microsoft.com/office/drawing/2014/main" id="{1962E334-487F-4C43-92D7-8FD897449A70}"/>
              </a:ext>
            </a:extLst>
          </p:cNvPr>
          <p:cNvSpPr>
            <a:spLocks noGrp="1"/>
          </p:cNvSpPr>
          <p:nvPr>
            <p:ph type="title"/>
          </p:nvPr>
        </p:nvSpPr>
        <p:spPr/>
        <p:txBody>
          <a:bodyPr/>
          <a:lstStyle/>
          <a:p>
            <a:endParaRPr lang="zh-CN" altLang="en-US"/>
          </a:p>
        </p:txBody>
      </p:sp>
      <p:sp>
        <p:nvSpPr>
          <p:cNvPr id="9" name="标题 1">
            <a:extLst>
              <a:ext uri="{FF2B5EF4-FFF2-40B4-BE49-F238E27FC236}">
                <a16:creationId xmlns:a16="http://schemas.microsoft.com/office/drawing/2014/main" id="{ED8D316A-558E-D541-9BFA-04C1A89288BB}"/>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Experiment—Extractor-Abstractor</a:t>
            </a:r>
            <a:endParaRPr kumimoji="1" lang="zh-CN" altLang="en-US" dirty="0"/>
          </a:p>
        </p:txBody>
      </p:sp>
      <p:sp>
        <p:nvSpPr>
          <p:cNvPr id="11" name="矩形 10">
            <a:extLst>
              <a:ext uri="{FF2B5EF4-FFF2-40B4-BE49-F238E27FC236}">
                <a16:creationId xmlns:a16="http://schemas.microsoft.com/office/drawing/2014/main" id="{B527109C-D5AF-F840-BC3D-F791A935BF9B}"/>
              </a:ext>
            </a:extLst>
          </p:cNvPr>
          <p:cNvSpPr/>
          <p:nvPr/>
        </p:nvSpPr>
        <p:spPr>
          <a:xfrm>
            <a:off x="6179419" y="4414032"/>
            <a:ext cx="1748590" cy="104953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DA5D49D-00EE-4C4E-AEDE-22BE26996531}"/>
              </a:ext>
            </a:extLst>
          </p:cNvPr>
          <p:cNvSpPr txBox="1"/>
          <p:nvPr/>
        </p:nvSpPr>
        <p:spPr>
          <a:xfrm>
            <a:off x="1106906" y="5753968"/>
            <a:ext cx="10722487" cy="677108"/>
          </a:xfrm>
          <a:prstGeom prst="rect">
            <a:avLst/>
          </a:prstGeom>
          <a:noFill/>
        </p:spPr>
        <p:txBody>
          <a:bodyPr wrap="none" rtlCol="0">
            <a:spAutoFit/>
          </a:bodyPr>
          <a:lstStyle/>
          <a:p>
            <a:r>
              <a:rPr lang="en" altLang="zh-CN" sz="2000" dirty="0">
                <a:latin typeface="Times" pitchFamily="2" charset="0"/>
              </a:rPr>
              <a:t>The scores underlined are statistically significantly better than BART with p &lt; 0.05 according to t-test. </a:t>
            </a:r>
          </a:p>
          <a:p>
            <a:endParaRPr kumimoji="1" lang="zh-CN" altLang="en-US" dirty="0"/>
          </a:p>
        </p:txBody>
      </p:sp>
    </p:spTree>
    <p:extLst>
      <p:ext uri="{BB962C8B-B14F-4D97-AF65-F5344CB8AC3E}">
        <p14:creationId xmlns:p14="http://schemas.microsoft.com/office/powerpoint/2010/main" val="21167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pitchFamily="2" charset="0"/>
            </a:endParaRPr>
          </a:p>
        </p:txBody>
      </p:sp>
      <p:graphicFrame>
        <p:nvGraphicFramePr>
          <p:cNvPr id="3" name="图表 2">
            <a:extLst>
              <a:ext uri="{FF2B5EF4-FFF2-40B4-BE49-F238E27FC236}">
                <a16:creationId xmlns:a16="http://schemas.microsoft.com/office/drawing/2014/main" id="{A3EFA781-451D-2E45-A915-E3737ED2A7F5}"/>
              </a:ext>
            </a:extLst>
          </p:cNvPr>
          <p:cNvGraphicFramePr/>
          <p:nvPr>
            <p:extLst>
              <p:ext uri="{D42A27DB-BD31-4B8C-83A1-F6EECF244321}">
                <p14:modId xmlns:p14="http://schemas.microsoft.com/office/powerpoint/2010/main" val="2640965186"/>
              </p:ext>
            </p:extLst>
          </p:nvPr>
        </p:nvGraphicFramePr>
        <p:xfrm>
          <a:off x="879959" y="1840136"/>
          <a:ext cx="4570278" cy="44056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CD3314C8-5095-4B4B-8BC0-3266F6B57B4E}"/>
              </a:ext>
            </a:extLst>
          </p:cNvPr>
          <p:cNvGraphicFramePr/>
          <p:nvPr>
            <p:extLst>
              <p:ext uri="{D42A27DB-BD31-4B8C-83A1-F6EECF244321}">
                <p14:modId xmlns:p14="http://schemas.microsoft.com/office/powerpoint/2010/main" val="341384538"/>
              </p:ext>
            </p:extLst>
          </p:nvPr>
        </p:nvGraphicFramePr>
        <p:xfrm>
          <a:off x="6096000" y="1835974"/>
          <a:ext cx="5299559" cy="4405681"/>
        </p:xfrm>
        <a:graphic>
          <a:graphicData uri="http://schemas.openxmlformats.org/drawingml/2006/chart">
            <c:chart xmlns:c="http://schemas.openxmlformats.org/drawingml/2006/chart" xmlns:r="http://schemas.openxmlformats.org/officeDocument/2006/relationships" r:id="rId4"/>
          </a:graphicData>
        </a:graphic>
      </p:graphicFrame>
      <p:sp>
        <p:nvSpPr>
          <p:cNvPr id="9" name="灯片编号占位符 8">
            <a:extLst>
              <a:ext uri="{FF2B5EF4-FFF2-40B4-BE49-F238E27FC236}">
                <a16:creationId xmlns:a16="http://schemas.microsoft.com/office/drawing/2014/main" id="{F109E1F0-2CDC-DF42-B38A-E65926CAF620}"/>
              </a:ext>
            </a:extLst>
          </p:cNvPr>
          <p:cNvSpPr>
            <a:spLocks noGrp="1"/>
          </p:cNvSpPr>
          <p:nvPr>
            <p:ph type="sldNum" sz="quarter" idx="12"/>
          </p:nvPr>
        </p:nvSpPr>
        <p:spPr>
          <a:xfrm>
            <a:off x="8610600" y="6356350"/>
            <a:ext cx="2743200" cy="365125"/>
          </a:xfrm>
          <a:prstGeom prst="rect">
            <a:avLst/>
          </a:prstGeom>
        </p:spPr>
        <p:txBody>
          <a:bodyPr/>
          <a:lstStyle/>
          <a:p>
            <a:r>
              <a:rPr lang="sl-SI" dirty="0"/>
              <a:t>#33</a:t>
            </a:r>
            <a:endParaRPr lang="en-US" dirty="0"/>
          </a:p>
        </p:txBody>
      </p:sp>
      <p:sp>
        <p:nvSpPr>
          <p:cNvPr id="11" name="标题 10">
            <a:extLst>
              <a:ext uri="{FF2B5EF4-FFF2-40B4-BE49-F238E27FC236}">
                <a16:creationId xmlns:a16="http://schemas.microsoft.com/office/drawing/2014/main" id="{D0F87AA6-4218-E441-9D32-8B8F32D79A8B}"/>
              </a:ext>
            </a:extLst>
          </p:cNvPr>
          <p:cNvSpPr>
            <a:spLocks noGrp="1"/>
          </p:cNvSpPr>
          <p:nvPr>
            <p:ph type="title"/>
          </p:nvPr>
        </p:nvSpPr>
        <p:spPr/>
        <p:txBody>
          <a:bodyPr/>
          <a:lstStyle/>
          <a:p>
            <a:endParaRPr lang="zh-CN" altLang="en-US"/>
          </a:p>
        </p:txBody>
      </p:sp>
      <p:sp>
        <p:nvSpPr>
          <p:cNvPr id="12" name="标题 1">
            <a:extLst>
              <a:ext uri="{FF2B5EF4-FFF2-40B4-BE49-F238E27FC236}">
                <a16:creationId xmlns:a16="http://schemas.microsoft.com/office/drawing/2014/main" id="{7D74517B-AF1A-FA42-B807-12182B4EB26E}"/>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Experiment—Extractor-Abstractor</a:t>
            </a:r>
            <a:endParaRPr kumimoji="1" lang="zh-CN" altLang="en-US" dirty="0"/>
          </a:p>
        </p:txBody>
      </p:sp>
    </p:spTree>
    <p:extLst>
      <p:ext uri="{BB962C8B-B14F-4D97-AF65-F5344CB8AC3E}">
        <p14:creationId xmlns:p14="http://schemas.microsoft.com/office/powerpoint/2010/main" val="390317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F61FC-69F8-4741-B723-7B0784E8E970}"/>
              </a:ext>
            </a:extLst>
          </p:cNvPr>
          <p:cNvSpPr>
            <a:spLocks noGrp="1"/>
          </p:cNvSpPr>
          <p:nvPr>
            <p:ph type="title"/>
          </p:nvPr>
        </p:nvSpPr>
        <p:spPr>
          <a:xfrm>
            <a:off x="838200" y="365125"/>
            <a:ext cx="10515600" cy="1325563"/>
          </a:xfrm>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08454EE6-A8FC-2E4B-AB47-611505FFA5AA}"/>
              </a:ext>
            </a:extLst>
          </p:cNvPr>
          <p:cNvSpPr>
            <a:spLocks noGrp="1"/>
          </p:cNvSpPr>
          <p:nvPr>
            <p:ph sz="half" idx="1"/>
          </p:nvPr>
        </p:nvSpPr>
        <p:spPr>
          <a:xfrm>
            <a:off x="838200" y="1690688"/>
            <a:ext cx="11506200" cy="1984569"/>
          </a:xfrm>
        </p:spPr>
        <p:txBody>
          <a:bodyPr>
            <a:normAutofit/>
          </a:bodyPr>
          <a:lstStyle/>
          <a:p>
            <a:pPr>
              <a:lnSpc>
                <a:spcPct val="100000"/>
              </a:lnSpc>
            </a:pPr>
            <a:r>
              <a:rPr lang="en-US" altLang="zh-CN" dirty="0">
                <a:latin typeface="Times" pitchFamily="2" charset="0"/>
              </a:rPr>
              <a:t>Enhance the </a:t>
            </a:r>
            <a:r>
              <a:rPr lang="en-US" altLang="zh-CN" b="1" dirty="0">
                <a:latin typeface="Times" pitchFamily="2" charset="0"/>
              </a:rPr>
              <a:t>alignment</a:t>
            </a:r>
            <a:r>
              <a:rPr lang="en-US" altLang="zh-CN" dirty="0">
                <a:latin typeface="Times" pitchFamily="2" charset="0"/>
              </a:rPr>
              <a:t> between source documents and summaries</a:t>
            </a:r>
          </a:p>
          <a:p>
            <a:pPr>
              <a:lnSpc>
                <a:spcPct val="100000"/>
              </a:lnSpc>
            </a:pPr>
            <a:r>
              <a:rPr lang="en-US" altLang="zh-CN" b="1" dirty="0">
                <a:latin typeface="Times" pitchFamily="2" charset="0"/>
              </a:rPr>
              <a:t>Extractor-Abstractor </a:t>
            </a:r>
            <a:r>
              <a:rPr lang="en-US" altLang="zh-CN" dirty="0">
                <a:latin typeface="Times" pitchFamily="2" charset="0"/>
              </a:rPr>
              <a:t>Framework</a:t>
            </a:r>
          </a:p>
        </p:txBody>
      </p:sp>
      <p:grpSp>
        <p:nvGrpSpPr>
          <p:cNvPr id="51" name="组合 50">
            <a:extLst>
              <a:ext uri="{FF2B5EF4-FFF2-40B4-BE49-F238E27FC236}">
                <a16:creationId xmlns:a16="http://schemas.microsoft.com/office/drawing/2014/main" id="{94F63F25-8C65-FC4A-8350-E60130401F9D}"/>
              </a:ext>
            </a:extLst>
          </p:cNvPr>
          <p:cNvGrpSpPr/>
          <p:nvPr/>
        </p:nvGrpSpPr>
        <p:grpSpPr>
          <a:xfrm>
            <a:off x="838200" y="4347558"/>
            <a:ext cx="6217920" cy="1905001"/>
            <a:chOff x="167640" y="3600798"/>
            <a:chExt cx="6217920" cy="1905001"/>
          </a:xfrm>
        </p:grpSpPr>
        <p:sp>
          <p:nvSpPr>
            <p:cNvPr id="37" name="多文档 36">
              <a:extLst>
                <a:ext uri="{FF2B5EF4-FFF2-40B4-BE49-F238E27FC236}">
                  <a16:creationId xmlns:a16="http://schemas.microsoft.com/office/drawing/2014/main" id="{2121A5C1-16C6-2F47-9A49-0A7641E3C8B2}"/>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39" name="直线箭头连接符 38">
              <a:extLst>
                <a:ext uri="{FF2B5EF4-FFF2-40B4-BE49-F238E27FC236}">
                  <a16:creationId xmlns:a16="http://schemas.microsoft.com/office/drawing/2014/main" id="{87692E00-C6D0-7643-933A-194F990F8092}"/>
                </a:ext>
              </a:extLst>
            </p:cNvPr>
            <p:cNvCxnSpPr>
              <a:cxnSpLocks/>
              <a:stCxn id="37"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0" name="圆角矩形 39">
              <a:extLst>
                <a:ext uri="{FF2B5EF4-FFF2-40B4-BE49-F238E27FC236}">
                  <a16:creationId xmlns:a16="http://schemas.microsoft.com/office/drawing/2014/main" id="{1EF6979B-D911-A343-8510-5690A8BC5649}"/>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41" name="直线箭头连接符 40">
              <a:extLst>
                <a:ext uri="{FF2B5EF4-FFF2-40B4-BE49-F238E27FC236}">
                  <a16:creationId xmlns:a16="http://schemas.microsoft.com/office/drawing/2014/main" id="{5EDF025F-9920-8C49-98C2-0F07292EBB8A}"/>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3" name="多文档 42">
              <a:extLst>
                <a:ext uri="{FF2B5EF4-FFF2-40B4-BE49-F238E27FC236}">
                  <a16:creationId xmlns:a16="http://schemas.microsoft.com/office/drawing/2014/main" id="{2E8657AC-E636-9140-AB19-FA8891719CEE}"/>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Salient content</a:t>
              </a:r>
              <a:endParaRPr kumimoji="1" lang="zh-CN" altLang="en-US" sz="2800" dirty="0">
                <a:solidFill>
                  <a:schemeClr val="tx1"/>
                </a:solidFill>
              </a:endParaRPr>
            </a:p>
          </p:txBody>
        </p:sp>
      </p:grpSp>
      <p:sp>
        <p:nvSpPr>
          <p:cNvPr id="47" name="矩形 46">
            <a:extLst>
              <a:ext uri="{FF2B5EF4-FFF2-40B4-BE49-F238E27FC236}">
                <a16:creationId xmlns:a16="http://schemas.microsoft.com/office/drawing/2014/main" id="{BE65FC34-AB04-0B4B-BD35-7FCF2F9CB90A}"/>
              </a:ext>
            </a:extLst>
          </p:cNvPr>
          <p:cNvSpPr/>
          <p:nvPr/>
        </p:nvSpPr>
        <p:spPr>
          <a:xfrm>
            <a:off x="397896" y="3063614"/>
            <a:ext cx="5239247" cy="830997"/>
          </a:xfrm>
          <a:prstGeom prst="rect">
            <a:avLst/>
          </a:prstGeom>
        </p:spPr>
        <p:txBody>
          <a:bodyPr wrap="square">
            <a:spAutoFit/>
          </a:bodyPr>
          <a:lstStyle/>
          <a:p>
            <a:pPr marL="914400" lvl="1" indent="-457200">
              <a:lnSpc>
                <a:spcPct val="100000"/>
              </a:lnSpc>
              <a:buAutoNum type="arabicPeriod"/>
            </a:pPr>
            <a:r>
              <a:rPr lang="en-US" altLang="zh-CN" sz="2400" dirty="0">
                <a:latin typeface="Times" pitchFamily="2" charset="0"/>
              </a:rPr>
              <a:t>First select the salient content of the source documents </a:t>
            </a:r>
          </a:p>
        </p:txBody>
      </p:sp>
      <p:sp>
        <p:nvSpPr>
          <p:cNvPr id="4" name="灯片编号占位符 3">
            <a:extLst>
              <a:ext uri="{FF2B5EF4-FFF2-40B4-BE49-F238E27FC236}">
                <a16:creationId xmlns:a16="http://schemas.microsoft.com/office/drawing/2014/main" id="{6F3FF909-467C-414A-A3E0-4CDC3A741AF2}"/>
              </a:ext>
            </a:extLst>
          </p:cNvPr>
          <p:cNvSpPr>
            <a:spLocks noGrp="1"/>
          </p:cNvSpPr>
          <p:nvPr>
            <p:ph type="sldNum" sz="quarter" idx="4294967295"/>
          </p:nvPr>
        </p:nvSpPr>
        <p:spPr>
          <a:xfrm>
            <a:off x="8610600" y="6356350"/>
            <a:ext cx="2743200" cy="365125"/>
          </a:xfrm>
          <a:prstGeom prst="rect">
            <a:avLst/>
          </a:prstGeom>
        </p:spPr>
        <p:txBody>
          <a:bodyPr/>
          <a:lstStyle/>
          <a:p>
            <a:r>
              <a:rPr lang="sl-SI" dirty="0"/>
              <a:t>#3</a:t>
            </a:r>
            <a:endParaRPr lang="en-US" dirty="0"/>
          </a:p>
        </p:txBody>
      </p:sp>
    </p:spTree>
    <p:custDataLst>
      <p:tags r:id="rId1"/>
    </p:custDataLst>
    <p:extLst>
      <p:ext uri="{BB962C8B-B14F-4D97-AF65-F5344CB8AC3E}">
        <p14:creationId xmlns:p14="http://schemas.microsoft.com/office/powerpoint/2010/main" val="353229821"/>
      </p:ext>
    </p:extLst>
  </p:cSld>
  <p:clrMapOvr>
    <a:masterClrMapping/>
  </p:clrMapOvr>
  <mc:AlternateContent xmlns:mc="http://schemas.openxmlformats.org/markup-compatibility/2006" xmlns:p14="http://schemas.microsoft.com/office/powerpoint/2010/main">
    <mc:Choice Requires="p14">
      <p:transition spd="slow" p14:dur="2000" advTm="24444"/>
    </mc:Choice>
    <mc:Fallback xmlns="">
      <p:transition spd="slow" advTm="24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5A47A85-612C-FC40-90DC-F01C82F475D4}"/>
              </a:ext>
            </a:extLst>
          </p:cNvPr>
          <p:cNvSpPr txBox="1">
            <a:spLocks/>
          </p:cNvSpPr>
          <p:nvPr/>
        </p:nvSpPr>
        <p:spPr>
          <a:xfrm>
            <a:off x="838200" y="1453267"/>
            <a:ext cx="10515600" cy="773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pitchFamily="2" charset="0"/>
            </a:endParaRPr>
          </a:p>
        </p:txBody>
      </p:sp>
      <p:graphicFrame>
        <p:nvGraphicFramePr>
          <p:cNvPr id="6" name="表格 7">
            <a:extLst>
              <a:ext uri="{FF2B5EF4-FFF2-40B4-BE49-F238E27FC236}">
                <a16:creationId xmlns:a16="http://schemas.microsoft.com/office/drawing/2014/main" id="{3B4B51A6-3DF4-6F41-9E40-941AC492A692}"/>
              </a:ext>
            </a:extLst>
          </p:cNvPr>
          <p:cNvGraphicFramePr>
            <a:graphicFrameLocks noGrp="1"/>
          </p:cNvGraphicFramePr>
          <p:nvPr>
            <p:ph idx="1"/>
            <p:extLst>
              <p:ext uri="{D42A27DB-BD31-4B8C-83A1-F6EECF244321}">
                <p14:modId xmlns:p14="http://schemas.microsoft.com/office/powerpoint/2010/main" val="2186212597"/>
              </p:ext>
            </p:extLst>
          </p:nvPr>
        </p:nvGraphicFramePr>
        <p:xfrm>
          <a:off x="1165123" y="3000743"/>
          <a:ext cx="4218039" cy="2403990"/>
        </p:xfrm>
        <a:graphic>
          <a:graphicData uri="http://schemas.openxmlformats.org/drawingml/2006/table">
            <a:tbl>
              <a:tblPr firstRow="1" bandRow="1">
                <a:tableStyleId>{5C22544A-7EE6-4342-B048-85BDC9FD1C3A}</a:tableStyleId>
              </a:tblPr>
              <a:tblGrid>
                <a:gridCol w="1887794">
                  <a:extLst>
                    <a:ext uri="{9D8B030D-6E8A-4147-A177-3AD203B41FA5}">
                      <a16:colId xmlns:a16="http://schemas.microsoft.com/office/drawing/2014/main" val="1212560046"/>
                    </a:ext>
                  </a:extLst>
                </a:gridCol>
                <a:gridCol w="1135625">
                  <a:extLst>
                    <a:ext uri="{9D8B030D-6E8A-4147-A177-3AD203B41FA5}">
                      <a16:colId xmlns:a16="http://schemas.microsoft.com/office/drawing/2014/main" val="1390311630"/>
                    </a:ext>
                  </a:extLst>
                </a:gridCol>
                <a:gridCol w="1194620">
                  <a:extLst>
                    <a:ext uri="{9D8B030D-6E8A-4147-A177-3AD203B41FA5}">
                      <a16:colId xmlns:a16="http://schemas.microsoft.com/office/drawing/2014/main" val="1992391809"/>
                    </a:ext>
                  </a:extLst>
                </a:gridCol>
              </a:tblGrid>
              <a:tr h="801330">
                <a:tc>
                  <a:txBody>
                    <a:bodyPr/>
                    <a:lstStyle/>
                    <a:p>
                      <a:r>
                        <a:rPr lang="en-US" altLang="zh-CN" dirty="0">
                          <a:solidFill>
                            <a:schemeClr val="tx1"/>
                          </a:solidFill>
                        </a:rPr>
                        <a:t>Model</a:t>
                      </a:r>
                      <a:endParaRPr lang="zh-CN" altLang="en-US" dirty="0">
                        <a:solidFill>
                          <a:schemeClr val="tx1"/>
                        </a:solidFill>
                      </a:endParaRP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T(h)</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M(G)</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47199"/>
                  </a:ext>
                </a:extLst>
              </a:tr>
              <a:tr h="801330">
                <a:tc>
                  <a:txBody>
                    <a:bodyPr/>
                    <a:lstStyle/>
                    <a:p>
                      <a:r>
                        <a:rPr lang="en-US" altLang="zh-CN" dirty="0"/>
                        <a:t>BART</a:t>
                      </a:r>
                      <a:endParaRPr lang="zh-CN" altLang="en-US"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OOM</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7408377"/>
                  </a:ext>
                </a:extLst>
              </a:tr>
              <a:tr h="801330">
                <a:tc>
                  <a:txBody>
                    <a:bodyPr/>
                    <a:lstStyle/>
                    <a:p>
                      <a:r>
                        <a:rPr lang="en-US" altLang="zh-CN" dirty="0" err="1"/>
                        <a:t>KE</a:t>
                      </a:r>
                      <a:r>
                        <a:rPr lang="en-US" altLang="zh-CN" i="1" baseline="-25000" dirty="0" err="1"/>
                        <a:t>HIcl</a:t>
                      </a:r>
                      <a:r>
                        <a:rPr lang="en-US" altLang="zh-CN" dirty="0" err="1"/>
                        <a:t>BART</a:t>
                      </a:r>
                      <a:r>
                        <a:rPr lang="en-US" altLang="zh-CN" i="1" baseline="-25000" dirty="0" err="1"/>
                        <a:t>sl</a:t>
                      </a:r>
                      <a:r>
                        <a:rPr lang="en-US" altLang="zh-CN" dirty="0"/>
                        <a:t>-CRL</a:t>
                      </a:r>
                      <a:endParaRPr lang="zh-CN" altLang="en-US"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16.61</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9.74</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8696567"/>
                  </a:ext>
                </a:extLst>
              </a:tr>
            </a:tbl>
          </a:graphicData>
        </a:graphic>
      </p:graphicFrame>
      <p:graphicFrame>
        <p:nvGraphicFramePr>
          <p:cNvPr id="8" name="表格 7">
            <a:extLst>
              <a:ext uri="{FF2B5EF4-FFF2-40B4-BE49-F238E27FC236}">
                <a16:creationId xmlns:a16="http://schemas.microsoft.com/office/drawing/2014/main" id="{3692A4FB-9721-9F4D-A7B1-E3EF59DE6336}"/>
              </a:ext>
            </a:extLst>
          </p:cNvPr>
          <p:cNvGraphicFramePr>
            <a:graphicFrameLocks/>
          </p:cNvGraphicFramePr>
          <p:nvPr>
            <p:extLst>
              <p:ext uri="{D42A27DB-BD31-4B8C-83A1-F6EECF244321}">
                <p14:modId xmlns:p14="http://schemas.microsoft.com/office/powerpoint/2010/main" val="4046204407"/>
              </p:ext>
            </p:extLst>
          </p:nvPr>
        </p:nvGraphicFramePr>
        <p:xfrm>
          <a:off x="6405717" y="3000743"/>
          <a:ext cx="4218039" cy="2403990"/>
        </p:xfrm>
        <a:graphic>
          <a:graphicData uri="http://schemas.openxmlformats.org/drawingml/2006/table">
            <a:tbl>
              <a:tblPr firstRow="1" bandRow="1">
                <a:tableStyleId>{5C22544A-7EE6-4342-B048-85BDC9FD1C3A}</a:tableStyleId>
              </a:tblPr>
              <a:tblGrid>
                <a:gridCol w="1887794">
                  <a:extLst>
                    <a:ext uri="{9D8B030D-6E8A-4147-A177-3AD203B41FA5}">
                      <a16:colId xmlns:a16="http://schemas.microsoft.com/office/drawing/2014/main" val="1212560046"/>
                    </a:ext>
                  </a:extLst>
                </a:gridCol>
                <a:gridCol w="1135625">
                  <a:extLst>
                    <a:ext uri="{9D8B030D-6E8A-4147-A177-3AD203B41FA5}">
                      <a16:colId xmlns:a16="http://schemas.microsoft.com/office/drawing/2014/main" val="1390311630"/>
                    </a:ext>
                  </a:extLst>
                </a:gridCol>
                <a:gridCol w="1194620">
                  <a:extLst>
                    <a:ext uri="{9D8B030D-6E8A-4147-A177-3AD203B41FA5}">
                      <a16:colId xmlns:a16="http://schemas.microsoft.com/office/drawing/2014/main" val="1992391809"/>
                    </a:ext>
                  </a:extLst>
                </a:gridCol>
              </a:tblGrid>
              <a:tr h="801330">
                <a:tc>
                  <a:txBody>
                    <a:bodyPr/>
                    <a:lstStyle/>
                    <a:p>
                      <a:r>
                        <a:rPr lang="en-US" altLang="zh-CN" dirty="0">
                          <a:solidFill>
                            <a:schemeClr val="tx1"/>
                          </a:solidFill>
                        </a:rPr>
                        <a:t>Model</a:t>
                      </a:r>
                      <a:endParaRPr lang="zh-CN" altLang="en-US" dirty="0">
                        <a:solidFill>
                          <a:schemeClr val="tx1"/>
                        </a:solidFill>
                      </a:endParaRP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T(h)</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M(G)</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47199"/>
                  </a:ext>
                </a:extLst>
              </a:tr>
              <a:tr h="801330">
                <a:tc>
                  <a:txBody>
                    <a:bodyPr/>
                    <a:lstStyle/>
                    <a:p>
                      <a:r>
                        <a:rPr lang="en-US" altLang="zh-CN" dirty="0"/>
                        <a:t>BART</a:t>
                      </a:r>
                      <a:endParaRPr lang="zh-CN" altLang="en-US"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8.30</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3.67</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7408377"/>
                  </a:ext>
                </a:extLst>
              </a:tr>
              <a:tr h="801330">
                <a:tc>
                  <a:txBody>
                    <a:bodyPr/>
                    <a:lstStyle/>
                    <a:p>
                      <a:r>
                        <a:rPr lang="en-US" altLang="zh-CN" dirty="0" err="1"/>
                        <a:t>KE</a:t>
                      </a:r>
                      <a:r>
                        <a:rPr lang="en-US" altLang="zh-CN" i="1" baseline="-25000" dirty="0" err="1"/>
                        <a:t>HIcl</a:t>
                      </a:r>
                      <a:r>
                        <a:rPr lang="en-US" altLang="zh-CN" dirty="0" err="1"/>
                        <a:t>BART</a:t>
                      </a:r>
                      <a:r>
                        <a:rPr lang="en-US" altLang="zh-CN" i="1" baseline="-25000" dirty="0" err="1"/>
                        <a:t>sl</a:t>
                      </a:r>
                      <a:r>
                        <a:rPr lang="en-US" altLang="zh-CN" dirty="0"/>
                        <a:t>-CRL</a:t>
                      </a:r>
                      <a:endParaRPr lang="zh-CN" altLang="en-US"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4.63</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t>2.55</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8696567"/>
                  </a:ext>
                </a:extLst>
              </a:tr>
            </a:tbl>
          </a:graphicData>
        </a:graphic>
      </p:graphicFrame>
      <p:sp>
        <p:nvSpPr>
          <p:cNvPr id="9" name="文本框 8">
            <a:extLst>
              <a:ext uri="{FF2B5EF4-FFF2-40B4-BE49-F238E27FC236}">
                <a16:creationId xmlns:a16="http://schemas.microsoft.com/office/drawing/2014/main" id="{E9094CEC-F383-7B4C-AFA7-A23FF07577F4}"/>
              </a:ext>
            </a:extLst>
          </p:cNvPr>
          <p:cNvSpPr txBox="1"/>
          <p:nvPr/>
        </p:nvSpPr>
        <p:spPr>
          <a:xfrm>
            <a:off x="2700619" y="2383042"/>
            <a:ext cx="1232004" cy="461665"/>
          </a:xfrm>
          <a:prstGeom prst="rect">
            <a:avLst/>
          </a:prstGeom>
          <a:noFill/>
        </p:spPr>
        <p:txBody>
          <a:bodyPr wrap="none" rtlCol="0">
            <a:spAutoFit/>
          </a:bodyPr>
          <a:lstStyle/>
          <a:p>
            <a:r>
              <a:rPr kumimoji="1" lang="en-US" altLang="zh-CN" sz="2400" dirty="0">
                <a:latin typeface="Times" pitchFamily="2" charset="0"/>
              </a:rPr>
              <a:t>Training</a:t>
            </a:r>
            <a:endParaRPr kumimoji="1" lang="zh-CN" altLang="en-US" sz="2400" dirty="0">
              <a:latin typeface="Times" pitchFamily="2" charset="0"/>
            </a:endParaRPr>
          </a:p>
        </p:txBody>
      </p:sp>
      <p:sp>
        <p:nvSpPr>
          <p:cNvPr id="10" name="文本框 9">
            <a:extLst>
              <a:ext uri="{FF2B5EF4-FFF2-40B4-BE49-F238E27FC236}">
                <a16:creationId xmlns:a16="http://schemas.microsoft.com/office/drawing/2014/main" id="{9B3F3B7E-1196-AA43-A810-72A12C0638EB}"/>
              </a:ext>
            </a:extLst>
          </p:cNvPr>
          <p:cNvSpPr txBox="1"/>
          <p:nvPr/>
        </p:nvSpPr>
        <p:spPr>
          <a:xfrm>
            <a:off x="7032118" y="2383042"/>
            <a:ext cx="2965235" cy="461665"/>
          </a:xfrm>
          <a:prstGeom prst="rect">
            <a:avLst/>
          </a:prstGeom>
          <a:noFill/>
        </p:spPr>
        <p:txBody>
          <a:bodyPr wrap="none" rtlCol="0">
            <a:spAutoFit/>
          </a:bodyPr>
          <a:lstStyle/>
          <a:p>
            <a:r>
              <a:rPr kumimoji="1" lang="en-US" altLang="zh-CN" sz="2400" dirty="0">
                <a:latin typeface="Times" pitchFamily="2" charset="0"/>
              </a:rPr>
              <a:t>Testing (Batch size=1)</a:t>
            </a:r>
            <a:endParaRPr kumimoji="1" lang="zh-CN" altLang="en-US" sz="2400" dirty="0">
              <a:latin typeface="Times" pitchFamily="2" charset="0"/>
            </a:endParaRPr>
          </a:p>
        </p:txBody>
      </p:sp>
      <p:sp>
        <p:nvSpPr>
          <p:cNvPr id="3" name="灯片编号占位符 2">
            <a:extLst>
              <a:ext uri="{FF2B5EF4-FFF2-40B4-BE49-F238E27FC236}">
                <a16:creationId xmlns:a16="http://schemas.microsoft.com/office/drawing/2014/main" id="{743E9DEE-EF5C-8149-AF3A-CAD462F7F69A}"/>
              </a:ext>
            </a:extLst>
          </p:cNvPr>
          <p:cNvSpPr>
            <a:spLocks noGrp="1"/>
          </p:cNvSpPr>
          <p:nvPr>
            <p:ph type="sldNum" sz="quarter" idx="12"/>
          </p:nvPr>
        </p:nvSpPr>
        <p:spPr>
          <a:xfrm>
            <a:off x="8610600" y="6356350"/>
            <a:ext cx="2743200" cy="365125"/>
          </a:xfrm>
          <a:prstGeom prst="rect">
            <a:avLst/>
          </a:prstGeom>
        </p:spPr>
        <p:txBody>
          <a:bodyPr/>
          <a:lstStyle/>
          <a:p>
            <a:r>
              <a:rPr lang="sl-SI" dirty="0"/>
              <a:t>#34</a:t>
            </a:r>
            <a:endParaRPr lang="en-US" dirty="0"/>
          </a:p>
        </p:txBody>
      </p:sp>
      <p:sp>
        <p:nvSpPr>
          <p:cNvPr id="11" name="标题 1">
            <a:extLst>
              <a:ext uri="{FF2B5EF4-FFF2-40B4-BE49-F238E27FC236}">
                <a16:creationId xmlns:a16="http://schemas.microsoft.com/office/drawing/2014/main" id="{A1939AA7-4FD4-8749-83C6-DE7C6D356F57}"/>
              </a:ext>
            </a:extLst>
          </p:cNvPr>
          <p:cNvSpPr txBox="1">
            <a:spLocks/>
          </p:cNvSpPr>
          <p:nvPr/>
        </p:nvSpPr>
        <p:spPr>
          <a:xfrm>
            <a:off x="560439" y="3539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Experiment—Speed and Memory</a:t>
            </a:r>
            <a:endParaRPr kumimoji="1" lang="zh-CN" altLang="en-US" dirty="0"/>
          </a:p>
        </p:txBody>
      </p:sp>
      <p:sp>
        <p:nvSpPr>
          <p:cNvPr id="12" name="矩形 11">
            <a:extLst>
              <a:ext uri="{FF2B5EF4-FFF2-40B4-BE49-F238E27FC236}">
                <a16:creationId xmlns:a16="http://schemas.microsoft.com/office/drawing/2014/main" id="{934A1E2C-FA32-234A-A668-64CDAD832B12}"/>
              </a:ext>
            </a:extLst>
          </p:cNvPr>
          <p:cNvSpPr/>
          <p:nvPr/>
        </p:nvSpPr>
        <p:spPr>
          <a:xfrm>
            <a:off x="1288243" y="4764711"/>
            <a:ext cx="3794745" cy="4437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EE7CA1C8-1F27-5846-B39B-BF2172B19C37}"/>
              </a:ext>
            </a:extLst>
          </p:cNvPr>
          <p:cNvSpPr/>
          <p:nvPr/>
        </p:nvSpPr>
        <p:spPr>
          <a:xfrm>
            <a:off x="6563574" y="4764711"/>
            <a:ext cx="3794745" cy="4437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536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25ADCA-E12C-074C-9100-29B2D0F76E4A}"/>
              </a:ext>
            </a:extLst>
          </p:cNvPr>
          <p:cNvSpPr>
            <a:spLocks noGrp="1"/>
          </p:cNvSpPr>
          <p:nvPr>
            <p:ph idx="1"/>
          </p:nvPr>
        </p:nvSpPr>
        <p:spPr>
          <a:xfrm>
            <a:off x="838200" y="1825625"/>
            <a:ext cx="10515600" cy="4351338"/>
          </a:xfrm>
        </p:spPr>
        <p:txBody>
          <a:bodyPr>
            <a:normAutofit fontScale="92500"/>
          </a:bodyPr>
          <a:lstStyle/>
          <a:p>
            <a:r>
              <a:rPr lang="en" altLang="zh-CN" sz="3200" b="1" dirty="0">
                <a:latin typeface="Times" pitchFamily="2" charset="0"/>
              </a:rPr>
              <a:t>Set-level</a:t>
            </a:r>
            <a:r>
              <a:rPr lang="en" altLang="zh-CN" sz="3200" dirty="0">
                <a:latin typeface="Times" pitchFamily="2" charset="0"/>
              </a:rPr>
              <a:t> matching heuristics extracts better pseudo summaries and allows the abstractor to learn the alignments effectively. </a:t>
            </a:r>
          </a:p>
          <a:p>
            <a:endParaRPr lang="en" altLang="zh-CN" sz="3200" dirty="0">
              <a:latin typeface="Times" pitchFamily="2" charset="0"/>
            </a:endParaRPr>
          </a:p>
          <a:p>
            <a:r>
              <a:rPr lang="en" altLang="zh-CN" sz="3200" dirty="0">
                <a:latin typeface="Times" pitchFamily="2" charset="0"/>
              </a:rPr>
              <a:t>The use of </a:t>
            </a:r>
            <a:r>
              <a:rPr lang="en" altLang="zh-CN" sz="3200" b="1" dirty="0">
                <a:latin typeface="Times" pitchFamily="2" charset="0"/>
              </a:rPr>
              <a:t>keywords</a:t>
            </a:r>
            <a:r>
              <a:rPr lang="en" altLang="zh-CN" sz="3200" dirty="0">
                <a:latin typeface="Times" pitchFamily="2" charset="0"/>
              </a:rPr>
              <a:t> provides a significant boost in the </a:t>
            </a:r>
            <a:r>
              <a:rPr lang="en" altLang="zh-CN" sz="3200" dirty="0" err="1">
                <a:latin typeface="Times" pitchFamily="2" charset="0"/>
              </a:rPr>
              <a:t>ext</a:t>
            </a:r>
            <a:r>
              <a:rPr lang="en" altLang="zh-CN" sz="3200" dirty="0">
                <a:latin typeface="Times" pitchFamily="2" charset="0"/>
              </a:rPr>
              <a:t>-abs framework. </a:t>
            </a:r>
          </a:p>
          <a:p>
            <a:endParaRPr lang="en" altLang="zh-CN" sz="3200" dirty="0">
              <a:latin typeface="Times" pitchFamily="2" charset="0"/>
            </a:endParaRPr>
          </a:p>
          <a:p>
            <a:r>
              <a:rPr lang="en" altLang="zh-CN" sz="3200" dirty="0">
                <a:latin typeface="Times" pitchFamily="2" charset="0"/>
              </a:rPr>
              <a:t>The integration of </a:t>
            </a:r>
            <a:r>
              <a:rPr lang="en" altLang="zh-CN" sz="3200" b="1" dirty="0">
                <a:latin typeface="Times" pitchFamily="2" charset="0"/>
              </a:rPr>
              <a:t>pretrained language models </a:t>
            </a:r>
            <a:r>
              <a:rPr lang="en" altLang="zh-CN" sz="3200" dirty="0">
                <a:latin typeface="Times" pitchFamily="2" charset="0"/>
              </a:rPr>
              <a:t>into a </a:t>
            </a:r>
            <a:r>
              <a:rPr lang="en" altLang="zh-CN" sz="3200" b="1" dirty="0">
                <a:latin typeface="Times" pitchFamily="2" charset="0"/>
              </a:rPr>
              <a:t>comprehensively rewarded RL </a:t>
            </a:r>
            <a:r>
              <a:rPr lang="en" altLang="zh-CN" sz="3200" dirty="0">
                <a:latin typeface="Times" pitchFamily="2" charset="0"/>
              </a:rPr>
              <a:t>gives a potent end-to-end summarization framework.</a:t>
            </a:r>
            <a:endParaRPr kumimoji="1" lang="zh-CN" altLang="en-US" sz="3200" dirty="0">
              <a:latin typeface="Times" pitchFamily="2" charset="0"/>
            </a:endParaRPr>
          </a:p>
        </p:txBody>
      </p:sp>
      <p:sp>
        <p:nvSpPr>
          <p:cNvPr id="4" name="灯片编号占位符 3">
            <a:extLst>
              <a:ext uri="{FF2B5EF4-FFF2-40B4-BE49-F238E27FC236}">
                <a16:creationId xmlns:a16="http://schemas.microsoft.com/office/drawing/2014/main" id="{D89F2358-0854-6442-85EE-2666D13961CA}"/>
              </a:ext>
            </a:extLst>
          </p:cNvPr>
          <p:cNvSpPr>
            <a:spLocks noGrp="1"/>
          </p:cNvSpPr>
          <p:nvPr>
            <p:ph type="sldNum" sz="quarter" idx="12"/>
          </p:nvPr>
        </p:nvSpPr>
        <p:spPr>
          <a:xfrm>
            <a:off x="8610600" y="6356350"/>
            <a:ext cx="2743200" cy="365125"/>
          </a:xfrm>
          <a:prstGeom prst="rect">
            <a:avLst/>
          </a:prstGeom>
        </p:spPr>
        <p:txBody>
          <a:bodyPr/>
          <a:lstStyle/>
          <a:p>
            <a:r>
              <a:rPr lang="sl-SI" dirty="0"/>
              <a:t>#35</a:t>
            </a:r>
            <a:endParaRPr lang="en-US" dirty="0"/>
          </a:p>
        </p:txBody>
      </p:sp>
      <p:sp>
        <p:nvSpPr>
          <p:cNvPr id="5" name="标题 1">
            <a:extLst>
              <a:ext uri="{FF2B5EF4-FFF2-40B4-BE49-F238E27FC236}">
                <a16:creationId xmlns:a16="http://schemas.microsoft.com/office/drawing/2014/main" id="{802F8AFF-5EF0-D240-A869-DBFDDD402955}"/>
              </a:ext>
            </a:extLst>
          </p:cNvPr>
          <p:cNvSpPr txBox="1">
            <a:spLocks/>
          </p:cNvSpPr>
          <p:nvPr/>
        </p:nvSpPr>
        <p:spPr>
          <a:xfrm>
            <a:off x="560439" y="353961"/>
            <a:ext cx="57462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Conclusion</a:t>
            </a:r>
            <a:endParaRPr kumimoji="1" lang="zh-CN" altLang="en-US" dirty="0"/>
          </a:p>
        </p:txBody>
      </p:sp>
      <p:sp>
        <p:nvSpPr>
          <p:cNvPr id="7" name="标题 6">
            <a:extLst>
              <a:ext uri="{FF2B5EF4-FFF2-40B4-BE49-F238E27FC236}">
                <a16:creationId xmlns:a16="http://schemas.microsoft.com/office/drawing/2014/main" id="{269516C0-B46A-C243-ACE8-7EE013E2DCD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13242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25ADCA-E12C-074C-9100-29B2D0F76E4A}"/>
              </a:ext>
            </a:extLst>
          </p:cNvPr>
          <p:cNvSpPr>
            <a:spLocks noGrp="1"/>
          </p:cNvSpPr>
          <p:nvPr>
            <p:ph idx="1"/>
          </p:nvPr>
        </p:nvSpPr>
        <p:spPr>
          <a:xfrm>
            <a:off x="838200" y="1825625"/>
            <a:ext cx="10515600" cy="4351338"/>
          </a:xfrm>
        </p:spPr>
        <p:txBody>
          <a:bodyPr>
            <a:normAutofit/>
          </a:bodyPr>
          <a:lstStyle/>
          <a:p>
            <a:r>
              <a:rPr lang="en" altLang="zh-CN" sz="3200" b="1" dirty="0">
                <a:latin typeface="Times" pitchFamily="2" charset="0"/>
              </a:rPr>
              <a:t>Alignment </a:t>
            </a:r>
            <a:r>
              <a:rPr lang="en" altLang="zh-CN" sz="3200" dirty="0">
                <a:latin typeface="Times" pitchFamily="2" charset="0"/>
              </a:rPr>
              <a:t>in sequence-to-sequence model should be reorganized for different tasks.</a:t>
            </a:r>
          </a:p>
          <a:p>
            <a:endParaRPr lang="en" altLang="zh-CN" sz="3200" dirty="0">
              <a:latin typeface="Times" pitchFamily="2" charset="0"/>
            </a:endParaRPr>
          </a:p>
          <a:p>
            <a:r>
              <a:rPr lang="en" altLang="zh-CN" sz="3200" dirty="0">
                <a:latin typeface="Times" pitchFamily="2" charset="0"/>
              </a:rPr>
              <a:t>The </a:t>
            </a:r>
            <a:r>
              <a:rPr lang="en" altLang="zh-CN" sz="3200" b="1" dirty="0">
                <a:latin typeface="Times" pitchFamily="2" charset="0"/>
              </a:rPr>
              <a:t>intermediate result </a:t>
            </a:r>
            <a:r>
              <a:rPr lang="en" altLang="zh-CN" sz="3200" dirty="0">
                <a:latin typeface="Times" pitchFamily="2" charset="0"/>
              </a:rPr>
              <a:t>is important for two-stage framework.</a:t>
            </a:r>
          </a:p>
          <a:p>
            <a:endParaRPr lang="en" altLang="zh-CN" sz="3200" dirty="0">
              <a:latin typeface="Times" pitchFamily="2" charset="0"/>
            </a:endParaRPr>
          </a:p>
          <a:p>
            <a:r>
              <a:rPr kumimoji="1" lang="en" altLang="zh-CN" sz="3200" b="1" dirty="0">
                <a:latin typeface="Times" pitchFamily="2" charset="0"/>
              </a:rPr>
              <a:t>Data preprocessing </a:t>
            </a:r>
            <a:r>
              <a:rPr kumimoji="1" lang="en" altLang="zh-CN" sz="3200" dirty="0">
                <a:latin typeface="Times" pitchFamily="2" charset="0"/>
              </a:rPr>
              <a:t>is helpful to the model.</a:t>
            </a:r>
            <a:endParaRPr kumimoji="1" lang="zh-CN" altLang="en-US" sz="3200" dirty="0">
              <a:latin typeface="Times" pitchFamily="2" charset="0"/>
            </a:endParaRPr>
          </a:p>
        </p:txBody>
      </p:sp>
      <p:sp>
        <p:nvSpPr>
          <p:cNvPr id="4" name="灯片编号占位符 3">
            <a:extLst>
              <a:ext uri="{FF2B5EF4-FFF2-40B4-BE49-F238E27FC236}">
                <a16:creationId xmlns:a16="http://schemas.microsoft.com/office/drawing/2014/main" id="{D89F2358-0854-6442-85EE-2666D13961CA}"/>
              </a:ext>
            </a:extLst>
          </p:cNvPr>
          <p:cNvSpPr>
            <a:spLocks noGrp="1"/>
          </p:cNvSpPr>
          <p:nvPr>
            <p:ph type="sldNum" sz="quarter" idx="12"/>
          </p:nvPr>
        </p:nvSpPr>
        <p:spPr>
          <a:xfrm>
            <a:off x="8610600" y="6356350"/>
            <a:ext cx="2743200" cy="365125"/>
          </a:xfrm>
          <a:prstGeom prst="rect">
            <a:avLst/>
          </a:prstGeom>
        </p:spPr>
        <p:txBody>
          <a:bodyPr/>
          <a:lstStyle/>
          <a:p>
            <a:r>
              <a:rPr lang="sl-SI" dirty="0"/>
              <a:t>#35</a:t>
            </a:r>
            <a:endParaRPr lang="en-US" dirty="0"/>
          </a:p>
        </p:txBody>
      </p:sp>
      <p:sp>
        <p:nvSpPr>
          <p:cNvPr id="5" name="标题 1">
            <a:extLst>
              <a:ext uri="{FF2B5EF4-FFF2-40B4-BE49-F238E27FC236}">
                <a16:creationId xmlns:a16="http://schemas.microsoft.com/office/drawing/2014/main" id="{802F8AFF-5EF0-D240-A869-DBFDDD402955}"/>
              </a:ext>
            </a:extLst>
          </p:cNvPr>
          <p:cNvSpPr txBox="1">
            <a:spLocks/>
          </p:cNvSpPr>
          <p:nvPr/>
        </p:nvSpPr>
        <p:spPr>
          <a:xfrm>
            <a:off x="560439" y="353961"/>
            <a:ext cx="57462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Discussion</a:t>
            </a:r>
            <a:endParaRPr kumimoji="1" lang="zh-CN" altLang="en-US" dirty="0"/>
          </a:p>
        </p:txBody>
      </p:sp>
      <p:sp>
        <p:nvSpPr>
          <p:cNvPr id="7" name="标题 6">
            <a:extLst>
              <a:ext uri="{FF2B5EF4-FFF2-40B4-BE49-F238E27FC236}">
                <a16:creationId xmlns:a16="http://schemas.microsoft.com/office/drawing/2014/main" id="{269516C0-B46A-C243-ACE8-7EE013E2DCD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8194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F61FC-69F8-4741-B723-7B0784E8E970}"/>
              </a:ext>
            </a:extLst>
          </p:cNvPr>
          <p:cNvSpPr>
            <a:spLocks noGrp="1"/>
          </p:cNvSpPr>
          <p:nvPr>
            <p:ph type="title"/>
          </p:nvPr>
        </p:nvSpPr>
        <p:spPr>
          <a:xfrm>
            <a:off x="838200" y="365125"/>
            <a:ext cx="10515600" cy="1325563"/>
          </a:xfrm>
        </p:spPr>
        <p:txBody>
          <a:bodyPr/>
          <a:lstStyle/>
          <a:p>
            <a:r>
              <a:rPr kumimoji="1" lang="en-US" altLang="zh-CN" dirty="0"/>
              <a:t>Motivation</a:t>
            </a:r>
            <a:endParaRPr kumimoji="1" lang="zh-CN" altLang="en-US" dirty="0"/>
          </a:p>
        </p:txBody>
      </p:sp>
      <p:grpSp>
        <p:nvGrpSpPr>
          <p:cNvPr id="51" name="组合 50">
            <a:extLst>
              <a:ext uri="{FF2B5EF4-FFF2-40B4-BE49-F238E27FC236}">
                <a16:creationId xmlns:a16="http://schemas.microsoft.com/office/drawing/2014/main" id="{94F63F25-8C65-FC4A-8350-E60130401F9D}"/>
              </a:ext>
            </a:extLst>
          </p:cNvPr>
          <p:cNvGrpSpPr/>
          <p:nvPr/>
        </p:nvGrpSpPr>
        <p:grpSpPr>
          <a:xfrm>
            <a:off x="838200" y="4347558"/>
            <a:ext cx="6217920" cy="1905001"/>
            <a:chOff x="167640" y="3600798"/>
            <a:chExt cx="6217920" cy="1905001"/>
          </a:xfrm>
        </p:grpSpPr>
        <p:sp>
          <p:nvSpPr>
            <p:cNvPr id="37" name="多文档 36">
              <a:extLst>
                <a:ext uri="{FF2B5EF4-FFF2-40B4-BE49-F238E27FC236}">
                  <a16:creationId xmlns:a16="http://schemas.microsoft.com/office/drawing/2014/main" id="{2121A5C1-16C6-2F47-9A49-0A7641E3C8B2}"/>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39" name="直线箭头连接符 38">
              <a:extLst>
                <a:ext uri="{FF2B5EF4-FFF2-40B4-BE49-F238E27FC236}">
                  <a16:creationId xmlns:a16="http://schemas.microsoft.com/office/drawing/2014/main" id="{87692E00-C6D0-7643-933A-194F990F8092}"/>
                </a:ext>
              </a:extLst>
            </p:cNvPr>
            <p:cNvCxnSpPr>
              <a:cxnSpLocks/>
              <a:stCxn id="37"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0" name="圆角矩形 39">
              <a:extLst>
                <a:ext uri="{FF2B5EF4-FFF2-40B4-BE49-F238E27FC236}">
                  <a16:creationId xmlns:a16="http://schemas.microsoft.com/office/drawing/2014/main" id="{1EF6979B-D911-A343-8510-5690A8BC5649}"/>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41" name="直线箭头连接符 40">
              <a:extLst>
                <a:ext uri="{FF2B5EF4-FFF2-40B4-BE49-F238E27FC236}">
                  <a16:creationId xmlns:a16="http://schemas.microsoft.com/office/drawing/2014/main" id="{5EDF025F-9920-8C49-98C2-0F07292EBB8A}"/>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3" name="多文档 42">
              <a:extLst>
                <a:ext uri="{FF2B5EF4-FFF2-40B4-BE49-F238E27FC236}">
                  <a16:creationId xmlns:a16="http://schemas.microsoft.com/office/drawing/2014/main" id="{2E8657AC-E636-9140-AB19-FA8891719CEE}"/>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Salient content</a:t>
              </a:r>
              <a:endParaRPr kumimoji="1" lang="zh-CN" altLang="en-US" sz="2800" dirty="0">
                <a:solidFill>
                  <a:schemeClr val="tx1"/>
                </a:solidFill>
              </a:endParaRPr>
            </a:p>
          </p:txBody>
        </p:sp>
      </p:grpSp>
      <p:sp>
        <p:nvSpPr>
          <p:cNvPr id="12" name="矩形 11">
            <a:extLst>
              <a:ext uri="{FF2B5EF4-FFF2-40B4-BE49-F238E27FC236}">
                <a16:creationId xmlns:a16="http://schemas.microsoft.com/office/drawing/2014/main" id="{2B2820CF-650C-9B49-AE9B-3184AAAF72CA}"/>
              </a:ext>
            </a:extLst>
          </p:cNvPr>
          <p:cNvSpPr/>
          <p:nvPr/>
        </p:nvSpPr>
        <p:spPr>
          <a:xfrm>
            <a:off x="6591300" y="3063613"/>
            <a:ext cx="5239247" cy="830997"/>
          </a:xfrm>
          <a:prstGeom prst="rect">
            <a:avLst/>
          </a:prstGeom>
        </p:spPr>
        <p:txBody>
          <a:bodyPr wrap="square">
            <a:spAutoFit/>
          </a:bodyPr>
          <a:lstStyle/>
          <a:p>
            <a:pPr lvl="1"/>
            <a:r>
              <a:rPr lang="en-US" altLang="zh-CN" sz="2400" dirty="0">
                <a:latin typeface="Times" pitchFamily="2" charset="0"/>
              </a:rPr>
              <a:t>2.  Paraphrase the selected content to generate a summary</a:t>
            </a:r>
          </a:p>
        </p:txBody>
      </p:sp>
      <p:grpSp>
        <p:nvGrpSpPr>
          <p:cNvPr id="7" name="组合 6">
            <a:extLst>
              <a:ext uri="{FF2B5EF4-FFF2-40B4-BE49-F238E27FC236}">
                <a16:creationId xmlns:a16="http://schemas.microsoft.com/office/drawing/2014/main" id="{D2EC36B5-C363-BA44-AFEE-25CF2C12CF96}"/>
              </a:ext>
            </a:extLst>
          </p:cNvPr>
          <p:cNvGrpSpPr/>
          <p:nvPr/>
        </p:nvGrpSpPr>
        <p:grpSpPr>
          <a:xfrm>
            <a:off x="7056120" y="4234649"/>
            <a:ext cx="4917222" cy="1904992"/>
            <a:chOff x="7056120" y="4234649"/>
            <a:chExt cx="4917222" cy="1904992"/>
          </a:xfrm>
        </p:grpSpPr>
        <p:cxnSp>
          <p:nvCxnSpPr>
            <p:cNvPr id="13" name="直线箭头连接符 12">
              <a:extLst>
                <a:ext uri="{FF2B5EF4-FFF2-40B4-BE49-F238E27FC236}">
                  <a16:creationId xmlns:a16="http://schemas.microsoft.com/office/drawing/2014/main" id="{7274ECE4-1C97-8544-B090-37F5E254E670}"/>
                </a:ext>
              </a:extLst>
            </p:cNvPr>
            <p:cNvCxnSpPr>
              <a:cxnSpLocks/>
              <a:stCxn id="43" idx="3"/>
            </p:cNvCxnSpPr>
            <p:nvPr/>
          </p:nvCxnSpPr>
          <p:spPr>
            <a:xfrm>
              <a:off x="7056120" y="530005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1EC90E87-D758-364D-A7E1-F51905366AD3}"/>
                </a:ext>
              </a:extLst>
            </p:cNvPr>
            <p:cNvSpPr/>
            <p:nvPr/>
          </p:nvSpPr>
          <p:spPr>
            <a:xfrm>
              <a:off x="7596147" y="4846320"/>
              <a:ext cx="1578333"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16" name="多文档 15">
              <a:extLst>
                <a:ext uri="{FF2B5EF4-FFF2-40B4-BE49-F238E27FC236}">
                  <a16:creationId xmlns:a16="http://schemas.microsoft.com/office/drawing/2014/main" id="{01678FBB-A3F7-0144-A104-47C3823F56E2}"/>
                </a:ext>
              </a:extLst>
            </p:cNvPr>
            <p:cNvSpPr/>
            <p:nvPr/>
          </p:nvSpPr>
          <p:spPr>
            <a:xfrm>
              <a:off x="9624396" y="4234649"/>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17" name="直线箭头连接符 16">
              <a:extLst>
                <a:ext uri="{FF2B5EF4-FFF2-40B4-BE49-F238E27FC236}">
                  <a16:creationId xmlns:a16="http://schemas.microsoft.com/office/drawing/2014/main" id="{4F3000AA-E268-7347-882F-969B4448FC4D}"/>
                </a:ext>
              </a:extLst>
            </p:cNvPr>
            <p:cNvCxnSpPr>
              <a:cxnSpLocks/>
            </p:cNvCxnSpPr>
            <p:nvPr/>
          </p:nvCxnSpPr>
          <p:spPr>
            <a:xfrm>
              <a:off x="9183759" y="5300059"/>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4" name="灯片编号占位符 3">
            <a:extLst>
              <a:ext uri="{FF2B5EF4-FFF2-40B4-BE49-F238E27FC236}">
                <a16:creationId xmlns:a16="http://schemas.microsoft.com/office/drawing/2014/main" id="{67971502-83E6-7445-8138-F939F2078F63}"/>
              </a:ext>
            </a:extLst>
          </p:cNvPr>
          <p:cNvSpPr>
            <a:spLocks noGrp="1"/>
          </p:cNvSpPr>
          <p:nvPr>
            <p:ph type="sldNum" sz="quarter" idx="4294967295"/>
          </p:nvPr>
        </p:nvSpPr>
        <p:spPr>
          <a:xfrm>
            <a:off x="8610600" y="6356350"/>
            <a:ext cx="2743200" cy="365125"/>
          </a:xfrm>
          <a:prstGeom prst="rect">
            <a:avLst/>
          </a:prstGeom>
        </p:spPr>
        <p:txBody>
          <a:bodyPr/>
          <a:lstStyle/>
          <a:p>
            <a:r>
              <a:rPr lang="sl-SI" dirty="0"/>
              <a:t>#3</a:t>
            </a:r>
            <a:endParaRPr lang="en-US" dirty="0"/>
          </a:p>
        </p:txBody>
      </p:sp>
      <p:sp>
        <p:nvSpPr>
          <p:cNvPr id="21" name="内容占位符 2">
            <a:extLst>
              <a:ext uri="{FF2B5EF4-FFF2-40B4-BE49-F238E27FC236}">
                <a16:creationId xmlns:a16="http://schemas.microsoft.com/office/drawing/2014/main" id="{C49709BF-28AF-F141-8E71-19110566E744}"/>
              </a:ext>
            </a:extLst>
          </p:cNvPr>
          <p:cNvSpPr txBox="1">
            <a:spLocks/>
          </p:cNvSpPr>
          <p:nvPr/>
        </p:nvSpPr>
        <p:spPr>
          <a:xfrm>
            <a:off x="838200" y="1690688"/>
            <a:ext cx="11506200" cy="1156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dirty="0">
                <a:latin typeface="Times" pitchFamily="2" charset="0"/>
              </a:rPr>
              <a:t>Enhance the </a:t>
            </a:r>
            <a:r>
              <a:rPr lang="en-US" altLang="zh-CN" b="1" dirty="0">
                <a:latin typeface="Times" pitchFamily="2" charset="0"/>
              </a:rPr>
              <a:t>alignment</a:t>
            </a:r>
            <a:r>
              <a:rPr lang="en-US" altLang="zh-CN" dirty="0">
                <a:latin typeface="Times" pitchFamily="2" charset="0"/>
              </a:rPr>
              <a:t> between source documents and summaries</a:t>
            </a:r>
          </a:p>
          <a:p>
            <a:pPr>
              <a:lnSpc>
                <a:spcPct val="100000"/>
              </a:lnSpc>
            </a:pPr>
            <a:r>
              <a:rPr lang="en-US" altLang="zh-CN" b="1" dirty="0">
                <a:latin typeface="Times" pitchFamily="2" charset="0"/>
              </a:rPr>
              <a:t>Extractor-Abstractor </a:t>
            </a:r>
            <a:r>
              <a:rPr lang="en-US" altLang="zh-CN" dirty="0">
                <a:latin typeface="Times" pitchFamily="2" charset="0"/>
              </a:rPr>
              <a:t>Framework</a:t>
            </a:r>
          </a:p>
        </p:txBody>
      </p:sp>
      <p:sp>
        <p:nvSpPr>
          <p:cNvPr id="22" name="矩形 21">
            <a:extLst>
              <a:ext uri="{FF2B5EF4-FFF2-40B4-BE49-F238E27FC236}">
                <a16:creationId xmlns:a16="http://schemas.microsoft.com/office/drawing/2014/main" id="{A63F12D1-3C28-504D-8C00-7965CDC3788B}"/>
              </a:ext>
            </a:extLst>
          </p:cNvPr>
          <p:cNvSpPr/>
          <p:nvPr/>
        </p:nvSpPr>
        <p:spPr>
          <a:xfrm>
            <a:off x="397896" y="3063614"/>
            <a:ext cx="5239247" cy="830997"/>
          </a:xfrm>
          <a:prstGeom prst="rect">
            <a:avLst/>
          </a:prstGeom>
        </p:spPr>
        <p:txBody>
          <a:bodyPr wrap="square">
            <a:spAutoFit/>
          </a:bodyPr>
          <a:lstStyle/>
          <a:p>
            <a:pPr marL="914400" lvl="1" indent="-457200">
              <a:lnSpc>
                <a:spcPct val="100000"/>
              </a:lnSpc>
              <a:buAutoNum type="arabicPeriod"/>
            </a:pPr>
            <a:r>
              <a:rPr lang="en-US" altLang="zh-CN" sz="2400" dirty="0">
                <a:latin typeface="Times" pitchFamily="2" charset="0"/>
              </a:rPr>
              <a:t>First select the salient content of the source documents </a:t>
            </a:r>
          </a:p>
        </p:txBody>
      </p:sp>
    </p:spTree>
    <p:custDataLst>
      <p:tags r:id="rId1"/>
    </p:custDataLst>
    <p:extLst>
      <p:ext uri="{BB962C8B-B14F-4D97-AF65-F5344CB8AC3E}">
        <p14:creationId xmlns:p14="http://schemas.microsoft.com/office/powerpoint/2010/main" val="3461368567"/>
      </p:ext>
    </p:extLst>
  </p:cSld>
  <p:clrMapOvr>
    <a:masterClrMapping/>
  </p:clrMapOvr>
  <mc:AlternateContent xmlns:mc="http://schemas.openxmlformats.org/markup-compatibility/2006" xmlns:p14="http://schemas.microsoft.com/office/powerpoint/2010/main">
    <mc:Choice Requires="p14">
      <p:transition spd="slow" p14:dur="2000" advTm="8682"/>
    </mc:Choice>
    <mc:Fallback xmlns="">
      <p:transition spd="slow" advTm="86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F61FC-69F8-4741-B723-7B0784E8E970}"/>
              </a:ext>
            </a:extLst>
          </p:cNvPr>
          <p:cNvSpPr>
            <a:spLocks noGrp="1"/>
          </p:cNvSpPr>
          <p:nvPr>
            <p:ph type="title"/>
          </p:nvPr>
        </p:nvSpPr>
        <p:spPr>
          <a:xfrm>
            <a:off x="605726" y="365125"/>
            <a:ext cx="10515600" cy="1325563"/>
          </a:xfrm>
        </p:spPr>
        <p:txBody>
          <a:bodyPr/>
          <a:lstStyle/>
          <a:p>
            <a:r>
              <a:rPr kumimoji="1" lang="en-US" altLang="zh-CN" dirty="0"/>
              <a:t>Approach</a:t>
            </a:r>
            <a:r>
              <a:rPr kumimoji="1" lang="en-US" altLang="zh-CN" sz="3600" dirty="0"/>
              <a:t>—Extractor-Abstractor Framework</a:t>
            </a:r>
            <a:endParaRPr kumimoji="1" lang="zh-CN" altLang="en-US" dirty="0"/>
          </a:p>
        </p:txBody>
      </p:sp>
      <p:grpSp>
        <p:nvGrpSpPr>
          <p:cNvPr id="6" name="组合 5">
            <a:extLst>
              <a:ext uri="{FF2B5EF4-FFF2-40B4-BE49-F238E27FC236}">
                <a16:creationId xmlns:a16="http://schemas.microsoft.com/office/drawing/2014/main" id="{CDBA6977-BCE5-D942-9335-C64AB64277C8}"/>
              </a:ext>
            </a:extLst>
          </p:cNvPr>
          <p:cNvGrpSpPr/>
          <p:nvPr/>
        </p:nvGrpSpPr>
        <p:grpSpPr>
          <a:xfrm>
            <a:off x="838199" y="4229178"/>
            <a:ext cx="11135142" cy="2017910"/>
            <a:chOff x="838200" y="4234649"/>
            <a:chExt cx="11135142" cy="2017910"/>
          </a:xfrm>
        </p:grpSpPr>
        <p:grpSp>
          <p:nvGrpSpPr>
            <p:cNvPr id="51" name="组合 50">
              <a:extLst>
                <a:ext uri="{FF2B5EF4-FFF2-40B4-BE49-F238E27FC236}">
                  <a16:creationId xmlns:a16="http://schemas.microsoft.com/office/drawing/2014/main" id="{94F63F25-8C65-FC4A-8350-E60130401F9D}"/>
                </a:ext>
              </a:extLst>
            </p:cNvPr>
            <p:cNvGrpSpPr/>
            <p:nvPr/>
          </p:nvGrpSpPr>
          <p:grpSpPr>
            <a:xfrm>
              <a:off x="838200" y="4347558"/>
              <a:ext cx="6217920" cy="1905001"/>
              <a:chOff x="167640" y="3600798"/>
              <a:chExt cx="6217920" cy="1905001"/>
            </a:xfrm>
          </p:grpSpPr>
          <p:sp>
            <p:nvSpPr>
              <p:cNvPr id="37" name="多文档 36">
                <a:extLst>
                  <a:ext uri="{FF2B5EF4-FFF2-40B4-BE49-F238E27FC236}">
                    <a16:creationId xmlns:a16="http://schemas.microsoft.com/office/drawing/2014/main" id="{2121A5C1-16C6-2F47-9A49-0A7641E3C8B2}"/>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39" name="直线箭头连接符 38">
                <a:extLst>
                  <a:ext uri="{FF2B5EF4-FFF2-40B4-BE49-F238E27FC236}">
                    <a16:creationId xmlns:a16="http://schemas.microsoft.com/office/drawing/2014/main" id="{87692E00-C6D0-7643-933A-194F990F8092}"/>
                  </a:ext>
                </a:extLst>
              </p:cNvPr>
              <p:cNvCxnSpPr>
                <a:cxnSpLocks/>
                <a:stCxn id="37"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0" name="圆角矩形 39">
                <a:extLst>
                  <a:ext uri="{FF2B5EF4-FFF2-40B4-BE49-F238E27FC236}">
                    <a16:creationId xmlns:a16="http://schemas.microsoft.com/office/drawing/2014/main" id="{1EF6979B-D911-A343-8510-5690A8BC5649}"/>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41" name="直线箭头连接符 40">
                <a:extLst>
                  <a:ext uri="{FF2B5EF4-FFF2-40B4-BE49-F238E27FC236}">
                    <a16:creationId xmlns:a16="http://schemas.microsoft.com/office/drawing/2014/main" id="{5EDF025F-9920-8C49-98C2-0F07292EBB8A}"/>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3" name="多文档 42">
                <a:extLst>
                  <a:ext uri="{FF2B5EF4-FFF2-40B4-BE49-F238E27FC236}">
                    <a16:creationId xmlns:a16="http://schemas.microsoft.com/office/drawing/2014/main" id="{2E8657AC-E636-9140-AB19-FA8891719CEE}"/>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Salient content</a:t>
                </a:r>
                <a:endParaRPr kumimoji="1" lang="zh-CN" altLang="en-US" sz="2800" dirty="0">
                  <a:solidFill>
                    <a:schemeClr val="tx1"/>
                  </a:solidFill>
                </a:endParaRPr>
              </a:p>
            </p:txBody>
          </p:sp>
        </p:grpSp>
        <p:grpSp>
          <p:nvGrpSpPr>
            <p:cNvPr id="7" name="组合 6">
              <a:extLst>
                <a:ext uri="{FF2B5EF4-FFF2-40B4-BE49-F238E27FC236}">
                  <a16:creationId xmlns:a16="http://schemas.microsoft.com/office/drawing/2014/main" id="{D2EC36B5-C363-BA44-AFEE-25CF2C12CF96}"/>
                </a:ext>
              </a:extLst>
            </p:cNvPr>
            <p:cNvGrpSpPr/>
            <p:nvPr/>
          </p:nvGrpSpPr>
          <p:grpSpPr>
            <a:xfrm>
              <a:off x="7056120" y="4234649"/>
              <a:ext cx="4917222" cy="1904992"/>
              <a:chOff x="7056120" y="4234649"/>
              <a:chExt cx="4917222" cy="1904992"/>
            </a:xfrm>
          </p:grpSpPr>
          <p:cxnSp>
            <p:nvCxnSpPr>
              <p:cNvPr id="13" name="直线箭头连接符 12">
                <a:extLst>
                  <a:ext uri="{FF2B5EF4-FFF2-40B4-BE49-F238E27FC236}">
                    <a16:creationId xmlns:a16="http://schemas.microsoft.com/office/drawing/2014/main" id="{7274ECE4-1C97-8544-B090-37F5E254E670}"/>
                  </a:ext>
                </a:extLst>
              </p:cNvPr>
              <p:cNvCxnSpPr>
                <a:cxnSpLocks/>
                <a:stCxn id="43" idx="3"/>
              </p:cNvCxnSpPr>
              <p:nvPr/>
            </p:nvCxnSpPr>
            <p:spPr>
              <a:xfrm>
                <a:off x="7056120" y="530005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1EC90E87-D758-364D-A7E1-F51905366AD3}"/>
                  </a:ext>
                </a:extLst>
              </p:cNvPr>
              <p:cNvSpPr/>
              <p:nvPr/>
            </p:nvSpPr>
            <p:spPr>
              <a:xfrm>
                <a:off x="7596147" y="4846320"/>
                <a:ext cx="1578333"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16" name="多文档 15">
                <a:extLst>
                  <a:ext uri="{FF2B5EF4-FFF2-40B4-BE49-F238E27FC236}">
                    <a16:creationId xmlns:a16="http://schemas.microsoft.com/office/drawing/2014/main" id="{01678FBB-A3F7-0144-A104-47C3823F56E2}"/>
                  </a:ext>
                </a:extLst>
              </p:cNvPr>
              <p:cNvSpPr/>
              <p:nvPr/>
            </p:nvSpPr>
            <p:spPr>
              <a:xfrm>
                <a:off x="9624396" y="4234649"/>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17" name="直线箭头连接符 16">
                <a:extLst>
                  <a:ext uri="{FF2B5EF4-FFF2-40B4-BE49-F238E27FC236}">
                    <a16:creationId xmlns:a16="http://schemas.microsoft.com/office/drawing/2014/main" id="{4F3000AA-E268-7347-882F-969B4448FC4D}"/>
                  </a:ext>
                </a:extLst>
              </p:cNvPr>
              <p:cNvCxnSpPr>
                <a:cxnSpLocks/>
              </p:cNvCxnSpPr>
              <p:nvPr/>
            </p:nvCxnSpPr>
            <p:spPr>
              <a:xfrm>
                <a:off x="9183759" y="5300059"/>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
        <p:nvSpPr>
          <p:cNvPr id="8" name="矩形 7">
            <a:extLst>
              <a:ext uri="{FF2B5EF4-FFF2-40B4-BE49-F238E27FC236}">
                <a16:creationId xmlns:a16="http://schemas.microsoft.com/office/drawing/2014/main" id="{F2B035E7-FA01-7045-A262-F6390B99CE80}"/>
              </a:ext>
            </a:extLst>
          </p:cNvPr>
          <p:cNvSpPr/>
          <p:nvPr/>
        </p:nvSpPr>
        <p:spPr>
          <a:xfrm>
            <a:off x="3437647" y="2077523"/>
            <a:ext cx="5690532" cy="523220"/>
          </a:xfrm>
          <a:prstGeom prst="rect">
            <a:avLst/>
          </a:prstGeom>
        </p:spPr>
        <p:txBody>
          <a:bodyPr wrap="none">
            <a:spAutoFit/>
          </a:bodyPr>
          <a:lstStyle/>
          <a:p>
            <a:r>
              <a:rPr lang="en-US" altLang="zh-CN" sz="2800" dirty="0"/>
              <a:t>Create Pseudo Summaries for training</a:t>
            </a:r>
            <a:endParaRPr lang="zh-CN" altLang="en-US" sz="2800" dirty="0"/>
          </a:p>
        </p:txBody>
      </p:sp>
      <p:grpSp>
        <p:nvGrpSpPr>
          <p:cNvPr id="18" name="组合 17">
            <a:extLst>
              <a:ext uri="{FF2B5EF4-FFF2-40B4-BE49-F238E27FC236}">
                <a16:creationId xmlns:a16="http://schemas.microsoft.com/office/drawing/2014/main" id="{8A16AA3E-0A49-1544-BE3F-BA0FB53F2A2C}"/>
              </a:ext>
            </a:extLst>
          </p:cNvPr>
          <p:cNvGrpSpPr/>
          <p:nvPr/>
        </p:nvGrpSpPr>
        <p:grpSpPr>
          <a:xfrm>
            <a:off x="838199" y="4229178"/>
            <a:ext cx="11135142" cy="2017910"/>
            <a:chOff x="838200" y="4234649"/>
            <a:chExt cx="11135142" cy="2017910"/>
          </a:xfrm>
        </p:grpSpPr>
        <p:grpSp>
          <p:nvGrpSpPr>
            <p:cNvPr id="19" name="组合 18">
              <a:extLst>
                <a:ext uri="{FF2B5EF4-FFF2-40B4-BE49-F238E27FC236}">
                  <a16:creationId xmlns:a16="http://schemas.microsoft.com/office/drawing/2014/main" id="{1B05BCCA-DD4F-C444-A8C2-DC4787A568AE}"/>
                </a:ext>
              </a:extLst>
            </p:cNvPr>
            <p:cNvGrpSpPr/>
            <p:nvPr/>
          </p:nvGrpSpPr>
          <p:grpSpPr>
            <a:xfrm>
              <a:off x="838200" y="4347558"/>
              <a:ext cx="6217920" cy="1905001"/>
              <a:chOff x="167640" y="3600798"/>
              <a:chExt cx="6217920" cy="1905001"/>
            </a:xfrm>
          </p:grpSpPr>
          <p:sp>
            <p:nvSpPr>
              <p:cNvPr id="25" name="多文档 24">
                <a:extLst>
                  <a:ext uri="{FF2B5EF4-FFF2-40B4-BE49-F238E27FC236}">
                    <a16:creationId xmlns:a16="http://schemas.microsoft.com/office/drawing/2014/main" id="{89A0E107-507A-DD43-B6CB-B3152627A329}"/>
                  </a:ext>
                </a:extLst>
              </p:cNvPr>
              <p:cNvSpPr/>
              <p:nvPr/>
            </p:nvSpPr>
            <p:spPr>
              <a:xfrm>
                <a:off x="167640" y="3600799"/>
                <a:ext cx="2179320" cy="19050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Source Documents</a:t>
                </a:r>
                <a:endParaRPr kumimoji="1" lang="zh-CN" altLang="en-US" sz="2800" dirty="0">
                  <a:solidFill>
                    <a:schemeClr val="tx1"/>
                  </a:solidFill>
                </a:endParaRPr>
              </a:p>
            </p:txBody>
          </p:sp>
          <p:cxnSp>
            <p:nvCxnSpPr>
              <p:cNvPr id="26" name="直线箭头连接符 25">
                <a:extLst>
                  <a:ext uri="{FF2B5EF4-FFF2-40B4-BE49-F238E27FC236}">
                    <a16:creationId xmlns:a16="http://schemas.microsoft.com/office/drawing/2014/main" id="{00DB33C2-1DB3-7944-8D89-EFA66F021D4B}"/>
                  </a:ext>
                </a:extLst>
              </p:cNvPr>
              <p:cNvCxnSpPr>
                <a:cxnSpLocks/>
                <a:stCxn id="25" idx="3"/>
              </p:cNvCxnSpPr>
              <p:nvPr/>
            </p:nvCxnSpPr>
            <p:spPr>
              <a:xfrm>
                <a:off x="234696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2DB3E8F1-3B78-C541-B068-FE4DFF11B808}"/>
                  </a:ext>
                </a:extLst>
              </p:cNvPr>
              <p:cNvSpPr/>
              <p:nvPr/>
            </p:nvSpPr>
            <p:spPr>
              <a:xfrm>
                <a:off x="2834640" y="4099560"/>
                <a:ext cx="1447800"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Extractor</a:t>
                </a:r>
                <a:endParaRPr kumimoji="1" lang="zh-CN" altLang="en-US" sz="2400" dirty="0">
                  <a:solidFill>
                    <a:schemeClr val="tx1"/>
                  </a:solidFill>
                </a:endParaRPr>
              </a:p>
            </p:txBody>
          </p:sp>
          <p:cxnSp>
            <p:nvCxnSpPr>
              <p:cNvPr id="28" name="直线箭头连接符 27">
                <a:extLst>
                  <a:ext uri="{FF2B5EF4-FFF2-40B4-BE49-F238E27FC236}">
                    <a16:creationId xmlns:a16="http://schemas.microsoft.com/office/drawing/2014/main" id="{01B7F8A6-7D88-B94E-AD15-64F09035AC87}"/>
                  </a:ext>
                </a:extLst>
              </p:cNvPr>
              <p:cNvCxnSpPr>
                <a:cxnSpLocks/>
              </p:cNvCxnSpPr>
              <p:nvPr/>
            </p:nvCxnSpPr>
            <p:spPr>
              <a:xfrm>
                <a:off x="4282440" y="4553299"/>
                <a:ext cx="5029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多文档 28">
                <a:extLst>
                  <a:ext uri="{FF2B5EF4-FFF2-40B4-BE49-F238E27FC236}">
                    <a16:creationId xmlns:a16="http://schemas.microsoft.com/office/drawing/2014/main" id="{994CEF19-E9E1-A140-AB33-3385B522B465}"/>
                  </a:ext>
                </a:extLst>
              </p:cNvPr>
              <p:cNvSpPr/>
              <p:nvPr/>
            </p:nvSpPr>
            <p:spPr>
              <a:xfrm>
                <a:off x="4785360" y="3600798"/>
                <a:ext cx="1600200"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rgbClr val="FF0000"/>
                    </a:solidFill>
                  </a:rPr>
                  <a:t>Salient content</a:t>
                </a:r>
                <a:endParaRPr kumimoji="1" lang="zh-CN" altLang="en-US" sz="2800" dirty="0">
                  <a:solidFill>
                    <a:srgbClr val="FF0000"/>
                  </a:solidFill>
                </a:endParaRPr>
              </a:p>
            </p:txBody>
          </p:sp>
        </p:grpSp>
        <p:grpSp>
          <p:nvGrpSpPr>
            <p:cNvPr id="20" name="组合 19">
              <a:extLst>
                <a:ext uri="{FF2B5EF4-FFF2-40B4-BE49-F238E27FC236}">
                  <a16:creationId xmlns:a16="http://schemas.microsoft.com/office/drawing/2014/main" id="{6FEE4BC0-0634-174D-A11E-703CEBAD80F4}"/>
                </a:ext>
              </a:extLst>
            </p:cNvPr>
            <p:cNvGrpSpPr/>
            <p:nvPr/>
          </p:nvGrpSpPr>
          <p:grpSpPr>
            <a:xfrm>
              <a:off x="7056120" y="4234649"/>
              <a:ext cx="4917222" cy="1904992"/>
              <a:chOff x="7056120" y="4234649"/>
              <a:chExt cx="4917222" cy="1904992"/>
            </a:xfrm>
          </p:grpSpPr>
          <p:cxnSp>
            <p:nvCxnSpPr>
              <p:cNvPr id="21" name="直线箭头连接符 20">
                <a:extLst>
                  <a:ext uri="{FF2B5EF4-FFF2-40B4-BE49-F238E27FC236}">
                    <a16:creationId xmlns:a16="http://schemas.microsoft.com/office/drawing/2014/main" id="{7425065D-6735-B343-8067-4CE4245B2046}"/>
                  </a:ext>
                </a:extLst>
              </p:cNvPr>
              <p:cNvCxnSpPr>
                <a:cxnSpLocks/>
                <a:stCxn id="29" idx="3"/>
              </p:cNvCxnSpPr>
              <p:nvPr/>
            </p:nvCxnSpPr>
            <p:spPr>
              <a:xfrm>
                <a:off x="7056120" y="5300054"/>
                <a:ext cx="537376" cy="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圆角矩形 21">
                <a:extLst>
                  <a:ext uri="{FF2B5EF4-FFF2-40B4-BE49-F238E27FC236}">
                    <a16:creationId xmlns:a16="http://schemas.microsoft.com/office/drawing/2014/main" id="{570AD706-9F44-BF43-9F2E-086A9565D956}"/>
                  </a:ext>
                </a:extLst>
              </p:cNvPr>
              <p:cNvSpPr/>
              <p:nvPr/>
            </p:nvSpPr>
            <p:spPr>
              <a:xfrm>
                <a:off x="7596147" y="4846320"/>
                <a:ext cx="1578333" cy="85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Abstractor</a:t>
                </a:r>
                <a:endParaRPr kumimoji="1" lang="zh-CN" altLang="en-US" sz="2400" dirty="0">
                  <a:solidFill>
                    <a:schemeClr val="tx1"/>
                  </a:solidFill>
                </a:endParaRPr>
              </a:p>
            </p:txBody>
          </p:sp>
          <p:sp>
            <p:nvSpPr>
              <p:cNvPr id="23" name="多文档 22">
                <a:extLst>
                  <a:ext uri="{FF2B5EF4-FFF2-40B4-BE49-F238E27FC236}">
                    <a16:creationId xmlns:a16="http://schemas.microsoft.com/office/drawing/2014/main" id="{0E047B02-E6CE-9641-8E27-1AA9E7AA0F9B}"/>
                  </a:ext>
                </a:extLst>
              </p:cNvPr>
              <p:cNvSpPr/>
              <p:nvPr/>
            </p:nvSpPr>
            <p:spPr>
              <a:xfrm>
                <a:off x="9624396" y="4234649"/>
                <a:ext cx="2348946" cy="190499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Summaries</a:t>
                </a:r>
                <a:endParaRPr kumimoji="1" lang="zh-CN" altLang="en-US" sz="2800" dirty="0">
                  <a:solidFill>
                    <a:schemeClr val="tx1"/>
                  </a:solidFill>
                </a:endParaRPr>
              </a:p>
            </p:txBody>
          </p:sp>
          <p:cxnSp>
            <p:nvCxnSpPr>
              <p:cNvPr id="24" name="直线箭头连接符 23">
                <a:extLst>
                  <a:ext uri="{FF2B5EF4-FFF2-40B4-BE49-F238E27FC236}">
                    <a16:creationId xmlns:a16="http://schemas.microsoft.com/office/drawing/2014/main" id="{AB404320-5CBC-6840-B0CF-9C08FBA5A6AD}"/>
                  </a:ext>
                </a:extLst>
              </p:cNvPr>
              <p:cNvCxnSpPr>
                <a:cxnSpLocks/>
              </p:cNvCxnSpPr>
              <p:nvPr/>
            </p:nvCxnSpPr>
            <p:spPr>
              <a:xfrm>
                <a:off x="9183759" y="5300059"/>
                <a:ext cx="46051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
        <p:nvSpPr>
          <p:cNvPr id="30" name="矩形 29">
            <a:extLst>
              <a:ext uri="{FF2B5EF4-FFF2-40B4-BE49-F238E27FC236}">
                <a16:creationId xmlns:a16="http://schemas.microsoft.com/office/drawing/2014/main" id="{DE5F9CA3-E4C4-AF46-A7FE-4B59718F1ECD}"/>
              </a:ext>
            </a:extLst>
          </p:cNvPr>
          <p:cNvSpPr/>
          <p:nvPr/>
        </p:nvSpPr>
        <p:spPr>
          <a:xfrm>
            <a:off x="3442603" y="2077523"/>
            <a:ext cx="5876707" cy="523220"/>
          </a:xfrm>
          <a:prstGeom prst="rect">
            <a:avLst/>
          </a:prstGeom>
        </p:spPr>
        <p:txBody>
          <a:bodyPr wrap="square">
            <a:spAutoFit/>
          </a:bodyPr>
          <a:lstStyle/>
          <a:p>
            <a:r>
              <a:rPr lang="en-US" altLang="zh-CN" sz="2800" dirty="0"/>
              <a:t>Create </a:t>
            </a:r>
            <a:r>
              <a:rPr lang="en-US" altLang="zh-CN" sz="2800" dirty="0">
                <a:solidFill>
                  <a:srgbClr val="FF0000"/>
                </a:solidFill>
              </a:rPr>
              <a:t>Pseudo Summaries </a:t>
            </a:r>
            <a:r>
              <a:rPr lang="en-US" altLang="zh-CN" sz="2800" dirty="0"/>
              <a:t>for training</a:t>
            </a:r>
            <a:endParaRPr lang="zh-CN" altLang="en-US" sz="2800" dirty="0"/>
          </a:p>
        </p:txBody>
      </p:sp>
      <p:cxnSp>
        <p:nvCxnSpPr>
          <p:cNvPr id="31" name="直线箭头连接符 30">
            <a:extLst>
              <a:ext uri="{FF2B5EF4-FFF2-40B4-BE49-F238E27FC236}">
                <a16:creationId xmlns:a16="http://schemas.microsoft.com/office/drawing/2014/main" id="{69197C34-EF3E-3C44-B79B-82BE22F9D65C}"/>
              </a:ext>
            </a:extLst>
          </p:cNvPr>
          <p:cNvCxnSpPr>
            <a:cxnSpLocks/>
            <a:stCxn id="29" idx="0"/>
            <a:endCxn id="30" idx="2"/>
          </p:cNvCxnSpPr>
          <p:nvPr/>
        </p:nvCxnSpPr>
        <p:spPr>
          <a:xfrm flipV="1">
            <a:off x="6366107" y="2600743"/>
            <a:ext cx="14850" cy="1741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CA1B610-7DDB-1745-96E1-9F8BDB8C2304}"/>
              </a:ext>
            </a:extLst>
          </p:cNvPr>
          <p:cNvSpPr>
            <a:spLocks noGrp="1"/>
          </p:cNvSpPr>
          <p:nvPr>
            <p:ph type="sldNum" sz="quarter" idx="4294967295"/>
          </p:nvPr>
        </p:nvSpPr>
        <p:spPr>
          <a:xfrm>
            <a:off x="8610600" y="6356350"/>
            <a:ext cx="2743200" cy="365125"/>
          </a:xfrm>
          <a:prstGeom prst="rect">
            <a:avLst/>
          </a:prstGeom>
        </p:spPr>
        <p:txBody>
          <a:bodyPr/>
          <a:lstStyle/>
          <a:p>
            <a:r>
              <a:rPr lang="sl-SI" dirty="0"/>
              <a:t>#4</a:t>
            </a:r>
            <a:endParaRPr lang="en-US" dirty="0"/>
          </a:p>
        </p:txBody>
      </p:sp>
      <p:sp>
        <p:nvSpPr>
          <p:cNvPr id="32" name="矩形 31">
            <a:extLst>
              <a:ext uri="{FF2B5EF4-FFF2-40B4-BE49-F238E27FC236}">
                <a16:creationId xmlns:a16="http://schemas.microsoft.com/office/drawing/2014/main" id="{05895875-C2EA-7B41-BAB3-FBE595680E3C}"/>
              </a:ext>
            </a:extLst>
          </p:cNvPr>
          <p:cNvSpPr/>
          <p:nvPr/>
        </p:nvSpPr>
        <p:spPr>
          <a:xfrm>
            <a:off x="-335281" y="3123963"/>
            <a:ext cx="7208520" cy="461665"/>
          </a:xfrm>
          <a:prstGeom prst="rect">
            <a:avLst/>
          </a:prstGeom>
        </p:spPr>
        <p:txBody>
          <a:bodyPr wrap="square">
            <a:spAutoFit/>
          </a:bodyPr>
          <a:lstStyle/>
          <a:p>
            <a:pPr marL="1257300" lvl="2" indent="-342900">
              <a:lnSpc>
                <a:spcPct val="100000"/>
              </a:lnSpc>
              <a:buFont typeface="Arial" panose="020B0604020202020204" pitchFamily="34" charset="0"/>
              <a:buChar char="•"/>
            </a:pPr>
            <a:r>
              <a:rPr lang="en-US" altLang="zh-CN" sz="2400" b="1" dirty="0">
                <a:latin typeface="Times" pitchFamily="2" charset="0"/>
              </a:rPr>
              <a:t>Keywords</a:t>
            </a:r>
            <a:r>
              <a:rPr lang="en-US" altLang="zh-CN" sz="2400" dirty="0">
                <a:latin typeface="Times" pitchFamily="2" charset="0"/>
              </a:rPr>
              <a:t> can help select salient content</a:t>
            </a:r>
          </a:p>
        </p:txBody>
      </p:sp>
    </p:spTree>
    <p:custDataLst>
      <p:tags r:id="rId1"/>
    </p:custDataLst>
    <p:extLst>
      <p:ext uri="{BB962C8B-B14F-4D97-AF65-F5344CB8AC3E}">
        <p14:creationId xmlns:p14="http://schemas.microsoft.com/office/powerpoint/2010/main" val="1962367418"/>
      </p:ext>
    </p:extLst>
  </p:cSld>
  <p:clrMapOvr>
    <a:masterClrMapping/>
  </p:clrMapOvr>
  <mc:AlternateContent xmlns:mc="http://schemas.openxmlformats.org/markup-compatibility/2006" xmlns:p14="http://schemas.microsoft.com/office/powerpoint/2010/main">
    <mc:Choice Requires="p14">
      <p:transition spd="slow" p14:dur="2000" advTm="18735"/>
    </mc:Choice>
    <mc:Fallback xmlns="">
      <p:transition spd="slow" advTm="18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6" presetClass="entr" presetSubtype="42"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outHorizontal)">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FC52-1E3F-8A49-90E7-FF4B82A3B2A9}"/>
              </a:ext>
            </a:extLst>
          </p:cNvPr>
          <p:cNvSpPr>
            <a:spLocks noGrp="1"/>
          </p:cNvSpPr>
          <p:nvPr>
            <p:ph type="title"/>
          </p:nvPr>
        </p:nvSpPr>
        <p:spPr>
          <a:xfrm>
            <a:off x="838200" y="365125"/>
            <a:ext cx="10515600" cy="1325563"/>
          </a:xfrm>
        </p:spPr>
        <p:txBody>
          <a:bodyPr/>
          <a:lstStyle/>
          <a:p>
            <a:r>
              <a:rPr kumimoji="1" lang="en-US" altLang="zh-CN" dirty="0"/>
              <a:t>Previous work — Pseudo Summaries</a:t>
            </a:r>
            <a:endParaRPr kumimoji="1" lang="zh-CN" altLang="en-US" dirty="0"/>
          </a:p>
        </p:txBody>
      </p:sp>
      <p:sp>
        <p:nvSpPr>
          <p:cNvPr id="3" name="内容占位符 2">
            <a:extLst>
              <a:ext uri="{FF2B5EF4-FFF2-40B4-BE49-F238E27FC236}">
                <a16:creationId xmlns:a16="http://schemas.microsoft.com/office/drawing/2014/main" id="{835FF9DE-708A-F34A-9A8B-33B99D745794}"/>
              </a:ext>
            </a:extLst>
          </p:cNvPr>
          <p:cNvSpPr>
            <a:spLocks noGrp="1"/>
          </p:cNvSpPr>
          <p:nvPr>
            <p:ph sz="half" idx="1"/>
          </p:nvPr>
        </p:nvSpPr>
        <p:spPr>
          <a:xfrm>
            <a:off x="838200" y="1726235"/>
            <a:ext cx="3077817" cy="1325562"/>
          </a:xfrm>
        </p:spPr>
        <p:txBody>
          <a:bodyPr>
            <a:normAutofit/>
          </a:bodyPr>
          <a:lstStyle/>
          <a:p>
            <a:r>
              <a:rPr kumimoji="1" lang="en-US" altLang="zh-CN" dirty="0">
                <a:latin typeface="Times" pitchFamily="2" charset="0"/>
              </a:rPr>
              <a:t>Sentence-level </a:t>
            </a:r>
            <a:r>
              <a:rPr kumimoji="1" lang="en-US" altLang="zh-CN" sz="2000" dirty="0">
                <a:latin typeface="Times" pitchFamily="2" charset="0"/>
              </a:rPr>
              <a:t>(</a:t>
            </a:r>
            <a:r>
              <a:rPr lang="en" altLang="zh-CN" sz="2000" dirty="0">
                <a:latin typeface="Times" pitchFamily="2" charset="0"/>
              </a:rPr>
              <a:t>Chen and Bansal, 2018</a:t>
            </a:r>
            <a:r>
              <a:rPr kumimoji="1" lang="en-US" altLang="zh-CN" sz="2000" dirty="0">
                <a:latin typeface="Times" pitchFamily="2" charset="0"/>
              </a:rPr>
              <a:t>)</a:t>
            </a:r>
            <a:endParaRPr kumimoji="1" lang="zh-CN" altLang="en-US" sz="2000" dirty="0">
              <a:latin typeface="Times" pitchFamily="2" charset="0"/>
            </a:endParaRPr>
          </a:p>
        </p:txBody>
      </p:sp>
      <p:sp>
        <p:nvSpPr>
          <p:cNvPr id="7" name="文本框 4">
            <a:extLst>
              <a:ext uri="{FF2B5EF4-FFF2-40B4-BE49-F238E27FC236}">
                <a16:creationId xmlns:a16="http://schemas.microsoft.com/office/drawing/2014/main" id="{397F0C5F-ED44-F344-B17D-09A5EEBA5A88}"/>
              </a:ext>
            </a:extLst>
          </p:cNvPr>
          <p:cNvSpPr txBox="1"/>
          <p:nvPr/>
        </p:nvSpPr>
        <p:spPr>
          <a:xfrm>
            <a:off x="2395622" y="2976181"/>
            <a:ext cx="925740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new </a:t>
            </a:r>
            <a:r>
              <a:rPr kumimoji="1" lang="en-US" altLang="zh-CN" dirty="0" err="1">
                <a:latin typeface="Times" pitchFamily="2" charset="0"/>
              </a:rPr>
              <a:t>delhi</a:t>
            </a:r>
            <a:r>
              <a:rPr kumimoji="1" lang="en-US" altLang="zh-CN" dirty="0">
                <a:latin typeface="Times" pitchFamily="2" charset="0"/>
              </a:rPr>
              <a:t>, </a:t>
            </a:r>
            <a:r>
              <a:rPr kumimoji="1" lang="en-US" altLang="zh-CN" dirty="0" err="1">
                <a:latin typeface="Times" pitchFamily="2" charset="0"/>
              </a:rPr>
              <a:t>india</a:t>
            </a:r>
            <a:r>
              <a:rPr kumimoji="1" lang="en-US" altLang="zh-CN" dirty="0">
                <a:latin typeface="Times" pitchFamily="2" charset="0"/>
              </a:rPr>
              <a:t> police have arrested four employees. federal education minister smriti </a:t>
            </a:r>
            <a:r>
              <a:rPr kumimoji="1" lang="en-US" altLang="zh-CN" dirty="0" err="1">
                <a:latin typeface="Times" pitchFamily="2" charset="0"/>
              </a:rPr>
              <a:t>irani</a:t>
            </a:r>
            <a:r>
              <a:rPr kumimoji="1" lang="en-US" altLang="zh-CN" dirty="0">
                <a:latin typeface="Times" pitchFamily="2" charset="0"/>
              </a:rPr>
              <a:t> was visiting a </a:t>
            </a:r>
            <a:r>
              <a:rPr kumimoji="1" lang="en-US" altLang="zh-CN" dirty="0" err="1">
                <a:latin typeface="Times" pitchFamily="2" charset="0"/>
              </a:rPr>
              <a:t>fabindia</a:t>
            </a:r>
            <a:r>
              <a:rPr kumimoji="1" lang="en-US" altLang="zh-CN" dirty="0">
                <a:latin typeface="Times" pitchFamily="2" charset="0"/>
              </a:rPr>
              <a:t> outlet in the tourist resort state of goa on </a:t>
            </a:r>
            <a:r>
              <a:rPr kumimoji="1" lang="en-US" altLang="zh-CN" dirty="0" err="1">
                <a:latin typeface="Times" pitchFamily="2" charset="0"/>
              </a:rPr>
              <a:t>friday</a:t>
            </a:r>
            <a:r>
              <a:rPr kumimoji="1" lang="en-US" altLang="zh-CN" dirty="0">
                <a:latin typeface="Times" pitchFamily="2" charset="0"/>
              </a:rPr>
              <a:t> when she discovered a surveillance camera pointed at the store ’s changing room.  four employees of the store have been arrested , but its manager was still at large </a:t>
            </a:r>
            <a:r>
              <a:rPr kumimoji="1" lang="en-US" altLang="zh-CN" dirty="0" err="1">
                <a:latin typeface="Times" pitchFamily="2" charset="0"/>
              </a:rPr>
              <a:t>saturday</a:t>
            </a:r>
            <a:r>
              <a:rPr kumimoji="1" lang="en-US" altLang="zh-CN" dirty="0">
                <a:latin typeface="Times" pitchFamily="2" charset="0"/>
              </a:rPr>
              <a:t> . state authorities found an overhead camera that the minister had spotted and determined that it was indeed able to take photos of customers. authorities sealed off the store and summoned six top officials from </a:t>
            </a:r>
            <a:r>
              <a:rPr kumimoji="1" lang="en-US" altLang="zh-CN" dirty="0" err="1">
                <a:latin typeface="Times" pitchFamily="2" charset="0"/>
              </a:rPr>
              <a:t>fabindia</a:t>
            </a:r>
            <a:r>
              <a:rPr kumimoji="1" lang="en-US" altLang="zh-CN" dirty="0">
                <a:latin typeface="Times" pitchFamily="2" charset="0"/>
              </a:rPr>
              <a:t>. the arrested staff have been charged with voyeurism and breach of privacy . if convicted , they could spend up to three years in jail .</a:t>
            </a:r>
            <a:endParaRPr kumimoji="1" lang="zh-CN" altLang="en-US" dirty="0">
              <a:latin typeface="Times" pitchFamily="2" charset="0"/>
            </a:endParaRPr>
          </a:p>
        </p:txBody>
      </p:sp>
      <p:sp>
        <p:nvSpPr>
          <p:cNvPr id="8" name="文本框 5">
            <a:extLst>
              <a:ext uri="{FF2B5EF4-FFF2-40B4-BE49-F238E27FC236}">
                <a16:creationId xmlns:a16="http://schemas.microsoft.com/office/drawing/2014/main" id="{4FC3F2A7-E8FD-524F-B9BF-388E20C82C2A}"/>
              </a:ext>
            </a:extLst>
          </p:cNvPr>
          <p:cNvSpPr txBox="1"/>
          <p:nvPr/>
        </p:nvSpPr>
        <p:spPr>
          <a:xfrm>
            <a:off x="1038828" y="2849526"/>
            <a:ext cx="133595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Document</a:t>
            </a:r>
          </a:p>
        </p:txBody>
      </p:sp>
      <p:sp>
        <p:nvSpPr>
          <p:cNvPr id="9" name="文本框 7">
            <a:extLst>
              <a:ext uri="{FF2B5EF4-FFF2-40B4-BE49-F238E27FC236}">
                <a16:creationId xmlns:a16="http://schemas.microsoft.com/office/drawing/2014/main" id="{F58FCD0A-1488-194B-9ACC-D91A34C10354}"/>
              </a:ext>
            </a:extLst>
          </p:cNvPr>
          <p:cNvSpPr txBox="1"/>
          <p:nvPr/>
        </p:nvSpPr>
        <p:spPr>
          <a:xfrm>
            <a:off x="2395621" y="5723221"/>
            <a:ext cx="925740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federal education minister </a:t>
            </a:r>
            <a:r>
              <a:rPr kumimoji="1" lang="en-US" altLang="zh-CN" dirty="0" err="1">
                <a:latin typeface="Times" pitchFamily="2" charset="0"/>
              </a:rPr>
              <a:t>smriti</a:t>
            </a:r>
            <a:r>
              <a:rPr kumimoji="1" lang="en-US" altLang="zh-CN" dirty="0">
                <a:latin typeface="Times" pitchFamily="2" charset="0"/>
              </a:rPr>
              <a:t> </a:t>
            </a:r>
            <a:r>
              <a:rPr kumimoji="1" lang="en-US" altLang="zh-CN" dirty="0" err="1">
                <a:latin typeface="Times" pitchFamily="2" charset="0"/>
              </a:rPr>
              <a:t>irani</a:t>
            </a:r>
            <a:r>
              <a:rPr kumimoji="1" lang="en-US" altLang="zh-CN" dirty="0">
                <a:latin typeface="Times" pitchFamily="2" charset="0"/>
              </a:rPr>
              <a:t> visited a </a:t>
            </a:r>
            <a:r>
              <a:rPr kumimoji="1" lang="en-US" altLang="zh-CN" dirty="0" err="1">
                <a:latin typeface="Times" pitchFamily="2" charset="0"/>
              </a:rPr>
              <a:t>fabindia</a:t>
            </a:r>
            <a:r>
              <a:rPr kumimoji="1" lang="en-US" altLang="zh-CN" dirty="0">
                <a:latin typeface="Times" pitchFamily="2" charset="0"/>
              </a:rPr>
              <a:t> store in goa , saw cameras.</a:t>
            </a:r>
          </a:p>
          <a:p>
            <a:r>
              <a:rPr kumimoji="1" lang="en-US" altLang="zh-CN" dirty="0" err="1">
                <a:latin typeface="Times" pitchFamily="2" charset="0"/>
              </a:rPr>
              <a:t>authoroities</a:t>
            </a:r>
            <a:r>
              <a:rPr kumimoji="1" lang="en-US" altLang="zh-CN" dirty="0">
                <a:latin typeface="Times" pitchFamily="2" charset="0"/>
              </a:rPr>
              <a:t> discovered the cameras could capture photos from the store ’s changing room.</a:t>
            </a:r>
          </a:p>
          <a:p>
            <a:r>
              <a:rPr kumimoji="1" lang="en-US" altLang="zh-CN" dirty="0">
                <a:latin typeface="Times" pitchFamily="2" charset="0"/>
              </a:rPr>
              <a:t>the four store workers arrested could spend three years each in prison if convicted .</a:t>
            </a:r>
            <a:endParaRPr kumimoji="1" lang="zh-CN" altLang="en-US" dirty="0">
              <a:latin typeface="Times" pitchFamily="2" charset="0"/>
            </a:endParaRPr>
          </a:p>
        </p:txBody>
      </p:sp>
      <p:sp>
        <p:nvSpPr>
          <p:cNvPr id="10" name="文本框 8">
            <a:extLst>
              <a:ext uri="{FF2B5EF4-FFF2-40B4-BE49-F238E27FC236}">
                <a16:creationId xmlns:a16="http://schemas.microsoft.com/office/drawing/2014/main" id="{309AC8A2-1DEC-0E49-8A90-75E190E6016F}"/>
              </a:ext>
            </a:extLst>
          </p:cNvPr>
          <p:cNvSpPr txBox="1"/>
          <p:nvPr/>
        </p:nvSpPr>
        <p:spPr>
          <a:xfrm>
            <a:off x="1038828" y="5723221"/>
            <a:ext cx="130842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latin typeface="Times" pitchFamily="2" charset="0"/>
              </a:rPr>
              <a:t>Summary</a:t>
            </a:r>
            <a:endParaRPr kumimoji="1" lang="zh-CN" altLang="en-US" dirty="0">
              <a:latin typeface="Times" pitchFamily="2" charset="0"/>
            </a:endParaRPr>
          </a:p>
        </p:txBody>
      </p:sp>
      <p:sp>
        <p:nvSpPr>
          <p:cNvPr id="11" name="矩形 10">
            <a:extLst>
              <a:ext uri="{FF2B5EF4-FFF2-40B4-BE49-F238E27FC236}">
                <a16:creationId xmlns:a16="http://schemas.microsoft.com/office/drawing/2014/main" id="{963A103B-04C2-2E4D-8AC9-D73D6E14A6D4}"/>
              </a:ext>
            </a:extLst>
          </p:cNvPr>
          <p:cNvSpPr/>
          <p:nvPr/>
        </p:nvSpPr>
        <p:spPr>
          <a:xfrm>
            <a:off x="2395622" y="2948499"/>
            <a:ext cx="9169126" cy="2347156"/>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3" name="内容占位符 2">
            <a:extLst>
              <a:ext uri="{FF2B5EF4-FFF2-40B4-BE49-F238E27FC236}">
                <a16:creationId xmlns:a16="http://schemas.microsoft.com/office/drawing/2014/main" id="{B60BAFF1-F58D-B54D-AD7A-D8A17F0A4C44}"/>
              </a:ext>
            </a:extLst>
          </p:cNvPr>
          <p:cNvSpPr>
            <a:spLocks noGrp="1"/>
          </p:cNvSpPr>
          <p:nvPr>
            <p:ph sz="half" idx="2"/>
          </p:nvPr>
        </p:nvSpPr>
        <p:spPr>
          <a:xfrm>
            <a:off x="6472032" y="1707393"/>
            <a:ext cx="2852530" cy="4351338"/>
          </a:xfrm>
        </p:spPr>
        <p:txBody>
          <a:bodyPr>
            <a:normAutofit/>
          </a:bodyPr>
          <a:lstStyle/>
          <a:p>
            <a:r>
              <a:rPr kumimoji="1" lang="en-US" altLang="zh-CN" dirty="0">
                <a:latin typeface="Times" pitchFamily="2" charset="0"/>
              </a:rPr>
              <a:t>Summary-level </a:t>
            </a:r>
            <a:r>
              <a:rPr lang="en-US" altLang="zh-CN" sz="2000" dirty="0">
                <a:latin typeface="Times" pitchFamily="2" charset="0"/>
              </a:rPr>
              <a:t>(</a:t>
            </a:r>
            <a:r>
              <a:rPr lang="en" altLang="zh-CN" sz="2000" dirty="0">
                <a:latin typeface="Times" pitchFamily="2" charset="0"/>
              </a:rPr>
              <a:t>Sharma et al., 2019</a:t>
            </a:r>
            <a:r>
              <a:rPr lang="en-US" altLang="zh-CN" sz="2000" dirty="0">
                <a:latin typeface="Times" pitchFamily="2" charset="0"/>
              </a:rPr>
              <a:t>)</a:t>
            </a:r>
            <a:endParaRPr lang="zh-CN" altLang="en-US" dirty="0">
              <a:latin typeface="Times" pitchFamily="2" charset="0"/>
            </a:endParaRPr>
          </a:p>
        </p:txBody>
      </p:sp>
      <p:sp>
        <p:nvSpPr>
          <p:cNvPr id="4" name="灯片编号占位符 3">
            <a:extLst>
              <a:ext uri="{FF2B5EF4-FFF2-40B4-BE49-F238E27FC236}">
                <a16:creationId xmlns:a16="http://schemas.microsoft.com/office/drawing/2014/main" id="{631CD632-8B53-2946-81E4-855035B447D2}"/>
              </a:ext>
            </a:extLst>
          </p:cNvPr>
          <p:cNvSpPr>
            <a:spLocks noGrp="1"/>
          </p:cNvSpPr>
          <p:nvPr>
            <p:ph type="sldNum" sz="quarter" idx="4294967295"/>
          </p:nvPr>
        </p:nvSpPr>
        <p:spPr>
          <a:xfrm>
            <a:off x="8610600" y="6356350"/>
            <a:ext cx="2743200" cy="365125"/>
          </a:xfrm>
          <a:prstGeom prst="rect">
            <a:avLst/>
          </a:prstGeom>
        </p:spPr>
        <p:txBody>
          <a:bodyPr/>
          <a:lstStyle/>
          <a:p>
            <a:r>
              <a:rPr lang="sl-SI"/>
              <a:t>#TheWebConf</a:t>
            </a:r>
            <a:endParaRPr lang="en-US" dirty="0"/>
          </a:p>
        </p:txBody>
      </p:sp>
    </p:spTree>
    <p:extLst>
      <p:ext uri="{BB962C8B-B14F-4D97-AF65-F5344CB8AC3E}">
        <p14:creationId xmlns:p14="http://schemas.microsoft.com/office/powerpoint/2010/main" val="314397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FC52-1E3F-8A49-90E7-FF4B82A3B2A9}"/>
              </a:ext>
            </a:extLst>
          </p:cNvPr>
          <p:cNvSpPr>
            <a:spLocks noGrp="1"/>
          </p:cNvSpPr>
          <p:nvPr>
            <p:ph type="title"/>
          </p:nvPr>
        </p:nvSpPr>
        <p:spPr>
          <a:xfrm>
            <a:off x="838200" y="365125"/>
            <a:ext cx="10515600" cy="1325563"/>
          </a:xfrm>
        </p:spPr>
        <p:txBody>
          <a:bodyPr/>
          <a:lstStyle/>
          <a:p>
            <a:r>
              <a:rPr kumimoji="1" lang="en-US" altLang="zh-CN" dirty="0"/>
              <a:t>Previous work — </a:t>
            </a:r>
            <a:r>
              <a:rPr kumimoji="1" lang="en-US" altLang="zh-CN" sz="3600" dirty="0"/>
              <a:t>Pseudo Summaries</a:t>
            </a:r>
            <a:endParaRPr kumimoji="1" lang="zh-CN" altLang="en-US" sz="3600" dirty="0"/>
          </a:p>
        </p:txBody>
      </p:sp>
      <p:sp>
        <p:nvSpPr>
          <p:cNvPr id="3" name="内容占位符 2">
            <a:extLst>
              <a:ext uri="{FF2B5EF4-FFF2-40B4-BE49-F238E27FC236}">
                <a16:creationId xmlns:a16="http://schemas.microsoft.com/office/drawing/2014/main" id="{835FF9DE-708A-F34A-9A8B-33B99D745794}"/>
              </a:ext>
            </a:extLst>
          </p:cNvPr>
          <p:cNvSpPr>
            <a:spLocks noGrp="1"/>
          </p:cNvSpPr>
          <p:nvPr>
            <p:ph sz="half" idx="1"/>
          </p:nvPr>
        </p:nvSpPr>
        <p:spPr>
          <a:xfrm>
            <a:off x="838200" y="1726235"/>
            <a:ext cx="3077817" cy="1325562"/>
          </a:xfrm>
        </p:spPr>
        <p:txBody>
          <a:bodyPr>
            <a:normAutofit/>
          </a:bodyPr>
          <a:lstStyle/>
          <a:p>
            <a:r>
              <a:rPr kumimoji="1" lang="en-US" altLang="zh-CN" dirty="0">
                <a:latin typeface="Times" pitchFamily="2" charset="0"/>
              </a:rPr>
              <a:t>Sentence-level </a:t>
            </a:r>
            <a:r>
              <a:rPr kumimoji="1" lang="en-US" altLang="zh-CN" sz="2000" dirty="0">
                <a:latin typeface="Times" pitchFamily="2" charset="0"/>
              </a:rPr>
              <a:t>(</a:t>
            </a:r>
            <a:r>
              <a:rPr lang="en" altLang="zh-CN" sz="2000" dirty="0">
                <a:latin typeface="Times" pitchFamily="2" charset="0"/>
              </a:rPr>
              <a:t>Chen and Bansal, 2018</a:t>
            </a:r>
            <a:r>
              <a:rPr kumimoji="1" lang="en-US" altLang="zh-CN" sz="2000" dirty="0">
                <a:latin typeface="Times" pitchFamily="2" charset="0"/>
              </a:rPr>
              <a:t>)</a:t>
            </a:r>
            <a:endParaRPr kumimoji="1" lang="zh-CN" altLang="en-US" sz="2000" dirty="0">
              <a:latin typeface="Times" pitchFamily="2" charset="0"/>
            </a:endParaRPr>
          </a:p>
        </p:txBody>
      </p:sp>
      <p:sp>
        <p:nvSpPr>
          <p:cNvPr id="13" name="内容占位符 2">
            <a:extLst>
              <a:ext uri="{FF2B5EF4-FFF2-40B4-BE49-F238E27FC236}">
                <a16:creationId xmlns:a16="http://schemas.microsoft.com/office/drawing/2014/main" id="{B60BAFF1-F58D-B54D-AD7A-D8A17F0A4C44}"/>
              </a:ext>
            </a:extLst>
          </p:cNvPr>
          <p:cNvSpPr>
            <a:spLocks noGrp="1"/>
          </p:cNvSpPr>
          <p:nvPr>
            <p:ph sz="half" idx="2"/>
          </p:nvPr>
        </p:nvSpPr>
        <p:spPr>
          <a:xfrm>
            <a:off x="6472032" y="1707393"/>
            <a:ext cx="2852530" cy="4351338"/>
          </a:xfrm>
        </p:spPr>
        <p:txBody>
          <a:bodyPr>
            <a:normAutofit/>
          </a:bodyPr>
          <a:lstStyle/>
          <a:p>
            <a:r>
              <a:rPr kumimoji="1" lang="en-US" altLang="zh-CN" dirty="0">
                <a:latin typeface="Times" pitchFamily="2" charset="0"/>
              </a:rPr>
              <a:t>Summary-level </a:t>
            </a:r>
            <a:r>
              <a:rPr lang="en-US" altLang="zh-CN" sz="2000" dirty="0">
                <a:latin typeface="Times" pitchFamily="2" charset="0"/>
              </a:rPr>
              <a:t>(</a:t>
            </a:r>
            <a:r>
              <a:rPr lang="en" altLang="zh-CN" sz="2000" dirty="0">
                <a:latin typeface="Times" pitchFamily="2" charset="0"/>
              </a:rPr>
              <a:t>Sharma et al., 2019</a:t>
            </a:r>
            <a:r>
              <a:rPr lang="en-US" altLang="zh-CN" sz="2000" dirty="0">
                <a:latin typeface="Times" pitchFamily="2" charset="0"/>
              </a:rPr>
              <a:t>)</a:t>
            </a:r>
            <a:endParaRPr lang="zh-CN" altLang="en-US" dirty="0">
              <a:latin typeface="Times" pitchFamily="2" charset="0"/>
            </a:endParaRPr>
          </a:p>
        </p:txBody>
      </p:sp>
      <p:sp>
        <p:nvSpPr>
          <p:cNvPr id="4" name="灯片编号占位符 3">
            <a:extLst>
              <a:ext uri="{FF2B5EF4-FFF2-40B4-BE49-F238E27FC236}">
                <a16:creationId xmlns:a16="http://schemas.microsoft.com/office/drawing/2014/main" id="{631CD632-8B53-2946-81E4-855035B447D2}"/>
              </a:ext>
            </a:extLst>
          </p:cNvPr>
          <p:cNvSpPr>
            <a:spLocks noGrp="1"/>
          </p:cNvSpPr>
          <p:nvPr>
            <p:ph type="sldNum" sz="quarter" idx="4294967295"/>
          </p:nvPr>
        </p:nvSpPr>
        <p:spPr>
          <a:xfrm>
            <a:off x="8610600" y="6356350"/>
            <a:ext cx="2743200" cy="365125"/>
          </a:xfrm>
          <a:prstGeom prst="rect">
            <a:avLst/>
          </a:prstGeom>
        </p:spPr>
        <p:txBody>
          <a:bodyPr/>
          <a:lstStyle/>
          <a:p>
            <a:r>
              <a:rPr lang="sl-SI" dirty="0"/>
              <a:t>#5</a:t>
            </a:r>
            <a:endParaRPr lang="en-US" dirty="0"/>
          </a:p>
        </p:txBody>
      </p:sp>
    </p:spTree>
    <p:extLst>
      <p:ext uri="{BB962C8B-B14F-4D97-AF65-F5344CB8AC3E}">
        <p14:creationId xmlns:p14="http://schemas.microsoft.com/office/powerpoint/2010/main" val="4179069195"/>
      </p:ext>
    </p:extLst>
  </p:cSld>
  <p:clrMapOvr>
    <a:masterClrMapping/>
  </p:clrMapOvr>
  <mc:AlternateContent xmlns:mc="http://schemas.openxmlformats.org/markup-compatibility/2006" xmlns:p14="http://schemas.microsoft.com/office/powerpoint/2010/main">
    <mc:Choice Requires="p14">
      <p:transition spd="slow" p14:dur="2000" advTm="11519"/>
    </mc:Choice>
    <mc:Fallback xmlns="">
      <p:transition spd="slow" advTm="1151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4|0.7|7.6"/>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8.9|6.1"/>
</p:tagLst>
</file>

<file path=ppt/tags/tag4.xml><?xml version="1.0" encoding="utf-8"?>
<p:tagLst xmlns:a="http://schemas.openxmlformats.org/drawingml/2006/main" xmlns:r="http://schemas.openxmlformats.org/officeDocument/2006/relationships" xmlns:p="http://schemas.openxmlformats.org/presentationml/2006/main">
  <p:tag name="TIMING" val="|31.3"/>
</p:tagLst>
</file>

<file path=ppt/tags/tag5.xml><?xml version="1.0" encoding="utf-8"?>
<p:tagLst xmlns:a="http://schemas.openxmlformats.org/drawingml/2006/main" xmlns:r="http://schemas.openxmlformats.org/officeDocument/2006/relationships" xmlns:p="http://schemas.openxmlformats.org/presentationml/2006/main">
  <p:tag name="TIMING" val="|24.4|4.3"/>
</p:tagLst>
</file>

<file path=ppt/tags/tag6.xml><?xml version="1.0" encoding="utf-8"?>
<p:tagLst xmlns:a="http://schemas.openxmlformats.org/drawingml/2006/main" xmlns:r="http://schemas.openxmlformats.org/officeDocument/2006/relationships" xmlns:p="http://schemas.openxmlformats.org/presentationml/2006/main">
  <p:tag name="TIMING" val="|0.6|0.2|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3281</TotalTime>
  <Words>4292</Words>
  <Application>Microsoft Macintosh PowerPoint</Application>
  <PresentationFormat>宽屏</PresentationFormat>
  <Paragraphs>855</Paragraphs>
  <Slides>52</Slides>
  <Notes>49</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CambriaMath</vt:lpstr>
      <vt:lpstr>Arial</vt:lpstr>
      <vt:lpstr>Calibri</vt:lpstr>
      <vt:lpstr>Calibri Light</vt:lpstr>
      <vt:lpstr>Cambria Math</vt:lpstr>
      <vt:lpstr>Times</vt:lpstr>
      <vt:lpstr>Office Theme</vt:lpstr>
      <vt:lpstr>Keyword-aware Abstractive Summarization by Extracting Set-level Intermediate Summaries</vt:lpstr>
      <vt:lpstr>Task Description</vt:lpstr>
      <vt:lpstr>Task Description</vt:lpstr>
      <vt:lpstr>Motivation</vt:lpstr>
      <vt:lpstr>Motivation</vt:lpstr>
      <vt:lpstr>Motivation</vt:lpstr>
      <vt:lpstr>Approach—Extractor-Abstractor Framework</vt:lpstr>
      <vt:lpstr>Previous work — Pseudo Summaries</vt:lpstr>
      <vt:lpstr>Previous work — Pseudo Summaries</vt:lpstr>
      <vt:lpstr>Previous work — Pseudo Summaries</vt:lpstr>
      <vt:lpstr>Previous work — Pseudo Summaries</vt:lpstr>
      <vt:lpstr>Previous work — Pseudo Summaries</vt:lpstr>
      <vt:lpstr>PowerPoint 演示文稿</vt:lpstr>
      <vt:lpstr>PowerPoint 演示文稿</vt:lpstr>
      <vt:lpstr>Approach—Set-level Matching Heuristics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Experiment—Pseudo Summaries</vt:lpstr>
      <vt:lpstr>PowerPoint 演示文稿</vt:lpstr>
      <vt:lpstr>PowerPoint 演示文稿</vt:lpstr>
      <vt:lpstr>PowerPoint 演示文稿</vt:lpstr>
      <vt:lpstr>Experiment—Extractor-Abstractor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September 2020</dc:title>
  <dc:creator>Marija Komatar</dc:creator>
  <cp:lastModifiedBy>Microsoft Office User</cp:lastModifiedBy>
  <cp:revision>294</cp:revision>
  <dcterms:created xsi:type="dcterms:W3CDTF">2020-09-02T10:29:23Z</dcterms:created>
  <dcterms:modified xsi:type="dcterms:W3CDTF">2021-03-24T07:51:10Z</dcterms:modified>
</cp:coreProperties>
</file>