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7" r:id="rId3"/>
    <p:sldId id="313" r:id="rId4"/>
    <p:sldId id="367" r:id="rId5"/>
    <p:sldId id="312" r:id="rId6"/>
    <p:sldId id="339" r:id="rId7"/>
    <p:sldId id="342" r:id="rId8"/>
    <p:sldId id="371" r:id="rId9"/>
    <p:sldId id="343" r:id="rId10"/>
    <p:sldId id="320" r:id="rId11"/>
    <p:sldId id="346" r:id="rId12"/>
    <p:sldId id="345" r:id="rId13"/>
    <p:sldId id="347" r:id="rId14"/>
    <p:sldId id="349" r:id="rId15"/>
    <p:sldId id="350" r:id="rId16"/>
    <p:sldId id="344" r:id="rId17"/>
    <p:sldId id="351" r:id="rId18"/>
    <p:sldId id="352" r:id="rId19"/>
    <p:sldId id="353" r:id="rId20"/>
    <p:sldId id="354" r:id="rId21"/>
    <p:sldId id="355" r:id="rId22"/>
    <p:sldId id="356" r:id="rId23"/>
    <p:sldId id="373" r:id="rId24"/>
    <p:sldId id="360" r:id="rId25"/>
    <p:sldId id="325" r:id="rId26"/>
    <p:sldId id="305" r:id="rId27"/>
    <p:sldId id="357" r:id="rId28"/>
    <p:sldId id="365" r:id="rId29"/>
    <p:sldId id="366" r:id="rId30"/>
    <p:sldId id="358" r:id="rId31"/>
    <p:sldId id="361" r:id="rId32"/>
    <p:sldId id="363" r:id="rId33"/>
    <p:sldId id="375" r:id="rId34"/>
    <p:sldId id="364" r:id="rId35"/>
    <p:sldId id="369" r:id="rId36"/>
    <p:sldId id="332" r:id="rId37"/>
    <p:sldId id="372" r:id="rId38"/>
    <p:sldId id="376" r:id="rId39"/>
    <p:sldId id="33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96" autoAdjust="0"/>
  </p:normalViewPr>
  <p:slideViewPr>
    <p:cSldViewPr snapToGrid="0">
      <p:cViewPr varScale="1">
        <p:scale>
          <a:sx n="75" d="100"/>
          <a:sy n="75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3E36-0939-407F-AB7E-D06BD6D6713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6BC7-8236-4DC9-A5AD-049902F91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4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76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79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46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83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45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3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1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2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2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95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2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6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55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6BC7-8236-4DC9-A5AD-049902F915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6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DC55-038C-49C6-8009-17A0BF96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20327-1483-47CA-B5BF-A0E8CE0F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14CC-3A4E-4484-8E30-1039E78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FC2A-F6A1-4A3E-991D-F2CFB773DDBF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EB4F5-8C55-4829-87CD-8D88368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CD9C8-91EE-4B06-B349-89CFB7A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AAE6-A35E-4BE6-AC87-C55E49F0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AA69F-78BF-4DED-8EF7-685080A7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6B-7224-44E3-A3DF-4DCC74FE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2C3E-E7E0-4B13-B5BD-A64ACDBAB9FC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A5E-82FD-4858-8C9A-68D330A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61137-E69B-4FAD-88CB-36906F6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E5D11F-F1A0-4EA2-9049-B145C4F0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9CDDD-AEB8-4865-A539-2E1FF477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7282-66CD-43A4-B795-BE711E4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A5-A51F-44A6-B8E5-BA947FDBDF9B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CCFEB-A8F1-4E6F-B830-EBA5B16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9E237-F65B-4501-9274-9C4A78FA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CECF-E56D-4890-9C61-47C4A830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5C657-5636-4AB8-91F7-3EA4EEA9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913E7-DD36-4074-B48C-F7155FC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5730-BB64-48B6-9AFF-B0DC1D71895A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3D77-B565-4339-9D00-2BE2EC9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B155-8E73-4CD4-8EC7-C9CC750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‹#›</a:t>
            </a:fld>
            <a:r>
              <a:rPr lang="en-US" altLang="zh-CN" dirty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932E-1678-4877-870C-7ED6815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CDCC-CF64-4EDB-9EBC-5C15A81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D8172-9A17-4B7E-93C4-D8957093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C341-6BBE-4759-9049-DBDF95A24F83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5019C-23E0-4314-A9AB-6A18C43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14E0F-73EF-46AC-AB4F-800F550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852D-8EBF-4109-BEAC-730B01A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09E3-F92D-4118-9E0F-DD68EB1E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2B740-1E03-401A-A0C9-D54561D5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F8F1-EB5C-4E02-9DC4-42D09BA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F436-B1DE-47E0-8F00-777407CF0CA2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483B-FFDB-4E66-9007-25E2BBB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097C2-D82C-4D92-8116-0DC87E31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14B1-0979-4C9E-A196-5E1BD6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13E3E-A26D-475E-BDDD-39F51AC9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DBE46-3B06-41C3-9348-1E309B08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56BB6-573D-4C7F-A589-BAEE9C7A0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9659C-4629-413B-A596-D39A1E20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703C-883C-4707-AF65-F324D61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FA86-255E-4CE8-911C-6D6C6982AA24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DB2EC-115B-4344-8CC9-18F3DFC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819AE-A3BD-432D-9222-F2758BA0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1481-6D7E-408D-9279-EE4DD0AD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585921-6A4F-4D1A-BB0A-FBD3AD7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DF-A556-4DDE-992B-D16244EA841E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C31FD-E4E9-48D7-8523-63052F9F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EEE16-F896-4F87-A7AE-8A3B5766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0C80E-E79E-4E78-BEDF-3F8AD81E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C7EF-26BD-4C93-B67C-092E6516FCC2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59E6F-1ECB-4C54-876B-FDA6787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6150F-349A-4E34-A1D5-03F7D05F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BEF1-2311-4236-ACC9-971CB3CA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CFF6-7630-4E27-A3F5-BD4D59C3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3F9B8-C85B-4AC7-AB99-600B6431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B8941-6890-4138-94AC-36F6338F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9029-B6EE-4C36-96B2-8EC00C504C2E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3AC7-00E9-4156-B5F6-EB58557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4E124-64BB-4CC5-B173-12D691F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A561-17E1-4DC5-A6C2-ADA0CB60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90A86-F0EB-4C8C-B2DC-E46CE6260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1D208-6F5B-43BF-A907-4C93AF8E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6F39-B980-4151-B4F6-D06B069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6CB-FFAE-4742-9F6D-D074E3811A76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6746-8654-4A00-9C50-C46DEFE6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C579-7BF4-4AD5-9EE7-3CBFE7B5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81D19-1AFB-4F88-98E7-1C50184B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24F5E-AE1D-4E23-983D-A71CF5EB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841A-D159-4154-BDB1-83243DE9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3899-BBB3-42FF-A03F-187514D6E8B5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51F6-F8A4-46C3-8472-DEBD2CD76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A076B-F94D-48E7-B799-1E38F15CE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6035-ADF6-4616-9675-7996E7E74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79" y="2610355"/>
            <a:ext cx="10838041" cy="818645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Evaluating the Helpfulness of Linked Entities to Readers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CA258-DBA4-43FC-B49D-798F508D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42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Yamada I, Ito T, et al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</a:t>
            </a:fld>
            <a:r>
              <a:rPr lang="en-US" altLang="zh-CN" dirty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3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10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Notation and Task Definition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11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36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document to be analyzed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𝐾𝐵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knowledge base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set of entity mentions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An entity mention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set of KB entities in D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An entity in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36695"/>
              </a:xfrm>
              <a:blipFill>
                <a:blip r:embed="rId2"/>
                <a:stretch>
                  <a:fillRect b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8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Notation and Task Definition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12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4200" cy="4036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document to be analyzed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𝐾𝐵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knowledge base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set of entity mentions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An entity mention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set of KB entities in D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An entity in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4200" cy="4036695"/>
              </a:xfrm>
              <a:blipFill>
                <a:blip r:embed="rId2"/>
                <a:stretch>
                  <a:fillRect b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C009B6-139B-48FF-93DA-06632ED9B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0760" y="1825625"/>
                <a:ext cx="5664200" cy="2858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Extracts mentions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Disambiguates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to entities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Select entities that are likely to be helpful to users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C009B6-139B-48FF-93DA-06632ED9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60" y="1825625"/>
                <a:ext cx="5664200" cy="2858136"/>
              </a:xfrm>
              <a:prstGeom prst="rect">
                <a:avLst/>
              </a:prstGeom>
              <a:blipFill>
                <a:blip r:embed="rId3"/>
                <a:stretch>
                  <a:fillRect l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5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Notation and Task Definition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13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4200" cy="4036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document to be analyzed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𝐾𝐵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knowledge base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set of entity mentions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An entity mention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set of KB entities in D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An entity in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4200" cy="4036695"/>
              </a:xfrm>
              <a:blipFill>
                <a:blip r:embed="rId2"/>
                <a:stretch>
                  <a:fillRect b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C009B6-139B-48FF-93DA-06632ED9B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0760" y="1825625"/>
                <a:ext cx="5664200" cy="2858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Extracts mentions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Disambiguates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to entities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Select entities that are likely to be helpful to users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C009B6-139B-48FF-93DA-06632ED9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60" y="1825625"/>
                <a:ext cx="5664200" cy="2858136"/>
              </a:xfrm>
              <a:prstGeom prst="rect">
                <a:avLst/>
              </a:prstGeom>
              <a:blipFill>
                <a:blip r:embed="rId3"/>
                <a:stretch>
                  <a:fillRect l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Notation and Task Definition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14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4200" cy="40366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document to be analyzed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𝐾𝐵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knowledge base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set of entity mentions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An entity mention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set of KB entities in D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An entity in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en-US" sz="28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4200" cy="4036695"/>
              </a:xfrm>
              <a:blipFill>
                <a:blip r:embed="rId2"/>
                <a:stretch>
                  <a:fillRect b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C009B6-139B-48FF-93DA-06632ED9B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0760" y="1825625"/>
                <a:ext cx="5664200" cy="4036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Extracts mentions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Disambiguates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to entities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Select entities that are likely to be helpful to users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Classification Problem</a:t>
                </a:r>
              </a:p>
              <a:p>
                <a:pPr>
                  <a:lnSpc>
                    <a:spcPct val="125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C009B6-139B-48FF-93DA-06632ED9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60" y="1825625"/>
                <a:ext cx="5664200" cy="4036696"/>
              </a:xfrm>
              <a:prstGeom prst="rect">
                <a:avLst/>
              </a:prstGeom>
              <a:blipFill>
                <a:blip r:embed="rId3"/>
                <a:stretch>
                  <a:fillRect l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15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B72B3DC-A233-4B1F-9DD9-3FD23676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66725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Link Probability Feature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Feature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Class Feature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Topical Coherence Feature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Textual Feature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Mention Occurrence Feature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Link Probability Feature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16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𝐿𝐼𝑁𝐾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𝑃𝑅𝑂𝐵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set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KB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ariticles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i="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which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appears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The set of articles that contain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as an anchor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𝐿𝐼𝑁𝐾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𝑃𝑅𝑂𝐵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𝑀𝐴𝑋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𝐿𝐼𝑁𝐾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𝑃𝑅𝑂𝐵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𝐴𝑉𝐺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maximum and average link probabilities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linked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072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Feature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17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067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𝐺𝐸𝑁𝐸𝑅𝐴𝐿𝐼𝑇𝑌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minimum depth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𝐾𝐵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’s category tree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𝑊𝐼𝐾𝐼𝑆𝑇𝐴𝑇𝑆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the average number of page views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𝐿𝐼𝑁𝐾𝑆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the number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𝐾𝐵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articles with links pointing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𝑂𝑈𝑇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𝐿𝐼𝑁𝐾𝑆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the number of links pointing to other articles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𝐶𝐴𝑇𝐸𝐺𝑂𝑅𝐼𝐸𝑆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the number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categories associated with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06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Class Feature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18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067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assigned as a class?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𝐷𝐵𝑃𝐸𝐷𝐼𝐴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𝑐𝑙𝑎𝑠𝑠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𝐹𝑅𝐸𝐸𝐵𝐴𝑆𝐸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𝑐𝑙𝑎𝑠𝑠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𝑆𝐶𝐻𝐸𝑀𝐴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𝑂𝑅𝐺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𝑐𝑙𝑎𝑠𝑠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06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50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Topical Coherence Feature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19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067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Measure the relatedness between entities: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𝑅𝐸𝐿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)|,|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|)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𝐾𝐵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⁡(|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)|,|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)|))</m:t>
                        </m:r>
                      </m:den>
                    </m:f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𝐾𝐵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articles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that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have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link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06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Features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Discussion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Topical Coherence Feature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20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Measure the relatedness between entities: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𝑅𝐸𝐿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)|,|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|)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𝐾𝐵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⁡(|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)|,|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)|))</m:t>
                        </m:r>
                      </m:den>
                    </m:f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𝐾𝐵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articles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that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have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link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Measure the relatedness between an entity and the document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𝐶𝑂𝐻𝐸𝑅𝐸𝑁𝐶𝐸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’</m:t>
                                    </m:r>
                                  </m:sup>
                                </m:sSup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’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𝑅𝐸𝐿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’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’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All the other entities in E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2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Textual Feature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21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82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𝐶𝐴𝑃𝐼𝑇𝐴𝐿𝐼𝑍𝐸𝐷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whether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capitalized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𝑀𝐸𝑁𝑇𝐼𝑂𝑁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𝐿𝐸𝑁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how many tokens contained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𝑇𝐼𝑇𝐿𝐸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𝐿𝐸𝑁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how many tokens contained in the title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𝑀𝐸𝑁𝑇𝐼𝑂𝑁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𝑇𝐼𝑇𝐿𝐸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whether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contains the title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𝑇𝐼𝑇𝐿𝐸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𝑀𝐸𝑁𝑇𝐼𝑂𝑁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whether the title of </a:t>
                </a: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𝑒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contains </a:t>
                </a: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𝑚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𝑀𝐸𝑁𝑇𝐼𝑂𝑁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𝑇𝐼𝑇𝐿𝐸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whether </a:t>
                </a: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𝑚 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exactly equals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𝐸𝐷𝐼𝑇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𝐷𝐼𝑆𝑇𝐴𝑁𝐶𝐸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measure similarity between </a:t>
                </a:r>
                <a:r>
                  <a:rPr lang="zh-CN" altLang="en-US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𝑚 </a:t>
                </a:r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82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Mention Occurrence Feature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22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82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𝑆𝑃𝑅𝐸𝐴𝐷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 the number of tokens between the first occurrence and the last occurrence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b="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𝐹𝑅𝐸𝑄𝑈𝐸𝑁𝐶𝑌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 the number of times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occurs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endParaRPr lang="zh-CN" altLang="en-US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5B709C-9EDB-4EAD-9BC2-0D023250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82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83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B93AA-DD19-4B65-84B6-D65CDDCC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23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DFCAEDB-FA97-4704-8261-76FDC4B3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All the Features </a:t>
            </a:r>
          </a:p>
        </p:txBody>
      </p:sp>
    </p:spTree>
    <p:extLst>
      <p:ext uri="{BB962C8B-B14F-4D97-AF65-F5344CB8AC3E}">
        <p14:creationId xmlns:p14="http://schemas.microsoft.com/office/powerpoint/2010/main" val="207940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6D9FE45-5A35-402D-B3CD-E26DEB6D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All the Features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A3A84-7664-4576-913F-A36DFE2C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24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E29DB9-02A5-4D3D-A5A9-1FCDFE08D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219075"/>
            <a:ext cx="97536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25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0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26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Dataset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DADAAE6-A6AA-4507-911A-FA7ACD87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21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IITB EL dataset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Crowd-sourcing Service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Question: “Do you think converting the highlighted keyword into a link is sufficiently helpful to readers of this document and could it improve the readers’ overall user experience?”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Very helpful; Helpful; Rarely helpful; Not helpful</a:t>
            </a:r>
          </a:p>
        </p:txBody>
      </p:sp>
    </p:spTree>
    <p:extLst>
      <p:ext uri="{BB962C8B-B14F-4D97-AF65-F5344CB8AC3E}">
        <p14:creationId xmlns:p14="http://schemas.microsoft.com/office/powerpoint/2010/main" val="1348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27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D5B69F4-274C-4DBE-9904-85CEB5E6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28587"/>
            <a:ext cx="93059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28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Dataset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A663-EB9B-47C4-B74D-D98D6A025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80" y="1272315"/>
            <a:ext cx="6085840" cy="34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29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Dataset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A663-EB9B-47C4-B74D-D98D6A025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80" y="1272315"/>
            <a:ext cx="6085840" cy="34622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678309-1527-4CE3-A81C-94D2009E97C7}"/>
              </a:ext>
            </a:extLst>
          </p:cNvPr>
          <p:cNvSpPr/>
          <p:nvPr/>
        </p:nvSpPr>
        <p:spPr>
          <a:xfrm>
            <a:off x="3053080" y="1860023"/>
            <a:ext cx="6416040" cy="1055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CA7B2-3A0D-4B97-8AE9-AF6EF29A6F18}"/>
              </a:ext>
            </a:extLst>
          </p:cNvPr>
          <p:cNvSpPr/>
          <p:nvPr/>
        </p:nvSpPr>
        <p:spPr>
          <a:xfrm>
            <a:off x="3053080" y="3052289"/>
            <a:ext cx="6416040" cy="1055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30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Dataset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258F4F6-376A-414C-8351-CCCE30120CC7}"/>
              </a:ext>
            </a:extLst>
          </p:cNvPr>
          <p:cNvSpPr txBox="1">
            <a:spLocks/>
          </p:cNvSpPr>
          <p:nvPr/>
        </p:nvSpPr>
        <p:spPr>
          <a:xfrm>
            <a:off x="838200" y="5299428"/>
            <a:ext cx="10515600" cy="121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72.8% of annotations received the same binary judgments from all three annotators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31571D-ABBF-4F0C-9C7F-DE28A268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80" y="1272315"/>
            <a:ext cx="6085840" cy="346226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C01E55A-980F-4682-87A7-2FFB1877C4A3}"/>
              </a:ext>
            </a:extLst>
          </p:cNvPr>
          <p:cNvSpPr/>
          <p:nvPr/>
        </p:nvSpPr>
        <p:spPr>
          <a:xfrm>
            <a:off x="3053080" y="1860023"/>
            <a:ext cx="6416040" cy="1055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0FA8B-3862-43CB-B277-D40982D861D1}"/>
              </a:ext>
            </a:extLst>
          </p:cNvPr>
          <p:cNvSpPr/>
          <p:nvPr/>
        </p:nvSpPr>
        <p:spPr>
          <a:xfrm>
            <a:off x="3053080" y="3052289"/>
            <a:ext cx="6416040" cy="1055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2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31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67F3FD-3069-47CC-A77D-3810B62AB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59" y="3967480"/>
            <a:ext cx="8647080" cy="2525395"/>
          </a:xfrm>
          <a:prstGeom prst="rect">
            <a:avLst/>
          </a:prstGeom>
        </p:spPr>
      </p:pic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C48C65FE-B3E4-4F6D-87C1-EDBF1D10F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09" y="1302861"/>
            <a:ext cx="7169781" cy="25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7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32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Analysis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81C2EC-154D-4B29-9312-69DC57864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07" y="1455631"/>
            <a:ext cx="6179185" cy="52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33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Analysis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E4F568-3720-4011-AAF9-8778F7C25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85" y="2405697"/>
            <a:ext cx="9157429" cy="32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34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75C0B31-E0FB-499F-97FC-9A9F373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Second Paper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0FE804-203A-4063-9733-245889BD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299210"/>
            <a:ext cx="6115050" cy="2247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88936F-C35B-474D-925F-6ED2894CB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47110"/>
            <a:ext cx="5943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E04AB-D769-4ED4-9530-2D3C100E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35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B7A69F-A987-4EFF-8A80-721DF58A4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431415"/>
            <a:ext cx="3829050" cy="416242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8F6BD616-9C7B-4381-8F49-06E1A8D6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Click Log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E08D882-112E-49D9-B365-1B722813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21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Top 10 common entity types selected by user</a:t>
            </a:r>
          </a:p>
        </p:txBody>
      </p:sp>
    </p:spTree>
    <p:extLst>
      <p:ext uri="{BB962C8B-B14F-4D97-AF65-F5344CB8AC3E}">
        <p14:creationId xmlns:p14="http://schemas.microsoft.com/office/powerpoint/2010/main" val="4055270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36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altLang="zh-CN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Discussion</a:t>
            </a: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Linkify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37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55BE9A-B499-46CB-82E0-6EFB7D91E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51" y="1829434"/>
            <a:ext cx="9423898" cy="3870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1A5D08-C50D-4E64-A6D2-577C5D84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3" y="725971"/>
            <a:ext cx="4921093" cy="58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839" y="2610355"/>
            <a:ext cx="9911024" cy="81864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Discussion</a:t>
            </a:r>
            <a:endParaRPr lang="zh-CN" altLang="en-US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38</a:t>
            </a:fld>
            <a:r>
              <a:rPr lang="en-US" altLang="zh-CN" dirty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4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83069-7F53-47D5-95EB-F8630578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839" y="2610355"/>
            <a:ext cx="9911024" cy="81864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zh-CN" altLang="en-US" sz="4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AA93D-455C-41C6-9DBA-9627B75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39</a:t>
            </a:fld>
            <a:r>
              <a:rPr lang="en-US" altLang="zh-CN" dirty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96">
        <p:fade/>
      </p:transition>
    </mc:Choice>
    <mc:Fallback xmlns="">
      <p:transition spd="med" advTm="1049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Yahoo News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4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E190A2-CA5C-437F-9959-B8720701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829311"/>
            <a:ext cx="9814560" cy="43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Linking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5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Linking consists of two subtasks: Named Entity Recognition (detecting mentions) and Named Entity Disambiguation (linking the named entity to a knowledge base).</a:t>
            </a:r>
          </a:p>
          <a:p>
            <a:pPr marL="457200" lvl="1" indent="0"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highway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South Wales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Territory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it is part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Sydney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Canberra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Highway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link.</a:t>
            </a:r>
          </a:p>
        </p:txBody>
      </p:sp>
    </p:spTree>
    <p:extLst>
      <p:ext uri="{BB962C8B-B14F-4D97-AF65-F5344CB8AC3E}">
        <p14:creationId xmlns:p14="http://schemas.microsoft.com/office/powerpoint/2010/main" val="11593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Linking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6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Question: What are the entities?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highway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South Wales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Territory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it is part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Sydney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Canberra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Highway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link.</a:t>
            </a:r>
          </a:p>
        </p:txBody>
      </p:sp>
    </p:spTree>
    <p:extLst>
      <p:ext uri="{BB962C8B-B14F-4D97-AF65-F5344CB8AC3E}">
        <p14:creationId xmlns:p14="http://schemas.microsoft.com/office/powerpoint/2010/main" val="5932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Linking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7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Problems: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this mention an entity?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What about nested entities?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it helpful to link this entity?</a:t>
            </a:r>
          </a:p>
          <a:p>
            <a:pPr lvl="1"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5746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short]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highway]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[South] [Wales]]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Australian]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Territory]]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Australia]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it is part of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Sydney]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Canberra]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[Highway]]]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link.</a:t>
            </a:r>
          </a:p>
        </p:txBody>
      </p:sp>
    </p:spTree>
    <p:extLst>
      <p:ext uri="{BB962C8B-B14F-4D97-AF65-F5344CB8AC3E}">
        <p14:creationId xmlns:p14="http://schemas.microsoft.com/office/powerpoint/2010/main" val="59132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Entity Linking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8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Problems: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this mention an entity?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What about nested entities?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it helpful to link this entity?</a:t>
            </a:r>
          </a:p>
          <a:p>
            <a:pPr lvl="1"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8A828F-8872-4F46-8A0F-256C850BFE99}"/>
              </a:ext>
            </a:extLst>
          </p:cNvPr>
          <p:cNvSpPr txBox="1">
            <a:spLocks/>
          </p:cNvSpPr>
          <p:nvPr/>
        </p:nvSpPr>
        <p:spPr>
          <a:xfrm>
            <a:off x="838200" y="3867621"/>
            <a:ext cx="10515600" cy="196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short]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highway]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[South] [Wales]]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Australian]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Territory]]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Australia]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it is part of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Sydney]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Canberra]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[Highway]]]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link.</a:t>
            </a:r>
          </a:p>
        </p:txBody>
      </p:sp>
    </p:spTree>
    <p:extLst>
      <p:ext uri="{BB962C8B-B14F-4D97-AF65-F5344CB8AC3E}">
        <p14:creationId xmlns:p14="http://schemas.microsoft.com/office/powerpoint/2010/main" val="7131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22B-86CC-41B7-AEAA-BB67FF4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Papers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9DD3-34EE-46B7-9CEC-C652983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035-ADF6-4616-9675-7996E7E745DF}" type="slidenum">
              <a:rPr lang="zh-CN" altLang="en-US" smtClean="0"/>
              <a:pPr/>
              <a:t>9</a:t>
            </a:fld>
            <a:r>
              <a:rPr lang="en-US" altLang="zh-CN" dirty="0"/>
              <a:t>/39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137CAF-F9AA-4505-A21D-73AFAD5B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053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Yamada I, Ito T, 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Usami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S, et al. Evaluating the helpfulness of linked entities to readers[C]//Proceedings of the 25th ACM conference on Hypertext and social media. 2014: 169-178.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Yamada I, Ito T, Takeda H, et al. Linkify: enhancing text reading experience by detecting and linking helpful entities to users[J]. IEEE Intelligent Systems, 2018, 33(5): 37-46.</a:t>
            </a:r>
          </a:p>
          <a:p>
            <a:pPr lvl="1">
              <a:lnSpc>
                <a:spcPct val="125000"/>
              </a:lnSpc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51">
        <p:fade/>
      </p:transition>
    </mc:Choice>
    <mc:Fallback xmlns="">
      <p:transition spd="med" advTm="39551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1150</Words>
  <Application>Microsoft Office PowerPoint</Application>
  <PresentationFormat>宽屏</PresentationFormat>
  <Paragraphs>246</Paragraphs>
  <Slides>39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Arial</vt:lpstr>
      <vt:lpstr>Arial Black</vt:lpstr>
      <vt:lpstr>Cambria Math</vt:lpstr>
      <vt:lpstr>Times New Roman</vt:lpstr>
      <vt:lpstr>Office 主题​​</vt:lpstr>
      <vt:lpstr>Evaluating the Helpfulness of Linked Entities to Readers</vt:lpstr>
      <vt:lpstr>Contents</vt:lpstr>
      <vt:lpstr>Contents</vt:lpstr>
      <vt:lpstr>Yahoo News</vt:lpstr>
      <vt:lpstr>Entity Linking</vt:lpstr>
      <vt:lpstr>Entity Linking</vt:lpstr>
      <vt:lpstr>Entity Linking</vt:lpstr>
      <vt:lpstr>Entity Linking</vt:lpstr>
      <vt:lpstr>Two Papers</vt:lpstr>
      <vt:lpstr>Contents</vt:lpstr>
      <vt:lpstr>Notation and Task Definition</vt:lpstr>
      <vt:lpstr>Notation and Task Definition</vt:lpstr>
      <vt:lpstr>Notation and Task Definition</vt:lpstr>
      <vt:lpstr>Notation and Task Definition</vt:lpstr>
      <vt:lpstr>Features</vt:lpstr>
      <vt:lpstr>Link Probability Feature</vt:lpstr>
      <vt:lpstr>Entity Feature</vt:lpstr>
      <vt:lpstr>Entity Class Feature</vt:lpstr>
      <vt:lpstr>Topical Coherence Feature</vt:lpstr>
      <vt:lpstr>Topical Coherence Feature</vt:lpstr>
      <vt:lpstr>Textual Feature</vt:lpstr>
      <vt:lpstr>Mention Occurrence Feature</vt:lpstr>
      <vt:lpstr>All the Features </vt:lpstr>
      <vt:lpstr>All the Features </vt:lpstr>
      <vt:lpstr>Contents</vt:lpstr>
      <vt:lpstr>Dataset</vt:lpstr>
      <vt:lpstr>PowerPoint 演示文稿</vt:lpstr>
      <vt:lpstr>Dataset</vt:lpstr>
      <vt:lpstr>Dataset</vt:lpstr>
      <vt:lpstr>Dataset</vt:lpstr>
      <vt:lpstr>Results</vt:lpstr>
      <vt:lpstr>Feature Analysis</vt:lpstr>
      <vt:lpstr>Feature Analysis</vt:lpstr>
      <vt:lpstr>The Second Paper</vt:lpstr>
      <vt:lpstr>Click Log</vt:lpstr>
      <vt:lpstr>Contents</vt:lpstr>
      <vt:lpstr>Linkify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 questions: Technical Challenges and Practical Concerns</dc:title>
  <dc:creator>Winde Blmoista</dc:creator>
  <cp:lastModifiedBy>yuye</cp:lastModifiedBy>
  <cp:revision>830</cp:revision>
  <dcterms:created xsi:type="dcterms:W3CDTF">2020-09-13T08:27:52Z</dcterms:created>
  <dcterms:modified xsi:type="dcterms:W3CDTF">2021-04-28T08:34:05Z</dcterms:modified>
</cp:coreProperties>
</file>