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78" r:id="rId4"/>
    <p:sldId id="280" r:id="rId5"/>
    <p:sldId id="258" r:id="rId6"/>
    <p:sldId id="279" r:id="rId7"/>
    <p:sldId id="281" r:id="rId8"/>
    <p:sldId id="283" r:id="rId9"/>
    <p:sldId id="260" r:id="rId10"/>
    <p:sldId id="284" r:id="rId11"/>
    <p:sldId id="261" r:id="rId12"/>
    <p:sldId id="300" r:id="rId13"/>
    <p:sldId id="299" r:id="rId14"/>
    <p:sldId id="301" r:id="rId15"/>
    <p:sldId id="262" r:id="rId16"/>
    <p:sldId id="263" r:id="rId17"/>
    <p:sldId id="264" r:id="rId18"/>
    <p:sldId id="302" r:id="rId19"/>
    <p:sldId id="265" r:id="rId20"/>
    <p:sldId id="285" r:id="rId21"/>
    <p:sldId id="287" r:id="rId22"/>
    <p:sldId id="288" r:id="rId23"/>
    <p:sldId id="286" r:id="rId24"/>
    <p:sldId id="289" r:id="rId25"/>
    <p:sldId id="291" r:id="rId26"/>
    <p:sldId id="290" r:id="rId27"/>
    <p:sldId id="292" r:id="rId28"/>
    <p:sldId id="266" r:id="rId29"/>
    <p:sldId id="294" r:id="rId30"/>
    <p:sldId id="293" r:id="rId31"/>
    <p:sldId id="295" r:id="rId32"/>
    <p:sldId id="296" r:id="rId33"/>
    <p:sldId id="297" r:id="rId34"/>
    <p:sldId id="298" r:id="rId35"/>
    <p:sldId id="304" r:id="rId36"/>
    <p:sldId id="267" r:id="rId37"/>
    <p:sldId id="270" r:id="rId38"/>
    <p:sldId id="271" r:id="rId39"/>
    <p:sldId id="272" r:id="rId40"/>
    <p:sldId id="273" r:id="rId41"/>
    <p:sldId id="303" r:id="rId42"/>
    <p:sldId id="274" r:id="rId43"/>
    <p:sldId id="275" r:id="rId44"/>
    <p:sldId id="276" r:id="rId45"/>
    <p:sldId id="277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0"/>
    <p:restoredTop sz="73645"/>
  </p:normalViewPr>
  <p:slideViewPr>
    <p:cSldViewPr snapToGrid="0" snapToObjects="1">
      <p:cViewPr varScale="1">
        <p:scale>
          <a:sx n="91" d="100"/>
          <a:sy n="91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8581A-BC5D-7449-82BD-3B7755DB0261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10391-470E-404F-8C22-0B1CC6A089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373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published by ACL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2020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9233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latin typeface="Times" pitchFamily="2" charset="0"/>
              </a:rPr>
              <a:t>LSTM is good at discovering the relation of long dependences.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latin typeface="Times" pitchFamily="2" charset="0"/>
              </a:rPr>
              <a:t>forget gate decides </a:t>
            </a:r>
            <a:r>
              <a:rPr kumimoji="1" lang="en-US" altLang="zh-CN" dirty="0"/>
              <a:t>what information is retained and what information is discarded</a:t>
            </a:r>
            <a:endParaRPr kumimoji="1" lang="en-US" altLang="zh-CN" dirty="0">
              <a:latin typeface="Times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dirty="0"/>
              <a:t>The relation always matches the LSTM structure, but at the same time, LSTM also loss some information that does not match its structure.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Transformer using self-attention is full-connected, which can capture the relation between words or sentences that are farther away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1151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latin typeface="Times" pitchFamily="2" charset="0"/>
              </a:rPr>
              <a:t>input is the combination of position and sentence embedding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latin typeface="Times" pitchFamily="2" charset="0"/>
              </a:rPr>
              <a:t>Position embedding is more important than sentence embedding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latin typeface="Times" pitchFamily="2" charset="0"/>
              </a:rPr>
              <a:t>only using position embedding as input is better than only using sentence embedding as input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latin typeface="Times" pitchFamily="2" charset="0"/>
              </a:rPr>
              <a:t>In the real world, we select a sentence for summary according to its semantic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latin typeface="Times" pitchFamily="2" charset="0"/>
              </a:rPr>
              <a:t>So, the test shows that the sentence embedding is not good enough or the model cannot capture the semantic information of sentences through sentence embedding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611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latin typeface="Times" pitchFamily="2" charset="0"/>
              </a:rPr>
              <a:t>use PTR or </a:t>
            </a:r>
            <a:r>
              <a:rPr kumimoji="1" lang="en-US" altLang="zh-CN" dirty="0" err="1">
                <a:latin typeface="Times" pitchFamily="2" charset="0"/>
              </a:rPr>
              <a:t>SeqLab</a:t>
            </a:r>
            <a:r>
              <a:rPr kumimoji="1" lang="en-US" altLang="zh-CN" dirty="0">
                <a:latin typeface="Times" pitchFamily="2" charset="0"/>
              </a:rPr>
              <a:t> for decoder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latin typeface="Times" pitchFamily="2" charset="0"/>
              </a:rPr>
              <a:t>which is better?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230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latin typeface="Times" pitchFamily="2" charset="0"/>
              </a:rPr>
              <a:t>Pointer is better than Sequence labeling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latin typeface="Times" pitchFamily="2" charset="0"/>
              </a:rPr>
              <a:t>Why? the output of pointer network need consider the previous output information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963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Transformer can be seen as a fully-connected graph</a:t>
            </a:r>
          </a:p>
          <a:p>
            <a:r>
              <a:rPr kumimoji="1" lang="en-US" altLang="zh-CN" dirty="0"/>
              <a:t>If there is a special graph that is more effective than transformer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As position embedding… is unreasonable</a:t>
            </a:r>
          </a:p>
          <a:p>
            <a:r>
              <a:rPr kumimoji="1" lang="en-US" altLang="zh-CN" dirty="0"/>
              <a:t>We want to find a better way to encode the content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03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important thing for Extractive summarization is to model cross…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traditional work use inter-sentence cosine similarity to build the graph 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 sentences by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LexRank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TextRank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Recently, some works account for discourse inter-sentential relationships when building summarization graphs.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they usually rely on external tools and need to take account of the error propagation problem. 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more straightforward way is to create a sentence-level fully-connected graph, such as transformer encoder.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learns the pairwise interaction between sentences. 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Despite their success, There are problems of training time and space</a:t>
            </a:r>
          </a:p>
          <a:p>
            <a:endParaRPr lang="e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658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165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paper, they want to construct an more effective graph structure for summarization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consists of three part</a:t>
            </a:r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2033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consists of two types of nodes: word nodes and sentences nodes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sentence nodes connects with word nodes contained in it and takes the importance of the relation as their edge feature.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relationships between sentence nodes are enriched via word nodes.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054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47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introduce this paper according to these 5 aspects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3478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5099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3322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044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7304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0954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627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4774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412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452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993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Extractive summarization aims to extract important and relevant sentences from the original documents and reorganize them as a summary.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example, the two sentences in summary is selected from the source document.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641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>
                <a:latin typeface="Times" pitchFamily="2" charset="0"/>
              </a:rPr>
              <a:t>Heterogeneous Graph consists of a graph attention and two layer transformer attention</a:t>
            </a:r>
          </a:p>
          <a:p>
            <a:r>
              <a:rPr kumimoji="1" lang="en" altLang="zh-CN" dirty="0">
                <a:latin typeface="Times" pitchFamily="2" charset="0"/>
              </a:rPr>
              <a:t>capturing the relation between word and sentence and the relation between sentences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8960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architecture are changed as this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10500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48445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Specifically, we rank sentences by their scores and discard those which have trigram </a:t>
            </a:r>
            <a:r>
              <a:rPr kumimoji="1" lang="en" altLang="zh-CN" dirty="0" err="1"/>
              <a:t>overlappings</a:t>
            </a:r>
            <a:r>
              <a:rPr kumimoji="1" lang="en" altLang="zh-CN" dirty="0"/>
              <a:t> with their predecessors.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7055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2096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882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7816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>
                <a:latin typeface="Times" pitchFamily="2" charset="0"/>
              </a:rPr>
              <a:t>directly take out the initialization of sentence nodes for classification 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24509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ORACLE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 upper bound</a:t>
            </a:r>
            <a:r>
              <a:rPr lang="en" altLang="zh-CN" dirty="0"/>
              <a:t>The algorithm generates an oracle consisting of multiple sentences which maximize the ROUGE-2 score against the gold summary.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6486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222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As we known, the encoder-decoder model has been widely used in summarization.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04570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used for single document summarization</a:t>
            </a:r>
          </a:p>
          <a:p>
            <a:r>
              <a:rPr kumimoji="1" lang="en-US" altLang="zh-CN" dirty="0"/>
              <a:t>the results is similar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4912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effective on Abstractive summarization</a:t>
            </a:r>
          </a:p>
          <a:p>
            <a:r>
              <a:rPr kumimoji="1" lang="en-US" altLang="zh-CN" dirty="0"/>
              <a:t>After add document nodes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There are some problems in their experiments,</a:t>
            </a:r>
          </a:p>
          <a:p>
            <a:r>
              <a:rPr kumimoji="1" lang="en-US" altLang="zh-CN" dirty="0"/>
              <a:t>they didn’t use the extractive summarization dataset for testing.</a:t>
            </a:r>
          </a:p>
          <a:p>
            <a:r>
              <a:rPr kumimoji="1" lang="en-US" altLang="zh-CN" dirty="0"/>
              <a:t>They didn’t compare their approach with pretrained model.</a:t>
            </a:r>
          </a:p>
          <a:p>
            <a:r>
              <a:rPr kumimoji="1" lang="en-US" altLang="zh-CN" dirty="0"/>
              <a:t>We may wonder if their approach is effective with BERT encoder as word encoder or sentence encoder 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22370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10532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099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Times" pitchFamily="2" charset="0"/>
              </a:rPr>
              <a:t>The nodes in different types of the graph can enhance the relation of sentences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2781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For Encoder, previously, we take the tokens of document as input of the encoder,</a:t>
            </a:r>
          </a:p>
          <a:p>
            <a:r>
              <a:rPr kumimoji="1" lang="en-US" altLang="zh-CN" dirty="0"/>
              <a:t>ignore the relation among sentences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415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For learning the relation of cross-sentences, most existing models start to use Hierarchical encoder</a:t>
            </a:r>
          </a:p>
          <a:p>
            <a:r>
              <a:rPr kumimoji="1" lang="en-US" altLang="zh-CN" dirty="0"/>
              <a:t>CNN -&gt; sentence encoder, LSTM -&gt; document encoder</a:t>
            </a:r>
          </a:p>
          <a:p>
            <a:r>
              <a:rPr kumimoji="1" lang="en-US" altLang="zh-CN" dirty="0"/>
              <a:t>Transformer-&gt; sentence/document encoder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Decoder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6016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sentence selection at current step is depend on the previously selected sentences.</a:t>
            </a:r>
          </a:p>
          <a:p>
            <a:r>
              <a:rPr kumimoji="1" lang="en-US" altLang="zh-CN" dirty="0"/>
              <a:t>in this example, h1 is the output of first step and the input of second step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52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during decoding, at each step, the sentence extractor do the classification and judge whether the sentence should be selected</a:t>
            </a:r>
          </a:p>
          <a:p>
            <a:r>
              <a:rPr kumimoji="1" lang="en-US" altLang="zh-CN" dirty="0"/>
              <a:t>The sentence selection at each step is independent and has no relationship with other selected sentences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7874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 general, extractive summarization consists of these four parts</a:t>
            </a:r>
          </a:p>
          <a:p>
            <a:r>
              <a:rPr kumimoji="1" lang="en-US" altLang="zh-CN" dirty="0"/>
              <a:t>import external knowledge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0391-470E-404F-8C22-0B1CC6A0896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00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859DA-C35C-EA4A-BE87-609016933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5ADAC4-66A8-D346-8722-495874C95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FB4D1-D52B-C041-B8BC-202CF028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B067-F68D-2647-8516-8055E3E9F57B}" type="datetime1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1FA54-02DF-994B-9444-7A0ED1C8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64C70-0F0E-6040-AB5A-D0A9717D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342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3E504-920C-894F-A7F6-B89FF4E2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4F50D2-BC83-874A-8DCE-A10A6B20B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99651-3CB5-4942-A1C9-E60B0B7B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20B-E8BE-9B42-8F06-909A016613A3}" type="datetime1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0489C-9A9D-084A-B162-71E0F048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E06FE-BC5A-3E40-9629-3856E8C4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37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0B3E83-C981-E945-BBAC-FEB1B7643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057761-34B9-C442-8367-B55C3B98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B37EF-84E6-AB48-B02B-A500A518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F6A8-2B51-4141-80B7-7DCBA7F07A54}" type="datetime1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C5249-A3BC-6149-8662-E221E41B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55DE8-8801-C94A-8CF1-53C69E42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58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34E67-B964-6246-9902-EBAFD18D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C8AC7-F2EF-954B-A6C5-08848DA34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65CEE-8507-2748-8149-F2D34F92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35CD-F1F1-3E43-9C2C-FA44C58C1325}" type="datetime1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70F10-3821-FE4B-BA1A-4FA03A51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FA7A3-0CBE-6F4C-B307-3A4EE0C8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11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8214D-B6C8-5841-86AE-0BD715B3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C34ED-1588-7C4D-87DA-8806E252F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86F97-8D6E-3A40-96AB-0A3DECD7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4DF3-9902-6C41-8EB3-ED20CF6D2ABE}" type="datetime1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9E1E1-9B9D-EC44-9A2B-C92868DC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E42DF-C4B5-674F-9CDF-6A48E5A4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1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CC03D-9F07-6A48-9252-192FBCF7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671D1-5152-AB40-96C1-781E91BB1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FBAD1-944D-9C4D-B9A7-F97B02AB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391EB-5C61-D745-9DAD-C079E1AE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07A2-5D83-6446-A333-DC791926CF20}" type="datetime1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B1A61-8237-A34A-8416-160815D5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7F83A0-D164-D141-950B-C62A11C4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442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E2EA5-D220-A446-907B-EBDE3149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A2275-D56A-034B-833C-48B51222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292F78-01E9-6244-A38E-AD9FA2264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CAB4CD-F666-F44B-9083-A11F73BBF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684108-A517-4049-BE55-7A89A2453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E310ED-C856-F743-A5A3-C3418093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9ACE-4E2D-124E-A7C4-41D2D199754F}" type="datetime1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5E8D63-6335-3146-A455-8111363D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F87E42-DFE4-F741-AC73-14E2AB95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86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6F55E-B74F-9A4B-AD24-B4BB3CA7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9790FC-6C5B-9042-BB5C-79DAE923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5E46-B77D-7A42-8DDF-981DEC6F5C63}" type="datetime1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0EAE38-934E-5E41-B040-2AE75A83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C5A36D-00D3-3A47-9688-4BCEEE30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28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19ABCD-0492-3F4D-8C38-37B9DC57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245E-2C43-FB49-99C6-CD1CBCB7821F}" type="datetime1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10A57B-2E25-3F4D-84A3-199A21BC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9B1B90-AC55-AD4B-BE51-016F2EBA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30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2543A-66D1-D042-8477-84338647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94809-E41D-404E-910C-2B69C61CE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A76DCD-CEE0-004A-AF94-B9044CDDB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196ED9-9551-F342-ABDD-AB621EBF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33E1-0CCC-2548-809B-12E59DAC7B47}" type="datetime1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D12B6-C1C2-7C46-936D-B911CCA8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26B8-BF4E-A94F-BD06-9C219DA1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699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8627A-A22A-7E4A-AFA6-9939F4FE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C75203-AA68-2D46-88B6-E6559E339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C4ED13-2DB2-ED42-993B-B2A93D094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D7214-CD3C-EF41-96C1-718F7056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488D-3C6C-3E4C-959D-C7075ACB7227}" type="datetime1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277287-E0AF-564A-825F-C9735CE6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77B81-D387-E84D-92DD-C64DD99C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951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ACA83F-F045-3F4D-8E77-52E8697D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4BA04C-501A-2F43-B760-1C03FF254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EC094-528C-5743-9CD0-B64A63033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7D6E0-576C-2E4B-AAA2-2E771D332B22}" type="datetime1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4E782-F213-A740-B98E-8152BDD95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4478E-9C5A-9940-A21B-C7CB545BC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C155-0C4B-FA43-B32A-DF132DDB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76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BA670-C96E-2B42-9F73-03F99E6C2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>
                <a:latin typeface="Times" pitchFamily="2" charset="0"/>
              </a:rPr>
              <a:t>Heterogeneous Graph Neural Networks for Extractive Document Summarization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66C7AA-6518-F341-9E81-F76C5562C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6929"/>
            <a:ext cx="9144000" cy="1655762"/>
          </a:xfrm>
        </p:spPr>
        <p:txBody>
          <a:bodyPr/>
          <a:lstStyle/>
          <a:p>
            <a:r>
              <a:rPr kumimoji="1" lang="en-US" altLang="zh-CN" dirty="0" err="1">
                <a:latin typeface="Times" pitchFamily="2" charset="0"/>
              </a:rPr>
              <a:t>Yizhu</a:t>
            </a:r>
            <a:r>
              <a:rPr kumimoji="1" lang="en-US" altLang="zh-CN" dirty="0">
                <a:latin typeface="Times" pitchFamily="2" charset="0"/>
              </a:rPr>
              <a:t> Liu </a:t>
            </a:r>
          </a:p>
          <a:p>
            <a:r>
              <a:rPr kumimoji="1" lang="en-US" altLang="zh-CN" dirty="0">
                <a:latin typeface="Times" pitchFamily="2" charset="0"/>
              </a:rPr>
              <a:t>2021/4/28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62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Background: Extractive Summarization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1E135-A748-424D-ACF1-88A9C9E9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1176" cy="2336472"/>
          </a:xfrm>
        </p:spPr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Encoder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Sentence encoder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Document Encoder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CNN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LSTM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Transformer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DFFE05B-6D30-C14A-8F56-B6822AA7FFC1}"/>
              </a:ext>
            </a:extLst>
          </p:cNvPr>
          <p:cNvSpPr txBox="1">
            <a:spLocks/>
          </p:cNvSpPr>
          <p:nvPr/>
        </p:nvSpPr>
        <p:spPr>
          <a:xfrm>
            <a:off x="838200" y="4297034"/>
            <a:ext cx="3781176" cy="233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Times" pitchFamily="2" charset="0"/>
              </a:rPr>
              <a:t>Decoder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Auto-regressive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Pointer Network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Non Auto-regressive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Sequence Labeling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754EA1-EA73-9C43-BFC8-A6A2E9543D39}"/>
              </a:ext>
            </a:extLst>
          </p:cNvPr>
          <p:cNvSpPr txBox="1"/>
          <p:nvPr/>
        </p:nvSpPr>
        <p:spPr>
          <a:xfrm>
            <a:off x="4950299" y="5490249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Knowledge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8" name="上下箭头 7">
            <a:extLst>
              <a:ext uri="{FF2B5EF4-FFF2-40B4-BE49-F238E27FC236}">
                <a16:creationId xmlns:a16="http://schemas.microsoft.com/office/drawing/2014/main" id="{04F1A8F3-0D0B-2647-9B2D-0016AA771684}"/>
              </a:ext>
            </a:extLst>
          </p:cNvPr>
          <p:cNvSpPr/>
          <p:nvPr/>
        </p:nvSpPr>
        <p:spPr>
          <a:xfrm>
            <a:off x="6308921" y="4841197"/>
            <a:ext cx="269834" cy="1667435"/>
          </a:xfrm>
          <a:prstGeom prst="up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6ED6E2-CAA1-AB47-9EF2-6310B8A56B0B}"/>
              </a:ext>
            </a:extLst>
          </p:cNvPr>
          <p:cNvSpPr/>
          <p:nvPr/>
        </p:nvSpPr>
        <p:spPr>
          <a:xfrm>
            <a:off x="6855774" y="5739448"/>
            <a:ext cx="3238484" cy="661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" pitchFamily="2" charset="0"/>
              </a:rPr>
              <a:t>Word2vec</a:t>
            </a:r>
            <a:endParaRPr kumimoji="1" lang="zh-CN" alt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4707A8-3F40-1244-9E7A-6D7BBB4882C5}"/>
              </a:ext>
            </a:extLst>
          </p:cNvPr>
          <p:cNvSpPr/>
          <p:nvPr/>
        </p:nvSpPr>
        <p:spPr>
          <a:xfrm>
            <a:off x="6855773" y="4952964"/>
            <a:ext cx="1412527" cy="661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Times" pitchFamily="2" charset="0"/>
              </a:rPr>
              <a:t>GloVe</a:t>
            </a:r>
            <a:endParaRPr kumimoji="1" lang="zh-CN" alt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0C726C-9EFF-724C-BA48-E823F8EE7FD9}"/>
              </a:ext>
            </a:extLst>
          </p:cNvPr>
          <p:cNvSpPr/>
          <p:nvPr/>
        </p:nvSpPr>
        <p:spPr>
          <a:xfrm>
            <a:off x="8355105" y="4965168"/>
            <a:ext cx="1725603" cy="661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" pitchFamily="2" charset="0"/>
              </a:rPr>
              <a:t>BERT</a:t>
            </a:r>
            <a:endParaRPr kumimoji="1" lang="zh-CN" alt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DE8322-E35D-F748-A38F-2F1E533482B7}"/>
              </a:ext>
            </a:extLst>
          </p:cNvPr>
          <p:cNvSpPr txBox="1"/>
          <p:nvPr/>
        </p:nvSpPr>
        <p:spPr>
          <a:xfrm>
            <a:off x="10313585" y="58595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Internal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A9901D-87BB-A14E-A4E4-C4169D3C598C}"/>
              </a:ext>
            </a:extLst>
          </p:cNvPr>
          <p:cNvSpPr txBox="1"/>
          <p:nvPr/>
        </p:nvSpPr>
        <p:spPr>
          <a:xfrm>
            <a:off x="10281526" y="512091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External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0D752D9-2172-4E40-9A48-FC855DDF55B6}"/>
              </a:ext>
            </a:extLst>
          </p:cNvPr>
          <p:cNvSpPr txBox="1"/>
          <p:nvPr/>
        </p:nvSpPr>
        <p:spPr>
          <a:xfrm>
            <a:off x="5149650" y="419924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Encoder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9" name="上下箭头 18">
            <a:extLst>
              <a:ext uri="{FF2B5EF4-FFF2-40B4-BE49-F238E27FC236}">
                <a16:creationId xmlns:a16="http://schemas.microsoft.com/office/drawing/2014/main" id="{2DCE537B-7F0B-2C43-AED5-E9C1BA33D7E6}"/>
              </a:ext>
            </a:extLst>
          </p:cNvPr>
          <p:cNvSpPr/>
          <p:nvPr/>
        </p:nvSpPr>
        <p:spPr>
          <a:xfrm>
            <a:off x="6308921" y="3889160"/>
            <a:ext cx="269834" cy="952036"/>
          </a:xfrm>
          <a:prstGeom prst="up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76EB53-A1CD-0145-A802-E2B36F7CC025}"/>
              </a:ext>
            </a:extLst>
          </p:cNvPr>
          <p:cNvSpPr/>
          <p:nvPr/>
        </p:nvSpPr>
        <p:spPr>
          <a:xfrm>
            <a:off x="6855772" y="4031019"/>
            <a:ext cx="865725" cy="661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" pitchFamily="2" charset="0"/>
              </a:rPr>
              <a:t>CNN</a:t>
            </a:r>
            <a:endParaRPr kumimoji="1" lang="zh-CN" alt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82115D-346E-DC42-8E61-71B72D800F22}"/>
              </a:ext>
            </a:extLst>
          </p:cNvPr>
          <p:cNvSpPr/>
          <p:nvPr/>
        </p:nvSpPr>
        <p:spPr>
          <a:xfrm>
            <a:off x="7774962" y="4031018"/>
            <a:ext cx="865725" cy="661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" pitchFamily="2" charset="0"/>
              </a:rPr>
              <a:t>LSTM</a:t>
            </a:r>
            <a:endParaRPr kumimoji="1" lang="zh-CN" alt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3324CBD-9EBB-7448-8560-2FA5B890D3D1}"/>
              </a:ext>
            </a:extLst>
          </p:cNvPr>
          <p:cNvSpPr/>
          <p:nvPr/>
        </p:nvSpPr>
        <p:spPr>
          <a:xfrm>
            <a:off x="8694474" y="4029466"/>
            <a:ext cx="1399783" cy="661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" pitchFamily="2" charset="0"/>
              </a:rPr>
              <a:t>Transformer</a:t>
            </a:r>
            <a:endParaRPr kumimoji="1" lang="zh-CN" alt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548C7ACE-E2CD-4C47-A931-4FCD6387A19C}"/>
              </a:ext>
            </a:extLst>
          </p:cNvPr>
          <p:cNvCxnSpPr/>
          <p:nvPr/>
        </p:nvCxnSpPr>
        <p:spPr>
          <a:xfrm>
            <a:off x="6239434" y="3859984"/>
            <a:ext cx="385482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上下箭头 25">
            <a:extLst>
              <a:ext uri="{FF2B5EF4-FFF2-40B4-BE49-F238E27FC236}">
                <a16:creationId xmlns:a16="http://schemas.microsoft.com/office/drawing/2014/main" id="{8DCC4B0C-81B3-3E4B-8080-29495961F8C9}"/>
              </a:ext>
            </a:extLst>
          </p:cNvPr>
          <p:cNvSpPr/>
          <p:nvPr/>
        </p:nvSpPr>
        <p:spPr>
          <a:xfrm>
            <a:off x="6308921" y="2907947"/>
            <a:ext cx="269834" cy="952036"/>
          </a:xfrm>
          <a:prstGeom prst="up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EBAC7B1-3493-7C49-9E86-E5FE47633417}"/>
              </a:ext>
            </a:extLst>
          </p:cNvPr>
          <p:cNvSpPr/>
          <p:nvPr/>
        </p:nvSpPr>
        <p:spPr>
          <a:xfrm>
            <a:off x="6855772" y="3049806"/>
            <a:ext cx="1355897" cy="6612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" pitchFamily="2" charset="0"/>
              </a:rPr>
              <a:t>Pointer Network</a:t>
            </a:r>
            <a:endParaRPr kumimoji="1" lang="zh-CN" alt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A12F79D-3ECE-9644-8068-101D8DCABDD2}"/>
              </a:ext>
            </a:extLst>
          </p:cNvPr>
          <p:cNvSpPr/>
          <p:nvPr/>
        </p:nvSpPr>
        <p:spPr>
          <a:xfrm>
            <a:off x="8355105" y="3045662"/>
            <a:ext cx="1687123" cy="6612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" pitchFamily="2" charset="0"/>
              </a:rPr>
              <a:t>Sequence Labeling</a:t>
            </a:r>
            <a:endParaRPr kumimoji="1" lang="zh-CN" alt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74532C-9D97-E948-A460-5BD10A1961BD}"/>
              </a:ext>
            </a:extLst>
          </p:cNvPr>
          <p:cNvSpPr txBox="1"/>
          <p:nvPr/>
        </p:nvSpPr>
        <p:spPr>
          <a:xfrm>
            <a:off x="5149649" y="319419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Decoder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8020587D-0A15-5143-A5D1-FE49ABE62048}"/>
              </a:ext>
            </a:extLst>
          </p:cNvPr>
          <p:cNvCxnSpPr/>
          <p:nvPr/>
        </p:nvCxnSpPr>
        <p:spPr>
          <a:xfrm>
            <a:off x="6239434" y="2885846"/>
            <a:ext cx="385482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下箭头 31">
            <a:extLst>
              <a:ext uri="{FF2B5EF4-FFF2-40B4-BE49-F238E27FC236}">
                <a16:creationId xmlns:a16="http://schemas.microsoft.com/office/drawing/2014/main" id="{817F3668-A93E-2945-9E78-BE145D25FEEF}"/>
              </a:ext>
            </a:extLst>
          </p:cNvPr>
          <p:cNvSpPr/>
          <p:nvPr/>
        </p:nvSpPr>
        <p:spPr>
          <a:xfrm>
            <a:off x="6308921" y="1933810"/>
            <a:ext cx="269834" cy="952036"/>
          </a:xfrm>
          <a:prstGeom prst="up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79FDBC-5575-0C42-B123-932FE8EFD621}"/>
              </a:ext>
            </a:extLst>
          </p:cNvPr>
          <p:cNvSpPr/>
          <p:nvPr/>
        </p:nvSpPr>
        <p:spPr>
          <a:xfrm>
            <a:off x="6855772" y="2075668"/>
            <a:ext cx="1355897" cy="661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" pitchFamily="2" charset="0"/>
              </a:rPr>
              <a:t>Supervised Learning</a:t>
            </a:r>
            <a:endParaRPr kumimoji="1" lang="zh-CN" alt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CA17AAE-1F0C-104B-A61A-C551BECFB23C}"/>
              </a:ext>
            </a:extLst>
          </p:cNvPr>
          <p:cNvSpPr txBox="1"/>
          <p:nvPr/>
        </p:nvSpPr>
        <p:spPr>
          <a:xfrm>
            <a:off x="5149649" y="2220057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" pitchFamily="2" charset="0"/>
              </a:rPr>
              <a:t>Learning </a:t>
            </a:r>
          </a:p>
          <a:p>
            <a:pPr algn="ctr"/>
            <a:r>
              <a:rPr kumimoji="1" lang="en-US" altLang="zh-CN" dirty="0">
                <a:latin typeface="Times" pitchFamily="2" charset="0"/>
              </a:rPr>
              <a:t>Schema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6573C7BA-30BE-DA40-A7AE-B494DA34C7E1}"/>
              </a:ext>
            </a:extLst>
          </p:cNvPr>
          <p:cNvCxnSpPr/>
          <p:nvPr/>
        </p:nvCxnSpPr>
        <p:spPr>
          <a:xfrm>
            <a:off x="6239434" y="4849616"/>
            <a:ext cx="385482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3C7E7-B8BA-BA4A-8B9F-F7931A19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92CE272-D1C7-C640-81FA-E4A0E50EF78A}"/>
              </a:ext>
            </a:extLst>
          </p:cNvPr>
          <p:cNvSpPr/>
          <p:nvPr/>
        </p:nvSpPr>
        <p:spPr>
          <a:xfrm>
            <a:off x="8334829" y="2060670"/>
            <a:ext cx="1707399" cy="661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" pitchFamily="2" charset="0"/>
              </a:rPr>
              <a:t>Reinforcement Learning</a:t>
            </a:r>
            <a:endParaRPr kumimoji="1" lang="zh-CN" altLang="en-US" dirty="0">
              <a:solidFill>
                <a:schemeClr val="tx1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1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Background: Extractive Summarization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1E135-A748-424D-ACF1-88A9C9E9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647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" pitchFamily="2" charset="0"/>
              </a:rPr>
              <a:t>Encoder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LSTM</a:t>
            </a:r>
            <a:r>
              <a:rPr kumimoji="1" lang="en-US" altLang="zh-CN" dirty="0">
                <a:latin typeface="Times" pitchFamily="2" charset="0"/>
              </a:rPr>
              <a:t> is more likely to suffer from architecture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overfitting</a:t>
            </a:r>
            <a:r>
              <a:rPr kumimoji="1" lang="en-US" altLang="zh-CN" dirty="0">
                <a:latin typeface="Times" pitchFamily="2" charset="0"/>
              </a:rPr>
              <a:t>, while  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Transformer</a:t>
            </a:r>
            <a:r>
              <a:rPr kumimoji="1" lang="en-US" altLang="zh-CN" dirty="0">
                <a:latin typeface="Times" pitchFamily="2" charset="0"/>
              </a:rPr>
              <a:t> is more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robust</a:t>
            </a:r>
            <a:r>
              <a:rPr kumimoji="1" lang="en-US" altLang="zh-CN" dirty="0">
                <a:latin typeface="Times" pitchFamily="2" charset="0"/>
              </a:rPr>
              <a:t>.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DFFE05B-6D30-C14A-8F56-B6822AA7FFC1}"/>
              </a:ext>
            </a:extLst>
          </p:cNvPr>
          <p:cNvSpPr txBox="1">
            <a:spLocks/>
          </p:cNvSpPr>
          <p:nvPr/>
        </p:nvSpPr>
        <p:spPr>
          <a:xfrm>
            <a:off x="838200" y="4297034"/>
            <a:ext cx="10515600" cy="233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latin typeface="Times" pitchFamily="2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1F84E9-6DF7-9D48-B52B-C6D53BB8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11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0A5ACC-2E89-B44B-9340-AD98778D2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27" y="3000866"/>
            <a:ext cx="7536873" cy="30705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B83C016-0E62-844C-8669-2510DAB82191}"/>
              </a:ext>
            </a:extLst>
          </p:cNvPr>
          <p:cNvSpPr/>
          <p:nvPr/>
        </p:nvSpPr>
        <p:spPr>
          <a:xfrm>
            <a:off x="3713871" y="3812345"/>
            <a:ext cx="450166" cy="136456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30107C-258F-2749-8335-2FA3CF683CDA}"/>
              </a:ext>
            </a:extLst>
          </p:cNvPr>
          <p:cNvSpPr txBox="1"/>
          <p:nvPr/>
        </p:nvSpPr>
        <p:spPr>
          <a:xfrm>
            <a:off x="3726822" y="3375545"/>
            <a:ext cx="117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forget gate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55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Background: Extractive Summarization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1E135-A748-424D-ACF1-88A9C9E9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647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" pitchFamily="2" charset="0"/>
              </a:rPr>
              <a:t>Encoder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LSTM</a:t>
            </a:r>
            <a:r>
              <a:rPr kumimoji="1" lang="en-US" altLang="zh-CN" dirty="0">
                <a:latin typeface="Times" pitchFamily="2" charset="0"/>
              </a:rPr>
              <a:t> is more likely to suffer from architecture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overfitting</a:t>
            </a:r>
            <a:r>
              <a:rPr kumimoji="1" lang="en-US" altLang="zh-CN" dirty="0">
                <a:latin typeface="Times" pitchFamily="2" charset="0"/>
              </a:rPr>
              <a:t>, while  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Transformer</a:t>
            </a:r>
            <a:r>
              <a:rPr kumimoji="1" lang="en-US" altLang="zh-CN" dirty="0">
                <a:latin typeface="Times" pitchFamily="2" charset="0"/>
              </a:rPr>
              <a:t> is more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robust</a:t>
            </a:r>
            <a:r>
              <a:rPr kumimoji="1" lang="en-US" altLang="zh-CN" dirty="0">
                <a:latin typeface="Times" pitchFamily="2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Position embedding or sentence embedding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DFFE05B-6D30-C14A-8F56-B6822AA7FFC1}"/>
              </a:ext>
            </a:extLst>
          </p:cNvPr>
          <p:cNvSpPr txBox="1">
            <a:spLocks/>
          </p:cNvSpPr>
          <p:nvPr/>
        </p:nvSpPr>
        <p:spPr>
          <a:xfrm>
            <a:off x="838200" y="4297034"/>
            <a:ext cx="10515600" cy="233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latin typeface="Times" pitchFamily="2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1F84E9-6DF7-9D48-B52B-C6D53BB8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21451B-81E3-C841-9321-D88C12C2E84A}"/>
              </a:ext>
            </a:extLst>
          </p:cNvPr>
          <p:cNvSpPr txBox="1"/>
          <p:nvPr/>
        </p:nvSpPr>
        <p:spPr>
          <a:xfrm>
            <a:off x="1648691" y="3539837"/>
            <a:ext cx="344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Times" pitchFamily="2" charset="0"/>
              </a:rPr>
              <a:t>Quiz: Which is important?</a:t>
            </a:r>
            <a:endParaRPr kumimoji="1" lang="zh-CN" altLang="en-US" sz="2400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D0B00F-A8BA-E944-BFA4-D071C1BAD5BB}"/>
              </a:ext>
            </a:extLst>
          </p:cNvPr>
          <p:cNvSpPr txBox="1"/>
          <p:nvPr/>
        </p:nvSpPr>
        <p:spPr>
          <a:xfrm>
            <a:off x="2493818" y="4162097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" pitchFamily="2" charset="0"/>
              </a:rPr>
              <a:t>Position embedding</a:t>
            </a:r>
            <a:endParaRPr kumimoji="1" lang="zh-CN" altLang="en-US" sz="20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87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Background: Extractive Summarization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1E135-A748-424D-ACF1-88A9C9E9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647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" pitchFamily="2" charset="0"/>
              </a:rPr>
              <a:t>Encoder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LSTM</a:t>
            </a:r>
            <a:r>
              <a:rPr kumimoji="1" lang="en-US" altLang="zh-CN" dirty="0">
                <a:latin typeface="Times" pitchFamily="2" charset="0"/>
              </a:rPr>
              <a:t> is more likely to suffer from architecture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overfitting</a:t>
            </a:r>
            <a:r>
              <a:rPr kumimoji="1" lang="en-US" altLang="zh-CN" dirty="0">
                <a:latin typeface="Times" pitchFamily="2" charset="0"/>
              </a:rPr>
              <a:t>, while  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Transformer</a:t>
            </a:r>
            <a:r>
              <a:rPr kumimoji="1" lang="en-US" altLang="zh-CN" dirty="0">
                <a:latin typeface="Times" pitchFamily="2" charset="0"/>
              </a:rPr>
              <a:t> is more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robust</a:t>
            </a:r>
            <a:r>
              <a:rPr kumimoji="1" lang="en-US" altLang="zh-CN" dirty="0">
                <a:latin typeface="Times" pitchFamily="2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Position embedding or sentence embedding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DFFE05B-6D30-C14A-8F56-B6822AA7FFC1}"/>
              </a:ext>
            </a:extLst>
          </p:cNvPr>
          <p:cNvSpPr txBox="1">
            <a:spLocks/>
          </p:cNvSpPr>
          <p:nvPr/>
        </p:nvSpPr>
        <p:spPr>
          <a:xfrm>
            <a:off x="838200" y="4297034"/>
            <a:ext cx="10515600" cy="233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Times" pitchFamily="2" charset="0"/>
              </a:rPr>
              <a:t>Decoder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Pointer Network and Sequence Labeling</a:t>
            </a:r>
          </a:p>
          <a:p>
            <a:pPr marL="914400" lvl="2" indent="0">
              <a:buNone/>
            </a:pPr>
            <a:endParaRPr kumimoji="1" lang="en-US" altLang="zh-CN" dirty="0">
              <a:latin typeface="Times" pitchFamily="2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1F84E9-6DF7-9D48-B52B-C6D53BB8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34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Background: Extractive Summarization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1E135-A748-424D-ACF1-88A9C9E9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647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" pitchFamily="2" charset="0"/>
              </a:rPr>
              <a:t>Encoder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LSTM</a:t>
            </a:r>
            <a:r>
              <a:rPr kumimoji="1" lang="en-US" altLang="zh-CN" dirty="0">
                <a:latin typeface="Times" pitchFamily="2" charset="0"/>
              </a:rPr>
              <a:t> is more likely to suffer from architecture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overfitting</a:t>
            </a:r>
            <a:r>
              <a:rPr kumimoji="1" lang="en-US" altLang="zh-CN" dirty="0">
                <a:latin typeface="Times" pitchFamily="2" charset="0"/>
              </a:rPr>
              <a:t>, while  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Transformer</a:t>
            </a:r>
            <a:r>
              <a:rPr kumimoji="1" lang="en-US" altLang="zh-CN" dirty="0">
                <a:latin typeface="Times" pitchFamily="2" charset="0"/>
              </a:rPr>
              <a:t> is more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robust</a:t>
            </a:r>
            <a:r>
              <a:rPr kumimoji="1" lang="en-US" altLang="zh-CN" dirty="0">
                <a:latin typeface="Times" pitchFamily="2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Position embedding or sentence embedding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DFFE05B-6D30-C14A-8F56-B6822AA7FFC1}"/>
              </a:ext>
            </a:extLst>
          </p:cNvPr>
          <p:cNvSpPr txBox="1">
            <a:spLocks/>
          </p:cNvSpPr>
          <p:nvPr/>
        </p:nvSpPr>
        <p:spPr>
          <a:xfrm>
            <a:off x="838200" y="4297034"/>
            <a:ext cx="10515600" cy="233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Times" pitchFamily="2" charset="0"/>
              </a:rPr>
              <a:t>Decoder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Pointer Network </a:t>
            </a:r>
            <a:r>
              <a:rPr kumimoji="1" lang="en-US" altLang="zh-CN" dirty="0">
                <a:latin typeface="Times" pitchFamily="2" charset="0"/>
              </a:rPr>
              <a:t>and Sequence Labeling</a:t>
            </a:r>
          </a:p>
          <a:p>
            <a:pPr marL="914400" lvl="2" indent="0">
              <a:buNone/>
            </a:pPr>
            <a:endParaRPr kumimoji="1" lang="en-US" altLang="zh-CN" dirty="0">
              <a:latin typeface="Times" pitchFamily="2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1F84E9-6DF7-9D48-B52B-C6D53BB8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434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Background: Extractive Summarization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1E135-A748-424D-ACF1-88A9C9E9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647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" pitchFamily="2" charset="0"/>
              </a:rPr>
              <a:t>Sentence-level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Transformer is more robust than LSTM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 Graph architecture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Position embedding is important than sentence embedding.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Better way to encode the content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B6746D-BA23-F840-8F25-F61F82D83640}"/>
              </a:ext>
            </a:extLst>
          </p:cNvPr>
          <p:cNvSpPr txBox="1"/>
          <p:nvPr/>
        </p:nvSpPr>
        <p:spPr>
          <a:xfrm>
            <a:off x="4499248" y="4698124"/>
            <a:ext cx="3193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>
                <a:solidFill>
                  <a:srgbClr val="FF0000"/>
                </a:solidFill>
                <a:latin typeface="Times" pitchFamily="2" charset="0"/>
              </a:rPr>
              <a:t>HeterSummGraph</a:t>
            </a:r>
            <a:endParaRPr kumimoji="1" lang="zh-CN" altLang="en-US" sz="3200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33F280-03D5-1046-AC1E-FC5FB933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76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Motivation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1E135-A748-424D-ACF1-88A9C9E9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2764"/>
            <a:ext cx="10515600" cy="233647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" pitchFamily="2" charset="0"/>
              </a:rPr>
              <a:t>Graph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Similarity-based connectivity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Discourse connectivity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Full-connected (Transformer)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8EC7BF-59A8-4A4C-8249-F99F8E450EFE}"/>
              </a:ext>
            </a:extLst>
          </p:cNvPr>
          <p:cNvSpPr txBox="1"/>
          <p:nvPr/>
        </p:nvSpPr>
        <p:spPr>
          <a:xfrm>
            <a:off x="7501666" y="314842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Threshold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65E984-C7ED-C343-AADB-6A251DD10004}"/>
              </a:ext>
            </a:extLst>
          </p:cNvPr>
          <p:cNvSpPr txBox="1"/>
          <p:nvPr/>
        </p:nvSpPr>
        <p:spPr>
          <a:xfrm>
            <a:off x="7501666" y="358415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Error Propagation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C9B408-148C-1B4E-8B71-937ACEF1D0FF}"/>
              </a:ext>
            </a:extLst>
          </p:cNvPr>
          <p:cNvSpPr txBox="1"/>
          <p:nvPr/>
        </p:nvSpPr>
        <p:spPr>
          <a:xfrm>
            <a:off x="7501666" y="397849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Lack Prior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4910C22-C04E-1042-AFC6-F52816BCD271}"/>
              </a:ext>
            </a:extLst>
          </p:cNvPr>
          <p:cNvSpPr txBox="1">
            <a:spLocks/>
          </p:cNvSpPr>
          <p:nvPr/>
        </p:nvSpPr>
        <p:spPr>
          <a:xfrm>
            <a:off x="838200" y="1913860"/>
            <a:ext cx="10515600" cy="732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Times" pitchFamily="2" charset="0"/>
              </a:rPr>
              <a:t>How to model cross-sentence relationship?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A3F887-3290-1A40-96A8-53B931B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6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Approach—</a:t>
            </a:r>
            <a:r>
              <a:rPr lang="en" altLang="zh-CN" dirty="0">
                <a:latin typeface="Times" pitchFamily="2" charset="0"/>
              </a:rPr>
              <a:t>Heterogeneous Graph 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4910C22-C04E-1042-AFC6-F52816BCD271}"/>
              </a:ext>
            </a:extLst>
          </p:cNvPr>
          <p:cNvSpPr txBox="1">
            <a:spLocks/>
          </p:cNvSpPr>
          <p:nvPr/>
        </p:nvSpPr>
        <p:spPr>
          <a:xfrm>
            <a:off x="838200" y="1913860"/>
            <a:ext cx="10515600" cy="732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Times" pitchFamily="2" charset="0"/>
              </a:rPr>
              <a:t>How to model cross-sentence relationship?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7885FD7-EB1D-FD47-904C-5F7B47B7D877}"/>
              </a:ext>
            </a:extLst>
          </p:cNvPr>
          <p:cNvGrpSpPr/>
          <p:nvPr/>
        </p:nvGrpSpPr>
        <p:grpSpPr>
          <a:xfrm>
            <a:off x="2879835" y="2573024"/>
            <a:ext cx="6251286" cy="3698987"/>
            <a:chOff x="2984938" y="2573024"/>
            <a:chExt cx="6463862" cy="3919851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498967F-11E0-D944-A560-C53F33FD0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4938" y="2583534"/>
              <a:ext cx="6463862" cy="3844039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DED52DE-574D-B94F-BC46-C01360476783}"/>
                </a:ext>
              </a:extLst>
            </p:cNvPr>
            <p:cNvSpPr/>
            <p:nvPr/>
          </p:nvSpPr>
          <p:spPr>
            <a:xfrm>
              <a:off x="6348248" y="5465379"/>
              <a:ext cx="210207" cy="102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F691664-7065-C44C-AF9A-C720BA839665}"/>
                </a:ext>
              </a:extLst>
            </p:cNvPr>
            <p:cNvSpPr/>
            <p:nvPr/>
          </p:nvSpPr>
          <p:spPr>
            <a:xfrm>
              <a:off x="8526516" y="6105786"/>
              <a:ext cx="210207" cy="387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B269F5C-242D-DA40-A999-2D9A06F5DE8C}"/>
                </a:ext>
              </a:extLst>
            </p:cNvPr>
            <p:cNvSpPr/>
            <p:nvPr/>
          </p:nvSpPr>
          <p:spPr>
            <a:xfrm>
              <a:off x="8642128" y="2573024"/>
              <a:ext cx="115616" cy="286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6D453E6-81C7-664B-8B5E-375A827EDD30}"/>
              </a:ext>
            </a:extLst>
          </p:cNvPr>
          <p:cNvSpPr txBox="1"/>
          <p:nvPr/>
        </p:nvSpPr>
        <p:spPr>
          <a:xfrm>
            <a:off x="1690255" y="4100945"/>
            <a:ext cx="69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Word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36B647-6C08-8B44-AEED-E86A2FDF1FED}"/>
              </a:ext>
            </a:extLst>
          </p:cNvPr>
          <p:cNvSpPr/>
          <p:nvPr/>
        </p:nvSpPr>
        <p:spPr>
          <a:xfrm>
            <a:off x="9435284" y="4100945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Sentence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915E84-9120-7A49-BD39-6780051A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950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Approach—</a:t>
            </a:r>
            <a:r>
              <a:rPr lang="en" altLang="zh-CN" dirty="0">
                <a:latin typeface="Times" pitchFamily="2" charset="0"/>
              </a:rPr>
              <a:t>Heterogeneous Graph 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D81B6A9C-1196-064B-A59B-525E61950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Times" pitchFamily="2" charset="0"/>
              </a:rPr>
              <a:t>Heterogeneous Summarization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" altLang="zh-CN" dirty="0">
                <a:latin typeface="Times" pitchFamily="2" charset="0"/>
              </a:rPr>
              <a:t>Graph</a:t>
            </a:r>
            <a:endParaRPr kumimoji="1" lang="en-US" altLang="zh-CN" dirty="0">
              <a:latin typeface="Times" pitchFamily="2" charset="0"/>
            </a:endParaRPr>
          </a:p>
          <a:p>
            <a:r>
              <a:rPr kumimoji="1" lang="en-US" altLang="zh-CN" dirty="0">
                <a:latin typeface="Times" pitchFamily="2" charset="0"/>
              </a:rPr>
              <a:t>Graph initializers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word node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sentence node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edge feature</a:t>
            </a:r>
          </a:p>
          <a:p>
            <a:r>
              <a:rPr lang="en" altLang="zh-CN" dirty="0">
                <a:latin typeface="Times" pitchFamily="2" charset="0"/>
              </a:rPr>
              <a:t>Heterogeneous graph layer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word → sentence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sentence → word</a:t>
            </a:r>
            <a:endParaRPr lang="en" altLang="zh-CN" dirty="0">
              <a:latin typeface="Times" pitchFamily="2" charset="0"/>
            </a:endParaRPr>
          </a:p>
          <a:p>
            <a:r>
              <a:rPr kumimoji="1" lang="en" altLang="zh-CN" dirty="0">
                <a:latin typeface="Times" pitchFamily="2" charset="0"/>
              </a:rPr>
              <a:t>Sentence selector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EF57221-2589-B241-B8FD-48CA1082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602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Approach—</a:t>
            </a:r>
            <a:r>
              <a:rPr lang="en" altLang="zh-CN" dirty="0">
                <a:latin typeface="Times" pitchFamily="2" charset="0"/>
              </a:rPr>
              <a:t>Heterogeneous Graph 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D81B6A9C-1196-064B-A59B-525E61950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Times" pitchFamily="2" charset="0"/>
              </a:rPr>
              <a:t>Heterogeneous Summarization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" altLang="zh-CN" dirty="0">
                <a:latin typeface="Times" pitchFamily="2" charset="0"/>
              </a:rPr>
              <a:t>Graph</a:t>
            </a:r>
            <a:endParaRPr kumimoji="1" lang="en-US" altLang="zh-CN" dirty="0">
              <a:latin typeface="Times" pitchFamily="2" charset="0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Graph initializers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word node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sentence node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edge feature</a:t>
            </a:r>
          </a:p>
          <a:p>
            <a:r>
              <a:rPr lang="en" altLang="zh-CN" dirty="0">
                <a:latin typeface="Times" pitchFamily="2" charset="0"/>
              </a:rPr>
              <a:t>Heterogeneous graph layer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word → sentence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sentence → word</a:t>
            </a:r>
            <a:endParaRPr lang="en" altLang="zh-CN" dirty="0">
              <a:latin typeface="Times" pitchFamily="2" charset="0"/>
            </a:endParaRPr>
          </a:p>
          <a:p>
            <a:r>
              <a:rPr kumimoji="1" lang="en" altLang="zh-CN" dirty="0">
                <a:latin typeface="Times" pitchFamily="2" charset="0"/>
              </a:rPr>
              <a:t>Sentence selector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EF57221-2589-B241-B8FD-48CA1082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19</a:t>
            </a:fld>
            <a:endParaRPr kumimoji="1"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CD05468-0594-0D4A-9871-73D7014C386C}"/>
              </a:ext>
            </a:extLst>
          </p:cNvPr>
          <p:cNvGrpSpPr/>
          <p:nvPr/>
        </p:nvGrpSpPr>
        <p:grpSpPr>
          <a:xfrm>
            <a:off x="5285410" y="2477976"/>
            <a:ext cx="6251286" cy="3698987"/>
            <a:chOff x="2984938" y="2573024"/>
            <a:chExt cx="6463862" cy="391985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5D75779-9A98-9D45-96AE-56D7E1197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4938" y="2583534"/>
              <a:ext cx="6463862" cy="3844039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10EE17A-599A-2D43-A0F5-40A983753488}"/>
                </a:ext>
              </a:extLst>
            </p:cNvPr>
            <p:cNvSpPr/>
            <p:nvPr/>
          </p:nvSpPr>
          <p:spPr>
            <a:xfrm>
              <a:off x="6348248" y="5465379"/>
              <a:ext cx="210207" cy="102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01DE601-D938-7447-AFCF-8FB067989683}"/>
                </a:ext>
              </a:extLst>
            </p:cNvPr>
            <p:cNvSpPr/>
            <p:nvPr/>
          </p:nvSpPr>
          <p:spPr>
            <a:xfrm>
              <a:off x="8526516" y="6105786"/>
              <a:ext cx="210207" cy="387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51F873-AF12-E849-A390-593A18B627C2}"/>
                </a:ext>
              </a:extLst>
            </p:cNvPr>
            <p:cNvSpPr/>
            <p:nvPr/>
          </p:nvSpPr>
          <p:spPr>
            <a:xfrm>
              <a:off x="8642128" y="2573024"/>
              <a:ext cx="115616" cy="286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45B0B14B-CBEC-4945-9FE4-3868ABC0ECD9}"/>
              </a:ext>
            </a:extLst>
          </p:cNvPr>
          <p:cNvSpPr txBox="1"/>
          <p:nvPr/>
        </p:nvSpPr>
        <p:spPr>
          <a:xfrm>
            <a:off x="6304457" y="6224590"/>
            <a:ext cx="69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Word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547FD3-BE8E-0E48-99E1-92ABE6EC739A}"/>
              </a:ext>
            </a:extLst>
          </p:cNvPr>
          <p:cNvSpPr/>
          <p:nvPr/>
        </p:nvSpPr>
        <p:spPr>
          <a:xfrm>
            <a:off x="10335573" y="6186881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Sentence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46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CCB09-98A5-8B43-BEB0-D29E4E53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Outlines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FA38C-479E-1C43-BB4D-852209E75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Background: Extractive Summarization</a:t>
            </a:r>
          </a:p>
          <a:p>
            <a:r>
              <a:rPr kumimoji="1" lang="en-US" altLang="zh-CN" dirty="0">
                <a:latin typeface="Times" pitchFamily="2" charset="0"/>
              </a:rPr>
              <a:t>Motivation</a:t>
            </a:r>
          </a:p>
          <a:p>
            <a:r>
              <a:rPr kumimoji="1" lang="en-US" altLang="zh-CN" dirty="0">
                <a:latin typeface="Times" pitchFamily="2" charset="0"/>
              </a:rPr>
              <a:t>Approach</a:t>
            </a:r>
          </a:p>
          <a:p>
            <a:r>
              <a:rPr kumimoji="1" lang="en-US" altLang="zh-CN" dirty="0">
                <a:latin typeface="Times" pitchFamily="2" charset="0"/>
              </a:rPr>
              <a:t>Experiment</a:t>
            </a:r>
          </a:p>
          <a:p>
            <a:r>
              <a:rPr kumimoji="1" lang="en-US" altLang="zh-CN" dirty="0">
                <a:latin typeface="Times" pitchFamily="2" charset="0"/>
              </a:rPr>
              <a:t>Conclusion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04B4A4-4782-6E49-B3A2-A427CFC9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6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Approach—</a:t>
            </a:r>
            <a:r>
              <a:rPr lang="en" altLang="zh-CN" dirty="0">
                <a:latin typeface="Times" pitchFamily="2" charset="0"/>
              </a:rPr>
              <a:t>Graph Initializers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5487B1-18E1-894D-8377-0800027C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068" y="18005"/>
            <a:ext cx="4286250" cy="6858000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D81B6A9C-1196-064B-A59B-525E61950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Times" pitchFamily="2" charset="0"/>
              </a:rPr>
              <a:t>Heterogeneous Summarization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" altLang="zh-CN" dirty="0">
                <a:latin typeface="Times" pitchFamily="2" charset="0"/>
              </a:rPr>
              <a:t>Graph</a:t>
            </a:r>
            <a:endParaRPr kumimoji="1" lang="en-US" altLang="zh-CN" dirty="0">
              <a:latin typeface="Times" pitchFamily="2" charset="0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Graph initializers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word node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sentence node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edge feature</a:t>
            </a:r>
          </a:p>
          <a:p>
            <a:r>
              <a:rPr lang="en" altLang="zh-CN" dirty="0">
                <a:latin typeface="Times" pitchFamily="2" charset="0"/>
              </a:rPr>
              <a:t>Heterogeneous graph layer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word → sentence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sentence → word</a:t>
            </a:r>
            <a:endParaRPr lang="en" altLang="zh-CN" dirty="0">
              <a:latin typeface="Times" pitchFamily="2" charset="0"/>
            </a:endParaRPr>
          </a:p>
          <a:p>
            <a:r>
              <a:rPr kumimoji="1" lang="en" altLang="zh-CN" dirty="0">
                <a:latin typeface="Times" pitchFamily="2" charset="0"/>
              </a:rPr>
              <a:t>Sentence selector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8A19EF-682D-5544-8DBC-89E090F12C33}"/>
              </a:ext>
            </a:extLst>
          </p:cNvPr>
          <p:cNvSpPr/>
          <p:nvPr/>
        </p:nvSpPr>
        <p:spPr>
          <a:xfrm>
            <a:off x="7703127" y="0"/>
            <a:ext cx="4197928" cy="4488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AB0BE7-28BD-3245-87B0-6168B0A462FE}"/>
              </a:ext>
            </a:extLst>
          </p:cNvPr>
          <p:cNvSpPr/>
          <p:nvPr/>
        </p:nvSpPr>
        <p:spPr>
          <a:xfrm>
            <a:off x="9199418" y="4488873"/>
            <a:ext cx="2701637" cy="2369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8AABA-CCD6-7D4D-A541-171CCDAF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4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Approach—</a:t>
            </a:r>
            <a:r>
              <a:rPr lang="en" altLang="zh-CN" dirty="0">
                <a:latin typeface="Times" pitchFamily="2" charset="0"/>
              </a:rPr>
              <a:t>Graph Initializers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5487B1-18E1-894D-8377-0800027C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068" y="18005"/>
            <a:ext cx="4286250" cy="6858000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D81B6A9C-1196-064B-A59B-525E61950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Times" pitchFamily="2" charset="0"/>
              </a:rPr>
              <a:t>Heterogeneous Summarization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" altLang="zh-CN" dirty="0">
                <a:latin typeface="Times" pitchFamily="2" charset="0"/>
              </a:rPr>
              <a:t>Graph</a:t>
            </a:r>
            <a:endParaRPr kumimoji="1" lang="en-US" altLang="zh-CN" dirty="0">
              <a:latin typeface="Times" pitchFamily="2" charset="0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Graph initializers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word node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sentence node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edge feature</a:t>
            </a:r>
          </a:p>
          <a:p>
            <a:r>
              <a:rPr lang="en" altLang="zh-CN" dirty="0">
                <a:latin typeface="Times" pitchFamily="2" charset="0"/>
              </a:rPr>
              <a:t>Heterogeneous graph layer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word → sentence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sentence → word</a:t>
            </a:r>
            <a:endParaRPr lang="en" altLang="zh-CN" dirty="0">
              <a:latin typeface="Times" pitchFamily="2" charset="0"/>
            </a:endParaRPr>
          </a:p>
          <a:p>
            <a:r>
              <a:rPr kumimoji="1" lang="en" altLang="zh-CN" dirty="0">
                <a:latin typeface="Times" pitchFamily="2" charset="0"/>
              </a:rPr>
              <a:t>Sentence selector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8A19EF-682D-5544-8DBC-89E090F12C33}"/>
              </a:ext>
            </a:extLst>
          </p:cNvPr>
          <p:cNvSpPr/>
          <p:nvPr/>
        </p:nvSpPr>
        <p:spPr>
          <a:xfrm>
            <a:off x="7703127" y="0"/>
            <a:ext cx="4197928" cy="4488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8E6ADF-0DF2-024E-BC68-3278E9A0F5F6}"/>
              </a:ext>
            </a:extLst>
          </p:cNvPr>
          <p:cNvSpPr/>
          <p:nvPr/>
        </p:nvSpPr>
        <p:spPr>
          <a:xfrm>
            <a:off x="10377055" y="4488873"/>
            <a:ext cx="1524000" cy="2369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F04D1-11A5-D844-9E5B-B80BD0EC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74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Approach—</a:t>
            </a:r>
            <a:r>
              <a:rPr lang="en" altLang="zh-CN" dirty="0">
                <a:latin typeface="Times" pitchFamily="2" charset="0"/>
              </a:rPr>
              <a:t>Graph Initializers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5487B1-18E1-894D-8377-0800027C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068" y="18005"/>
            <a:ext cx="4286250" cy="6858000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D81B6A9C-1196-064B-A59B-525E61950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Times" pitchFamily="2" charset="0"/>
              </a:rPr>
              <a:t>Heterogeneous Summarization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" altLang="zh-CN" dirty="0">
                <a:latin typeface="Times" pitchFamily="2" charset="0"/>
              </a:rPr>
              <a:t>Graph</a:t>
            </a:r>
            <a:endParaRPr kumimoji="1" lang="en-US" altLang="zh-CN" dirty="0">
              <a:latin typeface="Times" pitchFamily="2" charset="0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Graph initializers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word node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sentence node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edge feature</a:t>
            </a:r>
          </a:p>
          <a:p>
            <a:r>
              <a:rPr lang="en" altLang="zh-CN" dirty="0">
                <a:latin typeface="Times" pitchFamily="2" charset="0"/>
              </a:rPr>
              <a:t>Heterogeneous graph layer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word → sentence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sentence → word</a:t>
            </a:r>
            <a:endParaRPr lang="en" altLang="zh-CN" dirty="0">
              <a:latin typeface="Times" pitchFamily="2" charset="0"/>
            </a:endParaRPr>
          </a:p>
          <a:p>
            <a:r>
              <a:rPr kumimoji="1" lang="en" altLang="zh-CN" dirty="0">
                <a:latin typeface="Times" pitchFamily="2" charset="0"/>
              </a:rPr>
              <a:t>Sentence selector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8A19EF-682D-5544-8DBC-89E090F12C33}"/>
              </a:ext>
            </a:extLst>
          </p:cNvPr>
          <p:cNvSpPr/>
          <p:nvPr/>
        </p:nvSpPr>
        <p:spPr>
          <a:xfrm>
            <a:off x="7703127" y="0"/>
            <a:ext cx="4197928" cy="4488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A3B937-2B98-814E-B70D-BCACFE0E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318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Approach—</a:t>
            </a:r>
            <a:r>
              <a:rPr lang="en" altLang="zh-CN" dirty="0">
                <a:latin typeface="Times" pitchFamily="2" charset="0"/>
              </a:rPr>
              <a:t>Graph Initializers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5487B1-18E1-894D-8377-0800027C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068" y="18005"/>
            <a:ext cx="4286250" cy="6858000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D81B6A9C-1196-064B-A59B-525E61950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Times" pitchFamily="2" charset="0"/>
              </a:rPr>
              <a:t>Heterogeneous Summarization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" altLang="zh-CN" dirty="0">
                <a:latin typeface="Times" pitchFamily="2" charset="0"/>
              </a:rPr>
              <a:t>Graph</a:t>
            </a:r>
            <a:endParaRPr kumimoji="1" lang="en-US" altLang="zh-CN" dirty="0">
              <a:latin typeface="Times" pitchFamily="2" charset="0"/>
            </a:endParaRPr>
          </a:p>
          <a:p>
            <a:r>
              <a:rPr kumimoji="1" lang="en-US" altLang="zh-CN" dirty="0">
                <a:latin typeface="Times" pitchFamily="2" charset="0"/>
              </a:rPr>
              <a:t>Graph initializers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word node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sentence node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edge feature</a:t>
            </a:r>
          </a:p>
          <a:p>
            <a:r>
              <a:rPr lang="en" altLang="zh-CN" dirty="0">
                <a:latin typeface="Times" pitchFamily="2" charset="0"/>
              </a:rPr>
              <a:t>Heterogeneous graph layer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word → sentence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sentence → word</a:t>
            </a:r>
            <a:endParaRPr lang="en" altLang="zh-CN" dirty="0">
              <a:latin typeface="Times" pitchFamily="2" charset="0"/>
            </a:endParaRPr>
          </a:p>
          <a:p>
            <a:r>
              <a:rPr kumimoji="1" lang="en" altLang="zh-CN" dirty="0">
                <a:latin typeface="Times" pitchFamily="2" charset="0"/>
              </a:rPr>
              <a:t>Sentence selector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8A19EF-682D-5544-8DBC-89E090F12C33}"/>
              </a:ext>
            </a:extLst>
          </p:cNvPr>
          <p:cNvSpPr/>
          <p:nvPr/>
        </p:nvSpPr>
        <p:spPr>
          <a:xfrm>
            <a:off x="7703127" y="1"/>
            <a:ext cx="4197928" cy="1440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6E89B4-8F15-4043-9E19-85ED8943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110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5487B1-18E1-894D-8377-0800027C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068" y="18005"/>
            <a:ext cx="428625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38A19EF-682D-5544-8DBC-89E090F12C33}"/>
              </a:ext>
            </a:extLst>
          </p:cNvPr>
          <p:cNvSpPr/>
          <p:nvPr/>
        </p:nvSpPr>
        <p:spPr>
          <a:xfrm>
            <a:off x="7703127" y="1"/>
            <a:ext cx="4197928" cy="1440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D81B6A9C-1196-064B-A59B-525E61950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Times" pitchFamily="2" charset="0"/>
              </a:rPr>
              <a:t>Heterogeneous Summarization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" altLang="zh-CN" dirty="0">
                <a:latin typeface="Times" pitchFamily="2" charset="0"/>
              </a:rPr>
              <a:t>Graph</a:t>
            </a:r>
            <a:endParaRPr kumimoji="1" lang="en-US" altLang="zh-CN" dirty="0">
              <a:latin typeface="Times" pitchFamily="2" charset="0"/>
            </a:endParaRPr>
          </a:p>
          <a:p>
            <a:r>
              <a:rPr kumimoji="1" lang="en-US" altLang="zh-CN" dirty="0">
                <a:latin typeface="Times" pitchFamily="2" charset="0"/>
              </a:rPr>
              <a:t>Graph initializers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word node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sentence node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edge feature</a:t>
            </a:r>
          </a:p>
          <a:p>
            <a:r>
              <a:rPr lang="en" altLang="zh-CN" dirty="0">
                <a:solidFill>
                  <a:srgbClr val="FF0000"/>
                </a:solidFill>
                <a:latin typeface="Times" pitchFamily="2" charset="0"/>
              </a:rPr>
              <a:t>Heterogeneous graph layer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word → sentence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sentence → word</a:t>
            </a:r>
            <a:endParaRPr lang="en" altLang="zh-CN" dirty="0">
              <a:latin typeface="Times" pitchFamily="2" charset="0"/>
            </a:endParaRPr>
          </a:p>
          <a:p>
            <a:r>
              <a:rPr kumimoji="1" lang="en" altLang="zh-CN" dirty="0">
                <a:latin typeface="Times" pitchFamily="2" charset="0"/>
              </a:rPr>
              <a:t>Sentence selector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Approach—</a:t>
            </a:r>
            <a:r>
              <a:rPr lang="en" altLang="zh-CN" dirty="0">
                <a:latin typeface="Times" pitchFamily="2" charset="0"/>
              </a:rPr>
              <a:t>Heterogeneous graph layer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EF4828-CDC6-2D41-9538-7647FDFC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1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Approach—</a:t>
            </a:r>
            <a:r>
              <a:rPr lang="en" altLang="zh-CN" dirty="0">
                <a:latin typeface="Times" pitchFamily="2" charset="0"/>
              </a:rPr>
              <a:t>Heterogeneous graph layer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1A9E218-0A5F-9A47-BE35-061734E2AC87}"/>
              </a:ext>
            </a:extLst>
          </p:cNvPr>
          <p:cNvSpPr/>
          <p:nvPr/>
        </p:nvSpPr>
        <p:spPr>
          <a:xfrm>
            <a:off x="5484079" y="2244885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1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500B37E9-A82D-654A-8002-7123C8C95973}"/>
              </a:ext>
            </a:extLst>
          </p:cNvPr>
          <p:cNvSpPr/>
          <p:nvPr/>
        </p:nvSpPr>
        <p:spPr>
          <a:xfrm>
            <a:off x="5530490" y="3670913"/>
            <a:ext cx="630621" cy="632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s</a:t>
            </a:r>
            <a:r>
              <a:rPr kumimoji="1" lang="en-US" altLang="zh-CN" sz="2400" baseline="-25000" dirty="0">
                <a:latin typeface="Times" pitchFamily="2" charset="0"/>
              </a:rPr>
              <a:t>1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11254D1-A6F8-D94C-8AF2-FDEF1CCF475B}"/>
              </a:ext>
            </a:extLst>
          </p:cNvPr>
          <p:cNvSpPr/>
          <p:nvPr/>
        </p:nvSpPr>
        <p:spPr>
          <a:xfrm>
            <a:off x="1434352" y="2417468"/>
            <a:ext cx="788895" cy="78889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3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D7CD615-6FC9-9B4E-9490-47683C744E20}"/>
              </a:ext>
            </a:extLst>
          </p:cNvPr>
          <p:cNvSpPr/>
          <p:nvPr/>
        </p:nvSpPr>
        <p:spPr>
          <a:xfrm>
            <a:off x="838200" y="3502200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1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A61B4E1-3A22-724C-AB65-C6B659136752}"/>
              </a:ext>
            </a:extLst>
          </p:cNvPr>
          <p:cNvSpPr/>
          <p:nvPr/>
        </p:nvSpPr>
        <p:spPr>
          <a:xfrm>
            <a:off x="1447800" y="4586932"/>
            <a:ext cx="788895" cy="7888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w</a:t>
            </a:r>
            <a:r>
              <a:rPr kumimoji="1" lang="en-US" altLang="zh-CN" sz="2400" baseline="-25000" dirty="0">
                <a:latin typeface="Times" pitchFamily="2" charset="0"/>
              </a:rPr>
              <a:t>2</a:t>
            </a:r>
            <a:endParaRPr kumimoji="1" lang="zh-CN" altLang="en-US" sz="2000" baseline="-25000" dirty="0">
              <a:latin typeface="Times" pitchFamily="2" charset="0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C601D647-DF64-9E44-B5CD-903EC79E5A27}"/>
              </a:ext>
            </a:extLst>
          </p:cNvPr>
          <p:cNvSpPr/>
          <p:nvPr/>
        </p:nvSpPr>
        <p:spPr>
          <a:xfrm>
            <a:off x="3555588" y="2870187"/>
            <a:ext cx="630621" cy="632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s</a:t>
            </a:r>
            <a:r>
              <a:rPr kumimoji="1" lang="en-US" altLang="zh-CN" sz="2400" baseline="-25000" dirty="0">
                <a:latin typeface="Times" pitchFamily="2" charset="0"/>
              </a:rPr>
              <a:t>1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3B7461C1-0890-FD45-9548-931092F68F31}"/>
              </a:ext>
            </a:extLst>
          </p:cNvPr>
          <p:cNvSpPr/>
          <p:nvPr/>
        </p:nvSpPr>
        <p:spPr>
          <a:xfrm>
            <a:off x="3555587" y="3975088"/>
            <a:ext cx="630621" cy="6320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s</a:t>
            </a:r>
            <a:r>
              <a:rPr kumimoji="1" lang="en-US" altLang="zh-CN" sz="2400" baseline="-25000" dirty="0">
                <a:latin typeface="Times" pitchFamily="2" charset="0"/>
              </a:rPr>
              <a:t>2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84EFD218-1567-334A-9A9E-6C7E07B742AB}"/>
              </a:ext>
            </a:extLst>
          </p:cNvPr>
          <p:cNvCxnSpPr>
            <a:stCxn id="20" idx="6"/>
            <a:endCxn id="23" idx="1"/>
          </p:cNvCxnSpPr>
          <p:nvPr/>
        </p:nvCxnSpPr>
        <p:spPr>
          <a:xfrm>
            <a:off x="2223247" y="2811916"/>
            <a:ext cx="1332341" cy="374278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CB3A6362-8907-0D48-BF03-608940F48A42}"/>
              </a:ext>
            </a:extLst>
          </p:cNvPr>
          <p:cNvCxnSpPr>
            <a:cxnSpLocks/>
            <a:stCxn id="21" idx="6"/>
            <a:endCxn id="23" idx="1"/>
          </p:cNvCxnSpPr>
          <p:nvPr/>
        </p:nvCxnSpPr>
        <p:spPr>
          <a:xfrm flipV="1">
            <a:off x="1627095" y="3186194"/>
            <a:ext cx="1928493" cy="71045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7B08A311-C281-4D44-886B-D323F808238D}"/>
              </a:ext>
            </a:extLst>
          </p:cNvPr>
          <p:cNvCxnSpPr>
            <a:cxnSpLocks/>
            <a:stCxn id="21" idx="6"/>
            <a:endCxn id="24" idx="1"/>
          </p:cNvCxnSpPr>
          <p:nvPr/>
        </p:nvCxnSpPr>
        <p:spPr>
          <a:xfrm>
            <a:off x="1627095" y="3896648"/>
            <a:ext cx="1928492" cy="394447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1313903-8960-3040-A821-93BFBBD433F8}"/>
              </a:ext>
            </a:extLst>
          </p:cNvPr>
          <p:cNvCxnSpPr>
            <a:cxnSpLocks/>
            <a:stCxn id="22" idx="6"/>
            <a:endCxn id="24" idx="1"/>
          </p:cNvCxnSpPr>
          <p:nvPr/>
        </p:nvCxnSpPr>
        <p:spPr>
          <a:xfrm flipV="1">
            <a:off x="2236695" y="4291095"/>
            <a:ext cx="1318892" cy="69028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CD20BD11-27ED-FD4A-9547-93909F82EC86}"/>
              </a:ext>
            </a:extLst>
          </p:cNvPr>
          <p:cNvCxnSpPr>
            <a:stCxn id="17" idx="6"/>
          </p:cNvCxnSpPr>
          <p:nvPr/>
        </p:nvCxnSpPr>
        <p:spPr>
          <a:xfrm flipV="1">
            <a:off x="6272974" y="2639332"/>
            <a:ext cx="4378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95D2E674-DBC5-F24A-85B7-EA4379439326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6161111" y="3986920"/>
            <a:ext cx="553379" cy="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83F0F05-38F6-3641-9E6D-3A3265A232AF}"/>
              </a:ext>
            </a:extLst>
          </p:cNvPr>
          <p:cNvSpPr/>
          <p:nvPr/>
        </p:nvSpPr>
        <p:spPr>
          <a:xfrm>
            <a:off x="6714490" y="2067555"/>
            <a:ext cx="437878" cy="114355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8F0D225-5001-8E47-A7A2-33EE158F2B64}"/>
              </a:ext>
            </a:extLst>
          </p:cNvPr>
          <p:cNvSpPr/>
          <p:nvPr/>
        </p:nvSpPr>
        <p:spPr>
          <a:xfrm>
            <a:off x="6714490" y="3417455"/>
            <a:ext cx="437878" cy="11435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8C98588-8CC7-0546-A6F7-5CD114C848E3}"/>
              </a:ext>
            </a:extLst>
          </p:cNvPr>
          <p:cNvSpPr/>
          <p:nvPr/>
        </p:nvSpPr>
        <p:spPr>
          <a:xfrm>
            <a:off x="6763238" y="2160984"/>
            <a:ext cx="331086" cy="2877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315EC56-862D-7641-99D5-5F981DD70139}"/>
              </a:ext>
            </a:extLst>
          </p:cNvPr>
          <p:cNvSpPr/>
          <p:nvPr/>
        </p:nvSpPr>
        <p:spPr>
          <a:xfrm>
            <a:off x="6759902" y="2504406"/>
            <a:ext cx="331086" cy="2877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5D72872-E7D1-D645-9217-5EABE20FEF36}"/>
              </a:ext>
            </a:extLst>
          </p:cNvPr>
          <p:cNvSpPr/>
          <p:nvPr/>
        </p:nvSpPr>
        <p:spPr>
          <a:xfrm>
            <a:off x="6759902" y="2846962"/>
            <a:ext cx="331086" cy="2877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E078798-831D-B246-8DFD-1D1D0212AD5C}"/>
              </a:ext>
            </a:extLst>
          </p:cNvPr>
          <p:cNvSpPr/>
          <p:nvPr/>
        </p:nvSpPr>
        <p:spPr>
          <a:xfrm>
            <a:off x="6763238" y="3504748"/>
            <a:ext cx="331086" cy="2877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63DB1FA-57D0-DC4A-8DF5-0676EA6B5795}"/>
              </a:ext>
            </a:extLst>
          </p:cNvPr>
          <p:cNvSpPr/>
          <p:nvPr/>
        </p:nvSpPr>
        <p:spPr>
          <a:xfrm>
            <a:off x="6759902" y="3848170"/>
            <a:ext cx="331086" cy="2877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ED22756-AF9F-EC47-AA1F-4B1747A7297F}"/>
              </a:ext>
            </a:extLst>
          </p:cNvPr>
          <p:cNvSpPr/>
          <p:nvPr/>
        </p:nvSpPr>
        <p:spPr>
          <a:xfrm>
            <a:off x="6759902" y="4190726"/>
            <a:ext cx="331086" cy="2877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E7ED4D6-F060-364C-9644-438A6EDB0ECF}"/>
              </a:ext>
            </a:extLst>
          </p:cNvPr>
          <p:cNvSpPr txBox="1"/>
          <p:nvPr/>
        </p:nvSpPr>
        <p:spPr>
          <a:xfrm>
            <a:off x="6328192" y="1935625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h</a:t>
            </a:r>
            <a:r>
              <a:rPr kumimoji="1" lang="en-US" altLang="zh-CN" sz="2400" baseline="-25000" dirty="0">
                <a:latin typeface="Times" pitchFamily="2" charset="0"/>
              </a:rPr>
              <a:t>i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8EBCCE0-8E87-404B-BA40-CF9AC6C20107}"/>
              </a:ext>
            </a:extLst>
          </p:cNvPr>
          <p:cNvSpPr txBox="1"/>
          <p:nvPr/>
        </p:nvSpPr>
        <p:spPr>
          <a:xfrm>
            <a:off x="6307443" y="341514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Times" pitchFamily="2" charset="0"/>
              </a:rPr>
              <a:t>h</a:t>
            </a:r>
            <a:r>
              <a:rPr kumimoji="1" lang="en-US" altLang="zh-CN" sz="2400" baseline="-25000" dirty="0" err="1">
                <a:latin typeface="Times" pitchFamily="2" charset="0"/>
              </a:rPr>
              <a:t>j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AC27290-BAC8-E448-A825-7257C17EF2F9}"/>
              </a:ext>
            </a:extLst>
          </p:cNvPr>
          <p:cNvSpPr/>
          <p:nvPr/>
        </p:nvSpPr>
        <p:spPr>
          <a:xfrm>
            <a:off x="8484531" y="3577073"/>
            <a:ext cx="781466" cy="767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A3BF330-CDA7-EA4E-BEC3-E7F4714900CF}"/>
              </a:ext>
            </a:extLst>
          </p:cNvPr>
          <p:cNvSpPr txBox="1"/>
          <p:nvPr/>
        </p:nvSpPr>
        <p:spPr>
          <a:xfrm>
            <a:off x="2113407" y="3033780"/>
            <a:ext cx="60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2"/>
                </a:solidFill>
                <a:latin typeface="Times" pitchFamily="2" charset="0"/>
              </a:rPr>
              <a:t>w</a:t>
            </a:r>
            <a:r>
              <a:rPr kumimoji="1" lang="en-US" altLang="zh-CN" sz="2400" baseline="-25000" dirty="0">
                <a:solidFill>
                  <a:schemeClr val="accent2"/>
                </a:solidFill>
                <a:latin typeface="Times" pitchFamily="2" charset="0"/>
              </a:rPr>
              <a:t>11</a:t>
            </a:r>
            <a:endParaRPr kumimoji="1" lang="zh-CN" altLang="en-US" sz="2000" baseline="-25000" dirty="0">
              <a:solidFill>
                <a:schemeClr val="accent2"/>
              </a:solidFill>
              <a:latin typeface="Times" pitchFamily="2" charset="0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879F1398-2377-FC4F-9DDC-6EF5E621A854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7170610" y="2346158"/>
            <a:ext cx="1313921" cy="161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C30643C-3384-634A-A5F1-B3A2851F24FC}"/>
              </a:ext>
            </a:extLst>
          </p:cNvPr>
          <p:cNvCxnSpPr>
            <a:cxnSpLocks/>
            <a:stCxn id="34" idx="3"/>
            <a:endCxn id="46" idx="2"/>
          </p:cNvCxnSpPr>
          <p:nvPr/>
        </p:nvCxnSpPr>
        <p:spPr>
          <a:xfrm>
            <a:off x="7152368" y="2639332"/>
            <a:ext cx="1332163" cy="132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367FBA60-C498-6E4C-AA93-95E95C0B13E4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7163463" y="3106104"/>
            <a:ext cx="1321068" cy="85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86CB77FC-5C2E-0947-8523-FD097550916E}"/>
              </a:ext>
            </a:extLst>
          </p:cNvPr>
          <p:cNvCxnSpPr>
            <a:cxnSpLocks/>
            <a:stCxn id="36" idx="3"/>
            <a:endCxn id="46" idx="2"/>
          </p:cNvCxnSpPr>
          <p:nvPr/>
        </p:nvCxnSpPr>
        <p:spPr>
          <a:xfrm flipV="1">
            <a:off x="7152368" y="3960782"/>
            <a:ext cx="1332163" cy="2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ABE39411-23D7-3D4B-8921-CB9471BA97AD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7168153" y="3960782"/>
            <a:ext cx="1316378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D46641AE-3F3B-1742-BB16-DC3641325701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7163463" y="3723076"/>
            <a:ext cx="1321068" cy="23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3C67E4CC-D707-A24D-A65D-9BECD69583C0}"/>
              </a:ext>
            </a:extLst>
          </p:cNvPr>
          <p:cNvSpPr txBox="1"/>
          <p:nvPr/>
        </p:nvSpPr>
        <p:spPr>
          <a:xfrm>
            <a:off x="8484531" y="3790105"/>
            <a:ext cx="89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Times" pitchFamily="2" charset="0"/>
              </a:rPr>
              <a:t>ReLU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017DCBC8-EC74-7643-8472-680F6710D19F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265997" y="3960782"/>
            <a:ext cx="588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4516C05F-579F-974F-97A2-776E11D28920}"/>
              </a:ext>
            </a:extLst>
          </p:cNvPr>
          <p:cNvSpPr txBox="1"/>
          <p:nvPr/>
        </p:nvSpPr>
        <p:spPr>
          <a:xfrm>
            <a:off x="9880643" y="3682976"/>
            <a:ext cx="468128" cy="46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" pitchFamily="2" charset="0"/>
              </a:rPr>
              <a:t>a</a:t>
            </a:r>
            <a:r>
              <a:rPr kumimoji="1" lang="en-US" altLang="zh-CN" sz="2400" baseline="-25000" dirty="0" err="1">
                <a:latin typeface="Times" pitchFamily="2" charset="0"/>
              </a:rPr>
              <a:t>ij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3FB3EC-54DF-514B-83E1-BBEDE599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A302CFAD-853E-EE4C-83B2-014D271C4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" pitchFamily="2" charset="0"/>
              </a:rPr>
              <a:t>Graph Attention</a:t>
            </a:r>
            <a:endParaRPr kumimoji="1" lang="en-US" altLang="zh-CN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116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Approach—</a:t>
            </a:r>
            <a:r>
              <a:rPr lang="en" altLang="zh-CN" dirty="0">
                <a:latin typeface="Times" pitchFamily="2" charset="0"/>
              </a:rPr>
              <a:t>Heterogeneous graph layer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1A9E218-0A5F-9A47-BE35-061734E2AC87}"/>
              </a:ext>
            </a:extLst>
          </p:cNvPr>
          <p:cNvSpPr/>
          <p:nvPr/>
        </p:nvSpPr>
        <p:spPr>
          <a:xfrm>
            <a:off x="5484079" y="2244885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1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500B37E9-A82D-654A-8002-7123C8C95973}"/>
              </a:ext>
            </a:extLst>
          </p:cNvPr>
          <p:cNvSpPr/>
          <p:nvPr/>
        </p:nvSpPr>
        <p:spPr>
          <a:xfrm>
            <a:off x="5530490" y="3670913"/>
            <a:ext cx="630621" cy="632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s</a:t>
            </a:r>
            <a:r>
              <a:rPr kumimoji="1" lang="en-US" altLang="zh-CN" sz="2400" baseline="-25000" dirty="0">
                <a:latin typeface="Times" pitchFamily="2" charset="0"/>
              </a:rPr>
              <a:t>1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11254D1-A6F8-D94C-8AF2-FDEF1CCF475B}"/>
              </a:ext>
            </a:extLst>
          </p:cNvPr>
          <p:cNvSpPr/>
          <p:nvPr/>
        </p:nvSpPr>
        <p:spPr>
          <a:xfrm>
            <a:off x="1434352" y="2417468"/>
            <a:ext cx="788895" cy="78889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3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D7CD615-6FC9-9B4E-9490-47683C744E20}"/>
              </a:ext>
            </a:extLst>
          </p:cNvPr>
          <p:cNvSpPr/>
          <p:nvPr/>
        </p:nvSpPr>
        <p:spPr>
          <a:xfrm>
            <a:off x="838200" y="3502200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1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A61B4E1-3A22-724C-AB65-C6B659136752}"/>
              </a:ext>
            </a:extLst>
          </p:cNvPr>
          <p:cNvSpPr/>
          <p:nvPr/>
        </p:nvSpPr>
        <p:spPr>
          <a:xfrm>
            <a:off x="1447800" y="4586932"/>
            <a:ext cx="788895" cy="7888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w</a:t>
            </a:r>
            <a:r>
              <a:rPr kumimoji="1" lang="en-US" altLang="zh-CN" sz="2400" baseline="-25000" dirty="0">
                <a:latin typeface="Times" pitchFamily="2" charset="0"/>
              </a:rPr>
              <a:t>2</a:t>
            </a:r>
            <a:endParaRPr kumimoji="1" lang="zh-CN" altLang="en-US" sz="2000" baseline="-25000" dirty="0">
              <a:latin typeface="Times" pitchFamily="2" charset="0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C601D647-DF64-9E44-B5CD-903EC79E5A27}"/>
              </a:ext>
            </a:extLst>
          </p:cNvPr>
          <p:cNvSpPr/>
          <p:nvPr/>
        </p:nvSpPr>
        <p:spPr>
          <a:xfrm>
            <a:off x="3555588" y="2870187"/>
            <a:ext cx="630621" cy="632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s</a:t>
            </a:r>
            <a:r>
              <a:rPr kumimoji="1" lang="en-US" altLang="zh-CN" sz="2400" baseline="-25000" dirty="0">
                <a:latin typeface="Times" pitchFamily="2" charset="0"/>
              </a:rPr>
              <a:t>1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3B7461C1-0890-FD45-9548-931092F68F31}"/>
              </a:ext>
            </a:extLst>
          </p:cNvPr>
          <p:cNvSpPr/>
          <p:nvPr/>
        </p:nvSpPr>
        <p:spPr>
          <a:xfrm>
            <a:off x="3555587" y="3975088"/>
            <a:ext cx="630621" cy="6320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s</a:t>
            </a:r>
            <a:r>
              <a:rPr kumimoji="1" lang="en-US" altLang="zh-CN" sz="2400" baseline="-25000" dirty="0">
                <a:latin typeface="Times" pitchFamily="2" charset="0"/>
              </a:rPr>
              <a:t>2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84EFD218-1567-334A-9A9E-6C7E07B742AB}"/>
              </a:ext>
            </a:extLst>
          </p:cNvPr>
          <p:cNvCxnSpPr>
            <a:stCxn id="20" idx="6"/>
            <a:endCxn id="23" idx="1"/>
          </p:cNvCxnSpPr>
          <p:nvPr/>
        </p:nvCxnSpPr>
        <p:spPr>
          <a:xfrm>
            <a:off x="2223247" y="2811916"/>
            <a:ext cx="1332341" cy="374278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CB3A6362-8907-0D48-BF03-608940F48A42}"/>
              </a:ext>
            </a:extLst>
          </p:cNvPr>
          <p:cNvCxnSpPr>
            <a:cxnSpLocks/>
            <a:stCxn id="21" idx="6"/>
            <a:endCxn id="23" idx="1"/>
          </p:cNvCxnSpPr>
          <p:nvPr/>
        </p:nvCxnSpPr>
        <p:spPr>
          <a:xfrm flipV="1">
            <a:off x="1627095" y="3186194"/>
            <a:ext cx="1928493" cy="71045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7B08A311-C281-4D44-886B-D323F808238D}"/>
              </a:ext>
            </a:extLst>
          </p:cNvPr>
          <p:cNvCxnSpPr>
            <a:cxnSpLocks/>
            <a:stCxn id="21" idx="6"/>
            <a:endCxn id="24" idx="1"/>
          </p:cNvCxnSpPr>
          <p:nvPr/>
        </p:nvCxnSpPr>
        <p:spPr>
          <a:xfrm>
            <a:off x="1627095" y="3896648"/>
            <a:ext cx="1928492" cy="394447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1313903-8960-3040-A821-93BFBBD433F8}"/>
              </a:ext>
            </a:extLst>
          </p:cNvPr>
          <p:cNvCxnSpPr>
            <a:cxnSpLocks/>
            <a:stCxn id="22" idx="6"/>
            <a:endCxn id="24" idx="1"/>
          </p:cNvCxnSpPr>
          <p:nvPr/>
        </p:nvCxnSpPr>
        <p:spPr>
          <a:xfrm flipV="1">
            <a:off x="2236695" y="4291095"/>
            <a:ext cx="1318892" cy="69028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CD20BD11-27ED-FD4A-9547-93909F82EC86}"/>
              </a:ext>
            </a:extLst>
          </p:cNvPr>
          <p:cNvCxnSpPr>
            <a:stCxn id="17" idx="6"/>
          </p:cNvCxnSpPr>
          <p:nvPr/>
        </p:nvCxnSpPr>
        <p:spPr>
          <a:xfrm flipV="1">
            <a:off x="6272974" y="2639332"/>
            <a:ext cx="4378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95D2E674-DBC5-F24A-85B7-EA4379439326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6161111" y="3986920"/>
            <a:ext cx="553379" cy="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83F0F05-38F6-3641-9E6D-3A3265A232AF}"/>
              </a:ext>
            </a:extLst>
          </p:cNvPr>
          <p:cNvSpPr/>
          <p:nvPr/>
        </p:nvSpPr>
        <p:spPr>
          <a:xfrm>
            <a:off x="6714490" y="2067555"/>
            <a:ext cx="437878" cy="114355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8F0D225-5001-8E47-A7A2-33EE158F2B64}"/>
              </a:ext>
            </a:extLst>
          </p:cNvPr>
          <p:cNvSpPr/>
          <p:nvPr/>
        </p:nvSpPr>
        <p:spPr>
          <a:xfrm>
            <a:off x="6714490" y="3417455"/>
            <a:ext cx="437878" cy="11435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8C98588-8CC7-0546-A6F7-5CD114C848E3}"/>
              </a:ext>
            </a:extLst>
          </p:cNvPr>
          <p:cNvSpPr/>
          <p:nvPr/>
        </p:nvSpPr>
        <p:spPr>
          <a:xfrm>
            <a:off x="6763238" y="2160984"/>
            <a:ext cx="331086" cy="2877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315EC56-862D-7641-99D5-5F981DD70139}"/>
              </a:ext>
            </a:extLst>
          </p:cNvPr>
          <p:cNvSpPr/>
          <p:nvPr/>
        </p:nvSpPr>
        <p:spPr>
          <a:xfrm>
            <a:off x="6759902" y="2504406"/>
            <a:ext cx="331086" cy="2877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5D72872-E7D1-D645-9217-5EABE20FEF36}"/>
              </a:ext>
            </a:extLst>
          </p:cNvPr>
          <p:cNvSpPr/>
          <p:nvPr/>
        </p:nvSpPr>
        <p:spPr>
          <a:xfrm>
            <a:off x="6759902" y="2846962"/>
            <a:ext cx="331086" cy="2877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E078798-831D-B246-8DFD-1D1D0212AD5C}"/>
              </a:ext>
            </a:extLst>
          </p:cNvPr>
          <p:cNvSpPr/>
          <p:nvPr/>
        </p:nvSpPr>
        <p:spPr>
          <a:xfrm>
            <a:off x="6763238" y="3504748"/>
            <a:ext cx="331086" cy="2877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63DB1FA-57D0-DC4A-8DF5-0676EA6B5795}"/>
              </a:ext>
            </a:extLst>
          </p:cNvPr>
          <p:cNvSpPr/>
          <p:nvPr/>
        </p:nvSpPr>
        <p:spPr>
          <a:xfrm>
            <a:off x="6759902" y="3848170"/>
            <a:ext cx="331086" cy="2877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ED22756-AF9F-EC47-AA1F-4B1747A7297F}"/>
              </a:ext>
            </a:extLst>
          </p:cNvPr>
          <p:cNvSpPr/>
          <p:nvPr/>
        </p:nvSpPr>
        <p:spPr>
          <a:xfrm>
            <a:off x="6759902" y="4190726"/>
            <a:ext cx="331086" cy="2877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E7ED4D6-F060-364C-9644-438A6EDB0ECF}"/>
              </a:ext>
            </a:extLst>
          </p:cNvPr>
          <p:cNvSpPr txBox="1"/>
          <p:nvPr/>
        </p:nvSpPr>
        <p:spPr>
          <a:xfrm>
            <a:off x="6328192" y="1935625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h</a:t>
            </a:r>
            <a:r>
              <a:rPr kumimoji="1" lang="en-US" altLang="zh-CN" sz="2400" baseline="-25000" dirty="0">
                <a:latin typeface="Times" pitchFamily="2" charset="0"/>
              </a:rPr>
              <a:t>i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8EBCCE0-8E87-404B-BA40-CF9AC6C20107}"/>
              </a:ext>
            </a:extLst>
          </p:cNvPr>
          <p:cNvSpPr txBox="1"/>
          <p:nvPr/>
        </p:nvSpPr>
        <p:spPr>
          <a:xfrm>
            <a:off x="6307443" y="341514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Times" pitchFamily="2" charset="0"/>
              </a:rPr>
              <a:t>h</a:t>
            </a:r>
            <a:r>
              <a:rPr kumimoji="1" lang="en-US" altLang="zh-CN" sz="2400" baseline="-25000" dirty="0" err="1">
                <a:latin typeface="Times" pitchFamily="2" charset="0"/>
              </a:rPr>
              <a:t>j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AC27290-BAC8-E448-A825-7257C17EF2F9}"/>
              </a:ext>
            </a:extLst>
          </p:cNvPr>
          <p:cNvSpPr/>
          <p:nvPr/>
        </p:nvSpPr>
        <p:spPr>
          <a:xfrm>
            <a:off x="8484531" y="3577073"/>
            <a:ext cx="781466" cy="767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A3BF330-CDA7-EA4E-BEC3-E7F4714900CF}"/>
              </a:ext>
            </a:extLst>
          </p:cNvPr>
          <p:cNvSpPr txBox="1"/>
          <p:nvPr/>
        </p:nvSpPr>
        <p:spPr>
          <a:xfrm>
            <a:off x="2113407" y="3033780"/>
            <a:ext cx="60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2"/>
                </a:solidFill>
                <a:latin typeface="Times" pitchFamily="2" charset="0"/>
              </a:rPr>
              <a:t>w</a:t>
            </a:r>
            <a:r>
              <a:rPr kumimoji="1" lang="en-US" altLang="zh-CN" sz="2400" baseline="-25000" dirty="0">
                <a:solidFill>
                  <a:schemeClr val="accent2"/>
                </a:solidFill>
                <a:latin typeface="Times" pitchFamily="2" charset="0"/>
              </a:rPr>
              <a:t>11</a:t>
            </a:r>
            <a:endParaRPr kumimoji="1" lang="zh-CN" altLang="en-US" sz="2000" baseline="-25000" dirty="0">
              <a:solidFill>
                <a:schemeClr val="accent2"/>
              </a:solidFill>
              <a:latin typeface="Times" pitchFamily="2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5FA9A0E-BEF2-E543-90C9-DE25D95E86B8}"/>
              </a:ext>
            </a:extLst>
          </p:cNvPr>
          <p:cNvSpPr txBox="1"/>
          <p:nvPr/>
        </p:nvSpPr>
        <p:spPr>
          <a:xfrm>
            <a:off x="5510702" y="5012132"/>
            <a:ext cx="60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2"/>
                </a:solidFill>
                <a:latin typeface="Times" pitchFamily="2" charset="0"/>
              </a:rPr>
              <a:t>w</a:t>
            </a:r>
            <a:r>
              <a:rPr kumimoji="1" lang="en-US" altLang="zh-CN" sz="2400" baseline="-25000" dirty="0">
                <a:solidFill>
                  <a:schemeClr val="accent2"/>
                </a:solidFill>
                <a:latin typeface="Times" pitchFamily="2" charset="0"/>
              </a:rPr>
              <a:t>11</a:t>
            </a:r>
            <a:endParaRPr kumimoji="1" lang="zh-CN" altLang="en-US" sz="2000" baseline="-25000" dirty="0">
              <a:solidFill>
                <a:schemeClr val="accent2"/>
              </a:solidFill>
              <a:latin typeface="Times" pitchFamily="2" charset="0"/>
            </a:endParaRP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A759DB5-32D5-8944-8CEE-B35844B3D672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153726" y="5297081"/>
            <a:ext cx="553379" cy="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7B6F684B-4A4E-224A-9A5F-17C2EC8AFFBE}"/>
              </a:ext>
            </a:extLst>
          </p:cNvPr>
          <p:cNvSpPr/>
          <p:nvPr/>
        </p:nvSpPr>
        <p:spPr>
          <a:xfrm>
            <a:off x="6707105" y="4727616"/>
            <a:ext cx="437878" cy="11435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03559CDE-24D6-E740-A348-71D44C94C853}"/>
              </a:ext>
            </a:extLst>
          </p:cNvPr>
          <p:cNvSpPr/>
          <p:nvPr/>
        </p:nvSpPr>
        <p:spPr>
          <a:xfrm>
            <a:off x="6755853" y="4814909"/>
            <a:ext cx="331086" cy="2877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787B740-96A9-C143-BE1E-76A18CF39B23}"/>
              </a:ext>
            </a:extLst>
          </p:cNvPr>
          <p:cNvSpPr/>
          <p:nvPr/>
        </p:nvSpPr>
        <p:spPr>
          <a:xfrm>
            <a:off x="6752517" y="5158331"/>
            <a:ext cx="331086" cy="2877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D3E9B07-E18E-F34F-AA3B-E9912933C8F1}"/>
              </a:ext>
            </a:extLst>
          </p:cNvPr>
          <p:cNvSpPr/>
          <p:nvPr/>
        </p:nvSpPr>
        <p:spPr>
          <a:xfrm>
            <a:off x="6752517" y="5500887"/>
            <a:ext cx="331086" cy="2877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FA2BF95-322E-4C4F-A53B-FC0DD2B9459A}"/>
              </a:ext>
            </a:extLst>
          </p:cNvPr>
          <p:cNvSpPr txBox="1"/>
          <p:nvPr/>
        </p:nvSpPr>
        <p:spPr>
          <a:xfrm>
            <a:off x="6300058" y="4725305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Times" pitchFamily="2" charset="0"/>
              </a:rPr>
              <a:t>e</a:t>
            </a:r>
            <a:r>
              <a:rPr kumimoji="1" lang="en-US" altLang="zh-CN" sz="2400" baseline="-25000" dirty="0" err="1">
                <a:latin typeface="Times" pitchFamily="2" charset="0"/>
              </a:rPr>
              <a:t>ij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879F1398-2377-FC4F-9DDC-6EF5E621A854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7170610" y="2346158"/>
            <a:ext cx="1313921" cy="161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C30643C-3384-634A-A5F1-B3A2851F24FC}"/>
              </a:ext>
            </a:extLst>
          </p:cNvPr>
          <p:cNvCxnSpPr>
            <a:cxnSpLocks/>
            <a:stCxn id="34" idx="3"/>
            <a:endCxn id="46" idx="2"/>
          </p:cNvCxnSpPr>
          <p:nvPr/>
        </p:nvCxnSpPr>
        <p:spPr>
          <a:xfrm>
            <a:off x="7152368" y="2639332"/>
            <a:ext cx="1332163" cy="132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367FBA60-C498-6E4C-AA93-95E95C0B13E4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7163463" y="3106104"/>
            <a:ext cx="1321068" cy="85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86CB77FC-5C2E-0947-8523-FD097550916E}"/>
              </a:ext>
            </a:extLst>
          </p:cNvPr>
          <p:cNvCxnSpPr>
            <a:cxnSpLocks/>
            <a:stCxn id="36" idx="3"/>
            <a:endCxn id="46" idx="2"/>
          </p:cNvCxnSpPr>
          <p:nvPr/>
        </p:nvCxnSpPr>
        <p:spPr>
          <a:xfrm flipV="1">
            <a:off x="7152368" y="3960782"/>
            <a:ext cx="1332163" cy="2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ABE39411-23D7-3D4B-8921-CB9471BA97AD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7168153" y="3960782"/>
            <a:ext cx="1316378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D46641AE-3F3B-1742-BB16-DC3641325701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7163463" y="3723076"/>
            <a:ext cx="1321068" cy="23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C4969701-45E3-B244-981A-55A5CEB5834A}"/>
              </a:ext>
            </a:extLst>
          </p:cNvPr>
          <p:cNvCxnSpPr>
            <a:cxnSpLocks/>
            <a:stCxn id="52" idx="3"/>
            <a:endCxn id="46" idx="2"/>
          </p:cNvCxnSpPr>
          <p:nvPr/>
        </p:nvCxnSpPr>
        <p:spPr>
          <a:xfrm flipV="1">
            <a:off x="7144983" y="3960782"/>
            <a:ext cx="1339548" cy="133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9A0CA765-4833-9948-908A-5C42B7408815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7163463" y="3960782"/>
            <a:ext cx="1321068" cy="172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55A44425-56B8-8F4A-B68E-D5D7E113D79F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7132351" y="3960782"/>
            <a:ext cx="1352180" cy="100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3C67E4CC-D707-A24D-A65D-9BECD69583C0}"/>
              </a:ext>
            </a:extLst>
          </p:cNvPr>
          <p:cNvSpPr txBox="1"/>
          <p:nvPr/>
        </p:nvSpPr>
        <p:spPr>
          <a:xfrm>
            <a:off x="8484531" y="3790105"/>
            <a:ext cx="89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Times" pitchFamily="2" charset="0"/>
              </a:rPr>
              <a:t>ReLU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017DCBC8-EC74-7643-8472-680F6710D19F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265997" y="3960782"/>
            <a:ext cx="588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4516C05F-579F-974F-97A2-776E11D28920}"/>
              </a:ext>
            </a:extLst>
          </p:cNvPr>
          <p:cNvSpPr txBox="1"/>
          <p:nvPr/>
        </p:nvSpPr>
        <p:spPr>
          <a:xfrm>
            <a:off x="9880643" y="3682976"/>
            <a:ext cx="468128" cy="46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" pitchFamily="2" charset="0"/>
              </a:rPr>
              <a:t>a</a:t>
            </a:r>
            <a:r>
              <a:rPr kumimoji="1" lang="en-US" altLang="zh-CN" sz="2400" baseline="-25000" dirty="0" err="1">
                <a:latin typeface="Times" pitchFamily="2" charset="0"/>
              </a:rPr>
              <a:t>ij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5142" name="灯片编号占位符 5141">
            <a:extLst>
              <a:ext uri="{FF2B5EF4-FFF2-40B4-BE49-F238E27FC236}">
                <a16:creationId xmlns:a16="http://schemas.microsoft.com/office/drawing/2014/main" id="{1ABB02A7-F379-3049-ABA1-91BC08EE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49" name="内容占位符 2">
            <a:extLst>
              <a:ext uri="{FF2B5EF4-FFF2-40B4-BE49-F238E27FC236}">
                <a16:creationId xmlns:a16="http://schemas.microsoft.com/office/drawing/2014/main" id="{4CADE84D-FD05-6744-ABE4-1690172C9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" pitchFamily="2" charset="0"/>
              </a:rPr>
              <a:t>Graph Attention</a:t>
            </a:r>
            <a:endParaRPr kumimoji="1" lang="en-US" altLang="zh-CN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24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Approach—</a:t>
            </a:r>
            <a:r>
              <a:rPr lang="en" altLang="zh-CN" dirty="0">
                <a:latin typeface="Times" pitchFamily="2" charset="0"/>
              </a:rPr>
              <a:t>Heterogeneous graph layer</a:t>
            </a:r>
            <a:br>
              <a:rPr lang="en" altLang="zh-CN" dirty="0">
                <a:latin typeface="Times" pitchFamily="2" charset="0"/>
              </a:rPr>
            </a:b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1A9E218-0A5F-9A47-BE35-061734E2AC87}"/>
              </a:ext>
            </a:extLst>
          </p:cNvPr>
          <p:cNvSpPr/>
          <p:nvPr/>
        </p:nvSpPr>
        <p:spPr>
          <a:xfrm>
            <a:off x="5484079" y="2244885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1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500B37E9-A82D-654A-8002-7123C8C95973}"/>
              </a:ext>
            </a:extLst>
          </p:cNvPr>
          <p:cNvSpPr/>
          <p:nvPr/>
        </p:nvSpPr>
        <p:spPr>
          <a:xfrm>
            <a:off x="5546479" y="4751128"/>
            <a:ext cx="630621" cy="632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s</a:t>
            </a:r>
            <a:r>
              <a:rPr kumimoji="1" lang="en-US" altLang="zh-CN" sz="2400" baseline="-25000" dirty="0">
                <a:latin typeface="Times" pitchFamily="2" charset="0"/>
              </a:rPr>
              <a:t>1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11254D1-A6F8-D94C-8AF2-FDEF1CCF475B}"/>
              </a:ext>
            </a:extLst>
          </p:cNvPr>
          <p:cNvSpPr/>
          <p:nvPr/>
        </p:nvSpPr>
        <p:spPr>
          <a:xfrm>
            <a:off x="1434352" y="2417468"/>
            <a:ext cx="788895" cy="78889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3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D7CD615-6FC9-9B4E-9490-47683C744E20}"/>
              </a:ext>
            </a:extLst>
          </p:cNvPr>
          <p:cNvSpPr/>
          <p:nvPr/>
        </p:nvSpPr>
        <p:spPr>
          <a:xfrm>
            <a:off x="838200" y="3502200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1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A61B4E1-3A22-724C-AB65-C6B659136752}"/>
              </a:ext>
            </a:extLst>
          </p:cNvPr>
          <p:cNvSpPr/>
          <p:nvPr/>
        </p:nvSpPr>
        <p:spPr>
          <a:xfrm>
            <a:off x="1447800" y="4586932"/>
            <a:ext cx="788895" cy="7888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w</a:t>
            </a:r>
            <a:r>
              <a:rPr kumimoji="1" lang="en-US" altLang="zh-CN" sz="2400" baseline="-25000" dirty="0">
                <a:latin typeface="Times" pitchFamily="2" charset="0"/>
              </a:rPr>
              <a:t>2</a:t>
            </a:r>
            <a:endParaRPr kumimoji="1" lang="zh-CN" altLang="en-US" sz="2000" baseline="-25000" dirty="0">
              <a:latin typeface="Times" pitchFamily="2" charset="0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C601D647-DF64-9E44-B5CD-903EC79E5A27}"/>
              </a:ext>
            </a:extLst>
          </p:cNvPr>
          <p:cNvSpPr/>
          <p:nvPr/>
        </p:nvSpPr>
        <p:spPr>
          <a:xfrm>
            <a:off x="3555588" y="2870187"/>
            <a:ext cx="630621" cy="632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s</a:t>
            </a:r>
            <a:r>
              <a:rPr kumimoji="1" lang="en-US" altLang="zh-CN" sz="2400" baseline="-25000" dirty="0">
                <a:latin typeface="Times" pitchFamily="2" charset="0"/>
              </a:rPr>
              <a:t>1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3B7461C1-0890-FD45-9548-931092F68F31}"/>
              </a:ext>
            </a:extLst>
          </p:cNvPr>
          <p:cNvSpPr/>
          <p:nvPr/>
        </p:nvSpPr>
        <p:spPr>
          <a:xfrm>
            <a:off x="3555587" y="3975088"/>
            <a:ext cx="630621" cy="6320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s</a:t>
            </a:r>
            <a:r>
              <a:rPr kumimoji="1" lang="en-US" altLang="zh-CN" sz="2400" baseline="-25000" dirty="0">
                <a:latin typeface="Times" pitchFamily="2" charset="0"/>
              </a:rPr>
              <a:t>2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84EFD218-1567-334A-9A9E-6C7E07B742AB}"/>
              </a:ext>
            </a:extLst>
          </p:cNvPr>
          <p:cNvCxnSpPr>
            <a:stCxn id="20" idx="6"/>
            <a:endCxn id="23" idx="1"/>
          </p:cNvCxnSpPr>
          <p:nvPr/>
        </p:nvCxnSpPr>
        <p:spPr>
          <a:xfrm>
            <a:off x="2223247" y="2811916"/>
            <a:ext cx="1332341" cy="374278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CB3A6362-8907-0D48-BF03-608940F48A42}"/>
              </a:ext>
            </a:extLst>
          </p:cNvPr>
          <p:cNvCxnSpPr>
            <a:cxnSpLocks/>
            <a:stCxn id="21" idx="6"/>
            <a:endCxn id="23" idx="1"/>
          </p:cNvCxnSpPr>
          <p:nvPr/>
        </p:nvCxnSpPr>
        <p:spPr>
          <a:xfrm flipV="1">
            <a:off x="1627095" y="3186194"/>
            <a:ext cx="1928493" cy="71045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7B08A311-C281-4D44-886B-D323F808238D}"/>
              </a:ext>
            </a:extLst>
          </p:cNvPr>
          <p:cNvCxnSpPr>
            <a:cxnSpLocks/>
            <a:stCxn id="21" idx="6"/>
            <a:endCxn id="24" idx="1"/>
          </p:cNvCxnSpPr>
          <p:nvPr/>
        </p:nvCxnSpPr>
        <p:spPr>
          <a:xfrm>
            <a:off x="1627095" y="3896648"/>
            <a:ext cx="1928492" cy="394447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1313903-8960-3040-A821-93BFBBD433F8}"/>
              </a:ext>
            </a:extLst>
          </p:cNvPr>
          <p:cNvCxnSpPr>
            <a:cxnSpLocks/>
            <a:stCxn id="22" idx="6"/>
            <a:endCxn id="24" idx="1"/>
          </p:cNvCxnSpPr>
          <p:nvPr/>
        </p:nvCxnSpPr>
        <p:spPr>
          <a:xfrm flipV="1">
            <a:off x="2236695" y="4291095"/>
            <a:ext cx="1318892" cy="69028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E7ED4D6-F060-364C-9644-438A6EDB0ECF}"/>
              </a:ext>
            </a:extLst>
          </p:cNvPr>
          <p:cNvSpPr txBox="1"/>
          <p:nvPr/>
        </p:nvSpPr>
        <p:spPr>
          <a:xfrm>
            <a:off x="8043385" y="232208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  <a:latin typeface="Times" pitchFamily="2" charset="0"/>
              </a:rPr>
              <a:t>h</a:t>
            </a:r>
            <a:r>
              <a:rPr kumimoji="1" lang="en-US" altLang="zh-CN" sz="2400" baseline="-25000" dirty="0">
                <a:solidFill>
                  <a:schemeClr val="accent6"/>
                </a:solidFill>
                <a:latin typeface="Times" pitchFamily="2" charset="0"/>
              </a:rPr>
              <a:t>1</a:t>
            </a:r>
            <a:endParaRPr kumimoji="1" lang="zh-CN" altLang="en-US" baseline="-25000" dirty="0">
              <a:solidFill>
                <a:schemeClr val="accent6"/>
              </a:solidFill>
              <a:latin typeface="Times" pitchFamily="2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A3BF330-CDA7-EA4E-BEC3-E7F4714900CF}"/>
              </a:ext>
            </a:extLst>
          </p:cNvPr>
          <p:cNvSpPr txBox="1"/>
          <p:nvPr/>
        </p:nvSpPr>
        <p:spPr>
          <a:xfrm>
            <a:off x="2113407" y="3033780"/>
            <a:ext cx="60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2"/>
                </a:solidFill>
                <a:latin typeface="Times" pitchFamily="2" charset="0"/>
              </a:rPr>
              <a:t>w</a:t>
            </a:r>
            <a:r>
              <a:rPr kumimoji="1" lang="en-US" altLang="zh-CN" sz="2400" baseline="-25000" dirty="0">
                <a:solidFill>
                  <a:schemeClr val="accent2"/>
                </a:solidFill>
                <a:latin typeface="Times" pitchFamily="2" charset="0"/>
              </a:rPr>
              <a:t>11</a:t>
            </a:r>
            <a:endParaRPr kumimoji="1" lang="zh-CN" altLang="en-US" sz="2000" baseline="-25000" dirty="0">
              <a:solidFill>
                <a:schemeClr val="accent2"/>
              </a:solidFill>
              <a:latin typeface="Times" pitchFamily="2" charset="0"/>
            </a:endParaRPr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C4969701-45E3-B244-981A-55A5CEB5834A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 flipV="1">
            <a:off x="7502513" y="2552916"/>
            <a:ext cx="540872" cy="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55A44425-56B8-8F4A-B68E-D5D7E113D79F}"/>
              </a:ext>
            </a:extLst>
          </p:cNvPr>
          <p:cNvCxnSpPr>
            <a:cxnSpLocks/>
          </p:cNvCxnSpPr>
          <p:nvPr/>
        </p:nvCxnSpPr>
        <p:spPr>
          <a:xfrm>
            <a:off x="7403836" y="1904283"/>
            <a:ext cx="639549" cy="47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017DCBC8-EC74-7643-8472-680F6710D19F}"/>
              </a:ext>
            </a:extLst>
          </p:cNvPr>
          <p:cNvCxnSpPr>
            <a:cxnSpLocks/>
            <a:stCxn id="40" idx="3"/>
            <a:endCxn id="76" idx="1"/>
          </p:cNvCxnSpPr>
          <p:nvPr/>
        </p:nvCxnSpPr>
        <p:spPr>
          <a:xfrm flipV="1">
            <a:off x="8484531" y="2505921"/>
            <a:ext cx="2157861" cy="4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1E062A0-96ED-904C-B476-64AF455CC4D2}"/>
              </a:ext>
            </a:extLst>
          </p:cNvPr>
          <p:cNvSpPr txBox="1"/>
          <p:nvPr/>
        </p:nvSpPr>
        <p:spPr>
          <a:xfrm>
            <a:off x="6976342" y="2330852"/>
            <a:ext cx="526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  <a:latin typeface="Times" pitchFamily="2" charset="0"/>
              </a:rPr>
              <a:t>h</a:t>
            </a:r>
            <a:r>
              <a:rPr kumimoji="1" lang="en-US" altLang="zh-CN" sz="2400" baseline="-25000" dirty="0">
                <a:solidFill>
                  <a:schemeClr val="accent6"/>
                </a:solidFill>
                <a:latin typeface="Times" pitchFamily="2" charset="0"/>
              </a:rPr>
              <a:t>3</a:t>
            </a:r>
            <a:endParaRPr kumimoji="1" lang="zh-CN" altLang="en-US" baseline="-25000" dirty="0">
              <a:solidFill>
                <a:schemeClr val="accent6"/>
              </a:solidFill>
              <a:latin typeface="Times" pitchFamily="2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9B9A0D9-B683-D84C-AA95-BFF7C9E38885}"/>
              </a:ext>
            </a:extLst>
          </p:cNvPr>
          <p:cNvSpPr txBox="1"/>
          <p:nvPr/>
        </p:nvSpPr>
        <p:spPr>
          <a:xfrm>
            <a:off x="6962690" y="155277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  <a:latin typeface="Times" pitchFamily="2" charset="0"/>
              </a:rPr>
              <a:t>h</a:t>
            </a:r>
            <a:r>
              <a:rPr kumimoji="1" lang="en-US" altLang="zh-CN" sz="2400" baseline="-25000" dirty="0">
                <a:solidFill>
                  <a:schemeClr val="accent6"/>
                </a:solidFill>
                <a:latin typeface="Times" pitchFamily="2" charset="0"/>
              </a:rPr>
              <a:t>2</a:t>
            </a:r>
            <a:endParaRPr kumimoji="1" lang="zh-CN" altLang="en-US" baseline="-25000" dirty="0">
              <a:solidFill>
                <a:schemeClr val="accent6"/>
              </a:solidFill>
              <a:latin typeface="Times" pitchFamily="2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634F13C-1036-0041-A901-DB9EC240909C}"/>
              </a:ext>
            </a:extLst>
          </p:cNvPr>
          <p:cNvSpPr txBox="1"/>
          <p:nvPr/>
        </p:nvSpPr>
        <p:spPr>
          <a:xfrm>
            <a:off x="8036135" y="315369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  <a:latin typeface="Times" pitchFamily="2" charset="0"/>
              </a:rPr>
              <a:t>h</a:t>
            </a:r>
            <a:r>
              <a:rPr kumimoji="1" lang="en-US" altLang="zh-CN" sz="2400" baseline="-25000" dirty="0">
                <a:solidFill>
                  <a:schemeClr val="accent1"/>
                </a:solidFill>
                <a:latin typeface="Times" pitchFamily="2" charset="0"/>
              </a:rPr>
              <a:t>4</a:t>
            </a:r>
            <a:endParaRPr kumimoji="1" lang="zh-CN" altLang="en-US" baseline="-25000" dirty="0">
              <a:solidFill>
                <a:schemeClr val="accent1"/>
              </a:solidFill>
              <a:latin typeface="Times" pitchFamily="2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731DDEA-32E4-B042-AB48-C5E6619C7D65}"/>
              </a:ext>
            </a:extLst>
          </p:cNvPr>
          <p:cNvSpPr txBox="1"/>
          <p:nvPr/>
        </p:nvSpPr>
        <p:spPr>
          <a:xfrm>
            <a:off x="8896645" y="292594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  <a:latin typeface="Times" pitchFamily="2" charset="0"/>
              </a:rPr>
              <a:t>h</a:t>
            </a:r>
            <a:r>
              <a:rPr kumimoji="1" lang="en-US" altLang="zh-CN" sz="2400" baseline="-25000" dirty="0">
                <a:solidFill>
                  <a:schemeClr val="accent1"/>
                </a:solidFill>
                <a:latin typeface="Times" pitchFamily="2" charset="0"/>
              </a:rPr>
              <a:t>5</a:t>
            </a:r>
            <a:endParaRPr kumimoji="1" lang="zh-CN" altLang="en-US" baseline="-25000" dirty="0">
              <a:solidFill>
                <a:schemeClr val="accent1"/>
              </a:solidFill>
              <a:latin typeface="Times" pitchFamily="2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2F60C0F-067F-424A-A2E3-62F3AFAFB624}"/>
              </a:ext>
            </a:extLst>
          </p:cNvPr>
          <p:cNvSpPr txBox="1"/>
          <p:nvPr/>
        </p:nvSpPr>
        <p:spPr>
          <a:xfrm>
            <a:off x="7411823" y="2035882"/>
            <a:ext cx="65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a</a:t>
            </a:r>
            <a:r>
              <a:rPr kumimoji="1" lang="en-US" altLang="zh-CN" sz="2400" baseline="-25000" dirty="0">
                <a:latin typeface="Times" pitchFamily="2" charset="0"/>
              </a:rPr>
              <a:t>12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61A7ECD-C936-C842-8A35-958101A88B41}"/>
              </a:ext>
            </a:extLst>
          </p:cNvPr>
          <p:cNvCxnSpPr>
            <a:cxnSpLocks/>
          </p:cNvCxnSpPr>
          <p:nvPr/>
        </p:nvCxnSpPr>
        <p:spPr>
          <a:xfrm flipH="1" flipV="1">
            <a:off x="8484531" y="2715909"/>
            <a:ext cx="390734" cy="31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E02787A-3221-B24C-982A-2B38BE17C4CA}"/>
              </a:ext>
            </a:extLst>
          </p:cNvPr>
          <p:cNvSpPr txBox="1"/>
          <p:nvPr/>
        </p:nvSpPr>
        <p:spPr>
          <a:xfrm>
            <a:off x="8679898" y="2490355"/>
            <a:ext cx="65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a</a:t>
            </a:r>
            <a:r>
              <a:rPr kumimoji="1" lang="en-US" altLang="zh-CN" sz="2400" baseline="-25000" dirty="0">
                <a:latin typeface="Times" pitchFamily="2" charset="0"/>
              </a:rPr>
              <a:t>15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7F68A885-4266-A34B-9816-F77231AADF8C}"/>
              </a:ext>
            </a:extLst>
          </p:cNvPr>
          <p:cNvCxnSpPr>
            <a:cxnSpLocks/>
            <a:stCxn id="60" idx="0"/>
            <a:endCxn id="40" idx="2"/>
          </p:cNvCxnSpPr>
          <p:nvPr/>
        </p:nvCxnSpPr>
        <p:spPr>
          <a:xfrm flipV="1">
            <a:off x="8256708" y="2783748"/>
            <a:ext cx="7250" cy="36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7CC4BF34-0A4C-2941-B7E8-C362CCBFDDF2}"/>
              </a:ext>
            </a:extLst>
          </p:cNvPr>
          <p:cNvSpPr txBox="1"/>
          <p:nvPr/>
        </p:nvSpPr>
        <p:spPr>
          <a:xfrm>
            <a:off x="7636037" y="2561684"/>
            <a:ext cx="65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a</a:t>
            </a:r>
            <a:r>
              <a:rPr kumimoji="1" lang="en-US" altLang="zh-CN" sz="2400" baseline="-25000" dirty="0">
                <a:latin typeface="Times" pitchFamily="2" charset="0"/>
              </a:rPr>
              <a:t>13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978D839-56AA-604B-B32A-04867B69F195}"/>
              </a:ext>
            </a:extLst>
          </p:cNvPr>
          <p:cNvSpPr txBox="1"/>
          <p:nvPr/>
        </p:nvSpPr>
        <p:spPr>
          <a:xfrm>
            <a:off x="8272550" y="2824562"/>
            <a:ext cx="65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a</a:t>
            </a:r>
            <a:r>
              <a:rPr kumimoji="1" lang="en-US" altLang="zh-CN" sz="2400" baseline="-25000" dirty="0">
                <a:latin typeface="Times" pitchFamily="2" charset="0"/>
              </a:rPr>
              <a:t>14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cxnSp>
        <p:nvCxnSpPr>
          <p:cNvPr id="73" name="曲线连接符 72">
            <a:extLst>
              <a:ext uri="{FF2B5EF4-FFF2-40B4-BE49-F238E27FC236}">
                <a16:creationId xmlns:a16="http://schemas.microsoft.com/office/drawing/2014/main" id="{B8F2D5BD-3764-8944-BDD3-0D7585668B03}"/>
              </a:ext>
            </a:extLst>
          </p:cNvPr>
          <p:cNvCxnSpPr>
            <a:stCxn id="40" idx="3"/>
            <a:endCxn id="40" idx="0"/>
          </p:cNvCxnSpPr>
          <p:nvPr/>
        </p:nvCxnSpPr>
        <p:spPr>
          <a:xfrm flipH="1" flipV="1">
            <a:off x="8263958" y="2322083"/>
            <a:ext cx="220573" cy="230833"/>
          </a:xfrm>
          <a:prstGeom prst="curvedConnector4">
            <a:avLst>
              <a:gd name="adj1" fmla="val -103639"/>
              <a:gd name="adj2" fmla="val 199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3CA1CD86-21E9-6841-96B6-A64DB9028233}"/>
              </a:ext>
            </a:extLst>
          </p:cNvPr>
          <p:cNvSpPr txBox="1"/>
          <p:nvPr/>
        </p:nvSpPr>
        <p:spPr>
          <a:xfrm>
            <a:off x="8518692" y="1644005"/>
            <a:ext cx="65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a</a:t>
            </a:r>
            <a:r>
              <a:rPr kumimoji="1" lang="en-US" altLang="zh-CN" sz="2400" baseline="-25000" dirty="0">
                <a:latin typeface="Times" pitchFamily="2" charset="0"/>
              </a:rPr>
              <a:t>11</a:t>
            </a:r>
            <a:endParaRPr kumimoji="1" lang="zh-CN" alt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CD1B033-3F5B-9346-BCA1-8C1F8312D65D}"/>
                  </a:ext>
                </a:extLst>
              </p:cNvPr>
              <p:cNvSpPr txBox="1"/>
              <p:nvPr/>
            </p:nvSpPr>
            <p:spPr>
              <a:xfrm>
                <a:off x="10642392" y="2275088"/>
                <a:ext cx="576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CD1B033-3F5B-9346-BCA1-8C1F8312D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392" y="2275088"/>
                <a:ext cx="576632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4E6DE36-CD6B-364E-8937-F0AAF1BFCF10}"/>
                  </a:ext>
                </a:extLst>
              </p:cNvPr>
              <p:cNvSpPr txBox="1"/>
              <p:nvPr/>
            </p:nvSpPr>
            <p:spPr>
              <a:xfrm>
                <a:off x="9169335" y="2139599"/>
                <a:ext cx="130215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avg(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kumimoji="1"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kumimoji="1"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4E6DE36-CD6B-364E-8937-F0AAF1BFC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35" y="2139599"/>
                <a:ext cx="1302151" cy="391646"/>
              </a:xfrm>
              <a:prstGeom prst="rect">
                <a:avLst/>
              </a:prstGeom>
              <a:blipFill>
                <a:blip r:embed="rId4"/>
                <a:stretch>
                  <a:fillRect l="-2885" t="-3125" r="-962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文本框 87">
            <a:extLst>
              <a:ext uri="{FF2B5EF4-FFF2-40B4-BE49-F238E27FC236}">
                <a16:creationId xmlns:a16="http://schemas.microsoft.com/office/drawing/2014/main" id="{4BF15C51-219F-9F49-98FB-8B6C8534FF4F}"/>
              </a:ext>
            </a:extLst>
          </p:cNvPr>
          <p:cNvSpPr txBox="1"/>
          <p:nvPr/>
        </p:nvSpPr>
        <p:spPr>
          <a:xfrm>
            <a:off x="8059227" y="475112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  <a:latin typeface="Times" pitchFamily="2" charset="0"/>
              </a:rPr>
              <a:t>h</a:t>
            </a:r>
            <a:r>
              <a:rPr kumimoji="1" lang="en-US" altLang="zh-CN" sz="2400" baseline="-25000" dirty="0">
                <a:solidFill>
                  <a:schemeClr val="accent1"/>
                </a:solidFill>
                <a:latin typeface="Times" pitchFamily="2" charset="0"/>
              </a:rPr>
              <a:t>4</a:t>
            </a:r>
            <a:endParaRPr kumimoji="1" lang="zh-CN" altLang="en-US" baseline="-25000" dirty="0">
              <a:solidFill>
                <a:schemeClr val="accent1"/>
              </a:solidFill>
              <a:latin typeface="Times" pitchFamily="2" charset="0"/>
            </a:endParaRPr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CD68B575-332C-834A-8F4C-EE58F6171BA2}"/>
              </a:ext>
            </a:extLst>
          </p:cNvPr>
          <p:cNvCxnSpPr>
            <a:cxnSpLocks/>
            <a:stCxn id="95" idx="3"/>
            <a:endCxn id="103" idx="0"/>
          </p:cNvCxnSpPr>
          <p:nvPr/>
        </p:nvCxnSpPr>
        <p:spPr>
          <a:xfrm flipV="1">
            <a:off x="7518355" y="4990729"/>
            <a:ext cx="4588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3EE5BB12-8A8A-FE46-AF66-E0C6C163C6EC}"/>
              </a:ext>
            </a:extLst>
          </p:cNvPr>
          <p:cNvCxnSpPr>
            <a:cxnSpLocks/>
          </p:cNvCxnSpPr>
          <p:nvPr/>
        </p:nvCxnSpPr>
        <p:spPr>
          <a:xfrm>
            <a:off x="7419678" y="4333328"/>
            <a:ext cx="639549" cy="47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DEDAD1DC-7950-3A46-B762-E06604C42762}"/>
              </a:ext>
            </a:extLst>
          </p:cNvPr>
          <p:cNvCxnSpPr>
            <a:cxnSpLocks/>
            <a:stCxn id="88" idx="3"/>
            <a:endCxn id="107" idx="1"/>
          </p:cNvCxnSpPr>
          <p:nvPr/>
        </p:nvCxnSpPr>
        <p:spPr>
          <a:xfrm flipV="1">
            <a:off x="8500373" y="4934966"/>
            <a:ext cx="2157861" cy="4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0823DB35-B711-174A-8202-4AEAC8CA123B}"/>
              </a:ext>
            </a:extLst>
          </p:cNvPr>
          <p:cNvSpPr txBox="1"/>
          <p:nvPr/>
        </p:nvSpPr>
        <p:spPr>
          <a:xfrm>
            <a:off x="6992184" y="4759897"/>
            <a:ext cx="526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  <a:latin typeface="Times" pitchFamily="2" charset="0"/>
              </a:rPr>
              <a:t>h</a:t>
            </a:r>
            <a:r>
              <a:rPr kumimoji="1" lang="en-US" altLang="zh-CN" sz="2400" baseline="-25000" dirty="0">
                <a:solidFill>
                  <a:schemeClr val="accent6"/>
                </a:solidFill>
                <a:latin typeface="Times" pitchFamily="2" charset="0"/>
              </a:rPr>
              <a:t>2</a:t>
            </a:r>
            <a:endParaRPr kumimoji="1" lang="zh-CN" altLang="en-US" baseline="-25000" dirty="0">
              <a:solidFill>
                <a:schemeClr val="accent6"/>
              </a:solidFill>
              <a:latin typeface="Times" pitchFamily="2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BA8973D1-3C0E-B247-962B-0061FCC650DE}"/>
              </a:ext>
            </a:extLst>
          </p:cNvPr>
          <p:cNvSpPr txBox="1"/>
          <p:nvPr/>
        </p:nvSpPr>
        <p:spPr>
          <a:xfrm>
            <a:off x="6978532" y="398181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  <a:latin typeface="Times" pitchFamily="2" charset="0"/>
              </a:rPr>
              <a:t>h</a:t>
            </a:r>
            <a:r>
              <a:rPr kumimoji="1" lang="en-US" altLang="zh-CN" sz="2400" baseline="-25000" dirty="0">
                <a:solidFill>
                  <a:schemeClr val="accent6"/>
                </a:solidFill>
                <a:latin typeface="Times" pitchFamily="2" charset="0"/>
              </a:rPr>
              <a:t>1</a:t>
            </a:r>
            <a:endParaRPr kumimoji="1" lang="zh-CN" altLang="en-US" baseline="-25000" dirty="0">
              <a:solidFill>
                <a:schemeClr val="accent6"/>
              </a:solidFill>
              <a:latin typeface="Times" pitchFamily="2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49232CD-B061-4642-879C-2562BC9378C0}"/>
              </a:ext>
            </a:extLst>
          </p:cNvPr>
          <p:cNvSpPr txBox="1"/>
          <p:nvPr/>
        </p:nvSpPr>
        <p:spPr>
          <a:xfrm>
            <a:off x="8051977" y="558273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  <a:latin typeface="Times" pitchFamily="2" charset="0"/>
              </a:rPr>
              <a:t>h</a:t>
            </a:r>
            <a:r>
              <a:rPr kumimoji="1" lang="en-US" altLang="zh-CN" sz="2400" baseline="-25000" dirty="0">
                <a:solidFill>
                  <a:schemeClr val="accent6"/>
                </a:solidFill>
                <a:latin typeface="Times" pitchFamily="2" charset="0"/>
              </a:rPr>
              <a:t>3</a:t>
            </a:r>
            <a:endParaRPr kumimoji="1" lang="zh-CN" altLang="en-US" baseline="-25000" dirty="0">
              <a:solidFill>
                <a:schemeClr val="accent6"/>
              </a:solidFill>
              <a:latin typeface="Times" pitchFamily="2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FC0BC821-34A9-794D-8C6C-A52BFDCAE941}"/>
              </a:ext>
            </a:extLst>
          </p:cNvPr>
          <p:cNvSpPr txBox="1"/>
          <p:nvPr/>
        </p:nvSpPr>
        <p:spPr>
          <a:xfrm>
            <a:off x="8912487" y="535499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  <a:latin typeface="Times" pitchFamily="2" charset="0"/>
              </a:rPr>
              <a:t>h</a:t>
            </a:r>
            <a:r>
              <a:rPr kumimoji="1" lang="en-US" altLang="zh-CN" sz="2400" baseline="-25000" dirty="0">
                <a:solidFill>
                  <a:schemeClr val="accent1"/>
                </a:solidFill>
                <a:latin typeface="Times" pitchFamily="2" charset="0"/>
              </a:rPr>
              <a:t>5</a:t>
            </a:r>
            <a:endParaRPr kumimoji="1" lang="zh-CN" altLang="en-US" baseline="-25000" dirty="0">
              <a:solidFill>
                <a:schemeClr val="accent1"/>
              </a:solidFill>
              <a:latin typeface="Times" pitchFamily="2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60AE300-33F7-0A43-9FB4-0D8F226C724F}"/>
              </a:ext>
            </a:extLst>
          </p:cNvPr>
          <p:cNvSpPr txBox="1"/>
          <p:nvPr/>
        </p:nvSpPr>
        <p:spPr>
          <a:xfrm>
            <a:off x="7427665" y="4464927"/>
            <a:ext cx="65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a</a:t>
            </a:r>
            <a:r>
              <a:rPr kumimoji="1" lang="en-US" altLang="zh-CN" sz="2400" baseline="-25000" dirty="0">
                <a:latin typeface="Times" pitchFamily="2" charset="0"/>
              </a:rPr>
              <a:t>12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B428ABCD-EF92-3746-A14B-6C7A606205C6}"/>
              </a:ext>
            </a:extLst>
          </p:cNvPr>
          <p:cNvCxnSpPr>
            <a:cxnSpLocks/>
          </p:cNvCxnSpPr>
          <p:nvPr/>
        </p:nvCxnSpPr>
        <p:spPr>
          <a:xfrm flipH="1" flipV="1">
            <a:off x="8500373" y="5144954"/>
            <a:ext cx="390734" cy="31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15477DF-7977-734F-BF67-047EE531D9D3}"/>
              </a:ext>
            </a:extLst>
          </p:cNvPr>
          <p:cNvSpPr txBox="1"/>
          <p:nvPr/>
        </p:nvSpPr>
        <p:spPr>
          <a:xfrm>
            <a:off x="8695740" y="4919400"/>
            <a:ext cx="65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a</a:t>
            </a:r>
            <a:r>
              <a:rPr kumimoji="1" lang="en-US" altLang="zh-CN" sz="2400" baseline="-25000" dirty="0">
                <a:latin typeface="Times" pitchFamily="2" charset="0"/>
              </a:rPr>
              <a:t>15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25FDC9D9-9A5F-4F47-B530-0DA0C71094E8}"/>
              </a:ext>
            </a:extLst>
          </p:cNvPr>
          <p:cNvCxnSpPr>
            <a:cxnSpLocks/>
            <a:stCxn id="97" idx="0"/>
            <a:endCxn id="88" idx="2"/>
          </p:cNvCxnSpPr>
          <p:nvPr/>
        </p:nvCxnSpPr>
        <p:spPr>
          <a:xfrm flipV="1">
            <a:off x="8272550" y="5212793"/>
            <a:ext cx="7250" cy="36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8503A9C-532F-9341-9EB4-E165B80960F1}"/>
              </a:ext>
            </a:extLst>
          </p:cNvPr>
          <p:cNvSpPr txBox="1"/>
          <p:nvPr/>
        </p:nvSpPr>
        <p:spPr>
          <a:xfrm>
            <a:off x="7651879" y="4990729"/>
            <a:ext cx="65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a</a:t>
            </a:r>
            <a:r>
              <a:rPr kumimoji="1" lang="en-US" altLang="zh-CN" sz="2400" baseline="-25000" dirty="0">
                <a:latin typeface="Times" pitchFamily="2" charset="0"/>
              </a:rPr>
              <a:t>13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4696A22-76A3-3F4C-A13B-060AD8F9727D}"/>
              </a:ext>
            </a:extLst>
          </p:cNvPr>
          <p:cNvSpPr txBox="1"/>
          <p:nvPr/>
        </p:nvSpPr>
        <p:spPr>
          <a:xfrm>
            <a:off x="8288392" y="5253607"/>
            <a:ext cx="65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a</a:t>
            </a:r>
            <a:r>
              <a:rPr kumimoji="1" lang="en-US" altLang="zh-CN" sz="2400" baseline="-25000" dirty="0">
                <a:latin typeface="Times" pitchFamily="2" charset="0"/>
              </a:rPr>
              <a:t>14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cxnSp>
        <p:nvCxnSpPr>
          <p:cNvPr id="105" name="曲线连接符 104">
            <a:extLst>
              <a:ext uri="{FF2B5EF4-FFF2-40B4-BE49-F238E27FC236}">
                <a16:creationId xmlns:a16="http://schemas.microsoft.com/office/drawing/2014/main" id="{53BF62D5-97CB-C14F-B619-10C787A356A3}"/>
              </a:ext>
            </a:extLst>
          </p:cNvPr>
          <p:cNvCxnSpPr>
            <a:stCxn id="88" idx="3"/>
            <a:endCxn id="88" idx="0"/>
          </p:cNvCxnSpPr>
          <p:nvPr/>
        </p:nvCxnSpPr>
        <p:spPr>
          <a:xfrm flipH="1" flipV="1">
            <a:off x="8279800" y="4751128"/>
            <a:ext cx="220573" cy="230833"/>
          </a:xfrm>
          <a:prstGeom prst="curvedConnector4">
            <a:avLst>
              <a:gd name="adj1" fmla="val -103639"/>
              <a:gd name="adj2" fmla="val 199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C98268A-A5A7-ED44-B688-6FB1617B4B86}"/>
              </a:ext>
            </a:extLst>
          </p:cNvPr>
          <p:cNvSpPr txBox="1"/>
          <p:nvPr/>
        </p:nvSpPr>
        <p:spPr>
          <a:xfrm>
            <a:off x="8534534" y="4073050"/>
            <a:ext cx="65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a</a:t>
            </a:r>
            <a:r>
              <a:rPr kumimoji="1" lang="en-US" altLang="zh-CN" sz="2400" baseline="-25000" dirty="0">
                <a:latin typeface="Times" pitchFamily="2" charset="0"/>
              </a:rPr>
              <a:t>11</a:t>
            </a:r>
            <a:endParaRPr kumimoji="1" lang="zh-CN" alt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12AAE5D-7F07-DC4D-8C82-004C34F16E66}"/>
                  </a:ext>
                </a:extLst>
              </p:cNvPr>
              <p:cNvSpPr txBox="1"/>
              <p:nvPr/>
            </p:nvSpPr>
            <p:spPr>
              <a:xfrm>
                <a:off x="10658234" y="4704133"/>
                <a:ext cx="576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12AAE5D-7F07-DC4D-8C82-004C34F16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234" y="4704133"/>
                <a:ext cx="576632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51F029B0-BF40-D64E-8FD5-0DB41A2E4E6D}"/>
                  </a:ext>
                </a:extLst>
              </p:cNvPr>
              <p:cNvSpPr txBox="1"/>
              <p:nvPr/>
            </p:nvSpPr>
            <p:spPr>
              <a:xfrm>
                <a:off x="9185177" y="4568644"/>
                <a:ext cx="130215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avg(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kumimoji="1"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kumimoji="1"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51F029B0-BF40-D64E-8FD5-0DB41A2E4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177" y="4568644"/>
                <a:ext cx="1302151" cy="391646"/>
              </a:xfrm>
              <a:prstGeom prst="rect">
                <a:avLst/>
              </a:prstGeom>
              <a:blipFill>
                <a:blip r:embed="rId6"/>
                <a:stretch>
                  <a:fillRect l="-3883" t="-3125" r="-971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灯片编号占位符 86">
            <a:extLst>
              <a:ext uri="{FF2B5EF4-FFF2-40B4-BE49-F238E27FC236}">
                <a16:creationId xmlns:a16="http://schemas.microsoft.com/office/drawing/2014/main" id="{9C71C9EE-EBD8-C24D-AF9F-6B1F7B04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162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Approach—</a:t>
            </a:r>
            <a:r>
              <a:rPr lang="en" altLang="zh-CN" dirty="0">
                <a:latin typeface="Times" pitchFamily="2" charset="0"/>
              </a:rPr>
              <a:t>Heterogeneous Graph Layer 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D81B6A9C-1196-064B-A59B-525E61950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" pitchFamily="2" charset="0"/>
              </a:rPr>
              <a:t>Update Mechanism</a:t>
            </a:r>
            <a:endParaRPr kumimoji="1" lang="en-US" altLang="zh-CN" dirty="0">
              <a:latin typeface="Times" pitchFamily="2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20BA4A6-93EA-C143-86D6-2BC639108280}"/>
              </a:ext>
            </a:extLst>
          </p:cNvPr>
          <p:cNvSpPr/>
          <p:nvPr/>
        </p:nvSpPr>
        <p:spPr>
          <a:xfrm>
            <a:off x="2818626" y="2502272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3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3564316-16F8-6346-A17F-21FA86F4FC2F}"/>
              </a:ext>
            </a:extLst>
          </p:cNvPr>
          <p:cNvSpPr/>
          <p:nvPr/>
        </p:nvSpPr>
        <p:spPr>
          <a:xfrm>
            <a:off x="2222474" y="3587004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1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68114A4-711D-8B4A-8BEE-DD679280B580}"/>
              </a:ext>
            </a:extLst>
          </p:cNvPr>
          <p:cNvSpPr/>
          <p:nvPr/>
        </p:nvSpPr>
        <p:spPr>
          <a:xfrm>
            <a:off x="2832074" y="4671736"/>
            <a:ext cx="788895" cy="7888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w</a:t>
            </a:r>
            <a:r>
              <a:rPr kumimoji="1" lang="en-US" altLang="zh-CN" sz="2400" baseline="-25000" dirty="0">
                <a:latin typeface="Times" pitchFamily="2" charset="0"/>
              </a:rPr>
              <a:t>2</a:t>
            </a:r>
            <a:endParaRPr kumimoji="1" lang="zh-CN" altLang="en-US" sz="2000" baseline="-25000" dirty="0">
              <a:latin typeface="Times" pitchFamily="2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651C155-A7AB-3244-961F-CB67BA3F5BC0}"/>
              </a:ext>
            </a:extLst>
          </p:cNvPr>
          <p:cNvSpPr/>
          <p:nvPr/>
        </p:nvSpPr>
        <p:spPr>
          <a:xfrm>
            <a:off x="4939862" y="2954991"/>
            <a:ext cx="630621" cy="632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s</a:t>
            </a:r>
            <a:r>
              <a:rPr kumimoji="1" lang="en-US" altLang="zh-CN" sz="2400" baseline="-25000" dirty="0">
                <a:latin typeface="Times" pitchFamily="2" charset="0"/>
              </a:rPr>
              <a:t>1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3403D38-F722-564C-AF18-4FE11C230A8A}"/>
              </a:ext>
            </a:extLst>
          </p:cNvPr>
          <p:cNvSpPr/>
          <p:nvPr/>
        </p:nvSpPr>
        <p:spPr>
          <a:xfrm>
            <a:off x="4939861" y="4059892"/>
            <a:ext cx="630621" cy="6320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s</a:t>
            </a:r>
            <a:r>
              <a:rPr kumimoji="1" lang="en-US" altLang="zh-CN" sz="2400" baseline="-25000" dirty="0">
                <a:latin typeface="Times" pitchFamily="2" charset="0"/>
              </a:rPr>
              <a:t>2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D627BCA2-B6D8-F34D-97E8-BEF29F299705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3607521" y="2896720"/>
            <a:ext cx="1332341" cy="374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C85FFC92-E0D5-414B-8225-15D50F051C67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>
          <a:xfrm flipV="1">
            <a:off x="3011369" y="3270998"/>
            <a:ext cx="1928493" cy="710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B6E1DE5-880E-934F-9B94-1041CA58B84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011369" y="3981452"/>
            <a:ext cx="1928492" cy="394447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33486AD-7064-924A-B1F3-95BF3B5DD7C5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 flipV="1">
            <a:off x="3620969" y="4375899"/>
            <a:ext cx="1318892" cy="69028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DA642F9-C4FD-B946-841E-344D8FBF0694}"/>
              </a:ext>
            </a:extLst>
          </p:cNvPr>
          <p:cNvSpPr txBox="1"/>
          <p:nvPr/>
        </p:nvSpPr>
        <p:spPr>
          <a:xfrm>
            <a:off x="3607521" y="580066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Update S</a:t>
            </a:r>
            <a:r>
              <a:rPr kumimoji="1" lang="en-US" altLang="zh-CN" baseline="-25000" dirty="0">
                <a:latin typeface="Times" pitchFamily="2" charset="0"/>
              </a:rPr>
              <a:t>1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E8E075B-48C0-8E4D-AC7C-D8DC198BDDB2}"/>
              </a:ext>
            </a:extLst>
          </p:cNvPr>
          <p:cNvSpPr/>
          <p:nvPr/>
        </p:nvSpPr>
        <p:spPr>
          <a:xfrm>
            <a:off x="7558560" y="2502272"/>
            <a:ext cx="788895" cy="7888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3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A8CB49F-D72D-1D4D-BE37-DB7C4FF8E0AA}"/>
              </a:ext>
            </a:extLst>
          </p:cNvPr>
          <p:cNvSpPr/>
          <p:nvPr/>
        </p:nvSpPr>
        <p:spPr>
          <a:xfrm>
            <a:off x="6962408" y="3587004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1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6C46F0F-1D7A-3B40-B793-B65B856175ED}"/>
              </a:ext>
            </a:extLst>
          </p:cNvPr>
          <p:cNvSpPr/>
          <p:nvPr/>
        </p:nvSpPr>
        <p:spPr>
          <a:xfrm>
            <a:off x="7572008" y="4671736"/>
            <a:ext cx="788895" cy="7888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w</a:t>
            </a:r>
            <a:r>
              <a:rPr kumimoji="1" lang="en-US" altLang="zh-CN" sz="2400" baseline="-25000" dirty="0">
                <a:latin typeface="Times" pitchFamily="2" charset="0"/>
              </a:rPr>
              <a:t>2</a:t>
            </a:r>
            <a:endParaRPr kumimoji="1" lang="zh-CN" altLang="en-US" sz="2000" baseline="-25000" dirty="0">
              <a:latin typeface="Times" pitchFamily="2" charset="0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0C0CBD6B-EAED-D147-966A-25899B586780}"/>
              </a:ext>
            </a:extLst>
          </p:cNvPr>
          <p:cNvSpPr/>
          <p:nvPr/>
        </p:nvSpPr>
        <p:spPr>
          <a:xfrm>
            <a:off x="9679796" y="2954991"/>
            <a:ext cx="630621" cy="632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s</a:t>
            </a:r>
            <a:r>
              <a:rPr kumimoji="1" lang="en-US" altLang="zh-CN" sz="2400" baseline="-25000" dirty="0">
                <a:latin typeface="Times" pitchFamily="2" charset="0"/>
              </a:rPr>
              <a:t>1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ADDD77D3-E7A6-F843-AD2A-9A0F2B4EF5A3}"/>
              </a:ext>
            </a:extLst>
          </p:cNvPr>
          <p:cNvSpPr/>
          <p:nvPr/>
        </p:nvSpPr>
        <p:spPr>
          <a:xfrm>
            <a:off x="9679795" y="4059892"/>
            <a:ext cx="630621" cy="632013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s</a:t>
            </a:r>
            <a:r>
              <a:rPr kumimoji="1" lang="en-US" altLang="zh-CN" sz="2400" baseline="-25000" dirty="0">
                <a:latin typeface="Times" pitchFamily="2" charset="0"/>
              </a:rPr>
              <a:t>2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FC2C13D-A1EF-FD4A-A718-F10128CCF4C0}"/>
              </a:ext>
            </a:extLst>
          </p:cNvPr>
          <p:cNvCxnSpPr>
            <a:cxnSpLocks/>
            <a:stCxn id="29" idx="1"/>
            <a:endCxn id="26" idx="6"/>
          </p:cNvCxnSpPr>
          <p:nvPr/>
        </p:nvCxnSpPr>
        <p:spPr>
          <a:xfrm flipH="1" flipV="1">
            <a:off x="7751303" y="3981452"/>
            <a:ext cx="1928492" cy="394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C7D35653-1F51-1746-A9CF-EA1AD96A254E}"/>
              </a:ext>
            </a:extLst>
          </p:cNvPr>
          <p:cNvCxnSpPr>
            <a:cxnSpLocks/>
            <a:stCxn id="28" idx="1"/>
            <a:endCxn id="26" idx="6"/>
          </p:cNvCxnSpPr>
          <p:nvPr/>
        </p:nvCxnSpPr>
        <p:spPr>
          <a:xfrm flipH="1">
            <a:off x="7751303" y="3270998"/>
            <a:ext cx="1928493" cy="710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05CC8880-A33B-DA4C-BBCE-785E90319FE4}"/>
              </a:ext>
            </a:extLst>
          </p:cNvPr>
          <p:cNvCxnSpPr>
            <a:cxnSpLocks/>
            <a:stCxn id="28" idx="1"/>
            <a:endCxn id="25" idx="6"/>
          </p:cNvCxnSpPr>
          <p:nvPr/>
        </p:nvCxnSpPr>
        <p:spPr>
          <a:xfrm flipH="1" flipV="1">
            <a:off x="8347455" y="2896720"/>
            <a:ext cx="1332341" cy="37427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5509E456-76C4-334A-AF24-F75EF4471D1A}"/>
              </a:ext>
            </a:extLst>
          </p:cNvPr>
          <p:cNvCxnSpPr>
            <a:cxnSpLocks/>
            <a:stCxn id="29" idx="1"/>
            <a:endCxn id="27" idx="6"/>
          </p:cNvCxnSpPr>
          <p:nvPr/>
        </p:nvCxnSpPr>
        <p:spPr>
          <a:xfrm flipH="1">
            <a:off x="8360903" y="4375899"/>
            <a:ext cx="1318892" cy="69028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70D4BBC-207A-4F4C-8DA5-77CBF44205BF}"/>
              </a:ext>
            </a:extLst>
          </p:cNvPr>
          <p:cNvSpPr txBox="1"/>
          <p:nvPr/>
        </p:nvSpPr>
        <p:spPr>
          <a:xfrm>
            <a:off x="8347455" y="5800667"/>
            <a:ext cx="12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Update W</a:t>
            </a:r>
            <a:r>
              <a:rPr kumimoji="1" lang="en-US" altLang="zh-CN" baseline="-25000" dirty="0">
                <a:latin typeface="Times" pitchFamily="2" charset="0"/>
              </a:rPr>
              <a:t>1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0B3AEA-E86A-B347-AF9D-C542F085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489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Approach—</a:t>
            </a:r>
            <a:r>
              <a:rPr lang="en" altLang="zh-CN" dirty="0">
                <a:latin typeface="Times" pitchFamily="2" charset="0"/>
              </a:rPr>
              <a:t>Heterogeneous Graph Layer 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D81B6A9C-1196-064B-A59B-525E61950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" pitchFamily="2" charset="0"/>
              </a:rPr>
              <a:t>Update Mechanism</a:t>
            </a:r>
            <a:endParaRPr kumimoji="1" lang="en-US" altLang="zh-CN" dirty="0">
              <a:latin typeface="Times" pitchFamily="2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20BA4A6-93EA-C143-86D6-2BC639108280}"/>
              </a:ext>
            </a:extLst>
          </p:cNvPr>
          <p:cNvSpPr/>
          <p:nvPr/>
        </p:nvSpPr>
        <p:spPr>
          <a:xfrm>
            <a:off x="2818626" y="2502272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3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3564316-16F8-6346-A17F-21FA86F4FC2F}"/>
              </a:ext>
            </a:extLst>
          </p:cNvPr>
          <p:cNvSpPr/>
          <p:nvPr/>
        </p:nvSpPr>
        <p:spPr>
          <a:xfrm>
            <a:off x="2222474" y="3587004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1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68114A4-711D-8B4A-8BEE-DD679280B580}"/>
              </a:ext>
            </a:extLst>
          </p:cNvPr>
          <p:cNvSpPr/>
          <p:nvPr/>
        </p:nvSpPr>
        <p:spPr>
          <a:xfrm>
            <a:off x="2832074" y="4671736"/>
            <a:ext cx="788895" cy="7888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w</a:t>
            </a:r>
            <a:r>
              <a:rPr kumimoji="1" lang="en-US" altLang="zh-CN" sz="2400" baseline="-25000" dirty="0">
                <a:latin typeface="Times" pitchFamily="2" charset="0"/>
              </a:rPr>
              <a:t>2</a:t>
            </a:r>
            <a:endParaRPr kumimoji="1" lang="zh-CN" altLang="en-US" sz="2000" baseline="-25000" dirty="0">
              <a:latin typeface="Times" pitchFamily="2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651C155-A7AB-3244-961F-CB67BA3F5BC0}"/>
              </a:ext>
            </a:extLst>
          </p:cNvPr>
          <p:cNvSpPr/>
          <p:nvPr/>
        </p:nvSpPr>
        <p:spPr>
          <a:xfrm>
            <a:off x="4939862" y="2954991"/>
            <a:ext cx="630621" cy="632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s</a:t>
            </a:r>
            <a:r>
              <a:rPr kumimoji="1" lang="en-US" altLang="zh-CN" sz="2400" baseline="-25000" dirty="0">
                <a:latin typeface="Times" pitchFamily="2" charset="0"/>
              </a:rPr>
              <a:t>1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3403D38-F722-564C-AF18-4FE11C230A8A}"/>
              </a:ext>
            </a:extLst>
          </p:cNvPr>
          <p:cNvSpPr/>
          <p:nvPr/>
        </p:nvSpPr>
        <p:spPr>
          <a:xfrm>
            <a:off x="4939861" y="4059892"/>
            <a:ext cx="630621" cy="6320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s</a:t>
            </a:r>
            <a:r>
              <a:rPr kumimoji="1" lang="en-US" altLang="zh-CN" sz="2400" baseline="-25000" dirty="0">
                <a:latin typeface="Times" pitchFamily="2" charset="0"/>
              </a:rPr>
              <a:t>2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D627BCA2-B6D8-F34D-97E8-BEF29F299705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3607521" y="2896720"/>
            <a:ext cx="1332341" cy="374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C85FFC92-E0D5-414B-8225-15D50F051C67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>
          <a:xfrm flipV="1">
            <a:off x="3011369" y="3270998"/>
            <a:ext cx="1928493" cy="710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B6E1DE5-880E-934F-9B94-1041CA58B84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011369" y="3981452"/>
            <a:ext cx="1928492" cy="394447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33486AD-7064-924A-B1F3-95BF3B5DD7C5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 flipV="1">
            <a:off x="3620969" y="4375899"/>
            <a:ext cx="1318892" cy="69028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DA642F9-C4FD-B946-841E-344D8FBF0694}"/>
              </a:ext>
            </a:extLst>
          </p:cNvPr>
          <p:cNvSpPr txBox="1"/>
          <p:nvPr/>
        </p:nvSpPr>
        <p:spPr>
          <a:xfrm>
            <a:off x="3607521" y="580066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Update S</a:t>
            </a:r>
            <a:r>
              <a:rPr kumimoji="1" lang="en-US" altLang="zh-CN" baseline="-25000" dirty="0">
                <a:latin typeface="Times" pitchFamily="2" charset="0"/>
              </a:rPr>
              <a:t>1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AE82FB-96EB-5742-BA40-858490F6BEA7}"/>
              </a:ext>
            </a:extLst>
          </p:cNvPr>
          <p:cNvSpPr txBox="1"/>
          <p:nvPr/>
        </p:nvSpPr>
        <p:spPr>
          <a:xfrm>
            <a:off x="7688562" y="3358626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chemeClr val="accent1"/>
                </a:solidFill>
                <a:latin typeface="Times" pitchFamily="2" charset="0"/>
              </a:rPr>
              <a:t>h</a:t>
            </a:r>
            <a:r>
              <a:rPr kumimoji="1" lang="en-US" altLang="zh-CN" sz="3200" baseline="-25000" dirty="0">
                <a:solidFill>
                  <a:schemeClr val="accent1"/>
                </a:solidFill>
                <a:latin typeface="Times" pitchFamily="2" charset="0"/>
              </a:rPr>
              <a:t>4</a:t>
            </a:r>
            <a:endParaRPr kumimoji="1" lang="zh-CN" altLang="en-US" sz="2400" baseline="-25000" dirty="0">
              <a:solidFill>
                <a:schemeClr val="accent1"/>
              </a:solidFill>
              <a:latin typeface="Times" pitchFamily="2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386C665F-483B-C049-B4D7-85309CA64630}"/>
              </a:ext>
            </a:extLst>
          </p:cNvPr>
          <p:cNvCxnSpPr>
            <a:cxnSpLocks/>
            <a:stCxn id="38" idx="3"/>
            <a:endCxn id="24" idx="1"/>
          </p:cNvCxnSpPr>
          <p:nvPr/>
        </p:nvCxnSpPr>
        <p:spPr>
          <a:xfrm>
            <a:off x="7026293" y="3648823"/>
            <a:ext cx="662269" cy="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272D1D9-DA89-8543-A6C6-3AF798C39CA9}"/>
              </a:ext>
            </a:extLst>
          </p:cNvPr>
          <p:cNvCxnSpPr>
            <a:cxnSpLocks/>
            <a:stCxn id="24" idx="3"/>
            <a:endCxn id="50" idx="1"/>
          </p:cNvCxnSpPr>
          <p:nvPr/>
        </p:nvCxnSpPr>
        <p:spPr>
          <a:xfrm flipV="1">
            <a:off x="8214668" y="3651013"/>
            <a:ext cx="20864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EC8DDB1-4D8F-0844-8DA7-152CDE746BE7}"/>
              </a:ext>
            </a:extLst>
          </p:cNvPr>
          <p:cNvSpPr txBox="1"/>
          <p:nvPr/>
        </p:nvSpPr>
        <p:spPr>
          <a:xfrm>
            <a:off x="6500122" y="3356435"/>
            <a:ext cx="526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accent6"/>
                </a:solidFill>
                <a:latin typeface="Times" pitchFamily="2" charset="0"/>
              </a:rPr>
              <a:t>h</a:t>
            </a:r>
            <a:r>
              <a:rPr kumimoji="1" lang="en-US" altLang="zh-CN" sz="3200" baseline="-25000" dirty="0">
                <a:solidFill>
                  <a:schemeClr val="accent6"/>
                </a:solidFill>
                <a:latin typeface="Times" pitchFamily="2" charset="0"/>
              </a:rPr>
              <a:t>1</a:t>
            </a:r>
            <a:endParaRPr kumimoji="1" lang="zh-CN" altLang="en-US" sz="2400" baseline="-25000" dirty="0">
              <a:solidFill>
                <a:schemeClr val="accent6"/>
              </a:solidFill>
              <a:latin typeface="Times" pitchFamily="2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BEFF79F-7723-9541-B4A1-B6D0089BE105}"/>
              </a:ext>
            </a:extLst>
          </p:cNvPr>
          <p:cNvSpPr txBox="1"/>
          <p:nvPr/>
        </p:nvSpPr>
        <p:spPr>
          <a:xfrm>
            <a:off x="7688562" y="4643646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chemeClr val="accent6"/>
                </a:solidFill>
                <a:latin typeface="Times" pitchFamily="2" charset="0"/>
              </a:rPr>
              <a:t>h</a:t>
            </a:r>
            <a:r>
              <a:rPr kumimoji="1" lang="en-US" altLang="zh-CN" sz="3200" baseline="-25000" dirty="0">
                <a:solidFill>
                  <a:schemeClr val="accent6"/>
                </a:solidFill>
                <a:latin typeface="Times" pitchFamily="2" charset="0"/>
              </a:rPr>
              <a:t>3</a:t>
            </a:r>
            <a:endParaRPr kumimoji="1" lang="zh-CN" altLang="en-US" sz="2400" baseline="-25000" dirty="0">
              <a:solidFill>
                <a:schemeClr val="accent6"/>
              </a:solidFill>
              <a:latin typeface="Times" pitchFamily="2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11EA3E2-BCE1-304A-926D-04C905B21C98}"/>
              </a:ext>
            </a:extLst>
          </p:cNvPr>
          <p:cNvCxnSpPr>
            <a:cxnSpLocks/>
            <a:stCxn id="40" idx="0"/>
            <a:endCxn id="24" idx="2"/>
          </p:cNvCxnSpPr>
          <p:nvPr/>
        </p:nvCxnSpPr>
        <p:spPr>
          <a:xfrm flipV="1">
            <a:off x="7951615" y="3943401"/>
            <a:ext cx="0" cy="70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0BB3B1F-5696-2E42-97F1-4670FB3ECAD7}"/>
              </a:ext>
            </a:extLst>
          </p:cNvPr>
          <p:cNvSpPr txBox="1"/>
          <p:nvPr/>
        </p:nvSpPr>
        <p:spPr>
          <a:xfrm>
            <a:off x="7103552" y="3650230"/>
            <a:ext cx="65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a</a:t>
            </a:r>
            <a:r>
              <a:rPr kumimoji="1" lang="en-US" altLang="zh-CN" sz="2400" baseline="-25000" dirty="0">
                <a:latin typeface="Times" pitchFamily="2" charset="0"/>
              </a:rPr>
              <a:t>41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467D3F7-8D30-7344-9C03-9D14ADA48370}"/>
              </a:ext>
            </a:extLst>
          </p:cNvPr>
          <p:cNvSpPr txBox="1"/>
          <p:nvPr/>
        </p:nvSpPr>
        <p:spPr>
          <a:xfrm>
            <a:off x="8017248" y="4086836"/>
            <a:ext cx="65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a</a:t>
            </a:r>
            <a:r>
              <a:rPr kumimoji="1" lang="en-US" altLang="zh-CN" sz="2400" baseline="-25000" dirty="0">
                <a:latin typeface="Times" pitchFamily="2" charset="0"/>
              </a:rPr>
              <a:t>31</a:t>
            </a:r>
            <a:endParaRPr kumimoji="1" lang="zh-CN" alt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067D3FC-5691-7546-A1F6-7E7EFEC6E9BD}"/>
                  </a:ext>
                </a:extLst>
              </p:cNvPr>
              <p:cNvSpPr txBox="1"/>
              <p:nvPr/>
            </p:nvSpPr>
            <p:spPr>
              <a:xfrm>
                <a:off x="10301100" y="3358625"/>
                <a:ext cx="7146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067D3FC-5691-7546-A1F6-7E7EFEC6E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1100" y="3358625"/>
                <a:ext cx="714683" cy="584775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31DEB08-B7C8-5D44-80D2-24D090E225C8}"/>
                  </a:ext>
                </a:extLst>
              </p:cNvPr>
              <p:cNvSpPr txBox="1"/>
              <p:nvPr/>
            </p:nvSpPr>
            <p:spPr>
              <a:xfrm>
                <a:off x="8526797" y="3093899"/>
                <a:ext cx="167468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Times" pitchFamily="2" charset="0"/>
                  </a:rPr>
                  <a:t>avg(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kumimoji="1" lang="el-GR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kumimoji="1" lang="el-GR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4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31DEB08-B7C8-5D44-80D2-24D090E22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797" y="3093899"/>
                <a:ext cx="1674689" cy="491417"/>
              </a:xfrm>
              <a:prstGeom prst="rect">
                <a:avLst/>
              </a:prstGeom>
              <a:blipFill>
                <a:blip r:embed="rId4"/>
                <a:stretch>
                  <a:fillRect l="-6015" t="-7500" r="-1504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灯片编号占位符 53">
            <a:extLst>
              <a:ext uri="{FF2B5EF4-FFF2-40B4-BE49-F238E27FC236}">
                <a16:creationId xmlns:a16="http://schemas.microsoft.com/office/drawing/2014/main" id="{976F1D08-5BD6-3347-96E2-6DE7993B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4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ED7CBD57-AE77-B447-A5C7-3C15DB615590}"/>
              </a:ext>
            </a:extLst>
          </p:cNvPr>
          <p:cNvCxnSpPr>
            <a:cxnSpLocks/>
          </p:cNvCxnSpPr>
          <p:nvPr/>
        </p:nvCxnSpPr>
        <p:spPr>
          <a:xfrm rot="5400000">
            <a:off x="2200618" y="3729942"/>
            <a:ext cx="1889547" cy="858172"/>
          </a:xfrm>
          <a:prstGeom prst="curvedConnector3">
            <a:avLst>
              <a:gd name="adj1" fmla="val -34320"/>
            </a:avLst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Background: Extractive Summarization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1E135-A748-424D-ACF1-88A9C9E9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9713"/>
          </a:xfrm>
        </p:spPr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Extractive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Summarization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FEF8C2-B565-F049-A18C-4423BCFFAD50}"/>
              </a:ext>
            </a:extLst>
          </p:cNvPr>
          <p:cNvSpPr txBox="1"/>
          <p:nvPr/>
        </p:nvSpPr>
        <p:spPr>
          <a:xfrm>
            <a:off x="1369563" y="510380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Summary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5EA19201-5CAC-CF43-B067-214DB543B7B8}"/>
              </a:ext>
            </a:extLst>
          </p:cNvPr>
          <p:cNvSpPr txBox="1"/>
          <p:nvPr/>
        </p:nvSpPr>
        <p:spPr>
          <a:xfrm>
            <a:off x="2716305" y="2748109"/>
            <a:ext cx="7557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dirty="0" err="1">
                <a:latin typeface="Times" pitchFamily="2" charset="0"/>
              </a:rPr>
              <a:t>justin</a:t>
            </a:r>
            <a:r>
              <a:rPr lang="en" altLang="zh-CN" dirty="0">
                <a:latin typeface="Times" pitchFamily="2" charset="0"/>
              </a:rPr>
              <a:t> </a:t>
            </a:r>
            <a:r>
              <a:rPr lang="en" altLang="zh-CN" dirty="0" err="1">
                <a:latin typeface="Times" pitchFamily="2" charset="0"/>
              </a:rPr>
              <a:t>timberlake</a:t>
            </a:r>
            <a:r>
              <a:rPr lang="en" altLang="zh-CN" dirty="0">
                <a:latin typeface="Times" pitchFamily="2" charset="0"/>
              </a:rPr>
              <a:t> and </a:t>
            </a:r>
            <a:r>
              <a:rPr lang="en" altLang="zh-CN" dirty="0" err="1">
                <a:latin typeface="Times" pitchFamily="2" charset="0"/>
              </a:rPr>
              <a:t>jessica</a:t>
            </a:r>
            <a:r>
              <a:rPr lang="en" altLang="zh-CN" dirty="0">
                <a:latin typeface="Times" pitchFamily="2" charset="0"/>
              </a:rPr>
              <a:t> </a:t>
            </a:r>
            <a:r>
              <a:rPr lang="en" altLang="zh-CN" dirty="0" err="1">
                <a:latin typeface="Times" pitchFamily="2" charset="0"/>
              </a:rPr>
              <a:t>biel</a:t>
            </a:r>
            <a:r>
              <a:rPr lang="en" altLang="zh-CN" dirty="0">
                <a:latin typeface="Times" pitchFamily="2" charset="0"/>
              </a:rPr>
              <a:t> , </a:t>
            </a:r>
            <a:r>
              <a:rPr lang="en" altLang="zh-CN" dirty="0">
                <a:highlight>
                  <a:srgbClr val="FFFF00"/>
                </a:highlight>
                <a:latin typeface="Times" pitchFamily="2" charset="0"/>
              </a:rPr>
              <a:t>the celebrity couple announced the arrival of their son , </a:t>
            </a:r>
            <a:r>
              <a:rPr lang="en" altLang="zh-CN" dirty="0" err="1">
                <a:highlight>
                  <a:srgbClr val="FFFF00"/>
                </a:highlight>
                <a:latin typeface="Times" pitchFamily="2" charset="0"/>
              </a:rPr>
              <a:t>silas</a:t>
            </a:r>
            <a:r>
              <a:rPr lang="en" altLang="zh-CN" dirty="0">
                <a:highlight>
                  <a:srgbClr val="FFFF00"/>
                </a:highlight>
                <a:latin typeface="Times" pitchFamily="2" charset="0"/>
              </a:rPr>
              <a:t> </a:t>
            </a:r>
            <a:r>
              <a:rPr lang="en" altLang="zh-CN" dirty="0" err="1">
                <a:highlight>
                  <a:srgbClr val="FFFF00"/>
                </a:highlight>
                <a:latin typeface="Times" pitchFamily="2" charset="0"/>
              </a:rPr>
              <a:t>randall</a:t>
            </a:r>
            <a:r>
              <a:rPr lang="en" altLang="zh-CN" dirty="0">
                <a:highlight>
                  <a:srgbClr val="FFFF00"/>
                </a:highlight>
                <a:latin typeface="Times" pitchFamily="2" charset="0"/>
              </a:rPr>
              <a:t> </a:t>
            </a:r>
            <a:r>
              <a:rPr lang="en" altLang="zh-CN" dirty="0" err="1">
                <a:highlight>
                  <a:srgbClr val="FFFF00"/>
                </a:highlight>
                <a:latin typeface="Times" pitchFamily="2" charset="0"/>
              </a:rPr>
              <a:t>timberlake</a:t>
            </a:r>
            <a:r>
              <a:rPr lang="en" altLang="zh-CN" dirty="0">
                <a:latin typeface="Times" pitchFamily="2" charset="0"/>
              </a:rPr>
              <a:t> , in statements to people . “ </a:t>
            </a:r>
            <a:r>
              <a:rPr lang="en" altLang="zh-CN" dirty="0" err="1">
                <a:latin typeface="Times" pitchFamily="2" charset="0"/>
              </a:rPr>
              <a:t>silas</a:t>
            </a:r>
            <a:r>
              <a:rPr lang="en" altLang="zh-CN" dirty="0">
                <a:latin typeface="Times" pitchFamily="2" charset="0"/>
              </a:rPr>
              <a:t> was the middle name of </a:t>
            </a:r>
            <a:r>
              <a:rPr lang="en" altLang="zh-CN" dirty="0" err="1">
                <a:latin typeface="Times" pitchFamily="2" charset="0"/>
              </a:rPr>
              <a:t>timberlake</a:t>
            </a:r>
            <a:r>
              <a:rPr lang="en" altLang="zh-CN" dirty="0">
                <a:latin typeface="Times" pitchFamily="2" charset="0"/>
              </a:rPr>
              <a:t> ’s maternal grandfather bill </a:t>
            </a:r>
            <a:r>
              <a:rPr lang="en" altLang="zh-CN" dirty="0" err="1">
                <a:latin typeface="Times" pitchFamily="2" charset="0"/>
              </a:rPr>
              <a:t>bomar</a:t>
            </a:r>
            <a:r>
              <a:rPr lang="en" altLang="zh-CN" dirty="0">
                <a:latin typeface="Times" pitchFamily="2" charset="0"/>
              </a:rPr>
              <a:t> , who died in 2012 , while </a:t>
            </a:r>
            <a:r>
              <a:rPr lang="en" altLang="zh-CN" dirty="0" err="1">
                <a:latin typeface="Times" pitchFamily="2" charset="0"/>
              </a:rPr>
              <a:t>randall</a:t>
            </a:r>
            <a:r>
              <a:rPr lang="en" altLang="zh-CN" dirty="0">
                <a:latin typeface="Times" pitchFamily="2" charset="0"/>
              </a:rPr>
              <a:t> is the musician ‘ own middle name , as well as his father ‘s first ,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" altLang="zh-CN" dirty="0">
                <a:latin typeface="Times" pitchFamily="2" charset="0"/>
              </a:rPr>
              <a:t>" people reports . the couple announced the pregnancy in </a:t>
            </a:r>
            <a:r>
              <a:rPr lang="en" altLang="zh-CN" dirty="0" err="1">
                <a:latin typeface="Times" pitchFamily="2" charset="0"/>
              </a:rPr>
              <a:t>january</a:t>
            </a:r>
            <a:r>
              <a:rPr lang="en" altLang="zh-CN" dirty="0">
                <a:latin typeface="Times" pitchFamily="2" charset="0"/>
              </a:rPr>
              <a:t> , with an </a:t>
            </a:r>
            <a:r>
              <a:rPr lang="en" altLang="zh-CN" dirty="0" err="1">
                <a:latin typeface="Times" pitchFamily="2" charset="0"/>
              </a:rPr>
              <a:t>instagram</a:t>
            </a:r>
            <a:r>
              <a:rPr lang="en" altLang="zh-CN" dirty="0">
                <a:latin typeface="Times" pitchFamily="2" charset="0"/>
              </a:rPr>
              <a:t> post . </a:t>
            </a:r>
            <a:r>
              <a:rPr lang="en" altLang="zh-CN" dirty="0">
                <a:highlight>
                  <a:srgbClr val="00FF00"/>
                </a:highlight>
                <a:latin typeface="Times" pitchFamily="2" charset="0"/>
              </a:rPr>
              <a:t>it is the first baby for both .</a:t>
            </a:r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6FD56B84-ECBE-D34D-845F-FC1679EB16DF}"/>
              </a:ext>
            </a:extLst>
          </p:cNvPr>
          <p:cNvSpPr txBox="1"/>
          <p:nvPr/>
        </p:nvSpPr>
        <p:spPr>
          <a:xfrm>
            <a:off x="678877" y="3369955"/>
            <a:ext cx="247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Times" pitchFamily="2" charset="0"/>
              </a:rPr>
              <a:t>Source Document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65BD5D-D3B3-9F45-ACED-40EED6255504}"/>
              </a:ext>
            </a:extLst>
          </p:cNvPr>
          <p:cNvSpPr/>
          <p:nvPr/>
        </p:nvSpPr>
        <p:spPr>
          <a:xfrm>
            <a:off x="2612573" y="2721723"/>
            <a:ext cx="7661475" cy="1760940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latin typeface="Times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F2E71D-BDFF-8F42-8EBE-E8DFD69DD3EB}"/>
              </a:ext>
            </a:extLst>
          </p:cNvPr>
          <p:cNvSpPr/>
          <p:nvPr/>
        </p:nvSpPr>
        <p:spPr>
          <a:xfrm>
            <a:off x="2612574" y="4945530"/>
            <a:ext cx="7661474" cy="66610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ED7389-6FD6-044F-9E5E-E36CDAD98A57}"/>
              </a:ext>
            </a:extLst>
          </p:cNvPr>
          <p:cNvSpPr/>
          <p:nvPr/>
        </p:nvSpPr>
        <p:spPr>
          <a:xfrm>
            <a:off x="2716306" y="4965302"/>
            <a:ext cx="7835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highlight>
                  <a:srgbClr val="FFFF00"/>
                </a:highlight>
                <a:latin typeface="Times" pitchFamily="2" charset="0"/>
              </a:rPr>
              <a:t>the celebrity couple announced the arrival of their son , </a:t>
            </a:r>
            <a:r>
              <a:rPr lang="en" altLang="zh-CN" dirty="0" err="1">
                <a:highlight>
                  <a:srgbClr val="FFFF00"/>
                </a:highlight>
                <a:latin typeface="Times" pitchFamily="2" charset="0"/>
              </a:rPr>
              <a:t>silas</a:t>
            </a:r>
            <a:r>
              <a:rPr lang="en" altLang="zh-CN" dirty="0">
                <a:highlight>
                  <a:srgbClr val="FFFF00"/>
                </a:highlight>
                <a:latin typeface="Times" pitchFamily="2" charset="0"/>
              </a:rPr>
              <a:t> </a:t>
            </a:r>
            <a:r>
              <a:rPr lang="en" altLang="zh-CN" dirty="0" err="1">
                <a:highlight>
                  <a:srgbClr val="FFFF00"/>
                </a:highlight>
                <a:latin typeface="Times" pitchFamily="2" charset="0"/>
              </a:rPr>
              <a:t>randall</a:t>
            </a:r>
            <a:r>
              <a:rPr lang="en" altLang="zh-CN" dirty="0">
                <a:highlight>
                  <a:srgbClr val="FFFF00"/>
                </a:highlight>
                <a:latin typeface="Times" pitchFamily="2" charset="0"/>
              </a:rPr>
              <a:t> </a:t>
            </a:r>
            <a:r>
              <a:rPr lang="en" altLang="zh-CN" dirty="0" err="1">
                <a:highlight>
                  <a:srgbClr val="FFFF00"/>
                </a:highlight>
                <a:latin typeface="Times" pitchFamily="2" charset="0"/>
              </a:rPr>
              <a:t>timberlake</a:t>
            </a:r>
            <a:r>
              <a:rPr lang="en" altLang="zh-CN" dirty="0">
                <a:highlight>
                  <a:srgbClr val="FFFF00"/>
                </a:highlight>
                <a:latin typeface="Times" pitchFamily="2" charset="0"/>
              </a:rPr>
              <a:t> . </a:t>
            </a:r>
          </a:p>
          <a:p>
            <a:r>
              <a:rPr lang="en" altLang="zh-CN" dirty="0">
                <a:highlight>
                  <a:srgbClr val="00FF00"/>
                </a:highlight>
                <a:latin typeface="Times" pitchFamily="2" charset="0"/>
              </a:rPr>
              <a:t>it is the first baby for both .</a:t>
            </a:r>
            <a:endParaRPr lang="zh-CN" altLang="en-US" dirty="0">
              <a:highlight>
                <a:srgbClr val="00FF00"/>
              </a:highlight>
            </a:endParaRP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22FAB50A-B5EC-7C48-A3EA-8C541B84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3</a:t>
            </a:fld>
            <a:endParaRPr kumimoji="1" lang="zh-CN" altLang="en-US"/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A04D3C5B-EBF6-FE4F-84B8-A9712AF0B002}"/>
              </a:ext>
            </a:extLst>
          </p:cNvPr>
          <p:cNvCxnSpPr>
            <a:stCxn id="9" idx="2"/>
          </p:cNvCxnSpPr>
          <p:nvPr/>
        </p:nvCxnSpPr>
        <p:spPr>
          <a:xfrm rot="5400000">
            <a:off x="4631443" y="3799765"/>
            <a:ext cx="1128970" cy="2494766"/>
          </a:xfrm>
          <a:prstGeom prst="curvedConnector2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09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Approach—</a:t>
            </a:r>
            <a:r>
              <a:rPr lang="en" altLang="zh-CN" dirty="0">
                <a:latin typeface="Times" pitchFamily="2" charset="0"/>
              </a:rPr>
              <a:t>Heterogeneous Graph Layer 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D81B6A9C-1196-064B-A59B-525E61950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" pitchFamily="2" charset="0"/>
              </a:rPr>
              <a:t>Update Mechanism</a:t>
            </a:r>
            <a:endParaRPr kumimoji="1" lang="en-US" altLang="zh-CN" dirty="0">
              <a:latin typeface="Times" pitchFamily="2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20BA4A6-93EA-C143-86D6-2BC639108280}"/>
              </a:ext>
            </a:extLst>
          </p:cNvPr>
          <p:cNvSpPr/>
          <p:nvPr/>
        </p:nvSpPr>
        <p:spPr>
          <a:xfrm>
            <a:off x="2818626" y="2502272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3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3564316-16F8-6346-A17F-21FA86F4FC2F}"/>
              </a:ext>
            </a:extLst>
          </p:cNvPr>
          <p:cNvSpPr/>
          <p:nvPr/>
        </p:nvSpPr>
        <p:spPr>
          <a:xfrm>
            <a:off x="2222474" y="3587004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1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68114A4-711D-8B4A-8BEE-DD679280B580}"/>
              </a:ext>
            </a:extLst>
          </p:cNvPr>
          <p:cNvSpPr/>
          <p:nvPr/>
        </p:nvSpPr>
        <p:spPr>
          <a:xfrm>
            <a:off x="2832074" y="4671736"/>
            <a:ext cx="788895" cy="7888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w</a:t>
            </a:r>
            <a:r>
              <a:rPr kumimoji="1" lang="en-US" altLang="zh-CN" sz="2400" baseline="-25000" dirty="0">
                <a:latin typeface="Times" pitchFamily="2" charset="0"/>
              </a:rPr>
              <a:t>2</a:t>
            </a:r>
            <a:endParaRPr kumimoji="1" lang="zh-CN" altLang="en-US" sz="2000" baseline="-25000" dirty="0">
              <a:latin typeface="Times" pitchFamily="2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651C155-A7AB-3244-961F-CB67BA3F5BC0}"/>
              </a:ext>
            </a:extLst>
          </p:cNvPr>
          <p:cNvSpPr/>
          <p:nvPr/>
        </p:nvSpPr>
        <p:spPr>
          <a:xfrm>
            <a:off x="4939862" y="2954991"/>
            <a:ext cx="630621" cy="632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s</a:t>
            </a:r>
            <a:r>
              <a:rPr kumimoji="1" lang="en-US" altLang="zh-CN" sz="2400" baseline="-25000" dirty="0">
                <a:latin typeface="Times" pitchFamily="2" charset="0"/>
              </a:rPr>
              <a:t>1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3403D38-F722-564C-AF18-4FE11C230A8A}"/>
              </a:ext>
            </a:extLst>
          </p:cNvPr>
          <p:cNvSpPr/>
          <p:nvPr/>
        </p:nvSpPr>
        <p:spPr>
          <a:xfrm>
            <a:off x="4939861" y="4059892"/>
            <a:ext cx="630621" cy="6320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s</a:t>
            </a:r>
            <a:r>
              <a:rPr kumimoji="1" lang="en-US" altLang="zh-CN" sz="2400" baseline="-25000" dirty="0">
                <a:latin typeface="Times" pitchFamily="2" charset="0"/>
              </a:rPr>
              <a:t>2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E8E075B-48C0-8E4D-AC7C-D8DC198BDDB2}"/>
              </a:ext>
            </a:extLst>
          </p:cNvPr>
          <p:cNvSpPr/>
          <p:nvPr/>
        </p:nvSpPr>
        <p:spPr>
          <a:xfrm>
            <a:off x="2818626" y="2502272"/>
            <a:ext cx="788895" cy="7888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3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A8CB49F-D72D-1D4D-BE37-DB7C4FF8E0AA}"/>
              </a:ext>
            </a:extLst>
          </p:cNvPr>
          <p:cNvSpPr/>
          <p:nvPr/>
        </p:nvSpPr>
        <p:spPr>
          <a:xfrm>
            <a:off x="2222474" y="3587004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1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6C46F0F-1D7A-3B40-B793-B65B856175ED}"/>
              </a:ext>
            </a:extLst>
          </p:cNvPr>
          <p:cNvSpPr/>
          <p:nvPr/>
        </p:nvSpPr>
        <p:spPr>
          <a:xfrm>
            <a:off x="2832074" y="4671736"/>
            <a:ext cx="788895" cy="7888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w</a:t>
            </a:r>
            <a:r>
              <a:rPr kumimoji="1" lang="en-US" altLang="zh-CN" sz="2400" baseline="-25000" dirty="0">
                <a:latin typeface="Times" pitchFamily="2" charset="0"/>
              </a:rPr>
              <a:t>2</a:t>
            </a:r>
            <a:endParaRPr kumimoji="1" lang="zh-CN" altLang="en-US" sz="2000" baseline="-25000" dirty="0">
              <a:latin typeface="Times" pitchFamily="2" charset="0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0C0CBD6B-EAED-D147-966A-25899B586780}"/>
              </a:ext>
            </a:extLst>
          </p:cNvPr>
          <p:cNvSpPr/>
          <p:nvPr/>
        </p:nvSpPr>
        <p:spPr>
          <a:xfrm>
            <a:off x="4939862" y="2954991"/>
            <a:ext cx="630621" cy="632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s</a:t>
            </a:r>
            <a:r>
              <a:rPr kumimoji="1" lang="en-US" altLang="zh-CN" sz="2400" baseline="-25000" dirty="0">
                <a:latin typeface="Times" pitchFamily="2" charset="0"/>
              </a:rPr>
              <a:t>1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ADDD77D3-E7A6-F843-AD2A-9A0F2B4EF5A3}"/>
              </a:ext>
            </a:extLst>
          </p:cNvPr>
          <p:cNvSpPr/>
          <p:nvPr/>
        </p:nvSpPr>
        <p:spPr>
          <a:xfrm>
            <a:off x="4939861" y="4059892"/>
            <a:ext cx="630621" cy="632013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s</a:t>
            </a:r>
            <a:r>
              <a:rPr kumimoji="1" lang="en-US" altLang="zh-CN" sz="2400" baseline="-25000" dirty="0">
                <a:latin typeface="Times" pitchFamily="2" charset="0"/>
              </a:rPr>
              <a:t>2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FC2C13D-A1EF-FD4A-A718-F10128CCF4C0}"/>
              </a:ext>
            </a:extLst>
          </p:cNvPr>
          <p:cNvCxnSpPr>
            <a:cxnSpLocks/>
            <a:stCxn id="29" idx="1"/>
            <a:endCxn id="26" idx="6"/>
          </p:cNvCxnSpPr>
          <p:nvPr/>
        </p:nvCxnSpPr>
        <p:spPr>
          <a:xfrm flipH="1" flipV="1">
            <a:off x="3011369" y="3981452"/>
            <a:ext cx="1928492" cy="394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C7D35653-1F51-1746-A9CF-EA1AD96A254E}"/>
              </a:ext>
            </a:extLst>
          </p:cNvPr>
          <p:cNvCxnSpPr>
            <a:cxnSpLocks/>
            <a:stCxn id="28" idx="1"/>
            <a:endCxn id="26" idx="6"/>
          </p:cNvCxnSpPr>
          <p:nvPr/>
        </p:nvCxnSpPr>
        <p:spPr>
          <a:xfrm flipH="1">
            <a:off x="3011369" y="3270998"/>
            <a:ext cx="1928493" cy="710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05CC8880-A33B-DA4C-BBCE-785E90319FE4}"/>
              </a:ext>
            </a:extLst>
          </p:cNvPr>
          <p:cNvCxnSpPr>
            <a:cxnSpLocks/>
            <a:stCxn id="28" idx="1"/>
            <a:endCxn id="25" idx="6"/>
          </p:cNvCxnSpPr>
          <p:nvPr/>
        </p:nvCxnSpPr>
        <p:spPr>
          <a:xfrm flipH="1" flipV="1">
            <a:off x="3607521" y="2896720"/>
            <a:ext cx="1332341" cy="37427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5509E456-76C4-334A-AF24-F75EF4471D1A}"/>
              </a:ext>
            </a:extLst>
          </p:cNvPr>
          <p:cNvCxnSpPr>
            <a:cxnSpLocks/>
            <a:stCxn id="29" idx="1"/>
            <a:endCxn id="27" idx="6"/>
          </p:cNvCxnSpPr>
          <p:nvPr/>
        </p:nvCxnSpPr>
        <p:spPr>
          <a:xfrm flipH="1">
            <a:off x="3620969" y="4375899"/>
            <a:ext cx="1318892" cy="69028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70D4BBC-207A-4F4C-8DA5-77CBF44205BF}"/>
              </a:ext>
            </a:extLst>
          </p:cNvPr>
          <p:cNvSpPr txBox="1"/>
          <p:nvPr/>
        </p:nvSpPr>
        <p:spPr>
          <a:xfrm>
            <a:off x="3607521" y="5800667"/>
            <a:ext cx="12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Update W</a:t>
            </a:r>
            <a:r>
              <a:rPr kumimoji="1" lang="en-US" altLang="zh-CN" baseline="-25000" dirty="0">
                <a:latin typeface="Times" pitchFamily="2" charset="0"/>
              </a:rPr>
              <a:t>1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0B2818E-644F-5440-A056-95CACE716452}"/>
              </a:ext>
            </a:extLst>
          </p:cNvPr>
          <p:cNvSpPr txBox="1"/>
          <p:nvPr/>
        </p:nvSpPr>
        <p:spPr>
          <a:xfrm>
            <a:off x="7688562" y="3358626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chemeClr val="accent6"/>
                </a:solidFill>
                <a:latin typeface="Times" pitchFamily="2" charset="0"/>
              </a:rPr>
              <a:t>h</a:t>
            </a:r>
            <a:r>
              <a:rPr kumimoji="1" lang="en-US" altLang="zh-CN" sz="3200" baseline="-25000" dirty="0">
                <a:solidFill>
                  <a:schemeClr val="accent6"/>
                </a:solidFill>
                <a:latin typeface="Times" pitchFamily="2" charset="0"/>
              </a:rPr>
              <a:t>1</a:t>
            </a:r>
            <a:endParaRPr kumimoji="1" lang="zh-CN" altLang="en-US" sz="2400" baseline="-25000" dirty="0">
              <a:solidFill>
                <a:schemeClr val="accent6"/>
              </a:solidFill>
              <a:latin typeface="Times" pitchFamily="2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16997D66-C2E5-B44C-828D-48709E46229B}"/>
              </a:ext>
            </a:extLst>
          </p:cNvPr>
          <p:cNvCxnSpPr>
            <a:cxnSpLocks/>
            <a:stCxn id="37" idx="3"/>
            <a:endCxn id="24" idx="1"/>
          </p:cNvCxnSpPr>
          <p:nvPr/>
        </p:nvCxnSpPr>
        <p:spPr>
          <a:xfrm>
            <a:off x="7026293" y="3648823"/>
            <a:ext cx="662269" cy="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DA14717-96CD-7A42-B513-C50DCF7FECEA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 flipV="1">
            <a:off x="8214668" y="3651013"/>
            <a:ext cx="20864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FC235C7-1FAF-FA46-BE6D-565E566DB650}"/>
              </a:ext>
            </a:extLst>
          </p:cNvPr>
          <p:cNvSpPr txBox="1"/>
          <p:nvPr/>
        </p:nvSpPr>
        <p:spPr>
          <a:xfrm>
            <a:off x="6500122" y="3356435"/>
            <a:ext cx="526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accent1"/>
                </a:solidFill>
                <a:latin typeface="Times" pitchFamily="2" charset="0"/>
              </a:rPr>
              <a:t>h</a:t>
            </a:r>
            <a:r>
              <a:rPr kumimoji="1" lang="en-US" altLang="zh-CN" sz="3200" baseline="-25000" dirty="0">
                <a:solidFill>
                  <a:schemeClr val="accent1"/>
                </a:solidFill>
                <a:latin typeface="Times" pitchFamily="2" charset="0"/>
              </a:rPr>
              <a:t>4</a:t>
            </a:r>
            <a:endParaRPr kumimoji="1" lang="zh-CN" altLang="en-US" sz="2400" baseline="-25000" dirty="0">
              <a:solidFill>
                <a:schemeClr val="accent1"/>
              </a:solidFill>
              <a:latin typeface="Times" pitchFamily="2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AEE06C5-F8C6-A94F-962E-81132A578DBF}"/>
              </a:ext>
            </a:extLst>
          </p:cNvPr>
          <p:cNvSpPr txBox="1"/>
          <p:nvPr/>
        </p:nvSpPr>
        <p:spPr>
          <a:xfrm>
            <a:off x="7688562" y="4643646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chemeClr val="accent1"/>
                </a:solidFill>
                <a:latin typeface="Times" pitchFamily="2" charset="0"/>
              </a:rPr>
              <a:t>h</a:t>
            </a:r>
            <a:r>
              <a:rPr kumimoji="1" lang="en-US" altLang="zh-CN" sz="3200" baseline="-25000" dirty="0">
                <a:solidFill>
                  <a:schemeClr val="accent1"/>
                </a:solidFill>
                <a:latin typeface="Times" pitchFamily="2" charset="0"/>
              </a:rPr>
              <a:t>5</a:t>
            </a:r>
            <a:endParaRPr kumimoji="1" lang="zh-CN" altLang="en-US" sz="2400" baseline="-25000" dirty="0">
              <a:solidFill>
                <a:schemeClr val="accent1"/>
              </a:solidFill>
              <a:latin typeface="Times" pitchFamily="2" charset="0"/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5F4C9FE-7F50-E945-9D65-2EF81196C16E}"/>
              </a:ext>
            </a:extLst>
          </p:cNvPr>
          <p:cNvCxnSpPr>
            <a:cxnSpLocks/>
            <a:stCxn id="38" idx="0"/>
            <a:endCxn id="24" idx="2"/>
          </p:cNvCxnSpPr>
          <p:nvPr/>
        </p:nvCxnSpPr>
        <p:spPr>
          <a:xfrm flipV="1">
            <a:off x="7951615" y="3943401"/>
            <a:ext cx="0" cy="70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853D3AA-6F81-E64D-8FD8-9A79D29B95F0}"/>
              </a:ext>
            </a:extLst>
          </p:cNvPr>
          <p:cNvSpPr txBox="1"/>
          <p:nvPr/>
        </p:nvSpPr>
        <p:spPr>
          <a:xfrm>
            <a:off x="7103552" y="3650230"/>
            <a:ext cx="65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a</a:t>
            </a:r>
            <a:r>
              <a:rPr kumimoji="1" lang="en-US" altLang="zh-CN" sz="2400" baseline="-25000" dirty="0">
                <a:latin typeface="Times" pitchFamily="2" charset="0"/>
              </a:rPr>
              <a:t>14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671D9FF-CE27-9A42-A7A9-D368F3DBAFC5}"/>
              </a:ext>
            </a:extLst>
          </p:cNvPr>
          <p:cNvSpPr txBox="1"/>
          <p:nvPr/>
        </p:nvSpPr>
        <p:spPr>
          <a:xfrm>
            <a:off x="8017248" y="4086836"/>
            <a:ext cx="65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a</a:t>
            </a:r>
            <a:r>
              <a:rPr kumimoji="1" lang="en-US" altLang="zh-CN" sz="2400" baseline="-25000" dirty="0">
                <a:latin typeface="Times" pitchFamily="2" charset="0"/>
              </a:rPr>
              <a:t>15</a:t>
            </a:r>
            <a:endParaRPr kumimoji="1" lang="zh-CN" alt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25AEFD-31AD-D341-B039-AF23222E7381}"/>
                  </a:ext>
                </a:extLst>
              </p:cNvPr>
              <p:cNvSpPr txBox="1"/>
              <p:nvPr/>
            </p:nvSpPr>
            <p:spPr>
              <a:xfrm>
                <a:off x="10301100" y="3358625"/>
                <a:ext cx="7051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25AEFD-31AD-D341-B039-AF23222E7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1100" y="3358625"/>
                <a:ext cx="705193" cy="584775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910BA6A-6BAD-0449-B343-998C6E01F1DD}"/>
                  </a:ext>
                </a:extLst>
              </p:cNvPr>
              <p:cNvSpPr txBox="1"/>
              <p:nvPr/>
            </p:nvSpPr>
            <p:spPr>
              <a:xfrm>
                <a:off x="8526797" y="3093899"/>
                <a:ext cx="167468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Times" pitchFamily="2" charset="0"/>
                  </a:rPr>
                  <a:t>avg(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kumimoji="1" lang="el-GR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kumimoji="1" lang="el-GR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4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910BA6A-6BAD-0449-B343-998C6E01F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797" y="3093899"/>
                <a:ext cx="1674689" cy="491417"/>
              </a:xfrm>
              <a:prstGeom prst="rect">
                <a:avLst/>
              </a:prstGeom>
              <a:blipFill>
                <a:blip r:embed="rId4"/>
                <a:stretch>
                  <a:fillRect l="-6015" t="-7500" r="-1504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F3CEEC-4343-1F46-A017-6B70F26C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2880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Approach—</a:t>
            </a:r>
            <a:r>
              <a:rPr lang="en" altLang="zh-CN" dirty="0">
                <a:latin typeface="Times" pitchFamily="2" charset="0"/>
              </a:rPr>
              <a:t>Heterogeneous Graph Layer </a:t>
            </a:r>
            <a:endParaRPr kumimoji="1" lang="zh-CN" altLang="en-US" dirty="0">
              <a:latin typeface="Times" pitchFamily="2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2B41372-199A-2C41-B151-F84355CBED07}"/>
              </a:ext>
            </a:extLst>
          </p:cNvPr>
          <p:cNvGrpSpPr/>
          <p:nvPr/>
        </p:nvGrpSpPr>
        <p:grpSpPr>
          <a:xfrm>
            <a:off x="954054" y="2711569"/>
            <a:ext cx="4490782" cy="2691703"/>
            <a:chOff x="2984938" y="2573024"/>
            <a:chExt cx="6463862" cy="3919851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E5ED1DA-549C-8B41-9FA9-88160B6B0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4938" y="2583534"/>
              <a:ext cx="6463862" cy="3844039"/>
            </a:xfrm>
            <a:prstGeom prst="rect">
              <a:avLst/>
            </a:prstGeom>
          </p:spPr>
        </p:pic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3890F5E-E5D6-C045-8EB0-AD2B0D9172D4}"/>
                </a:ext>
              </a:extLst>
            </p:cNvPr>
            <p:cNvSpPr/>
            <p:nvPr/>
          </p:nvSpPr>
          <p:spPr>
            <a:xfrm>
              <a:off x="6348248" y="5465379"/>
              <a:ext cx="210207" cy="102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C6B5B39-7B7C-0140-8AD1-055E0392282D}"/>
                </a:ext>
              </a:extLst>
            </p:cNvPr>
            <p:cNvSpPr/>
            <p:nvPr/>
          </p:nvSpPr>
          <p:spPr>
            <a:xfrm>
              <a:off x="8526516" y="6105786"/>
              <a:ext cx="210207" cy="387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DA1A22B-AB50-AA4D-B277-AB9FE6891D8E}"/>
                </a:ext>
              </a:extLst>
            </p:cNvPr>
            <p:cNvSpPr/>
            <p:nvPr/>
          </p:nvSpPr>
          <p:spPr>
            <a:xfrm>
              <a:off x="8642128" y="2573024"/>
              <a:ext cx="115616" cy="286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1D1911F0-4A31-2C42-AF28-A81DE815AB14}"/>
              </a:ext>
            </a:extLst>
          </p:cNvPr>
          <p:cNvSpPr/>
          <p:nvPr/>
        </p:nvSpPr>
        <p:spPr>
          <a:xfrm>
            <a:off x="838200" y="2632364"/>
            <a:ext cx="4745182" cy="28540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B0C68A55-A7E7-7E42-92FD-D7D75165E1DC}"/>
              </a:ext>
            </a:extLst>
          </p:cNvPr>
          <p:cNvSpPr/>
          <p:nvPr/>
        </p:nvSpPr>
        <p:spPr>
          <a:xfrm>
            <a:off x="5583382" y="3726873"/>
            <a:ext cx="762000" cy="42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E6D9009-9A04-A04B-B3BA-D25674172EF1}"/>
              </a:ext>
            </a:extLst>
          </p:cNvPr>
          <p:cNvGrpSpPr/>
          <p:nvPr/>
        </p:nvGrpSpPr>
        <p:grpSpPr>
          <a:xfrm>
            <a:off x="6812150" y="4012578"/>
            <a:ext cx="4490782" cy="2691703"/>
            <a:chOff x="2984938" y="2573024"/>
            <a:chExt cx="6463862" cy="3919851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24C272E-6D81-0844-B106-152E09DBB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4938" y="2583534"/>
              <a:ext cx="6463862" cy="3844039"/>
            </a:xfrm>
            <a:prstGeom prst="rect">
              <a:avLst/>
            </a:prstGeom>
          </p:spPr>
        </p:pic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5BF447F-7E00-204C-BED6-CB978D380884}"/>
                </a:ext>
              </a:extLst>
            </p:cNvPr>
            <p:cNvSpPr/>
            <p:nvPr/>
          </p:nvSpPr>
          <p:spPr>
            <a:xfrm>
              <a:off x="6348248" y="5465379"/>
              <a:ext cx="210207" cy="102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701E502-FBD8-4746-A91F-A379D50C8EB8}"/>
                </a:ext>
              </a:extLst>
            </p:cNvPr>
            <p:cNvSpPr/>
            <p:nvPr/>
          </p:nvSpPr>
          <p:spPr>
            <a:xfrm>
              <a:off x="8526516" y="6105786"/>
              <a:ext cx="210207" cy="387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59C10E6-C551-4541-B592-2A8D052DAB4F}"/>
                </a:ext>
              </a:extLst>
            </p:cNvPr>
            <p:cNvSpPr/>
            <p:nvPr/>
          </p:nvSpPr>
          <p:spPr>
            <a:xfrm>
              <a:off x="8642128" y="2573024"/>
              <a:ext cx="115616" cy="286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A0983CC-F0A7-B143-8AAF-811A291594CF}"/>
                  </a:ext>
                </a:extLst>
              </p:cNvPr>
              <p:cNvSpPr txBox="1"/>
              <p:nvPr/>
            </p:nvSpPr>
            <p:spPr>
              <a:xfrm>
                <a:off x="6854233" y="3215224"/>
                <a:ext cx="7051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A0983CC-F0A7-B143-8AAF-811A29159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33" y="3215224"/>
                <a:ext cx="705193" cy="584775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C314573-D10A-E748-BEEA-4B49C4E3C3CC}"/>
                  </a:ext>
                </a:extLst>
              </p:cNvPr>
              <p:cNvSpPr txBox="1"/>
              <p:nvPr/>
            </p:nvSpPr>
            <p:spPr>
              <a:xfrm>
                <a:off x="7560379" y="3215222"/>
                <a:ext cx="7146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C314573-D10A-E748-BEEA-4B49C4E3C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379" y="3215222"/>
                <a:ext cx="714683" cy="584775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5F0D00A-B38F-2542-A677-DAC20B48649B}"/>
                  </a:ext>
                </a:extLst>
              </p:cNvPr>
              <p:cNvSpPr txBox="1"/>
              <p:nvPr/>
            </p:nvSpPr>
            <p:spPr>
              <a:xfrm>
                <a:off x="8266525" y="3215223"/>
                <a:ext cx="713476" cy="600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zh-CN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5F0D00A-B38F-2542-A677-DAC20B486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525" y="3215223"/>
                <a:ext cx="713476" cy="600677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B02DA2A-B633-534A-8C8F-ED647C3E4FED}"/>
                  </a:ext>
                </a:extLst>
              </p:cNvPr>
              <p:cNvSpPr txBox="1"/>
              <p:nvPr/>
            </p:nvSpPr>
            <p:spPr>
              <a:xfrm>
                <a:off x="10194998" y="3215222"/>
                <a:ext cx="7146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zh-CN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B02DA2A-B633-534A-8C8F-ED647C3E4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998" y="3215222"/>
                <a:ext cx="714683" cy="584775"/>
              </a:xfrm>
              <a:prstGeom prst="rect">
                <a:avLst/>
              </a:prstGeom>
              <a:blipFill>
                <a:blip r:embed="rId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AEC9D82-EC7F-DA40-94B6-D1C456E2E311}"/>
                  </a:ext>
                </a:extLst>
              </p:cNvPr>
              <p:cNvSpPr txBox="1"/>
              <p:nvPr/>
            </p:nvSpPr>
            <p:spPr>
              <a:xfrm>
                <a:off x="10808215" y="3215222"/>
                <a:ext cx="7146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kumimoji="1" lang="en-US" altLang="zh-CN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AEC9D82-EC7F-DA40-94B6-D1C456E2E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8215" y="3215222"/>
                <a:ext cx="714683" cy="584775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BA0C671-7F4D-C346-9B06-8A4667B43AE2}"/>
              </a:ext>
            </a:extLst>
          </p:cNvPr>
          <p:cNvCxnSpPr/>
          <p:nvPr/>
        </p:nvCxnSpPr>
        <p:spPr>
          <a:xfrm flipV="1">
            <a:off x="7093527" y="3726873"/>
            <a:ext cx="0" cy="29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1A7EA4F-D1DE-4C43-B4B7-C3C02BEE02C3}"/>
              </a:ext>
            </a:extLst>
          </p:cNvPr>
          <p:cNvCxnSpPr/>
          <p:nvPr/>
        </p:nvCxnSpPr>
        <p:spPr>
          <a:xfrm flipV="1">
            <a:off x="7786255" y="3726873"/>
            <a:ext cx="0" cy="29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7F6BFF95-4BA3-A148-9CC2-D8E903B91886}"/>
              </a:ext>
            </a:extLst>
          </p:cNvPr>
          <p:cNvCxnSpPr/>
          <p:nvPr/>
        </p:nvCxnSpPr>
        <p:spPr>
          <a:xfrm flipV="1">
            <a:off x="8465127" y="3726873"/>
            <a:ext cx="0" cy="29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4FB6B75E-0F98-6847-9DAE-B98468523015}"/>
              </a:ext>
            </a:extLst>
          </p:cNvPr>
          <p:cNvCxnSpPr>
            <a:cxnSpLocks/>
          </p:cNvCxnSpPr>
          <p:nvPr/>
        </p:nvCxnSpPr>
        <p:spPr>
          <a:xfrm flipV="1">
            <a:off x="10485760" y="3745686"/>
            <a:ext cx="0" cy="29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074DFAFB-FF84-BA49-AE69-D576B2386F2C}"/>
              </a:ext>
            </a:extLst>
          </p:cNvPr>
          <p:cNvCxnSpPr>
            <a:cxnSpLocks/>
          </p:cNvCxnSpPr>
          <p:nvPr/>
        </p:nvCxnSpPr>
        <p:spPr>
          <a:xfrm flipV="1">
            <a:off x="11069137" y="3766460"/>
            <a:ext cx="0" cy="29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4ADC4564-7D33-504E-A03D-23851790ECF2}"/>
              </a:ext>
            </a:extLst>
          </p:cNvPr>
          <p:cNvCxnSpPr/>
          <p:nvPr/>
        </p:nvCxnSpPr>
        <p:spPr>
          <a:xfrm flipV="1">
            <a:off x="7093527" y="2907965"/>
            <a:ext cx="0" cy="29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1A86D965-0E28-AE47-A379-B8D3F29ED0A0}"/>
              </a:ext>
            </a:extLst>
          </p:cNvPr>
          <p:cNvCxnSpPr/>
          <p:nvPr/>
        </p:nvCxnSpPr>
        <p:spPr>
          <a:xfrm flipV="1">
            <a:off x="7786255" y="2907965"/>
            <a:ext cx="0" cy="29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0717FCE-7CEF-C447-81A0-231572358B51}"/>
              </a:ext>
            </a:extLst>
          </p:cNvPr>
          <p:cNvCxnSpPr/>
          <p:nvPr/>
        </p:nvCxnSpPr>
        <p:spPr>
          <a:xfrm flipV="1">
            <a:off x="8465127" y="2907965"/>
            <a:ext cx="0" cy="29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F26B2A07-82CC-8746-A2A2-E3761E9D3360}"/>
              </a:ext>
            </a:extLst>
          </p:cNvPr>
          <p:cNvCxnSpPr>
            <a:cxnSpLocks/>
          </p:cNvCxnSpPr>
          <p:nvPr/>
        </p:nvCxnSpPr>
        <p:spPr>
          <a:xfrm flipV="1">
            <a:off x="10485760" y="2926778"/>
            <a:ext cx="0" cy="29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903BCF3B-9989-9C49-9DCD-777D921C2EA5}"/>
              </a:ext>
            </a:extLst>
          </p:cNvPr>
          <p:cNvCxnSpPr>
            <a:cxnSpLocks/>
          </p:cNvCxnSpPr>
          <p:nvPr/>
        </p:nvCxnSpPr>
        <p:spPr>
          <a:xfrm flipV="1">
            <a:off x="11069137" y="2947552"/>
            <a:ext cx="0" cy="29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1268F163-79BD-9D4F-ABD3-41C255CB15C9}"/>
              </a:ext>
            </a:extLst>
          </p:cNvPr>
          <p:cNvSpPr/>
          <p:nvPr/>
        </p:nvSpPr>
        <p:spPr>
          <a:xfrm>
            <a:off x="6854233" y="2424545"/>
            <a:ext cx="4448699" cy="48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Transformer</a:t>
            </a:r>
            <a:endParaRPr kumimoji="1" lang="zh-CN" altLang="en-US" dirty="0"/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7D95BDCF-66F2-5F4F-A08A-BBA02840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659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5487B1-18E1-894D-8377-0800027C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068" y="18005"/>
            <a:ext cx="4286250" cy="6858000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D81B6A9C-1196-064B-A59B-525E61950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Times" pitchFamily="2" charset="0"/>
              </a:rPr>
              <a:t>Heterogeneous Summarization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" altLang="zh-CN" dirty="0">
                <a:latin typeface="Times" pitchFamily="2" charset="0"/>
              </a:rPr>
              <a:t>Graph</a:t>
            </a:r>
            <a:endParaRPr kumimoji="1" lang="en-US" altLang="zh-CN" dirty="0">
              <a:latin typeface="Times" pitchFamily="2" charset="0"/>
            </a:endParaRPr>
          </a:p>
          <a:p>
            <a:r>
              <a:rPr kumimoji="1" lang="en-US" altLang="zh-CN" dirty="0">
                <a:latin typeface="Times" pitchFamily="2" charset="0"/>
              </a:rPr>
              <a:t>Graph initializers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word node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sentence node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edge feature</a:t>
            </a:r>
          </a:p>
          <a:p>
            <a:r>
              <a:rPr lang="en" altLang="zh-CN" dirty="0">
                <a:solidFill>
                  <a:srgbClr val="FF0000"/>
                </a:solidFill>
                <a:latin typeface="Times" pitchFamily="2" charset="0"/>
              </a:rPr>
              <a:t>Heterogeneous graph layer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word → sentence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sentence → word</a:t>
            </a:r>
            <a:endParaRPr lang="en" altLang="zh-CN" dirty="0">
              <a:latin typeface="Times" pitchFamily="2" charset="0"/>
            </a:endParaRPr>
          </a:p>
          <a:p>
            <a:r>
              <a:rPr kumimoji="1" lang="en" altLang="zh-CN" dirty="0">
                <a:latin typeface="Times" pitchFamily="2" charset="0"/>
              </a:rPr>
              <a:t>Sentence selector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024512A4-3978-D944-B8A8-C20E420A1E08}"/>
              </a:ext>
            </a:extLst>
          </p:cNvPr>
          <p:cNvSpPr/>
          <p:nvPr/>
        </p:nvSpPr>
        <p:spPr>
          <a:xfrm>
            <a:off x="7824746" y="1556774"/>
            <a:ext cx="3892064" cy="235149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E7AC73D-F49E-6E4A-8436-00C9AB1D3F11}"/>
              </a:ext>
            </a:extLst>
          </p:cNvPr>
          <p:cNvGrpSpPr/>
          <p:nvPr/>
        </p:nvGrpSpPr>
        <p:grpSpPr>
          <a:xfrm>
            <a:off x="7843618" y="1556774"/>
            <a:ext cx="3780894" cy="2351491"/>
            <a:chOff x="4490399" y="3158836"/>
            <a:chExt cx="3533695" cy="333403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80B5ABC-702C-AF4E-8853-A9EF74BD8A1F}"/>
                </a:ext>
              </a:extLst>
            </p:cNvPr>
            <p:cNvGrpSpPr/>
            <p:nvPr/>
          </p:nvGrpSpPr>
          <p:grpSpPr>
            <a:xfrm>
              <a:off x="4623692" y="3158836"/>
              <a:ext cx="3361556" cy="2868932"/>
              <a:chOff x="7045508" y="2424545"/>
              <a:chExt cx="4447385" cy="4279736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0B92BE5-FB7E-D544-B58E-4BBB95465054}"/>
                  </a:ext>
                </a:extLst>
              </p:cNvPr>
              <p:cNvGrpSpPr/>
              <p:nvPr/>
            </p:nvGrpSpPr>
            <p:grpSpPr>
              <a:xfrm>
                <a:off x="9148818" y="4012578"/>
                <a:ext cx="1674003" cy="2691703"/>
                <a:chOff x="6348248" y="2573024"/>
                <a:chExt cx="2409496" cy="3919851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CB3D348-FCC6-6C42-A9F4-EAC2C7A9F125}"/>
                    </a:ext>
                  </a:extLst>
                </p:cNvPr>
                <p:cNvSpPr/>
                <p:nvPr/>
              </p:nvSpPr>
              <p:spPr>
                <a:xfrm>
                  <a:off x="6348248" y="5465379"/>
                  <a:ext cx="210207" cy="1027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8D32A1CC-75C3-C54D-908A-7373C2EB09F8}"/>
                    </a:ext>
                  </a:extLst>
                </p:cNvPr>
                <p:cNvSpPr/>
                <p:nvPr/>
              </p:nvSpPr>
              <p:spPr>
                <a:xfrm>
                  <a:off x="8526516" y="6105786"/>
                  <a:ext cx="210207" cy="3870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DCA8C1BE-8BCF-9D43-92B7-6DE2DA3A240C}"/>
                    </a:ext>
                  </a:extLst>
                </p:cNvPr>
                <p:cNvSpPr/>
                <p:nvPr/>
              </p:nvSpPr>
              <p:spPr>
                <a:xfrm>
                  <a:off x="8642128" y="2573024"/>
                  <a:ext cx="115616" cy="2860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FD5B15E4-EA85-C14F-B25C-FEE1D140527E}"/>
                      </a:ext>
                    </a:extLst>
                  </p:cNvPr>
                  <p:cNvSpPr txBox="1"/>
                  <p:nvPr/>
                </p:nvSpPr>
                <p:spPr>
                  <a:xfrm>
                    <a:off x="7045508" y="3068699"/>
                    <a:ext cx="676788" cy="5968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sz="1600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FD5B15E4-EA85-C14F-B25C-FEE1D14052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5508" y="3068699"/>
                    <a:ext cx="676788" cy="5968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78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90CB28C8-631E-3F43-908B-3A26D9995B72}"/>
                      </a:ext>
                    </a:extLst>
                  </p:cNvPr>
                  <p:cNvSpPr txBox="1"/>
                  <p:nvPr/>
                </p:nvSpPr>
                <p:spPr>
                  <a:xfrm>
                    <a:off x="7560379" y="3068699"/>
                    <a:ext cx="684677" cy="5968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sz="1600" dirty="0"/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90CB28C8-631E-3F43-908B-3A26D9995B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0379" y="3068699"/>
                    <a:ext cx="684677" cy="5968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78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B0269609-36E7-7C46-B60A-49DF50DC174B}"/>
                      </a:ext>
                    </a:extLst>
                  </p:cNvPr>
                  <p:cNvSpPr txBox="1"/>
                  <p:nvPr/>
                </p:nvSpPr>
                <p:spPr>
                  <a:xfrm>
                    <a:off x="8266523" y="3068701"/>
                    <a:ext cx="713476" cy="5968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sz="16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B0269609-36E7-7C46-B60A-49DF50DC17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6523" y="3068701"/>
                    <a:ext cx="713476" cy="5968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78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DEFBF79C-7121-6F47-A19D-80E4304BD72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4998" y="3068699"/>
                    <a:ext cx="684677" cy="5968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sz="2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kumimoji="1"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DEFBF79C-7121-6F47-A19D-80E4304BD7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4998" y="3068699"/>
                    <a:ext cx="684677" cy="5968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78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3EA838F8-48FE-7943-943E-910A3542AEFE}"/>
                      </a:ext>
                    </a:extLst>
                  </p:cNvPr>
                  <p:cNvSpPr txBox="1"/>
                  <p:nvPr/>
                </p:nvSpPr>
                <p:spPr>
                  <a:xfrm>
                    <a:off x="10808216" y="3068699"/>
                    <a:ext cx="684677" cy="5968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sz="2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kumimoji="1"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3EA838F8-48FE-7943-943E-910A3542AE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08216" y="3068699"/>
                    <a:ext cx="684677" cy="5968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78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04243E81-1699-104C-A26F-DB439A10BD2A}"/>
                  </a:ext>
                </a:extLst>
              </p:cNvPr>
              <p:cNvCxnSpPr/>
              <p:nvPr/>
            </p:nvCxnSpPr>
            <p:spPr>
              <a:xfrm flipV="1">
                <a:off x="7333366" y="3726873"/>
                <a:ext cx="0" cy="2929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箭头连接符 13">
                <a:extLst>
                  <a:ext uri="{FF2B5EF4-FFF2-40B4-BE49-F238E27FC236}">
                    <a16:creationId xmlns:a16="http://schemas.microsoft.com/office/drawing/2014/main" id="{6D8533A8-F6CA-884C-912A-6B8E0A2D12C0}"/>
                  </a:ext>
                </a:extLst>
              </p:cNvPr>
              <p:cNvCxnSpPr/>
              <p:nvPr/>
            </p:nvCxnSpPr>
            <p:spPr>
              <a:xfrm flipV="1">
                <a:off x="7786255" y="3726873"/>
                <a:ext cx="0" cy="2929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4D1A13EB-FC74-AD4D-9F4E-8578D6C5CB45}"/>
                  </a:ext>
                </a:extLst>
              </p:cNvPr>
              <p:cNvCxnSpPr/>
              <p:nvPr/>
            </p:nvCxnSpPr>
            <p:spPr>
              <a:xfrm flipV="1">
                <a:off x="8465127" y="3726873"/>
                <a:ext cx="0" cy="2929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EE44F6D0-A14B-8E4D-B63C-C881430164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85760" y="3745686"/>
                <a:ext cx="0" cy="2929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89DE202A-1557-8446-8C50-150A96E145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69137" y="3766460"/>
                <a:ext cx="0" cy="2929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箭头连接符 18">
                <a:extLst>
                  <a:ext uri="{FF2B5EF4-FFF2-40B4-BE49-F238E27FC236}">
                    <a16:creationId xmlns:a16="http://schemas.microsoft.com/office/drawing/2014/main" id="{076128FE-F8D8-3E43-9B70-0FEB8CC7D82E}"/>
                  </a:ext>
                </a:extLst>
              </p:cNvPr>
              <p:cNvCxnSpPr/>
              <p:nvPr/>
            </p:nvCxnSpPr>
            <p:spPr>
              <a:xfrm flipV="1">
                <a:off x="7333367" y="2907964"/>
                <a:ext cx="0" cy="2929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4D080B2F-FBD9-B640-99FA-38329A487D00}"/>
                  </a:ext>
                </a:extLst>
              </p:cNvPr>
              <p:cNvCxnSpPr/>
              <p:nvPr/>
            </p:nvCxnSpPr>
            <p:spPr>
              <a:xfrm flipV="1">
                <a:off x="7786255" y="2907965"/>
                <a:ext cx="0" cy="2929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2CA36FAA-A395-2A4A-A5D5-9350F3662A0F}"/>
                  </a:ext>
                </a:extLst>
              </p:cNvPr>
              <p:cNvCxnSpPr/>
              <p:nvPr/>
            </p:nvCxnSpPr>
            <p:spPr>
              <a:xfrm flipV="1">
                <a:off x="8465127" y="2907965"/>
                <a:ext cx="0" cy="2929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8AAC8DF5-A4BE-7844-83B7-8F88A4616D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85760" y="2926778"/>
                <a:ext cx="0" cy="2929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DAC72232-2EEE-3741-A496-18DDB6A786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69137" y="2947552"/>
                <a:ext cx="0" cy="2929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7CE4239-1F8F-C847-812F-67BD6439A445}"/>
                  </a:ext>
                </a:extLst>
              </p:cNvPr>
              <p:cNvSpPr/>
              <p:nvPr/>
            </p:nvSpPr>
            <p:spPr>
              <a:xfrm>
                <a:off x="7093526" y="2424545"/>
                <a:ext cx="4209405" cy="496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Transformer</a:t>
                </a:r>
                <a:endParaRPr kumimoji="1" lang="zh-CN" altLang="en-US" dirty="0"/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2F892B0C-40FC-DE4F-B0E3-8831F88E3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41" t="23228" r="8143" b="44196"/>
            <a:stretch/>
          </p:blipFill>
          <p:spPr>
            <a:xfrm>
              <a:off x="4490399" y="4258877"/>
              <a:ext cx="3533695" cy="2233997"/>
            </a:xfrm>
            <a:prstGeom prst="rect">
              <a:avLst/>
            </a:prstGeom>
          </p:spPr>
        </p:pic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EADE87FA-09A3-8440-9CCC-4268D46561CF}"/>
              </a:ext>
            </a:extLst>
          </p:cNvPr>
          <p:cNvSpPr/>
          <p:nvPr/>
        </p:nvSpPr>
        <p:spPr>
          <a:xfrm>
            <a:off x="7703127" y="1"/>
            <a:ext cx="4197928" cy="1440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Approach—</a:t>
            </a:r>
            <a:r>
              <a:rPr lang="en" altLang="zh-CN" dirty="0">
                <a:latin typeface="Times" pitchFamily="2" charset="0"/>
              </a:rPr>
              <a:t>Heterogeneous Graph Layer </a:t>
            </a:r>
            <a:br>
              <a:rPr lang="en" altLang="zh-CN" dirty="0">
                <a:latin typeface="Times" pitchFamily="2" charset="0"/>
              </a:rPr>
            </a:b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3" name="灯片编号占位符 32">
            <a:extLst>
              <a:ext uri="{FF2B5EF4-FFF2-40B4-BE49-F238E27FC236}">
                <a16:creationId xmlns:a16="http://schemas.microsoft.com/office/drawing/2014/main" id="{0815E344-5956-B542-80DE-EAFBE076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546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5487B1-18E1-894D-8377-0800027C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068" y="18005"/>
            <a:ext cx="4286250" cy="6858000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D81B6A9C-1196-064B-A59B-525E61950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Times" pitchFamily="2" charset="0"/>
              </a:rPr>
              <a:t>Heterogeneous Summarization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" altLang="zh-CN" dirty="0">
                <a:latin typeface="Times" pitchFamily="2" charset="0"/>
              </a:rPr>
              <a:t>Graph</a:t>
            </a:r>
            <a:endParaRPr kumimoji="1" lang="en-US" altLang="zh-CN" dirty="0">
              <a:latin typeface="Times" pitchFamily="2" charset="0"/>
            </a:endParaRPr>
          </a:p>
          <a:p>
            <a:r>
              <a:rPr kumimoji="1" lang="en-US" altLang="zh-CN" dirty="0">
                <a:latin typeface="Times" pitchFamily="2" charset="0"/>
              </a:rPr>
              <a:t>Graph initializers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word node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sentence node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edge feature</a:t>
            </a:r>
          </a:p>
          <a:p>
            <a:r>
              <a:rPr lang="en" altLang="zh-CN" dirty="0">
                <a:latin typeface="Times" pitchFamily="2" charset="0"/>
              </a:rPr>
              <a:t>Heterogeneous graph layer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word → sentence</a:t>
            </a:r>
          </a:p>
          <a:p>
            <a:pPr lvl="1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sentence → word</a:t>
            </a:r>
            <a:endParaRPr lang="en" altLang="zh-CN" dirty="0">
              <a:latin typeface="Times" pitchFamily="2" charset="0"/>
            </a:endParaRPr>
          </a:p>
          <a:p>
            <a:r>
              <a:rPr kumimoji="1" lang="en" altLang="zh-CN" dirty="0">
                <a:solidFill>
                  <a:srgbClr val="FF0000"/>
                </a:solidFill>
                <a:latin typeface="Times" pitchFamily="2" charset="0"/>
              </a:rPr>
              <a:t>Sentence selector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Approach—Sentence Selector</a:t>
            </a:r>
            <a:br>
              <a:rPr lang="en" altLang="zh-CN" dirty="0">
                <a:latin typeface="Times" pitchFamily="2" charset="0"/>
              </a:rPr>
            </a:b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024512A4-3978-D944-B8A8-C20E420A1E08}"/>
              </a:ext>
            </a:extLst>
          </p:cNvPr>
          <p:cNvSpPr/>
          <p:nvPr/>
        </p:nvSpPr>
        <p:spPr>
          <a:xfrm>
            <a:off x="7824746" y="1556774"/>
            <a:ext cx="3892064" cy="235149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E7AC73D-F49E-6E4A-8436-00C9AB1D3F11}"/>
              </a:ext>
            </a:extLst>
          </p:cNvPr>
          <p:cNvGrpSpPr/>
          <p:nvPr/>
        </p:nvGrpSpPr>
        <p:grpSpPr>
          <a:xfrm>
            <a:off x="7843618" y="1556774"/>
            <a:ext cx="3780894" cy="2351491"/>
            <a:chOff x="4490399" y="3158836"/>
            <a:chExt cx="3533695" cy="333403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80B5ABC-702C-AF4E-8853-A9EF74BD8A1F}"/>
                </a:ext>
              </a:extLst>
            </p:cNvPr>
            <p:cNvGrpSpPr/>
            <p:nvPr/>
          </p:nvGrpSpPr>
          <p:grpSpPr>
            <a:xfrm>
              <a:off x="4623692" y="3158836"/>
              <a:ext cx="3361556" cy="2868932"/>
              <a:chOff x="7045508" y="2424545"/>
              <a:chExt cx="4447385" cy="4279736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0B92BE5-FB7E-D544-B58E-4BBB95465054}"/>
                  </a:ext>
                </a:extLst>
              </p:cNvPr>
              <p:cNvGrpSpPr/>
              <p:nvPr/>
            </p:nvGrpSpPr>
            <p:grpSpPr>
              <a:xfrm>
                <a:off x="9148818" y="4012578"/>
                <a:ext cx="1674003" cy="2691703"/>
                <a:chOff x="6348248" y="2573024"/>
                <a:chExt cx="2409496" cy="3919851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CB3D348-FCC6-6C42-A9F4-EAC2C7A9F125}"/>
                    </a:ext>
                  </a:extLst>
                </p:cNvPr>
                <p:cNvSpPr/>
                <p:nvPr/>
              </p:nvSpPr>
              <p:spPr>
                <a:xfrm>
                  <a:off x="6348248" y="5465379"/>
                  <a:ext cx="210207" cy="1027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8D32A1CC-75C3-C54D-908A-7373C2EB09F8}"/>
                    </a:ext>
                  </a:extLst>
                </p:cNvPr>
                <p:cNvSpPr/>
                <p:nvPr/>
              </p:nvSpPr>
              <p:spPr>
                <a:xfrm>
                  <a:off x="8526516" y="6105786"/>
                  <a:ext cx="210207" cy="3870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DCA8C1BE-8BCF-9D43-92B7-6DE2DA3A240C}"/>
                    </a:ext>
                  </a:extLst>
                </p:cNvPr>
                <p:cNvSpPr/>
                <p:nvPr/>
              </p:nvSpPr>
              <p:spPr>
                <a:xfrm>
                  <a:off x="8642128" y="2573024"/>
                  <a:ext cx="115616" cy="2860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FD5B15E4-EA85-C14F-B25C-FEE1D140527E}"/>
                      </a:ext>
                    </a:extLst>
                  </p:cNvPr>
                  <p:cNvSpPr txBox="1"/>
                  <p:nvPr/>
                </p:nvSpPr>
                <p:spPr>
                  <a:xfrm>
                    <a:off x="7045508" y="3068699"/>
                    <a:ext cx="676788" cy="5968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sz="1600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FD5B15E4-EA85-C14F-B25C-FEE1D14052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5508" y="3068699"/>
                    <a:ext cx="676788" cy="5968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78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90CB28C8-631E-3F43-908B-3A26D9995B72}"/>
                      </a:ext>
                    </a:extLst>
                  </p:cNvPr>
                  <p:cNvSpPr txBox="1"/>
                  <p:nvPr/>
                </p:nvSpPr>
                <p:spPr>
                  <a:xfrm>
                    <a:off x="7560379" y="3068699"/>
                    <a:ext cx="684677" cy="5968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sz="1600" dirty="0"/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90CB28C8-631E-3F43-908B-3A26D9995B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0379" y="3068699"/>
                    <a:ext cx="684677" cy="5968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78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B0269609-36E7-7C46-B60A-49DF50DC174B}"/>
                      </a:ext>
                    </a:extLst>
                  </p:cNvPr>
                  <p:cNvSpPr txBox="1"/>
                  <p:nvPr/>
                </p:nvSpPr>
                <p:spPr>
                  <a:xfrm>
                    <a:off x="8266523" y="3068701"/>
                    <a:ext cx="713476" cy="5968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sz="16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B0269609-36E7-7C46-B60A-49DF50DC17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6523" y="3068701"/>
                    <a:ext cx="713476" cy="5968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78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DEFBF79C-7121-6F47-A19D-80E4304BD72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4998" y="3068699"/>
                    <a:ext cx="684677" cy="5968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sz="2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kumimoji="1"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DEFBF79C-7121-6F47-A19D-80E4304BD7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4998" y="3068699"/>
                    <a:ext cx="684677" cy="5968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78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3EA838F8-48FE-7943-943E-910A3542AEFE}"/>
                      </a:ext>
                    </a:extLst>
                  </p:cNvPr>
                  <p:cNvSpPr txBox="1"/>
                  <p:nvPr/>
                </p:nvSpPr>
                <p:spPr>
                  <a:xfrm>
                    <a:off x="10808216" y="3068699"/>
                    <a:ext cx="684677" cy="5968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sz="2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kumimoji="1"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3EA838F8-48FE-7943-943E-910A3542AE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08216" y="3068699"/>
                    <a:ext cx="684677" cy="5968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78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04243E81-1699-104C-A26F-DB439A10BD2A}"/>
                  </a:ext>
                </a:extLst>
              </p:cNvPr>
              <p:cNvCxnSpPr/>
              <p:nvPr/>
            </p:nvCxnSpPr>
            <p:spPr>
              <a:xfrm flipV="1">
                <a:off x="7333366" y="3726873"/>
                <a:ext cx="0" cy="2929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箭头连接符 13">
                <a:extLst>
                  <a:ext uri="{FF2B5EF4-FFF2-40B4-BE49-F238E27FC236}">
                    <a16:creationId xmlns:a16="http://schemas.microsoft.com/office/drawing/2014/main" id="{6D8533A8-F6CA-884C-912A-6B8E0A2D12C0}"/>
                  </a:ext>
                </a:extLst>
              </p:cNvPr>
              <p:cNvCxnSpPr/>
              <p:nvPr/>
            </p:nvCxnSpPr>
            <p:spPr>
              <a:xfrm flipV="1">
                <a:off x="7786255" y="3726873"/>
                <a:ext cx="0" cy="2929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4D1A13EB-FC74-AD4D-9F4E-8578D6C5CB45}"/>
                  </a:ext>
                </a:extLst>
              </p:cNvPr>
              <p:cNvCxnSpPr/>
              <p:nvPr/>
            </p:nvCxnSpPr>
            <p:spPr>
              <a:xfrm flipV="1">
                <a:off x="8465127" y="3726873"/>
                <a:ext cx="0" cy="2929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EE44F6D0-A14B-8E4D-B63C-C881430164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85760" y="3745686"/>
                <a:ext cx="0" cy="2929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89DE202A-1557-8446-8C50-150A96E145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69137" y="3766460"/>
                <a:ext cx="0" cy="2929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箭头连接符 18">
                <a:extLst>
                  <a:ext uri="{FF2B5EF4-FFF2-40B4-BE49-F238E27FC236}">
                    <a16:creationId xmlns:a16="http://schemas.microsoft.com/office/drawing/2014/main" id="{076128FE-F8D8-3E43-9B70-0FEB8CC7D82E}"/>
                  </a:ext>
                </a:extLst>
              </p:cNvPr>
              <p:cNvCxnSpPr/>
              <p:nvPr/>
            </p:nvCxnSpPr>
            <p:spPr>
              <a:xfrm flipV="1">
                <a:off x="7333367" y="2907964"/>
                <a:ext cx="0" cy="2929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4D080B2F-FBD9-B640-99FA-38329A487D00}"/>
                  </a:ext>
                </a:extLst>
              </p:cNvPr>
              <p:cNvCxnSpPr/>
              <p:nvPr/>
            </p:nvCxnSpPr>
            <p:spPr>
              <a:xfrm flipV="1">
                <a:off x="7786255" y="2907965"/>
                <a:ext cx="0" cy="2929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2CA36FAA-A395-2A4A-A5D5-9350F3662A0F}"/>
                  </a:ext>
                </a:extLst>
              </p:cNvPr>
              <p:cNvCxnSpPr/>
              <p:nvPr/>
            </p:nvCxnSpPr>
            <p:spPr>
              <a:xfrm flipV="1">
                <a:off x="8465127" y="2907965"/>
                <a:ext cx="0" cy="2929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8AAC8DF5-A4BE-7844-83B7-8F88A4616D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85760" y="2926778"/>
                <a:ext cx="0" cy="2929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DAC72232-2EEE-3741-A496-18DDB6A786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69137" y="2947552"/>
                <a:ext cx="0" cy="2929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7CE4239-1F8F-C847-812F-67BD6439A445}"/>
                  </a:ext>
                </a:extLst>
              </p:cNvPr>
              <p:cNvSpPr/>
              <p:nvPr/>
            </p:nvSpPr>
            <p:spPr>
              <a:xfrm>
                <a:off x="7093526" y="2424545"/>
                <a:ext cx="4209405" cy="496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Transformer</a:t>
                </a:r>
                <a:endParaRPr kumimoji="1" lang="zh-CN" altLang="en-US" dirty="0"/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2F892B0C-40FC-DE4F-B0E3-8831F88E3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41" t="23228" r="8143" b="44196"/>
            <a:stretch/>
          </p:blipFill>
          <p:spPr>
            <a:xfrm>
              <a:off x="4490399" y="4258877"/>
              <a:ext cx="3533695" cy="2233997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863D24-FB6C-E343-99CC-413024B0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646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D81B6A9C-1196-064B-A59B-525E61950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97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>
              <a:latin typeface="Times" pitchFamily="2" charset="0"/>
            </a:endParaRPr>
          </a:p>
          <a:p>
            <a:r>
              <a:rPr lang="en" altLang="zh-CN" dirty="0">
                <a:latin typeface="Times" pitchFamily="2" charset="0"/>
              </a:rPr>
              <a:t>Node classification for sentences</a:t>
            </a:r>
          </a:p>
          <a:p>
            <a:r>
              <a:rPr lang="en-US" altLang="zh-CN" dirty="0">
                <a:latin typeface="Times" pitchFamily="2" charset="0"/>
              </a:rPr>
              <a:t>Trigram Blocking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avoid repetitive sentence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Approach—Sentence Selector</a:t>
            </a:r>
            <a:br>
              <a:rPr lang="en" altLang="zh-CN" dirty="0">
                <a:latin typeface="Times" pitchFamily="2" charset="0"/>
              </a:rPr>
            </a:b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99CD9D-1D73-C24E-B08A-1EB3037B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34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C30469-8854-364B-8F50-E66C9162D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534" y="1908517"/>
            <a:ext cx="4191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00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Approach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4910C22-C04E-1042-AFC6-F52816BCD271}"/>
              </a:ext>
            </a:extLst>
          </p:cNvPr>
          <p:cNvSpPr txBox="1">
            <a:spLocks/>
          </p:cNvSpPr>
          <p:nvPr/>
        </p:nvSpPr>
        <p:spPr>
          <a:xfrm>
            <a:off x="838200" y="1913860"/>
            <a:ext cx="10515600" cy="732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Times" pitchFamily="2" charset="0"/>
              </a:rPr>
              <a:t>How to model cross document relationship?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7885FD7-EB1D-FD47-904C-5F7B47B7D877}"/>
              </a:ext>
            </a:extLst>
          </p:cNvPr>
          <p:cNvGrpSpPr/>
          <p:nvPr/>
        </p:nvGrpSpPr>
        <p:grpSpPr>
          <a:xfrm>
            <a:off x="838200" y="3174403"/>
            <a:ext cx="4931535" cy="2930184"/>
            <a:chOff x="2984938" y="2573024"/>
            <a:chExt cx="6463862" cy="3919851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498967F-11E0-D944-A560-C53F33FD0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4938" y="2583534"/>
              <a:ext cx="6463862" cy="3844039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DED52DE-574D-B94F-BC46-C01360476783}"/>
                </a:ext>
              </a:extLst>
            </p:cNvPr>
            <p:cNvSpPr/>
            <p:nvPr/>
          </p:nvSpPr>
          <p:spPr>
            <a:xfrm>
              <a:off x="6348248" y="5465379"/>
              <a:ext cx="210207" cy="102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F691664-7065-C44C-AF9A-C720BA839665}"/>
                </a:ext>
              </a:extLst>
            </p:cNvPr>
            <p:cNvSpPr/>
            <p:nvPr/>
          </p:nvSpPr>
          <p:spPr>
            <a:xfrm>
              <a:off x="8526516" y="6105786"/>
              <a:ext cx="210207" cy="387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B269F5C-242D-DA40-A999-2D9A06F5DE8C}"/>
                </a:ext>
              </a:extLst>
            </p:cNvPr>
            <p:cNvSpPr/>
            <p:nvPr/>
          </p:nvSpPr>
          <p:spPr>
            <a:xfrm>
              <a:off x="8642128" y="2573024"/>
              <a:ext cx="115616" cy="286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E53DB84F-0EEA-9B4C-9081-957DAB37F38D}"/>
              </a:ext>
            </a:extLst>
          </p:cNvPr>
          <p:cNvSpPr txBox="1"/>
          <p:nvPr/>
        </p:nvSpPr>
        <p:spPr>
          <a:xfrm>
            <a:off x="7512148" y="191386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Quiz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395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Approach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4910C22-C04E-1042-AFC6-F52816BCD271}"/>
              </a:ext>
            </a:extLst>
          </p:cNvPr>
          <p:cNvSpPr txBox="1">
            <a:spLocks/>
          </p:cNvSpPr>
          <p:nvPr/>
        </p:nvSpPr>
        <p:spPr>
          <a:xfrm>
            <a:off x="838200" y="1913860"/>
            <a:ext cx="10515600" cy="732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Times" pitchFamily="2" charset="0"/>
              </a:rPr>
              <a:t>How to model cross document relationship?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7885FD7-EB1D-FD47-904C-5F7B47B7D877}"/>
              </a:ext>
            </a:extLst>
          </p:cNvPr>
          <p:cNvGrpSpPr/>
          <p:nvPr/>
        </p:nvGrpSpPr>
        <p:grpSpPr>
          <a:xfrm>
            <a:off x="838200" y="3174403"/>
            <a:ext cx="4931535" cy="2930184"/>
            <a:chOff x="2984938" y="2573024"/>
            <a:chExt cx="6463862" cy="3919851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498967F-11E0-D944-A560-C53F33FD0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4938" y="2583534"/>
              <a:ext cx="6463862" cy="3844039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DED52DE-574D-B94F-BC46-C01360476783}"/>
                </a:ext>
              </a:extLst>
            </p:cNvPr>
            <p:cNvSpPr/>
            <p:nvPr/>
          </p:nvSpPr>
          <p:spPr>
            <a:xfrm>
              <a:off x="6348248" y="5465379"/>
              <a:ext cx="210207" cy="102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F691664-7065-C44C-AF9A-C720BA839665}"/>
                </a:ext>
              </a:extLst>
            </p:cNvPr>
            <p:cNvSpPr/>
            <p:nvPr/>
          </p:nvSpPr>
          <p:spPr>
            <a:xfrm>
              <a:off x="8526516" y="6105786"/>
              <a:ext cx="210207" cy="387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B269F5C-242D-DA40-A999-2D9A06F5DE8C}"/>
                </a:ext>
              </a:extLst>
            </p:cNvPr>
            <p:cNvSpPr/>
            <p:nvPr/>
          </p:nvSpPr>
          <p:spPr>
            <a:xfrm>
              <a:off x="8642128" y="2573024"/>
              <a:ext cx="115616" cy="286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7DF19DDC-292D-974B-AB66-BDA1ED6708A5}"/>
              </a:ext>
            </a:extLst>
          </p:cNvPr>
          <p:cNvSpPr/>
          <p:nvPr/>
        </p:nvSpPr>
        <p:spPr>
          <a:xfrm>
            <a:off x="8781547" y="3446640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2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2F55E62-F0F2-B844-94EB-CBBE9EB568AE}"/>
              </a:ext>
            </a:extLst>
          </p:cNvPr>
          <p:cNvSpPr/>
          <p:nvPr/>
        </p:nvSpPr>
        <p:spPr>
          <a:xfrm>
            <a:off x="8781547" y="2478094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1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6051ED2D-8E71-A54A-A07A-8FD762269970}"/>
              </a:ext>
            </a:extLst>
          </p:cNvPr>
          <p:cNvSpPr/>
          <p:nvPr/>
        </p:nvSpPr>
        <p:spPr>
          <a:xfrm>
            <a:off x="10310352" y="2162087"/>
            <a:ext cx="630621" cy="632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s</a:t>
            </a:r>
            <a:r>
              <a:rPr kumimoji="1" lang="en-US" altLang="zh-CN" sz="2400" baseline="-25000" dirty="0">
                <a:latin typeface="Times" pitchFamily="2" charset="0"/>
              </a:rPr>
              <a:t>11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341DDB2-4BA0-8D41-8885-7EC053CE35C3}"/>
              </a:ext>
            </a:extLst>
          </p:cNvPr>
          <p:cNvSpPr/>
          <p:nvPr/>
        </p:nvSpPr>
        <p:spPr>
          <a:xfrm>
            <a:off x="8781546" y="4443379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3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22BCDE7-F443-EA43-B7D5-CCEC17F7C25B}"/>
              </a:ext>
            </a:extLst>
          </p:cNvPr>
          <p:cNvSpPr/>
          <p:nvPr/>
        </p:nvSpPr>
        <p:spPr>
          <a:xfrm>
            <a:off x="8802122" y="5442310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4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C983A551-0CD7-D24A-94D3-E534E026653A}"/>
              </a:ext>
            </a:extLst>
          </p:cNvPr>
          <p:cNvSpPr/>
          <p:nvPr/>
        </p:nvSpPr>
        <p:spPr>
          <a:xfrm>
            <a:off x="10310353" y="3303873"/>
            <a:ext cx="630621" cy="632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s</a:t>
            </a:r>
            <a:r>
              <a:rPr kumimoji="1" lang="en-US" altLang="zh-CN" sz="2400" baseline="-25000" dirty="0">
                <a:latin typeface="Times" pitchFamily="2" charset="0"/>
              </a:rPr>
              <a:t>12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BC7BC514-3E02-B244-B765-A05273B9E7A5}"/>
              </a:ext>
            </a:extLst>
          </p:cNvPr>
          <p:cNvSpPr/>
          <p:nvPr/>
        </p:nvSpPr>
        <p:spPr>
          <a:xfrm>
            <a:off x="10310353" y="4521819"/>
            <a:ext cx="630621" cy="632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s</a:t>
            </a:r>
            <a:r>
              <a:rPr kumimoji="1" lang="en-US" altLang="zh-CN" sz="2400" baseline="-25000" dirty="0">
                <a:latin typeface="Times" pitchFamily="2" charset="0"/>
              </a:rPr>
              <a:t>21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3F88B6BC-7E4B-C84E-A413-7D5033F73672}"/>
              </a:ext>
            </a:extLst>
          </p:cNvPr>
          <p:cNvSpPr/>
          <p:nvPr/>
        </p:nvSpPr>
        <p:spPr>
          <a:xfrm>
            <a:off x="10310353" y="5739765"/>
            <a:ext cx="630621" cy="632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s</a:t>
            </a:r>
            <a:r>
              <a:rPr kumimoji="1" lang="en-US" altLang="zh-CN" sz="2400" baseline="-25000" dirty="0">
                <a:latin typeface="Times" pitchFamily="2" charset="0"/>
              </a:rPr>
              <a:t>22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EDAC0C6-B162-5A4B-8396-676F45BC15D2}"/>
              </a:ext>
            </a:extLst>
          </p:cNvPr>
          <p:cNvCxnSpPr>
            <a:stCxn id="10" idx="6"/>
            <a:endCxn id="16" idx="1"/>
          </p:cNvCxnSpPr>
          <p:nvPr/>
        </p:nvCxnSpPr>
        <p:spPr>
          <a:xfrm flipV="1">
            <a:off x="9570442" y="2478094"/>
            <a:ext cx="739910" cy="3944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D689CD15-7B47-4848-844C-84E29B7FD643}"/>
              </a:ext>
            </a:extLst>
          </p:cNvPr>
          <p:cNvCxnSpPr>
            <a:cxnSpLocks/>
            <a:stCxn id="10" idx="6"/>
            <a:endCxn id="20" idx="1"/>
          </p:cNvCxnSpPr>
          <p:nvPr/>
        </p:nvCxnSpPr>
        <p:spPr>
          <a:xfrm>
            <a:off x="9570442" y="2872542"/>
            <a:ext cx="739911" cy="7473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62131557-4B92-674F-A4DF-CAAC9BEA6520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>
          <a:xfrm>
            <a:off x="9570442" y="2872542"/>
            <a:ext cx="739911" cy="1965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2DF5DEC1-9942-ED48-A877-18DB904B82DC}"/>
              </a:ext>
            </a:extLst>
          </p:cNvPr>
          <p:cNvCxnSpPr>
            <a:cxnSpLocks/>
            <a:stCxn id="9" idx="6"/>
            <a:endCxn id="16" idx="1"/>
          </p:cNvCxnSpPr>
          <p:nvPr/>
        </p:nvCxnSpPr>
        <p:spPr>
          <a:xfrm flipV="1">
            <a:off x="9570442" y="2478094"/>
            <a:ext cx="739910" cy="13629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88D61668-C96D-B948-96D7-8177F8827ECB}"/>
              </a:ext>
            </a:extLst>
          </p:cNvPr>
          <p:cNvCxnSpPr>
            <a:cxnSpLocks/>
            <a:stCxn id="9" idx="6"/>
            <a:endCxn id="20" idx="1"/>
          </p:cNvCxnSpPr>
          <p:nvPr/>
        </p:nvCxnSpPr>
        <p:spPr>
          <a:xfrm flipV="1">
            <a:off x="9570442" y="3619880"/>
            <a:ext cx="739911" cy="221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8D9EB6D-72B8-BA46-8D1B-D0DC40C45421}"/>
              </a:ext>
            </a:extLst>
          </p:cNvPr>
          <p:cNvCxnSpPr>
            <a:cxnSpLocks/>
            <a:stCxn id="9" idx="6"/>
            <a:endCxn id="22" idx="1"/>
          </p:cNvCxnSpPr>
          <p:nvPr/>
        </p:nvCxnSpPr>
        <p:spPr>
          <a:xfrm>
            <a:off x="9570442" y="3841088"/>
            <a:ext cx="739911" cy="22146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1CD868ED-4E84-1B43-A013-01E3C3BB0F15}"/>
              </a:ext>
            </a:extLst>
          </p:cNvPr>
          <p:cNvCxnSpPr>
            <a:cxnSpLocks/>
            <a:stCxn id="18" idx="6"/>
            <a:endCxn id="21" idx="1"/>
          </p:cNvCxnSpPr>
          <p:nvPr/>
        </p:nvCxnSpPr>
        <p:spPr>
          <a:xfrm flipV="1">
            <a:off x="9570441" y="4837826"/>
            <a:ext cx="73991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455CA56-3B38-3A41-8AD3-4A48ABACE24C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 flipV="1">
            <a:off x="9570441" y="3619880"/>
            <a:ext cx="739912" cy="1217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5E8502E-ABB7-E646-811F-8E591A1CEF73}"/>
              </a:ext>
            </a:extLst>
          </p:cNvPr>
          <p:cNvCxnSpPr>
            <a:cxnSpLocks/>
            <a:stCxn id="19" idx="6"/>
            <a:endCxn id="21" idx="1"/>
          </p:cNvCxnSpPr>
          <p:nvPr/>
        </p:nvCxnSpPr>
        <p:spPr>
          <a:xfrm flipV="1">
            <a:off x="9591017" y="4837826"/>
            <a:ext cx="719336" cy="9989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942EA702-7E32-9246-8B7E-E063BAA21DB0}"/>
              </a:ext>
            </a:extLst>
          </p:cNvPr>
          <p:cNvCxnSpPr>
            <a:cxnSpLocks/>
            <a:stCxn id="19" idx="6"/>
            <a:endCxn id="22" idx="1"/>
          </p:cNvCxnSpPr>
          <p:nvPr/>
        </p:nvCxnSpPr>
        <p:spPr>
          <a:xfrm>
            <a:off x="9591017" y="5836758"/>
            <a:ext cx="719336" cy="2190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数据 49">
            <a:extLst>
              <a:ext uri="{FF2B5EF4-FFF2-40B4-BE49-F238E27FC236}">
                <a16:creationId xmlns:a16="http://schemas.microsoft.com/office/drawing/2014/main" id="{15ED90F8-2708-954F-85C6-F298BCB87055}"/>
              </a:ext>
            </a:extLst>
          </p:cNvPr>
          <p:cNvSpPr/>
          <p:nvPr/>
        </p:nvSpPr>
        <p:spPr>
          <a:xfrm>
            <a:off x="7362031" y="3503028"/>
            <a:ext cx="788895" cy="732507"/>
          </a:xfrm>
          <a:prstGeom prst="flowChartInputOutpu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Times" pitchFamily="2" charset="0"/>
              </a:rPr>
              <a:t>D</a:t>
            </a:r>
            <a:r>
              <a:rPr kumimoji="1" lang="en-US" altLang="zh-CN" baseline="-25000" dirty="0">
                <a:latin typeface="Times" pitchFamily="2" charset="0"/>
              </a:rPr>
              <a:t>1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sp>
        <p:nvSpPr>
          <p:cNvPr id="51" name="数据 50">
            <a:extLst>
              <a:ext uri="{FF2B5EF4-FFF2-40B4-BE49-F238E27FC236}">
                <a16:creationId xmlns:a16="http://schemas.microsoft.com/office/drawing/2014/main" id="{D3E211D3-9286-E249-9BC9-61365E1FEB50}"/>
              </a:ext>
            </a:extLst>
          </p:cNvPr>
          <p:cNvSpPr/>
          <p:nvPr/>
        </p:nvSpPr>
        <p:spPr>
          <a:xfrm>
            <a:off x="7259112" y="4787578"/>
            <a:ext cx="788895" cy="732507"/>
          </a:xfrm>
          <a:prstGeom prst="flowChartInputOutpu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Times" pitchFamily="2" charset="0"/>
              </a:rPr>
              <a:t>D</a:t>
            </a:r>
            <a:r>
              <a:rPr kumimoji="1" lang="en-US" altLang="zh-CN" baseline="-25000" dirty="0">
                <a:latin typeface="Times" pitchFamily="2" charset="0"/>
              </a:rPr>
              <a:t>2</a:t>
            </a:r>
            <a:endParaRPr kumimoji="1" lang="zh-CN" altLang="en-US" baseline="-25000" dirty="0">
              <a:latin typeface="Times" pitchFamily="2" charset="0"/>
            </a:endParaRPr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0F3477B5-9389-D645-97F4-DE79BF1D788D}"/>
              </a:ext>
            </a:extLst>
          </p:cNvPr>
          <p:cNvCxnSpPr>
            <a:stCxn id="50" idx="5"/>
            <a:endCxn id="10" idx="2"/>
          </p:cNvCxnSpPr>
          <p:nvPr/>
        </p:nvCxnSpPr>
        <p:spPr>
          <a:xfrm flipV="1">
            <a:off x="8072037" y="2872542"/>
            <a:ext cx="709510" cy="9967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7E798E25-CD93-B243-8BB2-AC22C3F0888E}"/>
              </a:ext>
            </a:extLst>
          </p:cNvPr>
          <p:cNvCxnSpPr>
            <a:cxnSpLocks/>
            <a:stCxn id="50" idx="5"/>
            <a:endCxn id="9" idx="2"/>
          </p:cNvCxnSpPr>
          <p:nvPr/>
        </p:nvCxnSpPr>
        <p:spPr>
          <a:xfrm flipV="1">
            <a:off x="8072037" y="3841088"/>
            <a:ext cx="709510" cy="281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FF7D960-956E-B642-848B-15F9CD260D03}"/>
              </a:ext>
            </a:extLst>
          </p:cNvPr>
          <p:cNvCxnSpPr>
            <a:cxnSpLocks/>
            <a:stCxn id="50" idx="5"/>
            <a:endCxn id="18" idx="2"/>
          </p:cNvCxnSpPr>
          <p:nvPr/>
        </p:nvCxnSpPr>
        <p:spPr>
          <a:xfrm>
            <a:off x="8072037" y="3869282"/>
            <a:ext cx="709509" cy="9685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B7F290DC-49FB-E44E-9D1D-5166C821806F}"/>
              </a:ext>
            </a:extLst>
          </p:cNvPr>
          <p:cNvCxnSpPr>
            <a:cxnSpLocks/>
            <a:stCxn id="51" idx="5"/>
            <a:endCxn id="10" idx="2"/>
          </p:cNvCxnSpPr>
          <p:nvPr/>
        </p:nvCxnSpPr>
        <p:spPr>
          <a:xfrm flipV="1">
            <a:off x="7969118" y="2872542"/>
            <a:ext cx="812429" cy="228129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10495350-DE6E-EA42-B1BC-AE3AE00094A2}"/>
              </a:ext>
            </a:extLst>
          </p:cNvPr>
          <p:cNvCxnSpPr>
            <a:cxnSpLocks/>
            <a:stCxn id="51" idx="5"/>
            <a:endCxn id="9" idx="2"/>
          </p:cNvCxnSpPr>
          <p:nvPr/>
        </p:nvCxnSpPr>
        <p:spPr>
          <a:xfrm flipV="1">
            <a:off x="7969118" y="3841088"/>
            <a:ext cx="812429" cy="131274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A6A1FFE0-4BE8-4740-93FA-57D232969E47}"/>
              </a:ext>
            </a:extLst>
          </p:cNvPr>
          <p:cNvCxnSpPr>
            <a:cxnSpLocks/>
            <a:stCxn id="51" idx="5"/>
            <a:endCxn id="18" idx="2"/>
          </p:cNvCxnSpPr>
          <p:nvPr/>
        </p:nvCxnSpPr>
        <p:spPr>
          <a:xfrm flipV="1">
            <a:off x="7969118" y="4837827"/>
            <a:ext cx="812428" cy="31600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5C6DB5DB-84DC-6347-AA85-AFD3D9CAEA64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7967639" y="5129703"/>
            <a:ext cx="834483" cy="7070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DDBF43-9DF2-FF42-AC29-B52CF6BD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879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Experiment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DBC063C-DDDE-8D46-ABFF-0E06421C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259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" pitchFamily="2" charset="0"/>
              </a:rPr>
              <a:t>Datasets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latin typeface="Times" pitchFamily="2" charset="0"/>
              </a:rPr>
              <a:t> CNN/Daily Mail</a:t>
            </a:r>
          </a:p>
          <a:p>
            <a:pPr marL="914400" lvl="2" indent="0">
              <a:buNone/>
            </a:pPr>
            <a:r>
              <a:rPr lang="en-US" altLang="zh-CN" dirty="0">
                <a:latin typeface="Times" pitchFamily="2" charset="0"/>
              </a:rPr>
              <a:t>- 287,227/13,368/11,490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latin typeface="Times" pitchFamily="2" charset="0"/>
              </a:rPr>
              <a:t> NYT50</a:t>
            </a:r>
          </a:p>
          <a:p>
            <a:pPr marL="914400" lvl="2" indent="0">
              <a:buNone/>
            </a:pPr>
            <a:r>
              <a:rPr lang="en-US" altLang="zh-CN" dirty="0">
                <a:latin typeface="Times" pitchFamily="2" charset="0"/>
              </a:rPr>
              <a:t>- 100,834/4,000/3,452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latin typeface="Times" pitchFamily="2" charset="0"/>
              </a:rPr>
              <a:t>Multi-News</a:t>
            </a:r>
          </a:p>
          <a:p>
            <a:pPr lvl="2">
              <a:buFontTx/>
              <a:buChar char="-"/>
            </a:pPr>
            <a:r>
              <a:rPr lang="en-US" altLang="zh-CN" dirty="0">
                <a:latin typeface="Times" pitchFamily="2" charset="0"/>
              </a:rPr>
              <a:t>44,972/5,622/5,622 </a:t>
            </a:r>
          </a:p>
          <a:p>
            <a:pPr lvl="2">
              <a:buFontTx/>
              <a:buChar char="-"/>
            </a:pPr>
            <a:r>
              <a:rPr lang="en" altLang="zh-CN" dirty="0">
                <a:latin typeface="Times" pitchFamily="2" charset="0"/>
              </a:rPr>
              <a:t>Each example consists of 2-10 source documents and a human-written summary. </a:t>
            </a:r>
          </a:p>
          <a:p>
            <a:pPr marL="914400" lvl="2" indent="0">
              <a:buNone/>
            </a:pPr>
            <a:endParaRPr lang="zh-CN" altLang="en-US" dirty="0">
              <a:latin typeface="Times" pitchFamily="2" charset="0"/>
            </a:endParaRPr>
          </a:p>
          <a:p>
            <a:pPr lvl="2">
              <a:buFont typeface="Wingdings" pitchFamily="2" charset="2"/>
              <a:buChar char="Ø"/>
            </a:pPr>
            <a:endParaRPr lang="zh-CN" altLang="en-US" dirty="0">
              <a:latin typeface="Times" pitchFamily="2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222CF79-B81D-474B-915A-0ECFAE38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400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Experiment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DBC063C-DDDE-8D46-ABFF-0E06421C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259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" pitchFamily="2" charset="0"/>
              </a:rPr>
              <a:t>Models for comparison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latin typeface="Times" pitchFamily="2" charset="0"/>
              </a:rPr>
              <a:t> Ext-</a:t>
            </a:r>
            <a:r>
              <a:rPr lang="en-US" altLang="zh-CN" dirty="0" err="1">
                <a:latin typeface="Times" pitchFamily="2" charset="0"/>
              </a:rPr>
              <a:t>BiLSTM</a:t>
            </a:r>
            <a:endParaRPr lang="en-US" altLang="zh-CN" dirty="0">
              <a:latin typeface="Times" pitchFamily="2" charset="0"/>
            </a:endParaRPr>
          </a:p>
          <a:p>
            <a:pPr lvl="2">
              <a:buFontTx/>
              <a:buChar char="-"/>
            </a:pPr>
            <a:r>
              <a:rPr lang="en" altLang="zh-CN" dirty="0">
                <a:latin typeface="Times" pitchFamily="2" charset="0"/>
              </a:rPr>
              <a:t>Regarding a document as a sequence of sentences. </a:t>
            </a:r>
            <a:r>
              <a:rPr lang="en-US" altLang="zh-CN" dirty="0">
                <a:latin typeface="Times" pitchFamily="2" charset="0"/>
              </a:rPr>
              <a:t> </a:t>
            </a:r>
          </a:p>
          <a:p>
            <a:pPr lvl="2">
              <a:buFontTx/>
              <a:buChar char="-"/>
            </a:pPr>
            <a:r>
              <a:rPr lang="en" altLang="zh-CN" dirty="0">
                <a:latin typeface="Times" pitchFamily="2" charset="0"/>
              </a:rPr>
              <a:t>Classification: sentence nodes</a:t>
            </a:r>
          </a:p>
          <a:p>
            <a:pPr lvl="2">
              <a:buFontTx/>
              <a:buChar char="-"/>
            </a:pPr>
            <a:r>
              <a:rPr lang="en" altLang="zh-CN" dirty="0">
                <a:latin typeface="Times" pitchFamily="2" charset="0"/>
              </a:rPr>
              <a:t>CNN encoder for the word level and 2-layer </a:t>
            </a:r>
            <a:r>
              <a:rPr lang="en" altLang="zh-CN" dirty="0" err="1">
                <a:latin typeface="Times" pitchFamily="2" charset="0"/>
              </a:rPr>
              <a:t>BiLSTM</a:t>
            </a:r>
            <a:r>
              <a:rPr lang="en" altLang="zh-CN" dirty="0">
                <a:latin typeface="Times" pitchFamily="2" charset="0"/>
              </a:rPr>
              <a:t> for sentence level </a:t>
            </a:r>
            <a:endParaRPr lang="en-US" altLang="zh-CN" dirty="0">
              <a:latin typeface="Times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latin typeface="Times" pitchFamily="2" charset="0"/>
              </a:rPr>
              <a:t> Ext-Transformer</a:t>
            </a:r>
          </a:p>
          <a:p>
            <a:pPr marL="914400" lvl="2" indent="0">
              <a:buNone/>
            </a:pPr>
            <a:r>
              <a:rPr lang="en-US" altLang="zh-CN" dirty="0">
                <a:latin typeface="Times" pitchFamily="2" charset="0"/>
              </a:rPr>
              <a:t>- Transformer encoder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latin typeface="Times" pitchFamily="2" charset="0"/>
              </a:rPr>
              <a:t>HeterSUMGraph</a:t>
            </a:r>
            <a:r>
              <a:rPr lang="en-US" altLang="zh-CN" dirty="0">
                <a:latin typeface="Times" pitchFamily="2" charset="0"/>
              </a:rPr>
              <a:t> (HSG)</a:t>
            </a:r>
          </a:p>
          <a:p>
            <a:pPr marL="914400" lvl="2" indent="0">
              <a:buNone/>
            </a:pPr>
            <a:endParaRPr lang="zh-CN" altLang="en-US" dirty="0">
              <a:latin typeface="Times" pitchFamily="2" charset="0"/>
            </a:endParaRPr>
          </a:p>
          <a:p>
            <a:pPr lvl="2">
              <a:buFont typeface="Wingdings" pitchFamily="2" charset="2"/>
              <a:buChar char="Ø"/>
            </a:pPr>
            <a:endParaRPr lang="zh-CN" altLang="en-US" dirty="0">
              <a:latin typeface="Times" pitchFamily="2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9DD2C0-03B8-994D-9796-D5DD51AB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9286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Experiment—</a:t>
            </a:r>
            <a:r>
              <a:rPr lang="en" altLang="zh-CN" dirty="0">
                <a:latin typeface="Times" pitchFamily="2" charset="0"/>
              </a:rPr>
              <a:t>Single-Document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950B755-6137-9B4E-BAE9-C805320ED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413500"/>
            <a:ext cx="5141115" cy="5257755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53A4A34-8B31-A84A-BE8C-1C4B7D05E5BF}"/>
              </a:ext>
            </a:extLst>
          </p:cNvPr>
          <p:cNvSpPr/>
          <p:nvPr/>
        </p:nvSpPr>
        <p:spPr>
          <a:xfrm>
            <a:off x="838199" y="4881093"/>
            <a:ext cx="4995931" cy="5924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DA2523C-C9D7-A446-8C19-A8BBC3805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688" y="1336226"/>
            <a:ext cx="4966175" cy="489268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6ACED19-42BB-1C43-BD4E-156955DBEF60}"/>
              </a:ext>
            </a:extLst>
          </p:cNvPr>
          <p:cNvSpPr/>
          <p:nvPr/>
        </p:nvSpPr>
        <p:spPr>
          <a:xfrm>
            <a:off x="6357869" y="4338034"/>
            <a:ext cx="4995931" cy="5924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1A5E9E-29F7-7E40-B003-5782DD3E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39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B97E8C-D443-D44D-80BB-0B3E3D8F14BA}"/>
              </a:ext>
            </a:extLst>
          </p:cNvPr>
          <p:cNvSpPr/>
          <p:nvPr/>
        </p:nvSpPr>
        <p:spPr>
          <a:xfrm>
            <a:off x="910790" y="2146635"/>
            <a:ext cx="4995931" cy="2730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62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Background: Extractive Summarization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1E135-A748-424D-ACF1-88A9C9E9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6472"/>
          </a:xfrm>
        </p:spPr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Encoder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DFFE05B-6D30-C14A-8F56-B6822AA7FFC1}"/>
              </a:ext>
            </a:extLst>
          </p:cNvPr>
          <p:cNvSpPr txBox="1">
            <a:spLocks/>
          </p:cNvSpPr>
          <p:nvPr/>
        </p:nvSpPr>
        <p:spPr>
          <a:xfrm>
            <a:off x="838200" y="4297034"/>
            <a:ext cx="10515600" cy="233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Times" pitchFamily="2" charset="0"/>
              </a:rPr>
              <a:t>Decoder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AD73BE-7C39-4041-B70F-D3D40D44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0791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Experiment—</a:t>
            </a:r>
            <a:r>
              <a:rPr lang="en" altLang="zh-CN" dirty="0">
                <a:latin typeface="Times" pitchFamily="2" charset="0"/>
              </a:rPr>
              <a:t>Single-Document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808BE3-9FF5-2F45-A149-F60CBFFFF6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943"/>
          <a:stretch/>
        </p:blipFill>
        <p:spPr>
          <a:xfrm>
            <a:off x="2416203" y="1690688"/>
            <a:ext cx="7359594" cy="392450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E58B68-4D18-284C-9A03-33FCD088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7254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Experiment—</a:t>
            </a:r>
            <a:r>
              <a:rPr lang="en" altLang="zh-CN" dirty="0">
                <a:latin typeface="Times" pitchFamily="2" charset="0"/>
              </a:rPr>
              <a:t>Multi-Document</a:t>
            </a:r>
            <a:endParaRPr kumimoji="1" lang="zh-CN" altLang="en-US" dirty="0">
              <a:latin typeface="Times" pitchFamily="2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1DA6586-DC1C-0945-A95E-9C8485B4DA38}"/>
              </a:ext>
            </a:extLst>
          </p:cNvPr>
          <p:cNvGrpSpPr/>
          <p:nvPr/>
        </p:nvGrpSpPr>
        <p:grpSpPr>
          <a:xfrm>
            <a:off x="3192834" y="1410801"/>
            <a:ext cx="5806332" cy="5082074"/>
            <a:chOff x="3192834" y="1410801"/>
            <a:chExt cx="5806332" cy="5082074"/>
          </a:xfrm>
        </p:grpSpPr>
        <p:pic>
          <p:nvPicPr>
            <p:cNvPr id="11" name="内容占位符 8">
              <a:extLst>
                <a:ext uri="{FF2B5EF4-FFF2-40B4-BE49-F238E27FC236}">
                  <a16:creationId xmlns:a16="http://schemas.microsoft.com/office/drawing/2014/main" id="{9974D604-1F20-044A-A71D-E044A0B2A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834" y="1410801"/>
              <a:ext cx="5806332" cy="5082074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6BD9E8E-8964-FD4D-BCBE-F5A2DD607277}"/>
                </a:ext>
              </a:extLst>
            </p:cNvPr>
            <p:cNvSpPr/>
            <p:nvPr/>
          </p:nvSpPr>
          <p:spPr>
            <a:xfrm>
              <a:off x="8500056" y="6104586"/>
              <a:ext cx="425003" cy="388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C540FA-2102-2940-A1E4-531FCA1A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41</a:t>
            </a:fld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AB18B6-60F8-654D-9F94-E68022331F93}"/>
              </a:ext>
            </a:extLst>
          </p:cNvPr>
          <p:cNvSpPr/>
          <p:nvPr/>
        </p:nvSpPr>
        <p:spPr>
          <a:xfrm>
            <a:off x="3297560" y="4848649"/>
            <a:ext cx="5596879" cy="4845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836FAB-E750-4E4D-A5BD-BD451A27F251}"/>
              </a:ext>
            </a:extLst>
          </p:cNvPr>
          <p:cNvSpPr/>
          <p:nvPr/>
        </p:nvSpPr>
        <p:spPr>
          <a:xfrm>
            <a:off x="3297560" y="5375448"/>
            <a:ext cx="5596879" cy="645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143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Experiment—</a:t>
            </a:r>
            <a:r>
              <a:rPr lang="en" altLang="zh-CN" dirty="0">
                <a:latin typeface="Times" pitchFamily="2" charset="0"/>
              </a:rPr>
              <a:t>Multi-Document</a:t>
            </a:r>
            <a:endParaRPr kumimoji="1" lang="zh-CN" altLang="en-US" dirty="0">
              <a:latin typeface="Times" pitchFamily="2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1DA6586-DC1C-0945-A95E-9C8485B4DA38}"/>
              </a:ext>
            </a:extLst>
          </p:cNvPr>
          <p:cNvGrpSpPr/>
          <p:nvPr/>
        </p:nvGrpSpPr>
        <p:grpSpPr>
          <a:xfrm>
            <a:off x="3192834" y="1410801"/>
            <a:ext cx="5806332" cy="5082074"/>
            <a:chOff x="3192834" y="1410801"/>
            <a:chExt cx="5806332" cy="5082074"/>
          </a:xfrm>
        </p:grpSpPr>
        <p:pic>
          <p:nvPicPr>
            <p:cNvPr id="11" name="内容占位符 8">
              <a:extLst>
                <a:ext uri="{FF2B5EF4-FFF2-40B4-BE49-F238E27FC236}">
                  <a16:creationId xmlns:a16="http://schemas.microsoft.com/office/drawing/2014/main" id="{9974D604-1F20-044A-A71D-E044A0B2A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834" y="1410801"/>
              <a:ext cx="5806332" cy="5082074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6BD9E8E-8964-FD4D-BCBE-F5A2DD607277}"/>
                </a:ext>
              </a:extLst>
            </p:cNvPr>
            <p:cNvSpPr/>
            <p:nvPr/>
          </p:nvSpPr>
          <p:spPr>
            <a:xfrm>
              <a:off x="8500056" y="6104586"/>
              <a:ext cx="425003" cy="388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C540FA-2102-2940-A1E4-531FCA1A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42</a:t>
            </a:fld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AB18B6-60F8-654D-9F94-E68022331F93}"/>
              </a:ext>
            </a:extLst>
          </p:cNvPr>
          <p:cNvSpPr/>
          <p:nvPr/>
        </p:nvSpPr>
        <p:spPr>
          <a:xfrm>
            <a:off x="3297560" y="5369154"/>
            <a:ext cx="5596879" cy="4845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422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Experiment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E70FC05-E8B5-F542-AD0C-4C8419C0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51" y="1357008"/>
            <a:ext cx="6176449" cy="5418839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471D2E-6200-E14A-A644-A0C008C2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3F5139-5AD7-174F-AA45-FFCD189F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722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Experiment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471D2E-6200-E14A-A644-A0C008C2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055B6B-54A8-184D-91C4-74A4E99E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651794"/>
            <a:ext cx="6108700" cy="4699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55D962-7E82-824C-804C-B35F8B44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907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Conclusion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471D2E-6200-E14A-A644-A0C008C2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" pitchFamily="2" charset="0"/>
              </a:rPr>
              <a:t>Graph is helpful!</a:t>
            </a:r>
          </a:p>
          <a:p>
            <a:pPr lvl="1"/>
            <a:r>
              <a:rPr lang="en-US" altLang="zh-CN" dirty="0">
                <a:latin typeface="Times" pitchFamily="2" charset="0"/>
              </a:rPr>
              <a:t>Cross-sentence relations</a:t>
            </a:r>
          </a:p>
          <a:p>
            <a:pPr lvl="1"/>
            <a:r>
              <a:rPr lang="en-US" altLang="zh-CN" dirty="0">
                <a:latin typeface="Times" pitchFamily="2" charset="0"/>
              </a:rPr>
              <a:t>Single-Document Summarization and Multi-Document Summarization</a:t>
            </a:r>
          </a:p>
          <a:p>
            <a:r>
              <a:rPr lang="en-US" altLang="zh-CN" dirty="0">
                <a:latin typeface="Times" pitchFamily="2" charset="0"/>
              </a:rPr>
              <a:t>The nodes in different types of the graph.</a:t>
            </a:r>
          </a:p>
          <a:p>
            <a:r>
              <a:rPr lang="en-US" altLang="zh-CN" dirty="0">
                <a:latin typeface="Times" pitchFamily="2" charset="0"/>
              </a:rPr>
              <a:t>It can be used in Abstractive Summarization.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D5487-3731-DA40-BF69-28032F58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09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Background: Extractive Summarization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1E135-A748-424D-ACF1-88A9C9E9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67545" cy="1208927"/>
          </a:xfrm>
        </p:spPr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Encoder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Sequence of words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DFFE05B-6D30-C14A-8F56-B6822AA7FFC1}"/>
              </a:ext>
            </a:extLst>
          </p:cNvPr>
          <p:cNvSpPr txBox="1">
            <a:spLocks/>
          </p:cNvSpPr>
          <p:nvPr/>
        </p:nvSpPr>
        <p:spPr>
          <a:xfrm>
            <a:off x="838200" y="4297034"/>
            <a:ext cx="10515600" cy="233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Times" pitchFamily="2" charset="0"/>
              </a:rPr>
              <a:t>Decoder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68C9DF5-C2EE-644C-BB1B-DAE1EED1764C}"/>
              </a:ext>
            </a:extLst>
          </p:cNvPr>
          <p:cNvSpPr/>
          <p:nvPr/>
        </p:nvSpPr>
        <p:spPr>
          <a:xfrm>
            <a:off x="7128570" y="3516550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2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30CE984-4F4C-BB49-8B93-EC2387DEA2AF}"/>
              </a:ext>
            </a:extLst>
          </p:cNvPr>
          <p:cNvSpPr/>
          <p:nvPr/>
        </p:nvSpPr>
        <p:spPr>
          <a:xfrm>
            <a:off x="5816672" y="3504715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1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CC9F14-C4FA-3C48-BBEF-01D2F87D3F6A}"/>
              </a:ext>
            </a:extLst>
          </p:cNvPr>
          <p:cNvSpPr/>
          <p:nvPr/>
        </p:nvSpPr>
        <p:spPr>
          <a:xfrm>
            <a:off x="8440468" y="3504714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3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B448B1-2213-FC4C-96C0-FD2973C7A8E3}"/>
              </a:ext>
            </a:extLst>
          </p:cNvPr>
          <p:cNvSpPr/>
          <p:nvPr/>
        </p:nvSpPr>
        <p:spPr>
          <a:xfrm>
            <a:off x="5816672" y="2568635"/>
            <a:ext cx="4934455" cy="6044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Encoder</a:t>
            </a:r>
            <a:endParaRPr kumimoji="1" lang="zh-CN" altLang="en-US" sz="2400" b="1" dirty="0">
              <a:latin typeface="Times" pitchFamily="2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B4913DA-19CC-8E4E-BCB3-B474341C8493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211119" y="3173099"/>
            <a:ext cx="1" cy="331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D91BB4D-1388-6745-A300-4FF5702E245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523018" y="3173099"/>
            <a:ext cx="1" cy="3434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8B2C626-4641-724F-9A50-DAF3C2D4D49C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834915" y="3173099"/>
            <a:ext cx="1" cy="331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9760DD84-3A73-A948-A224-CFB48C9FA196}"/>
              </a:ext>
            </a:extLst>
          </p:cNvPr>
          <p:cNvSpPr/>
          <p:nvPr/>
        </p:nvSpPr>
        <p:spPr>
          <a:xfrm>
            <a:off x="9851395" y="3504714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4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968494C-24C7-C44C-A99F-B3D426269102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0245842" y="3173099"/>
            <a:ext cx="1" cy="331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DB30FC10-4BCC-9D4B-97CD-9FAF7FE3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46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Background: Extractive Summarization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1E135-A748-424D-ACF1-88A9C9E9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6472"/>
          </a:xfrm>
        </p:spPr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Encoder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Sentence encoder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Document Encoder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CNN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LSTM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Transformer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DFFE05B-6D30-C14A-8F56-B6822AA7FFC1}"/>
              </a:ext>
            </a:extLst>
          </p:cNvPr>
          <p:cNvSpPr txBox="1">
            <a:spLocks/>
          </p:cNvSpPr>
          <p:nvPr/>
        </p:nvSpPr>
        <p:spPr>
          <a:xfrm>
            <a:off x="838200" y="4297034"/>
            <a:ext cx="10515600" cy="233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Times" pitchFamily="2" charset="0"/>
              </a:rPr>
              <a:t>Decoder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Auto-regressive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Pointer Network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Non Auto-regressive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Sequence Labeling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34E8FA-2EA8-3349-A44C-6F14A4B35F26}"/>
              </a:ext>
            </a:extLst>
          </p:cNvPr>
          <p:cNvSpPr/>
          <p:nvPr/>
        </p:nvSpPr>
        <p:spPr>
          <a:xfrm>
            <a:off x="5816670" y="2565211"/>
            <a:ext cx="2310652" cy="6044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" pitchFamily="2" charset="0"/>
              </a:rPr>
              <a:t>Sentence Encoder</a:t>
            </a:r>
            <a:endParaRPr kumimoji="1" lang="zh-CN" altLang="en-US" b="1" dirty="0">
              <a:latin typeface="Times" pitchFamily="2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5A44C57-6D0F-3D49-A1B1-80D525221279}"/>
              </a:ext>
            </a:extLst>
          </p:cNvPr>
          <p:cNvSpPr/>
          <p:nvPr/>
        </p:nvSpPr>
        <p:spPr>
          <a:xfrm>
            <a:off x="7128570" y="3516550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2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F3D7BF9-7F88-CE4C-8B69-FCB144EF1316}"/>
              </a:ext>
            </a:extLst>
          </p:cNvPr>
          <p:cNvSpPr/>
          <p:nvPr/>
        </p:nvSpPr>
        <p:spPr>
          <a:xfrm>
            <a:off x="5816672" y="3504715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1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DB0D114-2181-2342-A166-1F119416C4B9}"/>
              </a:ext>
            </a:extLst>
          </p:cNvPr>
          <p:cNvSpPr/>
          <p:nvPr/>
        </p:nvSpPr>
        <p:spPr>
          <a:xfrm>
            <a:off x="8440468" y="3504714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3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BAD33F5-4C30-994E-8D5A-BB7D137B2B62}"/>
              </a:ext>
            </a:extLst>
          </p:cNvPr>
          <p:cNvSpPr/>
          <p:nvPr/>
        </p:nvSpPr>
        <p:spPr>
          <a:xfrm>
            <a:off x="5816670" y="1461247"/>
            <a:ext cx="4934455" cy="6044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Document Encoder</a:t>
            </a:r>
            <a:endParaRPr kumimoji="1" lang="zh-CN" altLang="en-US" sz="2400" b="1" dirty="0">
              <a:latin typeface="Times" pitchFamily="2" charset="0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2706A1B3-45CA-6641-9C1A-F4BF9029265E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6211119" y="3173099"/>
            <a:ext cx="1" cy="331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E8446750-AC4A-BB4D-8427-2DBAC1FC35B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523018" y="3173099"/>
            <a:ext cx="1" cy="3434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37445139-78BB-174C-A7B3-741ACD8B0D12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8834915" y="3173099"/>
            <a:ext cx="1" cy="331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BDB0BAE-DC0F-9840-9960-D58C7F24CF20}"/>
              </a:ext>
            </a:extLst>
          </p:cNvPr>
          <p:cNvSpPr/>
          <p:nvPr/>
        </p:nvSpPr>
        <p:spPr>
          <a:xfrm>
            <a:off x="9851395" y="3504714"/>
            <a:ext cx="788895" cy="7888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Times" pitchFamily="2" charset="0"/>
              </a:rPr>
              <a:t>w</a:t>
            </a:r>
            <a:r>
              <a:rPr kumimoji="1" lang="en-US" altLang="zh-CN" sz="2400" b="1" baseline="-25000" dirty="0">
                <a:latin typeface="Times" pitchFamily="2" charset="0"/>
              </a:rPr>
              <a:t>4</a:t>
            </a:r>
            <a:endParaRPr kumimoji="1" lang="zh-CN" altLang="en-US" sz="2000" b="1" baseline="-25000" dirty="0">
              <a:latin typeface="Times" pitchFamily="2" charset="0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1632FFD-CDC0-2B4E-AF9E-3BF2A26898C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0245842" y="3173099"/>
            <a:ext cx="1" cy="331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C34ABE-C90A-414F-B780-7A8CA96760A1}"/>
              </a:ext>
            </a:extLst>
          </p:cNvPr>
          <p:cNvSpPr/>
          <p:nvPr/>
        </p:nvSpPr>
        <p:spPr>
          <a:xfrm>
            <a:off x="8440469" y="2557369"/>
            <a:ext cx="2310652" cy="6044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" pitchFamily="2" charset="0"/>
              </a:rPr>
              <a:t>Sentence Encoder</a:t>
            </a:r>
            <a:endParaRPr kumimoji="1" lang="zh-CN" altLang="en-US" b="1" dirty="0">
              <a:latin typeface="Times" pitchFamily="2" charset="0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E2B5D909-5596-B946-B58D-F07ECF2F0E5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971996" y="2065711"/>
            <a:ext cx="0" cy="499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8E6D006D-435E-8D48-ADFC-36E2F42ECE58}"/>
              </a:ext>
            </a:extLst>
          </p:cNvPr>
          <p:cNvCxnSpPr>
            <a:cxnSpLocks/>
          </p:cNvCxnSpPr>
          <p:nvPr/>
        </p:nvCxnSpPr>
        <p:spPr>
          <a:xfrm flipV="1">
            <a:off x="9595795" y="2057869"/>
            <a:ext cx="0" cy="499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灯片编号占位符 36">
            <a:extLst>
              <a:ext uri="{FF2B5EF4-FFF2-40B4-BE49-F238E27FC236}">
                <a16:creationId xmlns:a16="http://schemas.microsoft.com/office/drawing/2014/main" id="{701EFFCF-A6DC-D644-B7A7-67943BA8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94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Background: Extractive Summarization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1E135-A748-424D-ACF1-88A9C9E9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6472"/>
          </a:xfrm>
        </p:spPr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Encoder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Sentence encoder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Document Encoder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CNN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LSTM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Transformer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DFFE05B-6D30-C14A-8F56-B6822AA7FFC1}"/>
              </a:ext>
            </a:extLst>
          </p:cNvPr>
          <p:cNvSpPr txBox="1">
            <a:spLocks/>
          </p:cNvSpPr>
          <p:nvPr/>
        </p:nvSpPr>
        <p:spPr>
          <a:xfrm>
            <a:off x="838200" y="4297034"/>
            <a:ext cx="10515600" cy="233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Times" pitchFamily="2" charset="0"/>
              </a:rPr>
              <a:t>Decoder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Auto-regressive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Pointer Network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Non Auto-regressive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Sequence Labeling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8B31CB8-50A1-B146-8B2D-C1E4B5200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73" y="3122414"/>
            <a:ext cx="7620000" cy="337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AEFE34-2F99-1849-8BE8-5E92D18D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11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Background: Extractive Summarization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1E135-A748-424D-ACF1-88A9C9E9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6472"/>
          </a:xfrm>
        </p:spPr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Encoder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Sentence encoder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Document Encoder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CNN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LSTM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Transformer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DFFE05B-6D30-C14A-8F56-B6822AA7FFC1}"/>
              </a:ext>
            </a:extLst>
          </p:cNvPr>
          <p:cNvSpPr txBox="1">
            <a:spLocks/>
          </p:cNvSpPr>
          <p:nvPr/>
        </p:nvSpPr>
        <p:spPr>
          <a:xfrm>
            <a:off x="838200" y="4297034"/>
            <a:ext cx="10515600" cy="233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Times" pitchFamily="2" charset="0"/>
              </a:rPr>
              <a:t>Decoder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Auto-regressive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Pointer Network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Non Auto-regressive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Sequence Labeling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564944-5CF0-6A49-8D76-20BCDE872A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6"/>
          <a:stretch/>
        </p:blipFill>
        <p:spPr bwMode="auto">
          <a:xfrm>
            <a:off x="5583380" y="2560966"/>
            <a:ext cx="5043055" cy="38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75D0F3-EE01-4742-A628-695EB10F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24D506-F144-9449-88F1-7DE61E9B6B45}"/>
              </a:ext>
            </a:extLst>
          </p:cNvPr>
          <p:cNvSpPr/>
          <p:nvPr/>
        </p:nvSpPr>
        <p:spPr>
          <a:xfrm>
            <a:off x="5583380" y="2826327"/>
            <a:ext cx="962582" cy="1039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ADE1BA-E634-5B48-9D16-B0C8B9CF138A}"/>
              </a:ext>
            </a:extLst>
          </p:cNvPr>
          <p:cNvSpPr txBox="1"/>
          <p:nvPr/>
        </p:nvSpPr>
        <p:spPr>
          <a:xfrm>
            <a:off x="4883570" y="3467698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latin typeface="Times" pitchFamily="2" charset="0"/>
              </a:rPr>
              <a:t>Sentence encoder</a:t>
            </a:r>
            <a:endParaRPr kumimoji="1" lang="zh-CN" altLang="en-US" sz="1400" b="1" dirty="0">
              <a:latin typeface="Times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814FC8-3764-8745-AFB1-CF382947F29A}"/>
              </a:ext>
            </a:extLst>
          </p:cNvPr>
          <p:cNvSpPr/>
          <p:nvPr/>
        </p:nvSpPr>
        <p:spPr>
          <a:xfrm>
            <a:off x="5583380" y="4834492"/>
            <a:ext cx="962582" cy="1549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66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EBA3-12F3-3842-8597-A72BA71D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Background: Extractive Summarization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1E135-A748-424D-ACF1-88A9C9E9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1176" cy="2336472"/>
          </a:xfrm>
        </p:spPr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Encoder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Sentence encoder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Document Encoder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CNN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LSTM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Transformer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DFFE05B-6D30-C14A-8F56-B6822AA7FFC1}"/>
              </a:ext>
            </a:extLst>
          </p:cNvPr>
          <p:cNvSpPr txBox="1">
            <a:spLocks/>
          </p:cNvSpPr>
          <p:nvPr/>
        </p:nvSpPr>
        <p:spPr>
          <a:xfrm>
            <a:off x="838200" y="4297034"/>
            <a:ext cx="3781176" cy="233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Times" pitchFamily="2" charset="0"/>
              </a:rPr>
              <a:t>Decoder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 Auto-regressive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Pointer Network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" pitchFamily="2" charset="0"/>
              </a:rPr>
              <a:t>Non Auto-regressive</a:t>
            </a:r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>
                <a:latin typeface="Times" pitchFamily="2" charset="0"/>
              </a:rPr>
              <a:t>Sequence Labeling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754EA1-EA73-9C43-BFC8-A6A2E9543D39}"/>
              </a:ext>
            </a:extLst>
          </p:cNvPr>
          <p:cNvSpPr txBox="1"/>
          <p:nvPr/>
        </p:nvSpPr>
        <p:spPr>
          <a:xfrm>
            <a:off x="4950299" y="5490249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Knowledge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8" name="上下箭头 7">
            <a:extLst>
              <a:ext uri="{FF2B5EF4-FFF2-40B4-BE49-F238E27FC236}">
                <a16:creationId xmlns:a16="http://schemas.microsoft.com/office/drawing/2014/main" id="{04F1A8F3-0D0B-2647-9B2D-0016AA771684}"/>
              </a:ext>
            </a:extLst>
          </p:cNvPr>
          <p:cNvSpPr/>
          <p:nvPr/>
        </p:nvSpPr>
        <p:spPr>
          <a:xfrm>
            <a:off x="6308921" y="4841197"/>
            <a:ext cx="269834" cy="166743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6ED6E2-CAA1-AB47-9EF2-6310B8A56B0B}"/>
              </a:ext>
            </a:extLst>
          </p:cNvPr>
          <p:cNvSpPr/>
          <p:nvPr/>
        </p:nvSpPr>
        <p:spPr>
          <a:xfrm>
            <a:off x="6855774" y="5739448"/>
            <a:ext cx="3238484" cy="66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Times" pitchFamily="2" charset="0"/>
              </a:rPr>
              <a:t>Word2vec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4707A8-3F40-1244-9E7A-6D7BBB4882C5}"/>
              </a:ext>
            </a:extLst>
          </p:cNvPr>
          <p:cNvSpPr/>
          <p:nvPr/>
        </p:nvSpPr>
        <p:spPr>
          <a:xfrm>
            <a:off x="6855773" y="4952964"/>
            <a:ext cx="865725" cy="66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Times" pitchFamily="2" charset="0"/>
              </a:rPr>
              <a:t>GloVe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0C726C-9EFF-724C-BA48-E823F8EE7FD9}"/>
              </a:ext>
            </a:extLst>
          </p:cNvPr>
          <p:cNvSpPr/>
          <p:nvPr/>
        </p:nvSpPr>
        <p:spPr>
          <a:xfrm>
            <a:off x="7774963" y="4952962"/>
            <a:ext cx="865725" cy="66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Times" pitchFamily="2" charset="0"/>
              </a:rPr>
              <a:t>BERT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B9D897-F83A-1E49-91B5-FA622E4FC190}"/>
              </a:ext>
            </a:extLst>
          </p:cNvPr>
          <p:cNvSpPr/>
          <p:nvPr/>
        </p:nvSpPr>
        <p:spPr>
          <a:xfrm>
            <a:off x="8694154" y="4952962"/>
            <a:ext cx="1400104" cy="66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Times" pitchFamily="2" charset="0"/>
              </a:rPr>
              <a:t>Newsroom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DE8322-E35D-F748-A38F-2F1E533482B7}"/>
              </a:ext>
            </a:extLst>
          </p:cNvPr>
          <p:cNvSpPr txBox="1"/>
          <p:nvPr/>
        </p:nvSpPr>
        <p:spPr>
          <a:xfrm>
            <a:off x="10313585" y="58595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Internal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A9901D-87BB-A14E-A4E4-C4169D3C598C}"/>
              </a:ext>
            </a:extLst>
          </p:cNvPr>
          <p:cNvSpPr txBox="1"/>
          <p:nvPr/>
        </p:nvSpPr>
        <p:spPr>
          <a:xfrm>
            <a:off x="10281526" y="512091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External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606AA6C3-730F-D345-AA9F-8AA22E3BE4B7}"/>
              </a:ext>
            </a:extLst>
          </p:cNvPr>
          <p:cNvCxnSpPr/>
          <p:nvPr/>
        </p:nvCxnSpPr>
        <p:spPr>
          <a:xfrm>
            <a:off x="6239434" y="4841197"/>
            <a:ext cx="385482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0D752D9-2172-4E40-9A48-FC855DDF55B6}"/>
              </a:ext>
            </a:extLst>
          </p:cNvPr>
          <p:cNvSpPr txBox="1"/>
          <p:nvPr/>
        </p:nvSpPr>
        <p:spPr>
          <a:xfrm>
            <a:off x="5149650" y="419924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Encoder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9" name="上下箭头 18">
            <a:extLst>
              <a:ext uri="{FF2B5EF4-FFF2-40B4-BE49-F238E27FC236}">
                <a16:creationId xmlns:a16="http://schemas.microsoft.com/office/drawing/2014/main" id="{2DCE537B-7F0B-2C43-AED5-E9C1BA33D7E6}"/>
              </a:ext>
            </a:extLst>
          </p:cNvPr>
          <p:cNvSpPr/>
          <p:nvPr/>
        </p:nvSpPr>
        <p:spPr>
          <a:xfrm>
            <a:off x="6308921" y="3889160"/>
            <a:ext cx="269834" cy="9520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" pitchFamily="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76EB53-A1CD-0145-A802-E2B36F7CC025}"/>
              </a:ext>
            </a:extLst>
          </p:cNvPr>
          <p:cNvSpPr/>
          <p:nvPr/>
        </p:nvSpPr>
        <p:spPr>
          <a:xfrm>
            <a:off x="6855772" y="4031019"/>
            <a:ext cx="865725" cy="66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Times" pitchFamily="2" charset="0"/>
              </a:rPr>
              <a:t>CNN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82115D-346E-DC42-8E61-71B72D800F22}"/>
              </a:ext>
            </a:extLst>
          </p:cNvPr>
          <p:cNvSpPr/>
          <p:nvPr/>
        </p:nvSpPr>
        <p:spPr>
          <a:xfrm>
            <a:off x="7774962" y="4031018"/>
            <a:ext cx="865725" cy="66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Times" pitchFamily="2" charset="0"/>
              </a:rPr>
              <a:t>LSTM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3324CBD-9EBB-7448-8560-2FA5B890D3D1}"/>
              </a:ext>
            </a:extLst>
          </p:cNvPr>
          <p:cNvSpPr/>
          <p:nvPr/>
        </p:nvSpPr>
        <p:spPr>
          <a:xfrm>
            <a:off x="8694474" y="4029466"/>
            <a:ext cx="1399783" cy="66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Times" pitchFamily="2" charset="0"/>
              </a:rPr>
              <a:t>Transformer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548C7ACE-E2CD-4C47-A931-4FCD6387A19C}"/>
              </a:ext>
            </a:extLst>
          </p:cNvPr>
          <p:cNvCxnSpPr/>
          <p:nvPr/>
        </p:nvCxnSpPr>
        <p:spPr>
          <a:xfrm>
            <a:off x="6239434" y="3859984"/>
            <a:ext cx="385482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上下箭头 25">
            <a:extLst>
              <a:ext uri="{FF2B5EF4-FFF2-40B4-BE49-F238E27FC236}">
                <a16:creationId xmlns:a16="http://schemas.microsoft.com/office/drawing/2014/main" id="{8DCC4B0C-81B3-3E4B-8080-29495961F8C9}"/>
              </a:ext>
            </a:extLst>
          </p:cNvPr>
          <p:cNvSpPr/>
          <p:nvPr/>
        </p:nvSpPr>
        <p:spPr>
          <a:xfrm>
            <a:off x="6308921" y="2907947"/>
            <a:ext cx="269834" cy="9520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" pitchFamily="2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EBAC7B1-3493-7C49-9E86-E5FE47633417}"/>
              </a:ext>
            </a:extLst>
          </p:cNvPr>
          <p:cNvSpPr/>
          <p:nvPr/>
        </p:nvSpPr>
        <p:spPr>
          <a:xfrm>
            <a:off x="6855772" y="3049806"/>
            <a:ext cx="1355897" cy="66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Times" pitchFamily="2" charset="0"/>
              </a:rPr>
              <a:t>Pointer Network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A12F79D-3ECE-9644-8068-101D8DCABDD2}"/>
              </a:ext>
            </a:extLst>
          </p:cNvPr>
          <p:cNvSpPr/>
          <p:nvPr/>
        </p:nvSpPr>
        <p:spPr>
          <a:xfrm>
            <a:off x="8355105" y="3045662"/>
            <a:ext cx="1687123" cy="66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Times" pitchFamily="2" charset="0"/>
              </a:rPr>
              <a:t>Sequence Labeling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74532C-9D97-E948-A460-5BD10A1961BD}"/>
              </a:ext>
            </a:extLst>
          </p:cNvPr>
          <p:cNvSpPr txBox="1"/>
          <p:nvPr/>
        </p:nvSpPr>
        <p:spPr>
          <a:xfrm>
            <a:off x="5149649" y="319419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Decoder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8020587D-0A15-5143-A5D1-FE49ABE62048}"/>
              </a:ext>
            </a:extLst>
          </p:cNvPr>
          <p:cNvCxnSpPr/>
          <p:nvPr/>
        </p:nvCxnSpPr>
        <p:spPr>
          <a:xfrm>
            <a:off x="6239434" y="2885846"/>
            <a:ext cx="385482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下箭头 31">
            <a:extLst>
              <a:ext uri="{FF2B5EF4-FFF2-40B4-BE49-F238E27FC236}">
                <a16:creationId xmlns:a16="http://schemas.microsoft.com/office/drawing/2014/main" id="{817F3668-A93E-2945-9E78-BE145D25FEEF}"/>
              </a:ext>
            </a:extLst>
          </p:cNvPr>
          <p:cNvSpPr/>
          <p:nvPr/>
        </p:nvSpPr>
        <p:spPr>
          <a:xfrm>
            <a:off x="6308921" y="1933810"/>
            <a:ext cx="269834" cy="9520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" pitchFamily="2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79FDBC-5575-0C42-B123-932FE8EFD621}"/>
              </a:ext>
            </a:extLst>
          </p:cNvPr>
          <p:cNvSpPr/>
          <p:nvPr/>
        </p:nvSpPr>
        <p:spPr>
          <a:xfrm>
            <a:off x="6855772" y="2075668"/>
            <a:ext cx="1355897" cy="66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Times" pitchFamily="2" charset="0"/>
              </a:rPr>
              <a:t>Supervised Learning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B0730DC-D37C-7641-80B8-05C590F0EB44}"/>
              </a:ext>
            </a:extLst>
          </p:cNvPr>
          <p:cNvSpPr/>
          <p:nvPr/>
        </p:nvSpPr>
        <p:spPr>
          <a:xfrm>
            <a:off x="8355105" y="2071524"/>
            <a:ext cx="1687123" cy="66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Times" pitchFamily="2" charset="0"/>
              </a:rPr>
              <a:t>Reinforcement Learning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CA17AAE-1F0C-104B-A61A-C551BECFB23C}"/>
              </a:ext>
            </a:extLst>
          </p:cNvPr>
          <p:cNvSpPr txBox="1"/>
          <p:nvPr/>
        </p:nvSpPr>
        <p:spPr>
          <a:xfrm>
            <a:off x="5149649" y="2220057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" pitchFamily="2" charset="0"/>
              </a:rPr>
              <a:t>Learning </a:t>
            </a:r>
          </a:p>
          <a:p>
            <a:pPr algn="ctr"/>
            <a:r>
              <a:rPr kumimoji="1" lang="en-US" altLang="zh-CN" dirty="0">
                <a:latin typeface="Times" pitchFamily="2" charset="0"/>
              </a:rPr>
              <a:t>Schema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252C5-C4B7-694E-8130-22E2A33C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C155-0C4B-FA43-B32A-DF132DDBD28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88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1925</Words>
  <Application>Microsoft Macintosh PowerPoint</Application>
  <PresentationFormat>宽屏</PresentationFormat>
  <Paragraphs>599</Paragraphs>
  <Slides>45</Slides>
  <Notes>44</Notes>
  <HiddenSlides>6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等线</vt:lpstr>
      <vt:lpstr>等线 Light</vt:lpstr>
      <vt:lpstr>Arial</vt:lpstr>
      <vt:lpstr>Cambria Math</vt:lpstr>
      <vt:lpstr>Times</vt:lpstr>
      <vt:lpstr>Wingdings</vt:lpstr>
      <vt:lpstr>Office 主题​​</vt:lpstr>
      <vt:lpstr>Heterogeneous Graph Neural Networks for Extractive Document Summarization</vt:lpstr>
      <vt:lpstr>Outlines</vt:lpstr>
      <vt:lpstr>Background: Extractive Summarization</vt:lpstr>
      <vt:lpstr>Background: Extractive Summarization</vt:lpstr>
      <vt:lpstr>Background: Extractive Summarization</vt:lpstr>
      <vt:lpstr>Background: Extractive Summarization</vt:lpstr>
      <vt:lpstr>Background: Extractive Summarization</vt:lpstr>
      <vt:lpstr>Background: Extractive Summarization</vt:lpstr>
      <vt:lpstr>Background: Extractive Summarization</vt:lpstr>
      <vt:lpstr>Background: Extractive Summarization</vt:lpstr>
      <vt:lpstr>Background: Extractive Summarization</vt:lpstr>
      <vt:lpstr>Background: Extractive Summarization</vt:lpstr>
      <vt:lpstr>Background: Extractive Summarization</vt:lpstr>
      <vt:lpstr>Background: Extractive Summarization</vt:lpstr>
      <vt:lpstr>Background: Extractive Summarization</vt:lpstr>
      <vt:lpstr>Motivation</vt:lpstr>
      <vt:lpstr>Approach—Heterogeneous Graph </vt:lpstr>
      <vt:lpstr>Approach—Heterogeneous Graph </vt:lpstr>
      <vt:lpstr>Approach—Heterogeneous Graph </vt:lpstr>
      <vt:lpstr>Approach—Graph Initializers</vt:lpstr>
      <vt:lpstr>Approach—Graph Initializers</vt:lpstr>
      <vt:lpstr>Approach—Graph Initializers</vt:lpstr>
      <vt:lpstr>Approach—Graph Initializers</vt:lpstr>
      <vt:lpstr>Approach—Heterogeneous graph layer</vt:lpstr>
      <vt:lpstr>Approach—Heterogeneous graph layer</vt:lpstr>
      <vt:lpstr>Approach—Heterogeneous graph layer</vt:lpstr>
      <vt:lpstr>Approach—Heterogeneous graph layer </vt:lpstr>
      <vt:lpstr>Approach—Heterogeneous Graph Layer </vt:lpstr>
      <vt:lpstr>Approach—Heterogeneous Graph Layer </vt:lpstr>
      <vt:lpstr>Approach—Heterogeneous Graph Layer </vt:lpstr>
      <vt:lpstr>Approach—Heterogeneous Graph Layer </vt:lpstr>
      <vt:lpstr>Approach—Heterogeneous Graph Layer  </vt:lpstr>
      <vt:lpstr>Approach—Sentence Selector </vt:lpstr>
      <vt:lpstr>Approach—Sentence Selector </vt:lpstr>
      <vt:lpstr>Approach</vt:lpstr>
      <vt:lpstr>Approach</vt:lpstr>
      <vt:lpstr>Experiment</vt:lpstr>
      <vt:lpstr>Experiment</vt:lpstr>
      <vt:lpstr>Experiment—Single-Document</vt:lpstr>
      <vt:lpstr>Experiment—Single-Document</vt:lpstr>
      <vt:lpstr>Experiment—Multi-Document</vt:lpstr>
      <vt:lpstr>Experiment—Multi-Document</vt:lpstr>
      <vt:lpstr>Experiment</vt:lpstr>
      <vt:lpstr>Experiment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Heterogeneous Graph Neural Networks for Extractive Document Summarization</dc:title>
  <dc:creator>Microsoft Office User</dc:creator>
  <cp:lastModifiedBy>Microsoft Office User</cp:lastModifiedBy>
  <cp:revision>189</cp:revision>
  <dcterms:created xsi:type="dcterms:W3CDTF">2021-04-26T11:05:52Z</dcterms:created>
  <dcterms:modified xsi:type="dcterms:W3CDTF">2021-04-28T08:36:07Z</dcterms:modified>
</cp:coreProperties>
</file>