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87" r:id="rId3"/>
    <p:sldId id="313" r:id="rId4"/>
    <p:sldId id="312" r:id="rId5"/>
    <p:sldId id="378" r:id="rId6"/>
    <p:sldId id="380" r:id="rId7"/>
    <p:sldId id="382" r:id="rId8"/>
    <p:sldId id="384" r:id="rId9"/>
    <p:sldId id="386" r:id="rId10"/>
    <p:sldId id="387" r:id="rId11"/>
    <p:sldId id="381" r:id="rId12"/>
    <p:sldId id="320" r:id="rId13"/>
    <p:sldId id="388" r:id="rId14"/>
    <p:sldId id="391" r:id="rId15"/>
    <p:sldId id="392" r:id="rId16"/>
    <p:sldId id="389" r:id="rId17"/>
    <p:sldId id="390" r:id="rId18"/>
    <p:sldId id="414" r:id="rId19"/>
    <p:sldId id="395" r:id="rId20"/>
    <p:sldId id="397" r:id="rId21"/>
    <p:sldId id="413" r:id="rId22"/>
    <p:sldId id="325" r:id="rId23"/>
    <p:sldId id="396" r:id="rId24"/>
    <p:sldId id="398" r:id="rId25"/>
    <p:sldId id="400" r:id="rId26"/>
    <p:sldId id="401" r:id="rId27"/>
    <p:sldId id="402" r:id="rId28"/>
    <p:sldId id="332" r:id="rId29"/>
    <p:sldId id="403" r:id="rId30"/>
    <p:sldId id="407" r:id="rId31"/>
    <p:sldId id="408" r:id="rId32"/>
    <p:sldId id="404" r:id="rId33"/>
    <p:sldId id="409" r:id="rId34"/>
    <p:sldId id="412" r:id="rId35"/>
    <p:sldId id="406" r:id="rId36"/>
    <p:sldId id="411" r:id="rId37"/>
    <p:sldId id="334"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99" autoAdjust="0"/>
  </p:normalViewPr>
  <p:slideViewPr>
    <p:cSldViewPr snapToGrid="0">
      <p:cViewPr varScale="1">
        <p:scale>
          <a:sx n="68" d="100"/>
          <a:sy n="68" d="100"/>
        </p:scale>
        <p:origin x="12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03E36-0939-407F-AB7E-D06BD6D67135}" type="datetimeFigureOut">
              <a:rPr lang="zh-CN" altLang="en-US" smtClean="0"/>
              <a:t>2021/6/9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F6BC7-8236-4DC9-A5AD-049902F91514}" type="slidenum">
              <a:rPr lang="zh-CN" altLang="en-US" smtClean="0"/>
              <a:t>‹#›</a:t>
            </a:fld>
            <a:endParaRPr lang="zh-CN" altLang="en-US"/>
          </a:p>
        </p:txBody>
      </p:sp>
    </p:spTree>
    <p:extLst>
      <p:ext uri="{BB962C8B-B14F-4D97-AF65-F5344CB8AC3E}">
        <p14:creationId xmlns:p14="http://schemas.microsoft.com/office/powerpoint/2010/main" val="207907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18</a:t>
            </a:fld>
            <a:endParaRPr lang="zh-CN" altLang="en-US"/>
          </a:p>
        </p:txBody>
      </p:sp>
    </p:spTree>
    <p:extLst>
      <p:ext uri="{BB962C8B-B14F-4D97-AF65-F5344CB8AC3E}">
        <p14:creationId xmlns:p14="http://schemas.microsoft.com/office/powerpoint/2010/main" val="1338757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pAsD</a:t>
            </a:r>
            <a:r>
              <a:rPr lang="en-US" altLang="zh-CN" dirty="0"/>
              <a:t> / </a:t>
            </a:r>
            <a:r>
              <a:rPr lang="en-US" altLang="zh-CN" dirty="0" err="1"/>
              <a:t>AsD</a:t>
            </a:r>
            <a:endParaRPr lang="en-US" altLang="zh-CN" dirty="0"/>
          </a:p>
          <a:p>
            <a:endParaRPr lang="en-US" altLang="zh-CN" dirty="0"/>
          </a:p>
          <a:p>
            <a:r>
              <a:rPr lang="en-US" altLang="zh-CN" dirty="0"/>
              <a:t>paired Aspects-sentiment Distance(</a:t>
            </a:r>
            <a:r>
              <a:rPr lang="en-US" altLang="zh-CN" dirty="0" err="1"/>
              <a:t>pAsD</a:t>
            </a:r>
            <a:r>
              <a:rPr lang="en-US" altLang="zh-CN" dirty="0"/>
              <a:t>): only counts the distance between aspect and its corresponding sentiment words </a:t>
            </a:r>
          </a:p>
          <a:p>
            <a:endParaRPr lang="en-US" altLang="zh-CN" dirty="0"/>
          </a:p>
          <a:p>
            <a:r>
              <a:rPr lang="en-US" altLang="zh-CN" dirty="0"/>
              <a:t>FT-PTMs induced trees are more sentiment-word-oriented</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32</a:t>
            </a:fld>
            <a:endParaRPr lang="zh-CN" altLang="en-US"/>
          </a:p>
        </p:txBody>
      </p:sp>
    </p:spTree>
    <p:extLst>
      <p:ext uri="{BB962C8B-B14F-4D97-AF65-F5344CB8AC3E}">
        <p14:creationId xmlns:p14="http://schemas.microsoft.com/office/powerpoint/2010/main" val="142077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Both yes</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33</a:t>
            </a:fld>
            <a:endParaRPr lang="zh-CN" altLang="en-US"/>
          </a:p>
        </p:txBody>
      </p:sp>
    </p:spTree>
    <p:extLst>
      <p:ext uri="{BB962C8B-B14F-4D97-AF65-F5344CB8AC3E}">
        <p14:creationId xmlns:p14="http://schemas.microsoft.com/office/powerpoint/2010/main" val="320320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the </a:t>
            </a:r>
            <a:r>
              <a:rPr lang="en-US" altLang="zh-CN" dirty="0" err="1"/>
              <a:t>RoBERTa</a:t>
            </a:r>
            <a:r>
              <a:rPr lang="en-US" altLang="zh-CN" dirty="0"/>
              <a:t> with an MLP layer achieve SOTA or near SOTA performance</a:t>
            </a:r>
          </a:p>
          <a:p>
            <a:pPr marL="228600" indent="-228600">
              <a:buAutoNum type="arabicPeriod"/>
            </a:pPr>
            <a:endParaRPr lang="en-US" altLang="zh-CN" dirty="0"/>
          </a:p>
          <a:p>
            <a:pPr marL="228600" indent="-228600">
              <a:buAutoNum type="arabicPeriod"/>
            </a:pPr>
            <a:r>
              <a:rPr lang="en-US" altLang="zh-CN" dirty="0"/>
              <a:t>significant improvement is obtained on the Laptop14 dataset</a:t>
            </a:r>
          </a:p>
          <a:p>
            <a:pPr marL="228600" indent="-228600">
              <a:buAutoNum type="arabicPeriod"/>
            </a:pPr>
            <a:endParaRPr lang="en-US" altLang="zh-CN" dirty="0"/>
          </a:p>
          <a:p>
            <a:pPr marL="228600" indent="-228600">
              <a:buAutoNum type="arabicPeriod"/>
            </a:pPr>
            <a:r>
              <a:rPr lang="en-US" altLang="zh-CN" dirty="0"/>
              <a:t>limited improvements have been made over the </a:t>
            </a:r>
            <a:r>
              <a:rPr lang="en-US" altLang="zh-CN" dirty="0" err="1"/>
              <a:t>RoBERTaMLP</a:t>
            </a:r>
            <a:endParaRPr lang="en-US" altLang="zh-CN" dirty="0"/>
          </a:p>
          <a:p>
            <a:pPr marL="228600" indent="-228600">
              <a:buAutoNum type="arabicPeriod"/>
            </a:pPr>
            <a:endParaRPr lang="en-US" altLang="zh-CN" dirty="0"/>
          </a:p>
          <a:p>
            <a:pPr marL="228600" indent="-228600">
              <a:buAutoNum type="arabicPeriod"/>
            </a:pPr>
            <a:r>
              <a:rPr lang="en-US" altLang="zh-CN" dirty="0"/>
              <a:t>The FT-</a:t>
            </a:r>
            <a:r>
              <a:rPr lang="en-US" altLang="zh-CN" dirty="0" err="1"/>
              <a:t>RoBERTa</a:t>
            </a:r>
            <a:r>
              <a:rPr lang="en-US" altLang="zh-CN" dirty="0"/>
              <a:t> Induced Tree could be beneficial to Glove based ALSC models. However, incorporating trees over the </a:t>
            </a:r>
            <a:r>
              <a:rPr lang="en-US" altLang="zh-CN" dirty="0" err="1"/>
              <a:t>RoBERTa</a:t>
            </a:r>
            <a:r>
              <a:rPr lang="en-US" altLang="zh-CN" dirty="0"/>
              <a:t> brings no significant improvement, even the decline can be seen in some cases.</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35</a:t>
            </a:fld>
            <a:endParaRPr lang="zh-CN" altLang="en-US"/>
          </a:p>
        </p:txBody>
      </p:sp>
    </p:spTree>
    <p:extLst>
      <p:ext uri="{BB962C8B-B14F-4D97-AF65-F5344CB8AC3E}">
        <p14:creationId xmlns:p14="http://schemas.microsoft.com/office/powerpoint/2010/main" val="2870514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36</a:t>
            </a:fld>
            <a:endParaRPr lang="zh-CN" altLang="en-US"/>
          </a:p>
        </p:txBody>
      </p:sp>
    </p:spTree>
    <p:extLst>
      <p:ext uri="{BB962C8B-B14F-4D97-AF65-F5344CB8AC3E}">
        <p14:creationId xmlns:p14="http://schemas.microsoft.com/office/powerpoint/2010/main" val="1450642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RGAT: syntactic tags</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19</a:t>
            </a:fld>
            <a:endParaRPr lang="zh-CN" altLang="en-US"/>
          </a:p>
        </p:txBody>
      </p:sp>
    </p:spTree>
    <p:extLst>
      <p:ext uri="{BB962C8B-B14F-4D97-AF65-F5344CB8AC3E}">
        <p14:creationId xmlns:p14="http://schemas.microsoft.com/office/powerpoint/2010/main" val="341646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Fixed Glove embeddings</a:t>
            </a:r>
          </a:p>
          <a:p>
            <a:pPr marL="228600" indent="-228600">
              <a:buAutoNum type="arabicPeriod"/>
            </a:pPr>
            <a:r>
              <a:rPr lang="en-US" altLang="zh-CN" dirty="0"/>
              <a:t>FT-BERT and FT-</a:t>
            </a:r>
            <a:r>
              <a:rPr lang="en-US" altLang="zh-CN" dirty="0" err="1"/>
              <a:t>RoBERTa</a:t>
            </a:r>
            <a:r>
              <a:rPr lang="en-US" altLang="zh-CN" dirty="0"/>
              <a:t> Induced Tree is competitive</a:t>
            </a:r>
          </a:p>
          <a:p>
            <a:pPr marL="228600" indent="-228600">
              <a:buAutoNum type="arabicPeriod"/>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Small performance difference between </a:t>
            </a:r>
            <a:r>
              <a:rPr lang="en-US" altLang="zh-CN" dirty="0" err="1"/>
              <a:t>bert</a:t>
            </a:r>
            <a:r>
              <a:rPr lang="en-US" altLang="zh-CN" dirty="0"/>
              <a:t>, Roberta and left-right chain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Although models with the PTMs induced trees usually perform worse than those with the dependency parsing trees, models with trees induced from ALSC fine-tuned </a:t>
            </a:r>
            <a:r>
              <a:rPr lang="en-US" altLang="zh-CN" dirty="0" err="1"/>
              <a:t>RoBERTa</a:t>
            </a:r>
            <a:r>
              <a:rPr lang="en-US" altLang="zh-CN" dirty="0"/>
              <a:t> can surpass both of them.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Predictable since the word in PTMs induced trees tends to depend on words in their either left or right side as show</a:t>
            </a:r>
            <a:endParaRPr lang="zh-CN" alt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24</a:t>
            </a:fld>
            <a:endParaRPr lang="zh-CN" altLang="en-US"/>
          </a:p>
        </p:txBody>
      </p:sp>
    </p:spTree>
    <p:extLst>
      <p:ext uri="{BB962C8B-B14F-4D97-AF65-F5344CB8AC3E}">
        <p14:creationId xmlns:p14="http://schemas.microsoft.com/office/powerpoint/2010/main" val="3570132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Similar results</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25</a:t>
            </a:fld>
            <a:endParaRPr lang="zh-CN" altLang="en-US"/>
          </a:p>
        </p:txBody>
      </p:sp>
    </p:spTree>
    <p:extLst>
      <p:ext uri="{BB962C8B-B14F-4D97-AF65-F5344CB8AC3E}">
        <p14:creationId xmlns:p14="http://schemas.microsoft.com/office/powerpoint/2010/main" val="413974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induced tree does not provide syntactic tags, we assign virtual tags for every dependency in a uniform way, which slightly damage the performance of model.</a:t>
            </a:r>
          </a:p>
          <a:p>
            <a:endParaRPr lang="en-US" altLang="zh-CN"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26</a:t>
            </a:fld>
            <a:endParaRPr lang="zh-CN" altLang="en-US"/>
          </a:p>
        </p:txBody>
      </p:sp>
    </p:spTree>
    <p:extLst>
      <p:ext uri="{BB962C8B-B14F-4D97-AF65-F5344CB8AC3E}">
        <p14:creationId xmlns:p14="http://schemas.microsoft.com/office/powerpoint/2010/main" val="2738913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results show that models with dependency trees usually achieve better performance than PTMs induced trees. the word in PTMs induced trees tends to depend on words in their either left or right side as show</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27</a:t>
            </a:fld>
            <a:endParaRPr lang="zh-CN" altLang="en-US"/>
          </a:p>
        </p:txBody>
      </p:sp>
    </p:spTree>
    <p:extLst>
      <p:ext uri="{BB962C8B-B14F-4D97-AF65-F5344CB8AC3E}">
        <p14:creationId xmlns:p14="http://schemas.microsoft.com/office/powerpoint/2010/main" val="3895586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observe that on average over 70% relations in BERT/</a:t>
            </a:r>
            <a:r>
              <a:rPr lang="en-US" altLang="zh-CN" dirty="0" err="1"/>
              <a:t>RoBERTa</a:t>
            </a:r>
            <a:r>
              <a:rPr lang="en-US" altLang="zh-CN" dirty="0"/>
              <a:t> Induced Tree are neighboring connections. This will damage the performance of models using topological structures of trees. Thus, PTMs induced trees usually perform worse than “Dep.”</a:t>
            </a:r>
            <a:r>
              <a:rPr lang="zh-CN" altLang="en-US" dirty="0"/>
              <a:t>， </a:t>
            </a:r>
            <a:r>
              <a:rPr lang="en-US" altLang="zh-CN" dirty="0"/>
              <a:t>with a slight improvement over left/right-chains</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29</a:t>
            </a:fld>
            <a:endParaRPr lang="zh-CN" altLang="en-US"/>
          </a:p>
        </p:txBody>
      </p:sp>
    </p:spTree>
    <p:extLst>
      <p:ext uri="{BB962C8B-B14F-4D97-AF65-F5344CB8AC3E}">
        <p14:creationId xmlns:p14="http://schemas.microsoft.com/office/powerpoint/2010/main" val="245145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selected 50 most frequent sentiment words counted</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30</a:t>
            </a:fld>
            <a:endParaRPr lang="zh-CN" altLang="en-US"/>
          </a:p>
        </p:txBody>
      </p:sp>
    </p:spTree>
    <p:extLst>
      <p:ext uri="{BB962C8B-B14F-4D97-AF65-F5344CB8AC3E}">
        <p14:creationId xmlns:p14="http://schemas.microsoft.com/office/powerpoint/2010/main" val="61134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31</a:t>
            </a:fld>
            <a:endParaRPr lang="zh-CN" altLang="en-US"/>
          </a:p>
        </p:txBody>
      </p:sp>
    </p:spTree>
    <p:extLst>
      <p:ext uri="{BB962C8B-B14F-4D97-AF65-F5344CB8AC3E}">
        <p14:creationId xmlns:p14="http://schemas.microsoft.com/office/powerpoint/2010/main" val="370659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7DC55-038C-49C6-8009-17A0BF96A45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E6F20327-1483-47CA-B5BF-A0E8CE0FC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9F14CC-3A4E-4484-8E30-1039E781BE07}"/>
              </a:ext>
            </a:extLst>
          </p:cNvPr>
          <p:cNvSpPr>
            <a:spLocks noGrp="1"/>
          </p:cNvSpPr>
          <p:nvPr>
            <p:ph type="dt" sz="half" idx="10"/>
          </p:nvPr>
        </p:nvSpPr>
        <p:spPr/>
        <p:txBody>
          <a:bodyPr/>
          <a:lstStyle/>
          <a:p>
            <a:fld id="{41D3FC2A-F6A1-4A3E-991D-F2CFB773DDBF}" type="datetime1">
              <a:rPr lang="zh-CN" altLang="en-US" smtClean="0"/>
              <a:t>2021/6/9</a:t>
            </a:fld>
            <a:endParaRPr lang="zh-CN" altLang="en-US"/>
          </a:p>
        </p:txBody>
      </p:sp>
      <p:sp>
        <p:nvSpPr>
          <p:cNvPr id="5" name="页脚占位符 4">
            <a:extLst>
              <a:ext uri="{FF2B5EF4-FFF2-40B4-BE49-F238E27FC236}">
                <a16:creationId xmlns:a16="http://schemas.microsoft.com/office/drawing/2014/main" id="{BADEB4F5-8C55-4829-87CD-8D88368768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2CD9C8-91EE-4B06-B349-89CFB7A911A1}"/>
              </a:ext>
            </a:extLst>
          </p:cNvPr>
          <p:cNvSpPr>
            <a:spLocks noGrp="1"/>
          </p:cNvSpPr>
          <p:nvPr>
            <p:ph type="sldNum" sz="quarter" idx="12"/>
          </p:nvPr>
        </p:nvSpPr>
        <p:spPr/>
        <p:txBody>
          <a:bodyPr/>
          <a:lstStyle/>
          <a:p>
            <a:fld id="{3D206035-ADF6-4616-9675-7996E7E745DF}" type="slidenum">
              <a:rPr lang="zh-CN" altLang="en-US" smtClean="0"/>
              <a:pPr/>
              <a:t>‹#›</a:t>
            </a:fld>
            <a:r>
              <a:rPr lang="en-US" altLang="zh-CN" dirty="0"/>
              <a:t>/23</a:t>
            </a:r>
            <a:endParaRPr lang="zh-CN" altLang="en-US" dirty="0"/>
          </a:p>
        </p:txBody>
      </p:sp>
    </p:spTree>
    <p:extLst>
      <p:ext uri="{BB962C8B-B14F-4D97-AF65-F5344CB8AC3E}">
        <p14:creationId xmlns:p14="http://schemas.microsoft.com/office/powerpoint/2010/main" val="27514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BAAE6-A35E-4BE6-AC87-C55E49F048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8AA69F-78BF-4DED-8EF7-685080A7750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2396B-7224-44E3-A3DF-4DCC74FED128}"/>
              </a:ext>
            </a:extLst>
          </p:cNvPr>
          <p:cNvSpPr>
            <a:spLocks noGrp="1"/>
          </p:cNvSpPr>
          <p:nvPr>
            <p:ph type="dt" sz="half" idx="10"/>
          </p:nvPr>
        </p:nvSpPr>
        <p:spPr/>
        <p:txBody>
          <a:bodyPr/>
          <a:lstStyle/>
          <a:p>
            <a:fld id="{628B2C3E-E7E0-4B13-B5BD-A64ACDBAB9FC}" type="datetime1">
              <a:rPr lang="zh-CN" altLang="en-US" smtClean="0"/>
              <a:t>2021/6/9</a:t>
            </a:fld>
            <a:endParaRPr lang="zh-CN" altLang="en-US"/>
          </a:p>
        </p:txBody>
      </p:sp>
      <p:sp>
        <p:nvSpPr>
          <p:cNvPr id="5" name="页脚占位符 4">
            <a:extLst>
              <a:ext uri="{FF2B5EF4-FFF2-40B4-BE49-F238E27FC236}">
                <a16:creationId xmlns:a16="http://schemas.microsoft.com/office/drawing/2014/main" id="{F0660A5E-82FD-4858-8C9A-68D330AFF6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261137-E69B-4FAD-88CB-36906F6C9669}"/>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261175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E5D11F-F1A0-4EA2-9049-B145C4F0F6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79CDDD-AEB8-4865-A539-2E1FF4777A4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C07282-66CD-43A4-B795-BE711E49F5A5}"/>
              </a:ext>
            </a:extLst>
          </p:cNvPr>
          <p:cNvSpPr>
            <a:spLocks noGrp="1"/>
          </p:cNvSpPr>
          <p:nvPr>
            <p:ph type="dt" sz="half" idx="10"/>
          </p:nvPr>
        </p:nvSpPr>
        <p:spPr/>
        <p:txBody>
          <a:bodyPr/>
          <a:lstStyle/>
          <a:p>
            <a:fld id="{C44FAEA5-A51F-44A6-B8E5-BA947FDBDF9B}" type="datetime1">
              <a:rPr lang="zh-CN" altLang="en-US" smtClean="0"/>
              <a:t>2021/6/9</a:t>
            </a:fld>
            <a:endParaRPr lang="zh-CN" altLang="en-US"/>
          </a:p>
        </p:txBody>
      </p:sp>
      <p:sp>
        <p:nvSpPr>
          <p:cNvPr id="5" name="页脚占位符 4">
            <a:extLst>
              <a:ext uri="{FF2B5EF4-FFF2-40B4-BE49-F238E27FC236}">
                <a16:creationId xmlns:a16="http://schemas.microsoft.com/office/drawing/2014/main" id="{581CCFEB-A8F1-4E6F-B830-EBA5B16BA7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F9E237-F65B-4501-9274-9C4A78FA6557}"/>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395650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FCECF-E56D-4890-9C61-47C4A830B1ED}"/>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B505C657-5636-4AB8-91F7-3EA4EEA9E5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1913E7-DD36-4074-B48C-F7155FC613BF}"/>
              </a:ext>
            </a:extLst>
          </p:cNvPr>
          <p:cNvSpPr>
            <a:spLocks noGrp="1"/>
          </p:cNvSpPr>
          <p:nvPr>
            <p:ph type="dt" sz="half" idx="10"/>
          </p:nvPr>
        </p:nvSpPr>
        <p:spPr/>
        <p:txBody>
          <a:bodyPr/>
          <a:lstStyle/>
          <a:p>
            <a:fld id="{09695730-BB64-48B6-9AFF-B0DC1D71895A}" type="datetime1">
              <a:rPr lang="zh-CN" altLang="en-US" smtClean="0"/>
              <a:t>2021/6/9</a:t>
            </a:fld>
            <a:endParaRPr lang="zh-CN" altLang="en-US"/>
          </a:p>
        </p:txBody>
      </p:sp>
      <p:sp>
        <p:nvSpPr>
          <p:cNvPr id="5" name="页脚占位符 4">
            <a:extLst>
              <a:ext uri="{FF2B5EF4-FFF2-40B4-BE49-F238E27FC236}">
                <a16:creationId xmlns:a16="http://schemas.microsoft.com/office/drawing/2014/main" id="{18FB3D77-B565-4339-9D00-2BE2EC9529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92B155-8E73-4CD4-8EC7-C9CC750A3432}"/>
              </a:ext>
            </a:extLst>
          </p:cNvPr>
          <p:cNvSpPr>
            <a:spLocks noGrp="1"/>
          </p:cNvSpPr>
          <p:nvPr>
            <p:ph type="sldNum" sz="quarter" idx="12"/>
          </p:nvPr>
        </p:nvSpPr>
        <p:spPr/>
        <p:txBody>
          <a:bodyPr/>
          <a:lstStyle/>
          <a:p>
            <a:fld id="{3D206035-ADF6-4616-9675-7996E7E745DF}" type="slidenum">
              <a:rPr lang="zh-CN" altLang="en-US" smtClean="0"/>
              <a:pPr/>
              <a:t>‹#›</a:t>
            </a:fld>
            <a:r>
              <a:rPr lang="en-US" altLang="zh-CN" dirty="0"/>
              <a:t>/23</a:t>
            </a:r>
            <a:endParaRPr lang="zh-CN" altLang="en-US" dirty="0"/>
          </a:p>
        </p:txBody>
      </p:sp>
    </p:spTree>
    <p:extLst>
      <p:ext uri="{BB962C8B-B14F-4D97-AF65-F5344CB8AC3E}">
        <p14:creationId xmlns:p14="http://schemas.microsoft.com/office/powerpoint/2010/main" val="426206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2932E-1678-4877-870C-7ED681576AFC}"/>
              </a:ext>
            </a:extLst>
          </p:cNvPr>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D3C1CDCC-CF64-4EDB-9EBC-5C15A81504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CD8172-9A17-4B7E-93C4-D89570934EE9}"/>
              </a:ext>
            </a:extLst>
          </p:cNvPr>
          <p:cNvSpPr>
            <a:spLocks noGrp="1"/>
          </p:cNvSpPr>
          <p:nvPr>
            <p:ph type="dt" sz="half" idx="10"/>
          </p:nvPr>
        </p:nvSpPr>
        <p:spPr/>
        <p:txBody>
          <a:bodyPr/>
          <a:lstStyle/>
          <a:p>
            <a:fld id="{B425C341-6BBE-4759-9049-DBDF95A24F83}" type="datetime1">
              <a:rPr lang="zh-CN" altLang="en-US" smtClean="0"/>
              <a:t>2021/6/9</a:t>
            </a:fld>
            <a:endParaRPr lang="zh-CN" altLang="en-US"/>
          </a:p>
        </p:txBody>
      </p:sp>
      <p:sp>
        <p:nvSpPr>
          <p:cNvPr id="5" name="页脚占位符 4">
            <a:extLst>
              <a:ext uri="{FF2B5EF4-FFF2-40B4-BE49-F238E27FC236}">
                <a16:creationId xmlns:a16="http://schemas.microsoft.com/office/drawing/2014/main" id="{0F95019C-23E0-4314-A9AB-6A18C43D95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C14E0F-73EF-46AC-AB4F-800F5506F14F}"/>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259489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4852D-8EBF-4109-BEAC-730B01AFFB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1309E3-F92D-4118-9E0F-DD68EB1EF1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532B740-1E03-401A-A0C9-D54561D5182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DAF8F1-EB5C-4E02-9DC4-42D09BA79841}"/>
              </a:ext>
            </a:extLst>
          </p:cNvPr>
          <p:cNvSpPr>
            <a:spLocks noGrp="1"/>
          </p:cNvSpPr>
          <p:nvPr>
            <p:ph type="dt" sz="half" idx="10"/>
          </p:nvPr>
        </p:nvSpPr>
        <p:spPr/>
        <p:txBody>
          <a:bodyPr/>
          <a:lstStyle/>
          <a:p>
            <a:fld id="{95B6F436-B1DE-47E0-8F00-777407CF0CA2}" type="datetime1">
              <a:rPr lang="zh-CN" altLang="en-US" smtClean="0"/>
              <a:t>2021/6/9</a:t>
            </a:fld>
            <a:endParaRPr lang="zh-CN" altLang="en-US"/>
          </a:p>
        </p:txBody>
      </p:sp>
      <p:sp>
        <p:nvSpPr>
          <p:cNvPr id="6" name="页脚占位符 5">
            <a:extLst>
              <a:ext uri="{FF2B5EF4-FFF2-40B4-BE49-F238E27FC236}">
                <a16:creationId xmlns:a16="http://schemas.microsoft.com/office/drawing/2014/main" id="{FA4C483B-FFDB-4E66-9007-25E2BBB2DB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C097C2-D82C-4D92-8116-0DC87E31C291}"/>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327846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314B1-0979-4C9E-A196-5E1BD6CB125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113E3E-A26D-475E-BDDD-39F51AC94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3DBE46-3B06-41C3-9348-1E309B08BD4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056BB6-573D-4C7F-A589-BAEE9C7A0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49659C-4629-413B-A596-D39A1E20FD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7EB703C-883C-4707-AF65-F324D61E76EA}"/>
              </a:ext>
            </a:extLst>
          </p:cNvPr>
          <p:cNvSpPr>
            <a:spLocks noGrp="1"/>
          </p:cNvSpPr>
          <p:nvPr>
            <p:ph type="dt" sz="half" idx="10"/>
          </p:nvPr>
        </p:nvSpPr>
        <p:spPr/>
        <p:txBody>
          <a:bodyPr/>
          <a:lstStyle/>
          <a:p>
            <a:fld id="{CAFFFA86-255E-4CE8-911C-6D6C6982AA24}" type="datetime1">
              <a:rPr lang="zh-CN" altLang="en-US" smtClean="0"/>
              <a:t>2021/6/9</a:t>
            </a:fld>
            <a:endParaRPr lang="zh-CN" altLang="en-US"/>
          </a:p>
        </p:txBody>
      </p:sp>
      <p:sp>
        <p:nvSpPr>
          <p:cNvPr id="8" name="页脚占位符 7">
            <a:extLst>
              <a:ext uri="{FF2B5EF4-FFF2-40B4-BE49-F238E27FC236}">
                <a16:creationId xmlns:a16="http://schemas.microsoft.com/office/drawing/2014/main" id="{136DB2EC-115B-4344-8CC9-18F3DFCFDF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2819AE-A3BD-432D-9222-F2758BA07092}"/>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89921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01481-6D7E-408D-9279-EE4DD0AD4B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585921-6A4F-4D1A-BB0A-FBD3AD721400}"/>
              </a:ext>
            </a:extLst>
          </p:cNvPr>
          <p:cNvSpPr>
            <a:spLocks noGrp="1"/>
          </p:cNvSpPr>
          <p:nvPr>
            <p:ph type="dt" sz="half" idx="10"/>
          </p:nvPr>
        </p:nvSpPr>
        <p:spPr/>
        <p:txBody>
          <a:bodyPr/>
          <a:lstStyle/>
          <a:p>
            <a:fld id="{3ECE26DF-A556-4DDE-992B-D16244EA841E}" type="datetime1">
              <a:rPr lang="zh-CN" altLang="en-US" smtClean="0"/>
              <a:t>2021/6/9</a:t>
            </a:fld>
            <a:endParaRPr lang="zh-CN" altLang="en-US"/>
          </a:p>
        </p:txBody>
      </p:sp>
      <p:sp>
        <p:nvSpPr>
          <p:cNvPr id="4" name="页脚占位符 3">
            <a:extLst>
              <a:ext uri="{FF2B5EF4-FFF2-40B4-BE49-F238E27FC236}">
                <a16:creationId xmlns:a16="http://schemas.microsoft.com/office/drawing/2014/main" id="{1DCC31FD-E4E9-48D7-8523-63052F9FA6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0EEE16-F896-4F87-A7AE-8A3B57660985}"/>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128357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A0C80E-E79E-4E78-BEDF-3F8AD81E4BF5}"/>
              </a:ext>
            </a:extLst>
          </p:cNvPr>
          <p:cNvSpPr>
            <a:spLocks noGrp="1"/>
          </p:cNvSpPr>
          <p:nvPr>
            <p:ph type="dt" sz="half" idx="10"/>
          </p:nvPr>
        </p:nvSpPr>
        <p:spPr/>
        <p:txBody>
          <a:bodyPr/>
          <a:lstStyle/>
          <a:p>
            <a:fld id="{ADD0C7EF-26BD-4C93-B67C-092E6516FCC2}" type="datetime1">
              <a:rPr lang="zh-CN" altLang="en-US" smtClean="0"/>
              <a:t>2021/6/9</a:t>
            </a:fld>
            <a:endParaRPr lang="zh-CN" altLang="en-US"/>
          </a:p>
        </p:txBody>
      </p:sp>
      <p:sp>
        <p:nvSpPr>
          <p:cNvPr id="3" name="页脚占位符 2">
            <a:extLst>
              <a:ext uri="{FF2B5EF4-FFF2-40B4-BE49-F238E27FC236}">
                <a16:creationId xmlns:a16="http://schemas.microsoft.com/office/drawing/2014/main" id="{D1959E6F-1ECB-4C54-876B-FDA6787564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016150F-349A-4E34-A1D5-03F7D05F13A3}"/>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46078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DBEF1-2311-4236-ACC9-971CB3CA76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B6CFF6-7630-4E27-A3F5-BD4D59C3C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353F9B8-C85B-4AC7-AB99-600B64310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FB8941-6890-4138-94AC-36F6338F5F4F}"/>
              </a:ext>
            </a:extLst>
          </p:cNvPr>
          <p:cNvSpPr>
            <a:spLocks noGrp="1"/>
          </p:cNvSpPr>
          <p:nvPr>
            <p:ph type="dt" sz="half" idx="10"/>
          </p:nvPr>
        </p:nvSpPr>
        <p:spPr/>
        <p:txBody>
          <a:bodyPr/>
          <a:lstStyle/>
          <a:p>
            <a:fld id="{35C69029-B6EE-4C36-96B2-8EC00C504C2E}" type="datetime1">
              <a:rPr lang="zh-CN" altLang="en-US" smtClean="0"/>
              <a:t>2021/6/9</a:t>
            </a:fld>
            <a:endParaRPr lang="zh-CN" altLang="en-US"/>
          </a:p>
        </p:txBody>
      </p:sp>
      <p:sp>
        <p:nvSpPr>
          <p:cNvPr id="6" name="页脚占位符 5">
            <a:extLst>
              <a:ext uri="{FF2B5EF4-FFF2-40B4-BE49-F238E27FC236}">
                <a16:creationId xmlns:a16="http://schemas.microsoft.com/office/drawing/2014/main" id="{9ECC3AC7-00E9-4156-B5F6-EB585575CE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D4E124-64BB-4CC5-B173-12D691FA6FF4}"/>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391348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0A561-17E1-4DC5-A6C2-ADA0CB60BF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B90A86-F0EB-4C8C-B2DC-E46CE6260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961D208-6F5B-43BF-A907-4C93AF8ED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436F39-B980-4151-B4F6-D06B069D29CA}"/>
              </a:ext>
            </a:extLst>
          </p:cNvPr>
          <p:cNvSpPr>
            <a:spLocks noGrp="1"/>
          </p:cNvSpPr>
          <p:nvPr>
            <p:ph type="dt" sz="half" idx="10"/>
          </p:nvPr>
        </p:nvSpPr>
        <p:spPr/>
        <p:txBody>
          <a:bodyPr/>
          <a:lstStyle/>
          <a:p>
            <a:fld id="{3B5666CB-FFAE-4742-9F6D-D074E3811A76}" type="datetime1">
              <a:rPr lang="zh-CN" altLang="en-US" smtClean="0"/>
              <a:t>2021/6/9</a:t>
            </a:fld>
            <a:endParaRPr lang="zh-CN" altLang="en-US"/>
          </a:p>
        </p:txBody>
      </p:sp>
      <p:sp>
        <p:nvSpPr>
          <p:cNvPr id="6" name="页脚占位符 5">
            <a:extLst>
              <a:ext uri="{FF2B5EF4-FFF2-40B4-BE49-F238E27FC236}">
                <a16:creationId xmlns:a16="http://schemas.microsoft.com/office/drawing/2014/main" id="{77BC6746-8654-4A00-9C50-C46DEFE676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BEC579-7BF4-4AD5-9EE7-3CBFE7B560C8}"/>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233379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681D19-1AFB-4F88-98E7-1C50184B3A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F324F5E-AE1D-4E23-983D-A71CF5EBB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58841A-D159-4154-BDB1-83243DE98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53899-BBB3-42FF-A03F-187514D6E8B5}" type="datetime1">
              <a:rPr lang="zh-CN" altLang="en-US" smtClean="0"/>
              <a:t>2021/6/9</a:t>
            </a:fld>
            <a:endParaRPr lang="zh-CN" altLang="en-US"/>
          </a:p>
        </p:txBody>
      </p:sp>
      <p:sp>
        <p:nvSpPr>
          <p:cNvPr id="5" name="页脚占位符 4">
            <a:extLst>
              <a:ext uri="{FF2B5EF4-FFF2-40B4-BE49-F238E27FC236}">
                <a16:creationId xmlns:a16="http://schemas.microsoft.com/office/drawing/2014/main" id="{106951F6-F8A4-46C3-8472-DEBD2CD76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8A076B-F94D-48E7-B799-1E38F15CE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184352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83069-7F53-47D5-95EB-F8630578F943}"/>
              </a:ext>
            </a:extLst>
          </p:cNvPr>
          <p:cNvSpPr>
            <a:spLocks noGrp="1"/>
          </p:cNvSpPr>
          <p:nvPr>
            <p:ph type="ctrTitle"/>
          </p:nvPr>
        </p:nvSpPr>
        <p:spPr>
          <a:xfrm>
            <a:off x="676979" y="2303363"/>
            <a:ext cx="10838041" cy="1125638"/>
          </a:xfrm>
        </p:spPr>
        <p:txBody>
          <a:bodyPr>
            <a:noAutofit/>
          </a:bodyPr>
          <a:lstStyle/>
          <a:p>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Does syntax matter? A strong baseline for</a:t>
            </a:r>
            <a:br>
              <a:rPr lang="en-US" altLang="zh-CN" sz="3600" dirty="0">
                <a:latin typeface="Times New Roman" panose="02020603050405020304" pitchFamily="18" charset="0"/>
                <a:ea typeface="等线" panose="02010600030101010101" pitchFamily="2" charset="-122"/>
                <a:cs typeface="Times New Roman" panose="02020603050405020304" pitchFamily="18" charset="0"/>
              </a:rPr>
            </a:b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Aspect-based Sentiment Analysis with </a:t>
            </a:r>
            <a:r>
              <a:rPr lang="en-US" altLang="zh-CN" sz="3600" dirty="0" err="1">
                <a:latin typeface="Times New Roman" panose="02020603050405020304" pitchFamily="18" charset="0"/>
                <a:ea typeface="等线" panose="02010600030101010101" pitchFamily="2" charset="-122"/>
                <a:cs typeface="Times New Roman" panose="02020603050405020304" pitchFamily="18" charset="0"/>
              </a:rPr>
              <a:t>RoBERTa</a:t>
            </a:r>
            <a:endParaRPr lang="zh-CN" altLang="en-US" sz="36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3" name="副标题 2">
            <a:extLst>
              <a:ext uri="{FF2B5EF4-FFF2-40B4-BE49-F238E27FC236}">
                <a16:creationId xmlns:a16="http://schemas.microsoft.com/office/drawing/2014/main" id="{828CA258-DBA4-43FC-B49D-798F508D2141}"/>
              </a:ext>
            </a:extLst>
          </p:cNvPr>
          <p:cNvSpPr>
            <a:spLocks noGrp="1"/>
          </p:cNvSpPr>
          <p:nvPr>
            <p:ph type="subTitle" idx="1"/>
          </p:nvPr>
        </p:nvSpPr>
        <p:spPr>
          <a:xfrm>
            <a:off x="1524000" y="3602038"/>
            <a:ext cx="9144000" cy="2555694"/>
          </a:xfrm>
        </p:spPr>
        <p:txBody>
          <a:bodyPr>
            <a:normAutofit/>
          </a:bodyPr>
          <a:lstStyle/>
          <a:p>
            <a:r>
              <a:rPr lang="en-US" altLang="zh-CN" sz="3200" dirty="0" err="1">
                <a:latin typeface="Times New Roman" panose="02020603050405020304" pitchFamily="18" charset="0"/>
                <a:ea typeface="等线" panose="02010600030101010101" pitchFamily="2" charset="-122"/>
                <a:cs typeface="Times New Roman" panose="02020603050405020304" pitchFamily="18" charset="0"/>
              </a:rPr>
              <a:t>Junqi</a:t>
            </a: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 Dai, Hang Yan, </a:t>
            </a:r>
          </a:p>
          <a:p>
            <a:r>
              <a:rPr lang="en-US" altLang="zh-CN" sz="3200" dirty="0" err="1">
                <a:latin typeface="Times New Roman" panose="02020603050405020304" pitchFamily="18" charset="0"/>
                <a:ea typeface="等线" panose="02010600030101010101" pitchFamily="2" charset="-122"/>
                <a:cs typeface="Times New Roman" panose="02020603050405020304" pitchFamily="18" charset="0"/>
              </a:rPr>
              <a:t>Tianxiang</a:t>
            </a: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 Sun, </a:t>
            </a:r>
            <a:r>
              <a:rPr lang="en-US" altLang="zh-CN" sz="3200" dirty="0" err="1">
                <a:latin typeface="Times New Roman" panose="02020603050405020304" pitchFamily="18" charset="0"/>
                <a:ea typeface="等线" panose="02010600030101010101" pitchFamily="2" charset="-122"/>
                <a:cs typeface="Times New Roman" panose="02020603050405020304" pitchFamily="18" charset="0"/>
              </a:rPr>
              <a:t>Pengfei</a:t>
            </a: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 Liu, </a:t>
            </a:r>
            <a:r>
              <a:rPr lang="en-US" altLang="zh-CN" sz="3200" dirty="0" err="1">
                <a:latin typeface="Times New Roman" panose="02020603050405020304" pitchFamily="18" charset="0"/>
                <a:ea typeface="等线" panose="02010600030101010101" pitchFamily="2" charset="-122"/>
                <a:cs typeface="Times New Roman" panose="02020603050405020304" pitchFamily="18" charset="0"/>
              </a:rPr>
              <a:t>Xipeng</a:t>
            </a: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等线" panose="02010600030101010101" pitchFamily="2" charset="-122"/>
                <a:cs typeface="Times New Roman" panose="02020603050405020304" pitchFamily="18" charset="0"/>
              </a:rPr>
              <a:t>Qiu</a:t>
            </a:r>
            <a:endParaRPr lang="zh-CN" altLang="en-US" sz="32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72CAA93D-455C-41C6-9DBA-9627B75E4B01}"/>
              </a:ext>
            </a:extLst>
          </p:cNvPr>
          <p:cNvSpPr>
            <a:spLocks noGrp="1"/>
          </p:cNvSpPr>
          <p:nvPr>
            <p:ph type="sldNum" sz="quarter" idx="12"/>
          </p:nvPr>
        </p:nvSpPr>
        <p:spPr/>
        <p:txBody>
          <a:bodyPr/>
          <a:lstStyle/>
          <a:p>
            <a:fld id="{3D206035-ADF6-4616-9675-7996E7E745DF}" type="slidenum">
              <a:rPr lang="zh-CN" altLang="en-US" smtClean="0"/>
              <a:pPr/>
              <a:t>1</a:t>
            </a:fld>
            <a:r>
              <a:rPr lang="en-US" altLang="zh-CN" dirty="0"/>
              <a:t>/37</a:t>
            </a:r>
            <a:endParaRPr lang="zh-CN" altLang="en-US" dirty="0"/>
          </a:p>
        </p:txBody>
      </p:sp>
    </p:spTree>
    <p:extLst>
      <p:ext uri="{BB962C8B-B14F-4D97-AF65-F5344CB8AC3E}">
        <p14:creationId xmlns:p14="http://schemas.microsoft.com/office/powerpoint/2010/main" val="684307475"/>
      </p:ext>
    </p:extLst>
  </p:cSld>
  <p:clrMapOvr>
    <a:masterClrMapping/>
  </p:clrMapOvr>
  <mc:AlternateContent xmlns:mc="http://schemas.openxmlformats.org/markup-compatibility/2006" xmlns:p14="http://schemas.microsoft.com/office/powerpoint/2010/main">
    <mc:Choice Requires="p14">
      <p:transition spd="med" p14:dur="700" advTm="10496">
        <p:fade/>
      </p:transition>
    </mc:Choice>
    <mc:Fallback xmlns="">
      <p:transition spd="med" advTm="1049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Dependency tree</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10</a:t>
            </a:fld>
            <a:r>
              <a:rPr lang="en-US" altLang="zh-CN" dirty="0"/>
              <a:t>/39</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3996056"/>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Question:  What else can capture syntactic features?</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Answer: Pre-trained Models  (Perturbed Masking  </a:t>
            </a:r>
            <a:r>
              <a:rPr lang="en-US" altLang="zh-CN" dirty="0">
                <a:latin typeface="Times New Roman" panose="02020603050405020304" pitchFamily="18" charset="0"/>
                <a:ea typeface="等线" panose="02010600030101010101" pitchFamily="2" charset="-122"/>
                <a:cs typeface="Times New Roman" panose="02020603050405020304" pitchFamily="18" charset="0"/>
                <a:sym typeface="Wingdings" panose="05000000000000000000" pitchFamily="2" charset="2"/>
              </a:rPr>
              <a:t> Tree</a:t>
            </a:r>
            <a:r>
              <a:rPr lang="en-US" altLang="zh-CN" dirty="0">
                <a:latin typeface="Times New Roman" panose="02020603050405020304" pitchFamily="18" charset="0"/>
                <a:ea typeface="等线" panose="02010600030101010101" pitchFamily="2" charset="-122"/>
                <a:cs typeface="Times New Roman" panose="02020603050405020304" pitchFamily="18" charset="0"/>
              </a:rPr>
              <a:t>)</a:t>
            </a:r>
          </a:p>
          <a:p>
            <a:pPr>
              <a:lnSpc>
                <a:spcPct val="125000"/>
              </a:lnSpc>
            </a:pP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Help the aspects find their contextual words</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Great food but the service was dreadful</a:t>
            </a:r>
          </a:p>
          <a:p>
            <a:pPr marL="0" indent="0">
              <a:lnSpc>
                <a:spcPct val="125000"/>
              </a:lnSpc>
              <a:buNone/>
            </a:pP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内容占位符 2">
            <a:extLst>
              <a:ext uri="{FF2B5EF4-FFF2-40B4-BE49-F238E27FC236}">
                <a16:creationId xmlns:a16="http://schemas.microsoft.com/office/drawing/2014/main" id="{390A5301-D1C5-4D49-ADEA-AAACD3AD2D20}"/>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4A94EB5-0758-4929-852F-928866E7B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12" y="3103259"/>
            <a:ext cx="10925175" cy="2847975"/>
          </a:xfrm>
          <a:prstGeom prst="rect">
            <a:avLst/>
          </a:prstGeom>
        </p:spPr>
      </p:pic>
    </p:spTree>
    <p:extLst>
      <p:ext uri="{BB962C8B-B14F-4D97-AF65-F5344CB8AC3E}">
        <p14:creationId xmlns:p14="http://schemas.microsoft.com/office/powerpoint/2010/main" val="793031868"/>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Two questions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11</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5142334"/>
          </a:xfrm>
        </p:spPr>
        <p:txBody>
          <a:bodyPr>
            <a:normAutofit/>
          </a:bodyPr>
          <a:lstStyle/>
          <a:p>
            <a:pPr>
              <a:lnSpc>
                <a:spcPct val="125000"/>
              </a:lnSpc>
            </a:pPr>
            <a:r>
              <a:rPr lang="en-US" altLang="zh-CN" b="1" dirty="0">
                <a:latin typeface="Times New Roman" panose="02020603050405020304" pitchFamily="18" charset="0"/>
                <a:ea typeface="等线" panose="02010600030101010101" pitchFamily="2" charset="-122"/>
                <a:cs typeface="Times New Roman" panose="02020603050405020304" pitchFamily="18" charset="0"/>
              </a:rPr>
              <a:t>Q1:</a:t>
            </a:r>
            <a:r>
              <a:rPr lang="en-US" altLang="zh-CN" dirty="0">
                <a:latin typeface="Times New Roman" panose="02020603050405020304" pitchFamily="18" charset="0"/>
                <a:ea typeface="等线" panose="02010600030101010101" pitchFamily="2" charset="-122"/>
                <a:cs typeface="Times New Roman" panose="02020603050405020304" pitchFamily="18" charset="0"/>
              </a:rPr>
              <a:t> Will the tree induced from pre-trained models achieve better performance than the tree given by a dependency parser when combined with different tree-based ALSC models? </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b="1" dirty="0">
                <a:latin typeface="Times New Roman" panose="02020603050405020304" pitchFamily="18" charset="0"/>
                <a:ea typeface="等线" panose="02010600030101010101" pitchFamily="2" charset="-122"/>
                <a:cs typeface="Times New Roman" panose="02020603050405020304" pitchFamily="18" charset="0"/>
              </a:rPr>
              <a:t>Q2:</a:t>
            </a:r>
            <a:r>
              <a:rPr lang="en-US" altLang="zh-CN" dirty="0">
                <a:latin typeface="Times New Roman" panose="02020603050405020304" pitchFamily="18" charset="0"/>
                <a:ea typeface="等线" panose="02010600030101010101" pitchFamily="2" charset="-122"/>
                <a:cs typeface="Times New Roman" panose="02020603050405020304" pitchFamily="18" charset="0"/>
              </a:rPr>
              <a:t> Will pre-trained models adapt the implicitly entailed tree structure to the ALSC task during the finetuning?</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marL="457200" lvl="1" indent="0">
              <a:buNone/>
            </a:pP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37779517"/>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Contents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12</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4351338"/>
          </a:xfrm>
        </p:spPr>
        <p:txBody>
          <a:bodyPr>
            <a:normAutofit/>
          </a:bodyPr>
          <a:lstStyle/>
          <a:p>
            <a:r>
              <a:rPr lang="en-US" altLang="zh-CN" sz="3200" dirty="0">
                <a:solidFill>
                  <a:schemeClr val="accent3"/>
                </a:solidFill>
                <a:latin typeface="Times New Roman" panose="02020603050405020304" pitchFamily="18" charset="0"/>
                <a:cs typeface="Times New Roman" panose="02020603050405020304" pitchFamily="18" charset="0"/>
              </a:rPr>
              <a:t>Introduction</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Methods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Experiments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Analysis</a:t>
            </a:r>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pPr lvl="1"/>
            <a:endParaRPr lang="zh-CN" altLang="en-US" sz="32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91235332"/>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Perturbed Masking</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13</a:t>
            </a:fld>
            <a:r>
              <a:rPr lang="en-US" altLang="zh-CN" dirty="0"/>
              <a:t>/37</a:t>
            </a:r>
            <a:endParaRPr lang="zh-CN" altLang="en-US" dirty="0"/>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5142334"/>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Sentence </a:t>
                </a:r>
                <a14:m>
                  <m:oMath xmlns:m="http://schemas.openxmlformats.org/officeDocument/2006/math">
                    <m:sSub>
                      <m:sSubPr>
                        <m:ctrlPr>
                          <a:rPr lang="en-US" altLang="zh-CN" i="1" dirty="0"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b="1" i="1" dirty="0" smtClean="0">
                            <a:latin typeface="Cambria Math" panose="02040503050406030204" pitchFamily="18" charset="0"/>
                            <a:ea typeface="等线" panose="02010600030101010101" pitchFamily="2" charset="-122"/>
                            <a:cs typeface="Times New Roman" panose="02020603050405020304" pitchFamily="18" charset="0"/>
                          </a:rPr>
                          <m:t>𝒙</m:t>
                        </m:r>
                        <m:r>
                          <a:rPr lang="en-US" altLang="zh-CN" b="0" i="1" dirty="0" smtClean="0">
                            <a:latin typeface="Cambria Math" panose="02040503050406030204" pitchFamily="18" charset="0"/>
                            <a:ea typeface="等线" panose="02010600030101010101" pitchFamily="2" charset="-122"/>
                            <a:cs typeface="Times New Roman" panose="02020603050405020304" pitchFamily="18" charset="0"/>
                          </a:rPr>
                          <m:t>=[</m:t>
                        </m:r>
                        <m:r>
                          <a:rPr lang="en-US" altLang="zh-CN" b="0" i="1" dirty="0" smtClean="0">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b="0" i="1" dirty="0" smtClean="0">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b="0" i="0" dirty="0" smtClean="0">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b="0" i="1" dirty="0"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b="0" i="1" dirty="0" smtClean="0">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b="0" i="1" dirty="0" smtClean="0">
                            <a:latin typeface="Cambria Math" panose="02040503050406030204" pitchFamily="18" charset="0"/>
                            <a:ea typeface="等线" panose="02010600030101010101" pitchFamily="2" charset="-122"/>
                            <a:cs typeface="Times New Roman" panose="02020603050405020304" pitchFamily="18" charset="0"/>
                          </a:rPr>
                          <m:t>𝑇</m:t>
                        </m:r>
                      </m:sub>
                    </m:sSub>
                    <m:r>
                      <a:rPr lang="en-US" altLang="zh-CN" b="0" i="1" dirty="0" smtClean="0">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BERT and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RoBERTa</a:t>
                </a:r>
                <a:r>
                  <a:rPr lang="en-US" altLang="zh-CN" dirty="0">
                    <a:latin typeface="Times New Roman" panose="02020603050405020304" pitchFamily="18" charset="0"/>
                    <a:ea typeface="等线" panose="02010600030101010101" pitchFamily="2" charset="-122"/>
                    <a:cs typeface="Times New Roman" panose="02020603050405020304" pitchFamily="18" charset="0"/>
                  </a:rPr>
                  <a:t> will map each </a:t>
                </a:r>
                <a14:m>
                  <m:oMath xmlns:m="http://schemas.openxmlformats.org/officeDocument/2006/math">
                    <m:sSub>
                      <m:sSubPr>
                        <m:ctrlPr>
                          <a:rPr lang="en-US" altLang="zh-CN" i="1"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dirty="0">
                    <a:latin typeface="Times New Roman" panose="02020603050405020304" pitchFamily="18" charset="0"/>
                    <a:ea typeface="等线" panose="02010600030101010101" pitchFamily="2" charset="-122"/>
                    <a:cs typeface="Times New Roman" panose="02020603050405020304" pitchFamily="18" charset="0"/>
                  </a:rPr>
                  <a:t> into contextualized representation </a:t>
                </a:r>
                <a14:m>
                  <m:oMath xmlns:m="http://schemas.openxmlformats.org/officeDocument/2006/math">
                    <m:sSub>
                      <m:sSubPr>
                        <m:ctrlPr>
                          <a:rPr lang="en-US" altLang="zh-CN" i="1"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𝐻</m:t>
                        </m:r>
                      </m:e>
                      <m:sub>
                        <m:r>
                          <a:rPr lang="zh-CN" altLang="en-US" i="1" smtClean="0">
                            <a:latin typeface="Cambria Math" panose="02040503050406030204" pitchFamily="18" charset="0"/>
                            <a:ea typeface="等线" panose="02010600030101010101" pitchFamily="2" charset="-122"/>
                            <a:cs typeface="Times New Roman" panose="02020603050405020304" pitchFamily="18" charset="0"/>
                          </a:rPr>
                          <m:t>𝜃</m:t>
                        </m:r>
                      </m:sub>
                    </m:s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m:t>
                    </m:r>
                    <m:r>
                      <a:rPr lang="en-US" altLang="zh-CN" b="1" i="1" smtClean="0">
                        <a:latin typeface="Cambria Math" panose="02040503050406030204" pitchFamily="18" charset="0"/>
                        <a:ea typeface="等线" panose="02010600030101010101" pitchFamily="2" charset="-122"/>
                        <a:cs typeface="Times New Roman" panose="02020603050405020304" pitchFamily="18" charset="0"/>
                      </a:rPr>
                      <m:t>𝒙</m:t>
                    </m:r>
                    <m:sSub>
                      <m:sSubPr>
                        <m:ctrlPr>
                          <a:rPr lang="en-US" altLang="zh-CN" b="0" i="1"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等线" panose="02010600030101010101" pitchFamily="2" charset="-122"/>
                            <a:cs typeface="Times New Roman" panose="02020603050405020304" pitchFamily="18" charset="0"/>
                          </a:rPr>
                          <m:t>)</m:t>
                        </m:r>
                      </m:e>
                      <m: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𝑖</m:t>
                        </m:r>
                      </m:sub>
                    </m:sSub>
                  </m:oMath>
                </a14:m>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Perturbed Masking derives the impact a token </a:t>
                </a:r>
                <a14:m>
                  <m:oMath xmlns:m="http://schemas.openxmlformats.org/officeDocument/2006/math">
                    <m:sSub>
                      <m:sSubPr>
                        <m:ctrlPr>
                          <a:rPr lang="en-US" altLang="zh-CN" i="1"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𝑗</m:t>
                        </m:r>
                      </m:sub>
                    </m:sSub>
                  </m:oMath>
                </a14:m>
                <a:r>
                  <a:rPr lang="en-US" altLang="zh-CN" dirty="0">
                    <a:latin typeface="Times New Roman" panose="02020603050405020304" pitchFamily="18" charset="0"/>
                    <a:ea typeface="等线" panose="02010600030101010101" pitchFamily="2" charset="-122"/>
                    <a:cs typeface="Times New Roman" panose="02020603050405020304" pitchFamily="18" charset="0"/>
                  </a:rPr>
                  <a:t> on another token </a:t>
                </a:r>
                <a14:m>
                  <m:oMath xmlns:m="http://schemas.openxmlformats.org/officeDocument/2006/math">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𝑖</m:t>
                        </m:r>
                      </m:sub>
                    </m:sSub>
                  </m:oMath>
                </a14:m>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𝑓</m:t>
                    </m:r>
                    <m:d>
                      <m:dPr>
                        <m:ctrlPr>
                          <a:rPr lang="en-US" altLang="zh-CN" b="0" i="1" smtClean="0">
                            <a:latin typeface="Cambria Math" panose="02040503050406030204" pitchFamily="18" charset="0"/>
                            <a:ea typeface="等线"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𝑗</m:t>
                            </m:r>
                          </m:sub>
                        </m:sSub>
                      </m:e>
                    </m:d>
                    <m:r>
                      <a:rPr lang="en-US" altLang="zh-CN" b="0" i="1" smtClean="0">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𝐻</m:t>
                            </m:r>
                          </m:e>
                          <m:sub>
                            <m:r>
                              <a:rPr lang="zh-CN" altLang="en-US" i="1">
                                <a:latin typeface="Cambria Math" panose="02040503050406030204" pitchFamily="18" charset="0"/>
                                <a:ea typeface="等线" panose="02010600030101010101" pitchFamily="2" charset="-122"/>
                                <a:cs typeface="Times New Roman" panose="02020603050405020304" pitchFamily="18" charset="0"/>
                              </a:rPr>
                              <m:t>𝜃</m:t>
                            </m:r>
                          </m:sub>
                        </m:sSub>
                        <m:r>
                          <a:rPr lang="en-US" altLang="zh-CN" i="1">
                            <a:latin typeface="Cambria Math" panose="02040503050406030204" pitchFamily="18" charset="0"/>
                            <a:ea typeface="等线" panose="02010600030101010101" pitchFamily="2" charset="-122"/>
                            <a:cs typeface="Times New Roman" panose="02020603050405020304" pitchFamily="18" charset="0"/>
                          </a:rPr>
                          <m:t>(</m:t>
                        </m:r>
                        <m:r>
                          <a:rPr lang="en-US" altLang="zh-CN" b="1" i="1">
                            <a:latin typeface="Cambria Math" panose="02040503050406030204" pitchFamily="18" charset="0"/>
                            <a:ea typeface="等线" panose="02010600030101010101" pitchFamily="2" charset="-122"/>
                            <a:cs typeface="Times New Roman" panose="02020603050405020304" pitchFamily="18" charset="0"/>
                          </a:rPr>
                          <m:t>𝒙</m:t>
                        </m:r>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等线" panose="02010600030101010101" pitchFamily="2" charset="-122"/>
                                <a:cs typeface="Times New Roman" panose="02020603050405020304" pitchFamily="18" charset="0"/>
                              </a:rPr>
                              <m:t>\</m:t>
                            </m:r>
                            <m:r>
                              <m:rPr>
                                <m:lit/>
                              </m:rPr>
                              <a:rPr lang="en-US" altLang="zh-CN" b="0" i="1" smtClean="0">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m:t>
                            </m:r>
                            <m:r>
                              <a:rPr lang="en-US" altLang="zh-CN" i="1">
                                <a:latin typeface="Cambria Math" panose="02040503050406030204" pitchFamily="18" charset="0"/>
                                <a:ea typeface="等线" panose="02010600030101010101" pitchFamily="2" charset="-122"/>
                                <a:cs typeface="Times New Roman" panose="02020603050405020304" pitchFamily="18" charset="0"/>
                              </a:rPr>
                              <m:t>)</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 −</m:t>
                        </m:r>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𝐻</m:t>
                            </m:r>
                          </m:e>
                          <m:sub>
                            <m:r>
                              <a:rPr lang="zh-CN" altLang="en-US" i="1">
                                <a:latin typeface="Cambria Math" panose="02040503050406030204" pitchFamily="18" charset="0"/>
                                <a:ea typeface="等线" panose="02010600030101010101" pitchFamily="2" charset="-122"/>
                                <a:cs typeface="Times New Roman" panose="02020603050405020304" pitchFamily="18" charset="0"/>
                              </a:rPr>
                              <m:t>𝜃</m:t>
                            </m:r>
                          </m:sub>
                        </m:sSub>
                        <m:r>
                          <a:rPr lang="en-US" altLang="zh-CN" i="1">
                            <a:latin typeface="Cambria Math" panose="02040503050406030204" pitchFamily="18" charset="0"/>
                            <a:ea typeface="等线" panose="02010600030101010101" pitchFamily="2" charset="-122"/>
                            <a:cs typeface="Times New Roman" panose="02020603050405020304" pitchFamily="18" charset="0"/>
                          </a:rPr>
                          <m:t>(</m:t>
                        </m:r>
                        <m:r>
                          <a:rPr lang="en-US" altLang="zh-CN" b="1" i="1">
                            <a:latin typeface="Cambria Math" panose="02040503050406030204" pitchFamily="18" charset="0"/>
                            <a:ea typeface="等线" panose="02010600030101010101" pitchFamily="2" charset="-122"/>
                            <a:cs typeface="Times New Roman" panose="02020603050405020304" pitchFamily="18" charset="0"/>
                          </a:rPr>
                          <m:t>𝒙</m:t>
                        </m:r>
                        <m:r>
                          <a:rPr lang="en-US" altLang="zh-CN" b="1" i="1" smtClean="0">
                            <a:latin typeface="Cambria Math" panose="02040503050406030204" pitchFamily="18" charset="0"/>
                            <a:ea typeface="等线" panose="02010600030101010101" pitchFamily="2" charset="-122"/>
                            <a:cs typeface="Times New Roman" panose="02020603050405020304" pitchFamily="18" charset="0"/>
                          </a:rPr>
                          <m:t>\</m:t>
                        </m:r>
                        <m:r>
                          <m:rPr>
                            <m:lit/>
                          </m:rPr>
                          <a:rPr lang="en-US" altLang="zh-CN" b="1" i="1" smtClean="0">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𝑗</m:t>
                            </m:r>
                          </m:sub>
                        </m:sSub>
                        <m:r>
                          <a:rPr lang="en-US" altLang="zh-CN" b="1" i="1" smtClean="0">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a14:m>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Repeating this process between every two tokens and get an impact matrix </a:t>
                </a:r>
                <a14:m>
                  <m:oMath xmlns:m="http://schemas.openxmlformats.org/officeDocument/2006/math">
                    <m:sSub>
                      <m:sSubPr>
                        <m:ctrlPr>
                          <a:rPr lang="en-US" altLang="zh-CN" i="1"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𝑖</m:t>
                        </m:r>
                        <m:r>
                          <a:rPr lang="en-US" altLang="zh-CN" b="0" i="1" smtClean="0">
                            <a:latin typeface="Cambria Math" panose="02040503050406030204" pitchFamily="18" charset="0"/>
                            <a:ea typeface="等线" panose="02010600030101010101" pitchFamily="2" charset="-122"/>
                            <a:cs typeface="Times New Roman" panose="02020603050405020304" pitchFamily="18" charset="0"/>
                          </a:rPr>
                          <m:t>,</m:t>
                        </m:r>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𝑗</m:t>
                        </m:r>
                      </m:sub>
                    </m:s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dirty="0">
                    <a:ea typeface="等线"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等线" panose="02010600030101010101" pitchFamily="2" charset="-122"/>
                        <a:cs typeface="Times New Roman" panose="02020603050405020304" pitchFamily="18" charset="0"/>
                      </a:rPr>
                      <m:t>𝑓</m:t>
                    </m:r>
                    <m:d>
                      <m:d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i="1">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𝑗</m:t>
                            </m:r>
                          </m:sub>
                        </m:sSub>
                      </m:e>
                    </m:d>
                  </m:oMath>
                </a14:m>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 name="内容占位符 2">
                <a:extLst>
                  <a:ext uri="{FF2B5EF4-FFF2-40B4-BE49-F238E27FC236}">
                    <a16:creationId xmlns:a16="http://schemas.microsoft.com/office/drawing/2014/main" id="{10137CAF-F9AA-4505-A21D-73AFAD5BCA92}"/>
                  </a:ext>
                </a:extLst>
              </p:cNvPr>
              <p:cNvSpPr>
                <a:spLocks noGrp="1" noRot="1" noChangeAspect="1" noMove="1" noResize="1" noEditPoints="1" noAdjustHandles="1" noChangeArrowheads="1" noChangeShapeType="1" noTextEdit="1"/>
              </p:cNvSpPr>
              <p:nvPr>
                <p:ph idx="1"/>
              </p:nvPr>
            </p:nvSpPr>
            <p:spPr>
              <a:xfrm>
                <a:off x="838200" y="1825625"/>
                <a:ext cx="10515600" cy="5142334"/>
              </a:xfrm>
              <a:blipFill>
                <a:blip r:embed="rId2"/>
                <a:stretch>
                  <a:fillRect l="-1043"/>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14639151"/>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Heatmap of the impact matrix</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14</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5142334"/>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“For those who follow social media transitions on Capitol Hill, this will be a little different.”</a:t>
            </a: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82679778"/>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Heatmap of the impact matrix Masking</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15</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5142334"/>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“For those who follow social media transitions on Capitol Hill, this will be a little different.”</a:t>
            </a: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8C2233D9-75B9-4FE5-A307-A331CB8CE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52412"/>
            <a:ext cx="8077200" cy="6353175"/>
          </a:xfrm>
          <a:prstGeom prst="rect">
            <a:avLst/>
          </a:prstGeom>
        </p:spPr>
      </p:pic>
    </p:spTree>
    <p:extLst>
      <p:ext uri="{BB962C8B-B14F-4D97-AF65-F5344CB8AC3E}">
        <p14:creationId xmlns:p14="http://schemas.microsoft.com/office/powerpoint/2010/main" val="3710496175"/>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16</a:t>
            </a:fld>
            <a:r>
              <a:rPr lang="en-US" altLang="zh-CN" dirty="0"/>
              <a:t>/37</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17390A99-D970-461A-96A1-854F7DCED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46" y="1403984"/>
            <a:ext cx="9950507" cy="4050031"/>
          </a:xfrm>
          <a:prstGeom prst="rect">
            <a:avLst/>
          </a:prstGeom>
        </p:spPr>
      </p:pic>
      <p:sp>
        <p:nvSpPr>
          <p:cNvPr id="18" name="标题 1">
            <a:extLst>
              <a:ext uri="{FF2B5EF4-FFF2-40B4-BE49-F238E27FC236}">
                <a16:creationId xmlns:a16="http://schemas.microsoft.com/office/drawing/2014/main" id="{92967677-585A-4786-AF7B-72A805ED4C4A}"/>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 Tree generated by Stanford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CoreNLP</a:t>
            </a:r>
            <a:r>
              <a:rPr lang="en-US" altLang="zh-CN" dirty="0">
                <a:latin typeface="Times New Roman" panose="02020603050405020304" pitchFamily="18" charset="0"/>
                <a:ea typeface="等线" panose="02010600030101010101" pitchFamily="2" charset="-122"/>
                <a:cs typeface="Times New Roman" panose="02020603050405020304" pitchFamily="18" charset="0"/>
              </a:rPr>
              <a:t> </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2619322"/>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17</a:t>
            </a:fld>
            <a:r>
              <a:rPr lang="en-US" altLang="zh-CN" dirty="0"/>
              <a:t>/37</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0129D2C6-6795-4553-BBEA-7A4944BF2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52412"/>
            <a:ext cx="8077200" cy="6353175"/>
          </a:xfrm>
          <a:prstGeom prst="rect">
            <a:avLst/>
          </a:prstGeom>
        </p:spPr>
      </p:pic>
    </p:spTree>
    <p:extLst>
      <p:ext uri="{BB962C8B-B14F-4D97-AF65-F5344CB8AC3E}">
        <p14:creationId xmlns:p14="http://schemas.microsoft.com/office/powerpoint/2010/main" val="3383357248"/>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Extract Tree</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18</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3898770"/>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Jason M. Eisner. 1996. Three new probabilistic models for dependency parsing: An exploration.</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Y. J. Chu and T. H. Liu. 1965. On the shortest arborescence of a directed graph.</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Jack Edmonds. 1967. Optimum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branchings</a:t>
            </a:r>
            <a:r>
              <a:rPr lang="en-US" altLang="zh-CN" dirty="0">
                <a:latin typeface="Times New Roman" panose="02020603050405020304" pitchFamily="18" charset="0"/>
                <a:ea typeface="等线" panose="02010600030101010101" pitchFamily="2" charset="-122"/>
                <a:cs typeface="Times New Roman" panose="02020603050405020304" pitchFamily="18" charset="0"/>
              </a:rPr>
              <a:t>.</a:t>
            </a:r>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3893128"/>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Tree-based ALSC Models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19</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199" y="1825625"/>
            <a:ext cx="10875381" cy="4337180"/>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Aspect-specific Graph Convolutional Networks (ASGCN)</a:t>
            </a:r>
          </a:p>
          <a:p>
            <a:pPr lvl="1">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 Use Graph Convolutional Network to dependency tree</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Proximity-Weighted Convolution Network (PWCN)</a:t>
            </a:r>
          </a:p>
          <a:p>
            <a:pPr lvl="1">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Proximity value: shortest path in the dependency tree between words and aspects</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Relational Graph Attention Network (RGAT)</a:t>
            </a:r>
          </a:p>
          <a:p>
            <a:pPr lvl="1">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Transform the dependency tree into an aspect-oriented dependency tree</a:t>
            </a:r>
          </a:p>
          <a:p>
            <a:pPr lvl="1">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Aspect is the root node, and all other words depend on the aspect directly</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0267556"/>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Contents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2</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4351338"/>
          </a:xfrm>
        </p:spPr>
        <p:txBody>
          <a:bodyPr>
            <a:normAutofit/>
          </a:bodyPr>
          <a:lstStyle/>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Introduction</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Methods</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Experiments</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Analysis</a:t>
            </a:r>
          </a:p>
          <a:p>
            <a:pPr lvl="1"/>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lvl="1"/>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5247430"/>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Tree structures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20</a:t>
            </a:fld>
            <a:r>
              <a:rPr lang="en-US" altLang="zh-CN" dirty="0"/>
              <a:t>/37</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 name="内容占位符 2">
            <a:extLst>
              <a:ext uri="{FF2B5EF4-FFF2-40B4-BE49-F238E27FC236}">
                <a16:creationId xmlns:a16="http://schemas.microsoft.com/office/drawing/2014/main" id="{5AB79B75-4B48-4435-86A6-A313609DB376}"/>
              </a:ext>
            </a:extLst>
          </p:cNvPr>
          <p:cNvSpPr>
            <a:spLocks noGrp="1"/>
          </p:cNvSpPr>
          <p:nvPr>
            <p:ph idx="1"/>
          </p:nvPr>
        </p:nvSpPr>
        <p:spPr>
          <a:xfrm>
            <a:off x="838199" y="1825625"/>
            <a:ext cx="10875381" cy="4530725"/>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“Dep.”: off-the-shelf dependency tree parser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spaCy</a:t>
            </a:r>
            <a:r>
              <a:rPr lang="en-US" altLang="zh-CN"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allenNLP</a:t>
            </a:r>
            <a:r>
              <a:rPr lang="en-US" altLang="zh-CN" dirty="0">
                <a:latin typeface="Times New Roman" panose="02020603050405020304" pitchFamily="18" charset="0"/>
                <a:ea typeface="等线" panose="02010600030101010101" pitchFamily="2" charset="-122"/>
                <a:cs typeface="Times New Roman" panose="02020603050405020304" pitchFamily="18" charset="0"/>
              </a:rPr>
              <a:t>)</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“Left-chain” and “Right-chain”: every word deems its previous or next word as the dependent child word</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“BERT Induced Tree” and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RoBERTa</a:t>
            </a:r>
            <a:r>
              <a:rPr lang="en-US" altLang="zh-CN" dirty="0">
                <a:latin typeface="Times New Roman" panose="02020603050405020304" pitchFamily="18" charset="0"/>
                <a:ea typeface="等线" panose="02010600030101010101" pitchFamily="2" charset="-122"/>
                <a:cs typeface="Times New Roman" panose="02020603050405020304" pitchFamily="18" charset="0"/>
              </a:rPr>
              <a:t> Induced Tree”: trees induced from pre-trained BERT and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RoBERTa</a:t>
            </a:r>
            <a:r>
              <a:rPr lang="en-US" altLang="zh-CN" dirty="0">
                <a:latin typeface="Times New Roman" panose="02020603050405020304" pitchFamily="18" charset="0"/>
                <a:ea typeface="等线" panose="02010600030101010101" pitchFamily="2" charset="-122"/>
                <a:cs typeface="Times New Roman" panose="02020603050405020304" pitchFamily="18" charset="0"/>
              </a:rPr>
              <a:t> by the Perturbed Masking </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“FT-BERT Induced Tree” and “FT-</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RoBERTa</a:t>
            </a:r>
            <a:r>
              <a:rPr lang="en-US" altLang="zh-CN" dirty="0">
                <a:latin typeface="Times New Roman" panose="02020603050405020304" pitchFamily="18" charset="0"/>
                <a:ea typeface="等线" panose="02010600030101010101" pitchFamily="2" charset="-122"/>
                <a:cs typeface="Times New Roman" panose="02020603050405020304" pitchFamily="18" charset="0"/>
              </a:rPr>
              <a:t> Induced Tree”: trees induced from fine-tuned BERT and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RoBERTa</a:t>
            </a:r>
            <a:r>
              <a:rPr lang="en-US" altLang="zh-CN" dirty="0">
                <a:latin typeface="Times New Roman" panose="02020603050405020304" pitchFamily="18" charset="0"/>
                <a:ea typeface="等线" panose="02010600030101010101" pitchFamily="2" charset="-122"/>
                <a:cs typeface="Times New Roman" panose="02020603050405020304" pitchFamily="18" charset="0"/>
              </a:rPr>
              <a:t> by the Perturbed Masking</a:t>
            </a:r>
          </a:p>
        </p:txBody>
      </p:sp>
    </p:spTree>
    <p:extLst>
      <p:ext uri="{BB962C8B-B14F-4D97-AF65-F5344CB8AC3E}">
        <p14:creationId xmlns:p14="http://schemas.microsoft.com/office/powerpoint/2010/main" val="2892935018"/>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1C9DC6B-A9DC-4662-8506-1B982235D962}"/>
              </a:ext>
            </a:extLst>
          </p:cNvPr>
          <p:cNvSpPr>
            <a:spLocks noGrp="1"/>
          </p:cNvSpPr>
          <p:nvPr>
            <p:ph type="sldNum" sz="quarter" idx="12"/>
          </p:nvPr>
        </p:nvSpPr>
        <p:spPr/>
        <p:txBody>
          <a:bodyPr/>
          <a:lstStyle/>
          <a:p>
            <a:fld id="{3D206035-ADF6-4616-9675-7996E7E745DF}" type="slidenum">
              <a:rPr lang="zh-CN" altLang="en-US" smtClean="0"/>
              <a:pPr/>
              <a:t>21</a:t>
            </a:fld>
            <a:r>
              <a:rPr lang="en-US" altLang="zh-CN" dirty="0"/>
              <a:t>/37</a:t>
            </a:r>
            <a:endParaRPr lang="zh-CN" altLang="en-US" dirty="0"/>
          </a:p>
        </p:txBody>
      </p:sp>
      <p:pic>
        <p:nvPicPr>
          <p:cNvPr id="6" name="图片 5">
            <a:extLst>
              <a:ext uri="{FF2B5EF4-FFF2-40B4-BE49-F238E27FC236}">
                <a16:creationId xmlns:a16="http://schemas.microsoft.com/office/drawing/2014/main" id="{BD733E87-7EDC-4062-B26C-023CF6558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8423"/>
            <a:ext cx="12192000" cy="5621154"/>
          </a:xfrm>
          <a:prstGeom prst="rect">
            <a:avLst/>
          </a:prstGeom>
        </p:spPr>
      </p:pic>
    </p:spTree>
    <p:extLst>
      <p:ext uri="{BB962C8B-B14F-4D97-AF65-F5344CB8AC3E}">
        <p14:creationId xmlns:p14="http://schemas.microsoft.com/office/powerpoint/2010/main" val="782143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Contents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22</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4351338"/>
          </a:xfrm>
        </p:spPr>
        <p:txBody>
          <a:bodyPr>
            <a:normAutofit/>
          </a:bodyPr>
          <a:lstStyle/>
          <a:p>
            <a:r>
              <a:rPr lang="en-US" altLang="zh-CN" sz="3200" dirty="0">
                <a:solidFill>
                  <a:schemeClr val="accent3"/>
                </a:solidFill>
                <a:latin typeface="Times New Roman" panose="02020603050405020304" pitchFamily="18" charset="0"/>
                <a:cs typeface="Times New Roman" panose="02020603050405020304" pitchFamily="18" charset="0"/>
              </a:rPr>
              <a:t>Introduction</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Methods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Experiments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Analysis</a:t>
            </a:r>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pPr lvl="1"/>
            <a:endParaRPr lang="zh-CN" altLang="en-US" sz="32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72505446"/>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Datasets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23</a:t>
            </a:fld>
            <a:r>
              <a:rPr lang="en-US" altLang="zh-CN" dirty="0"/>
              <a:t>/37</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8" name="内容占位符 7">
            <a:extLst>
              <a:ext uri="{FF2B5EF4-FFF2-40B4-BE49-F238E27FC236}">
                <a16:creationId xmlns:a16="http://schemas.microsoft.com/office/drawing/2014/main" id="{B0157F82-ED1C-4409-B870-BE2CA98CA6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075" y="1690688"/>
            <a:ext cx="8617850" cy="3953668"/>
          </a:xfrm>
        </p:spPr>
      </p:pic>
    </p:spTree>
    <p:extLst>
      <p:ext uri="{BB962C8B-B14F-4D97-AF65-F5344CB8AC3E}">
        <p14:creationId xmlns:p14="http://schemas.microsoft.com/office/powerpoint/2010/main" val="2993714303"/>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1E8F3E-C30E-4CF2-990D-285F40B23DCE}"/>
              </a:ext>
            </a:extLst>
          </p:cNvPr>
          <p:cNvSpPr>
            <a:spLocks noGrp="1"/>
          </p:cNvSpPr>
          <p:nvPr>
            <p:ph type="sldNum" sz="quarter" idx="12"/>
          </p:nvPr>
        </p:nvSpPr>
        <p:spPr/>
        <p:txBody>
          <a:bodyPr/>
          <a:lstStyle/>
          <a:p>
            <a:fld id="{3D206035-ADF6-4616-9675-7996E7E745DF}" type="slidenum">
              <a:rPr lang="zh-CN" altLang="en-US" smtClean="0"/>
              <a:pPr/>
              <a:t>24</a:t>
            </a:fld>
            <a:r>
              <a:rPr lang="en-US" altLang="zh-CN" dirty="0"/>
              <a:t>/37</a:t>
            </a:r>
            <a:endParaRPr lang="zh-CN" altLang="en-US" dirty="0"/>
          </a:p>
        </p:txBody>
      </p:sp>
      <p:pic>
        <p:nvPicPr>
          <p:cNvPr id="6" name="图片 5">
            <a:extLst>
              <a:ext uri="{FF2B5EF4-FFF2-40B4-BE49-F238E27FC236}">
                <a16:creationId xmlns:a16="http://schemas.microsoft.com/office/drawing/2014/main" id="{BFDA47B6-BD0A-485A-B0FA-CE39F863C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55" y="1477570"/>
            <a:ext cx="11328889" cy="3902860"/>
          </a:xfrm>
          <a:prstGeom prst="rect">
            <a:avLst/>
          </a:prstGeom>
        </p:spPr>
      </p:pic>
      <p:sp>
        <p:nvSpPr>
          <p:cNvPr id="7" name="标题 1">
            <a:extLst>
              <a:ext uri="{FF2B5EF4-FFF2-40B4-BE49-F238E27FC236}">
                <a16:creationId xmlns:a16="http://schemas.microsoft.com/office/drawing/2014/main" id="{38F7008A-4E2D-4218-B3D5-CAC746B9ED54}"/>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Experimental results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28554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1E8F3E-C30E-4CF2-990D-285F40B23DCE}"/>
              </a:ext>
            </a:extLst>
          </p:cNvPr>
          <p:cNvSpPr>
            <a:spLocks noGrp="1"/>
          </p:cNvSpPr>
          <p:nvPr>
            <p:ph type="sldNum" sz="quarter" idx="12"/>
          </p:nvPr>
        </p:nvSpPr>
        <p:spPr/>
        <p:txBody>
          <a:bodyPr/>
          <a:lstStyle/>
          <a:p>
            <a:fld id="{3D206035-ADF6-4616-9675-7996E7E745DF}" type="slidenum">
              <a:rPr lang="zh-CN" altLang="en-US" smtClean="0"/>
              <a:pPr/>
              <a:t>25</a:t>
            </a:fld>
            <a:r>
              <a:rPr lang="en-US" altLang="zh-CN" dirty="0"/>
              <a:t>/37</a:t>
            </a:r>
            <a:endParaRPr lang="zh-CN" altLang="en-US" dirty="0"/>
          </a:p>
        </p:txBody>
      </p:sp>
      <p:sp>
        <p:nvSpPr>
          <p:cNvPr id="7" name="标题 1">
            <a:extLst>
              <a:ext uri="{FF2B5EF4-FFF2-40B4-BE49-F238E27FC236}">
                <a16:creationId xmlns:a16="http://schemas.microsoft.com/office/drawing/2014/main" id="{38F7008A-4E2D-4218-B3D5-CAC746B9ED54}"/>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Experimental results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71E39C7A-7616-4D2F-8D7E-8F0277980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9018"/>
            <a:ext cx="12192000" cy="2959963"/>
          </a:xfrm>
          <a:prstGeom prst="rect">
            <a:avLst/>
          </a:prstGeom>
        </p:spPr>
      </p:pic>
    </p:spTree>
    <p:extLst>
      <p:ext uri="{BB962C8B-B14F-4D97-AF65-F5344CB8AC3E}">
        <p14:creationId xmlns:p14="http://schemas.microsoft.com/office/powerpoint/2010/main" val="2442082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1E8F3E-C30E-4CF2-990D-285F40B23DCE}"/>
              </a:ext>
            </a:extLst>
          </p:cNvPr>
          <p:cNvSpPr>
            <a:spLocks noGrp="1"/>
          </p:cNvSpPr>
          <p:nvPr>
            <p:ph type="sldNum" sz="quarter" idx="12"/>
          </p:nvPr>
        </p:nvSpPr>
        <p:spPr/>
        <p:txBody>
          <a:bodyPr/>
          <a:lstStyle/>
          <a:p>
            <a:fld id="{3D206035-ADF6-4616-9675-7996E7E745DF}" type="slidenum">
              <a:rPr lang="zh-CN" altLang="en-US" smtClean="0"/>
              <a:pPr/>
              <a:t>26</a:t>
            </a:fld>
            <a:r>
              <a:rPr lang="en-US" altLang="zh-CN" dirty="0"/>
              <a:t>/37</a:t>
            </a:r>
            <a:endParaRPr lang="zh-CN" altLang="en-US" dirty="0"/>
          </a:p>
        </p:txBody>
      </p:sp>
      <p:sp>
        <p:nvSpPr>
          <p:cNvPr id="7" name="标题 1">
            <a:extLst>
              <a:ext uri="{FF2B5EF4-FFF2-40B4-BE49-F238E27FC236}">
                <a16:creationId xmlns:a16="http://schemas.microsoft.com/office/drawing/2014/main" id="{38F7008A-4E2D-4218-B3D5-CAC746B9ED54}"/>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Experimental results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4539809F-B85C-49B8-9F79-832FC3D55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0173"/>
            <a:ext cx="12192000" cy="2957654"/>
          </a:xfrm>
          <a:prstGeom prst="rect">
            <a:avLst/>
          </a:prstGeom>
        </p:spPr>
      </p:pic>
    </p:spTree>
    <p:extLst>
      <p:ext uri="{BB962C8B-B14F-4D97-AF65-F5344CB8AC3E}">
        <p14:creationId xmlns:p14="http://schemas.microsoft.com/office/powerpoint/2010/main" val="303996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D549098-6626-4A39-A9F3-832E47F45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3653"/>
            <a:ext cx="12192000" cy="5544347"/>
          </a:xfrm>
          <a:prstGeom prst="rect">
            <a:avLst/>
          </a:prstGeom>
        </p:spPr>
      </p:pic>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Visualization of different trees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27</a:t>
            </a:fld>
            <a:r>
              <a:rPr lang="en-US" altLang="zh-CN" dirty="0"/>
              <a:t>/37</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979563"/>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Contents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28</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4351338"/>
          </a:xfrm>
        </p:spPr>
        <p:txBody>
          <a:bodyPr>
            <a:normAutofit/>
          </a:bodyPr>
          <a:lstStyle/>
          <a:p>
            <a:r>
              <a:rPr lang="en-US" altLang="zh-CN" sz="3200" dirty="0">
                <a:solidFill>
                  <a:schemeClr val="accent3"/>
                </a:solidFill>
                <a:latin typeface="Times New Roman" panose="02020603050405020304" pitchFamily="18" charset="0"/>
                <a:cs typeface="Times New Roman" panose="02020603050405020304" pitchFamily="18" charset="0"/>
              </a:rPr>
              <a:t>Introduction</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Features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Experiments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Analysis</a:t>
            </a:r>
          </a:p>
          <a:p>
            <a:pPr lvl="1"/>
            <a:endParaRPr lang="zh-CN" altLang="en-US" sz="32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02753148"/>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Proportion of neighboring connections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29</a:t>
            </a:fld>
            <a:r>
              <a:rPr lang="en-US" altLang="zh-CN" dirty="0"/>
              <a:t>/37</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0FFCD452-4A0E-44FD-A76E-2706DEB11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041" y="1736611"/>
            <a:ext cx="9345918" cy="4241700"/>
          </a:xfrm>
          <a:prstGeom prst="rect">
            <a:avLst/>
          </a:prstGeom>
        </p:spPr>
      </p:pic>
    </p:spTree>
    <p:extLst>
      <p:ext uri="{BB962C8B-B14F-4D97-AF65-F5344CB8AC3E}">
        <p14:creationId xmlns:p14="http://schemas.microsoft.com/office/powerpoint/2010/main" val="312858555"/>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Contents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3</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4351338"/>
          </a:xfrm>
        </p:spPr>
        <p:txBody>
          <a:bodyPr>
            <a:normAutofit/>
          </a:bodyPr>
          <a:lstStyle/>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Introduction</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Methods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Experiments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Analysis</a:t>
            </a:r>
          </a:p>
          <a:p>
            <a:pPr lvl="1"/>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lvl="1"/>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56421438"/>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Aspects-sentiment Distance</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30</a:t>
            </a:fld>
            <a:r>
              <a:rPr lang="en-US" altLang="zh-CN" dirty="0"/>
              <a:t>/37</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B27245DD-60BF-4217-ABE9-04F5C5A22836}"/>
                  </a:ext>
                </a:extLst>
              </p:cNvPr>
              <p:cNvSpPr>
                <a:spLocks noGrp="1"/>
              </p:cNvSpPr>
              <p:nvPr>
                <p:ph idx="1"/>
              </p:nvPr>
            </p:nvSpPr>
            <p:spPr>
              <a:xfrm>
                <a:off x="838200" y="1825625"/>
                <a:ext cx="10515600" cy="5142334"/>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Sentiment words set </a:t>
                </a:r>
                <a14:m>
                  <m:oMath xmlns:m="http://schemas.openxmlformats.org/officeDocument/2006/math">
                    <m:r>
                      <a:rPr lang="en-US" altLang="zh-CN" i="1" dirty="0" smtClean="0">
                        <a:latin typeface="Cambria Math" panose="02040503050406030204" pitchFamily="18" charset="0"/>
                        <a:ea typeface="等线" panose="02010600030101010101" pitchFamily="2" charset="-122"/>
                        <a:cs typeface="Times New Roman" panose="02020603050405020304" pitchFamily="18" charset="0"/>
                      </a:rPr>
                      <m:t>𝐶</m:t>
                    </m:r>
                  </m:oMath>
                </a14:m>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 name="内容占位符 2">
                <a:extLst>
                  <a:ext uri="{FF2B5EF4-FFF2-40B4-BE49-F238E27FC236}">
                    <a16:creationId xmlns:a16="http://schemas.microsoft.com/office/drawing/2014/main" id="{B27245DD-60BF-4217-ABE9-04F5C5A22836}"/>
                  </a:ext>
                </a:extLst>
              </p:cNvPr>
              <p:cNvSpPr>
                <a:spLocks noGrp="1" noRot="1" noChangeAspect="1" noMove="1" noResize="1" noEditPoints="1" noAdjustHandles="1" noChangeArrowheads="1" noChangeShapeType="1" noTextEdit="1"/>
              </p:cNvSpPr>
              <p:nvPr>
                <p:ph idx="1"/>
              </p:nvPr>
            </p:nvSpPr>
            <p:spPr>
              <a:xfrm>
                <a:off x="838200" y="1825625"/>
                <a:ext cx="10515600" cy="5142334"/>
              </a:xfrm>
              <a:blipFill>
                <a:blip r:embed="rId3"/>
                <a:stretch>
                  <a:fillRect l="-1043"/>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9CDB0027-5A37-428E-8D33-FCC1EAE89D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750" y="2368550"/>
            <a:ext cx="5524500" cy="4352925"/>
          </a:xfrm>
          <a:prstGeom prst="rect">
            <a:avLst/>
          </a:prstGeom>
        </p:spPr>
      </p:pic>
    </p:spTree>
    <p:extLst>
      <p:ext uri="{BB962C8B-B14F-4D97-AF65-F5344CB8AC3E}">
        <p14:creationId xmlns:p14="http://schemas.microsoft.com/office/powerpoint/2010/main" val="1898331913"/>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Aspects-sentiment Distance</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31</a:t>
            </a:fld>
            <a:r>
              <a:rPr lang="en-US" altLang="zh-CN" dirty="0"/>
              <a:t>/37</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8BC35011-B262-408F-B2CE-AC55F597732D}"/>
                  </a:ext>
                </a:extLst>
              </p:cNvPr>
              <p:cNvSpPr>
                <a:spLocks noGrp="1"/>
              </p:cNvSpPr>
              <p:nvPr>
                <p:ph idx="1"/>
              </p:nvPr>
            </p:nvSpPr>
            <p:spPr>
              <a:xfrm>
                <a:off x="838200" y="1838151"/>
                <a:ext cx="10515600" cy="1484641"/>
              </a:xfrm>
            </p:spPr>
            <p:txBody>
              <a:bodyPr>
                <a:normAutofit/>
              </a:bodyPr>
              <a:lstStyle/>
              <a:p>
                <a:pPr>
                  <a:lnSpc>
                    <a:spcPct val="125000"/>
                  </a:lnSpc>
                </a:pPr>
                <a14:m>
                  <m:oMath xmlns:m="http://schemas.openxmlformats.org/officeDocument/2006/math">
                    <m:sSub>
                      <m:sSubPr>
                        <m:ctrlPr>
                          <a:rPr lang="en-US" altLang="zh-CN" i="1"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dirty="0">
                    <a:latin typeface="Times New Roman" panose="02020603050405020304" pitchFamily="18" charset="0"/>
                    <a:ea typeface="等线" panose="02010600030101010101" pitchFamily="2" charset="-122"/>
                    <a:cs typeface="Times New Roman" panose="02020603050405020304" pitchFamily="18" charset="0"/>
                  </a:rPr>
                  <a:t>: a sentence in dataset </a:t>
                </a:r>
                <a14:m>
                  <m:oMath xmlns:m="http://schemas.openxmlformats.org/officeDocument/2006/math">
                    <m:r>
                      <a:rPr lang="en-US" altLang="zh-CN" i="1" dirty="0" smtClean="0">
                        <a:latin typeface="Cambria Math" panose="02040503050406030204" pitchFamily="18" charset="0"/>
                        <a:ea typeface="等线" panose="02010600030101010101" pitchFamily="2" charset="-122"/>
                        <a:cs typeface="Times New Roman" panose="02020603050405020304" pitchFamily="18" charset="0"/>
                      </a:rPr>
                      <m:t>𝑆</m:t>
                    </m:r>
                    <m:r>
                      <a:rPr lang="en-US" altLang="zh-CN" b="0" i="1" dirty="0" smtClean="0">
                        <a:latin typeface="Cambria Math" panose="02040503050406030204" pitchFamily="18" charset="0"/>
                        <a:ea typeface="等线" panose="02010600030101010101" pitchFamily="2" charset="-122"/>
                        <a:cs typeface="Times New Roman" panose="02020603050405020304" pitchFamily="18" charset="0"/>
                      </a:rPr>
                      <m:t>         </m:t>
                    </m:r>
                    <m:r>
                      <a:rPr lang="zh-CN" altLang="en-US" i="1" smtClean="0">
                        <a:latin typeface="Cambria Math" panose="02040503050406030204" pitchFamily="18" charset="0"/>
                        <a:ea typeface="等线" panose="02010600030101010101" pitchFamily="2" charset="-122"/>
                        <a:cs typeface="Times New Roman" panose="02020603050405020304" pitchFamily="18" charset="0"/>
                      </a:rPr>
                      <m:t>𝜔</m:t>
                    </m:r>
                  </m:oMath>
                </a14:m>
                <a:r>
                  <a:rPr lang="en-US" altLang="zh-CN" dirty="0">
                    <a:latin typeface="Times New Roman" panose="02020603050405020304" pitchFamily="18" charset="0"/>
                    <a:ea typeface="等线" panose="02010600030101010101" pitchFamily="2" charset="-122"/>
                    <a:cs typeface="Times New Roman" panose="02020603050405020304" pitchFamily="18" charset="0"/>
                  </a:rPr>
                  <a:t>: the set of aspects words in </a:t>
                </a:r>
                <a14:m>
                  <m:oMath xmlns:m="http://schemas.openxmlformats.org/officeDocument/2006/math">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𝑖</m:t>
                        </m:r>
                      </m:sub>
                    </m:sSub>
                  </m:oMath>
                </a14:m>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14:m>
                  <m:oMath xmlns:m="http://schemas.openxmlformats.org/officeDocument/2006/math">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𝑑𝑖𝑠𝑡</m:t>
                    </m:r>
                    <m:d>
                      <m:dPr>
                        <m:ctrlPr>
                          <a:rPr lang="en-US" altLang="zh-CN" b="0" i="1" smtClean="0">
                            <a:latin typeface="Cambria Math" panose="02040503050406030204" pitchFamily="18" charset="0"/>
                            <a:ea typeface="等线" panose="02010600030101010101" pitchFamily="2" charset="-122"/>
                            <a:cs typeface="Times New Roman" panose="02020603050405020304" pitchFamily="18" charset="0"/>
                          </a:rPr>
                        </m:ctrlPr>
                      </m:dPr>
                      <m:e>
                        <m:sSub>
                          <m:sSubPr>
                            <m:ctrlPr>
                              <a:rPr lang="en-US" altLang="zh-CN" b="0" i="1"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b="0" i="1" smtClean="0">
                                <a:latin typeface="Cambria Math" panose="02040503050406030204" pitchFamily="18" charset="0"/>
                                <a:ea typeface="等线" panose="02010600030101010101" pitchFamily="2" charset="-122"/>
                                <a:cs typeface="Times New Roman" panose="02020603050405020304" pitchFamily="18" charset="0"/>
                              </a:rPr>
                              <m:t>𝑗</m:t>
                            </m:r>
                          </m:sub>
                        </m:sSub>
                      </m:e>
                    </m:d>
                    <m:r>
                      <a:rPr lang="en-US" altLang="zh-CN" b="0" i="1" smtClean="0">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dirty="0">
                    <a:latin typeface="Times New Roman" panose="02020603050405020304" pitchFamily="18" charset="0"/>
                    <a:ea typeface="等线" panose="02010600030101010101" pitchFamily="2" charset="-122"/>
                    <a:cs typeface="Times New Roman" panose="02020603050405020304" pitchFamily="18" charset="0"/>
                  </a:rPr>
                  <a:t> the relative distance between </a:t>
                </a:r>
                <a14:m>
                  <m:oMath xmlns:m="http://schemas.openxmlformats.org/officeDocument/2006/math">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dirty="0">
                    <a:latin typeface="Times New Roman" panose="02020603050405020304" pitchFamily="18" charset="0"/>
                    <a:ea typeface="等线" panose="02010600030101010101" pitchFamily="2" charset="-122"/>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𝑗</m:t>
                        </m:r>
                      </m:sub>
                    </m:sSub>
                  </m:oMath>
                </a14:m>
                <a:r>
                  <a:rPr lang="en-US" altLang="zh-CN" dirty="0">
                    <a:latin typeface="Times New Roman" panose="02020603050405020304" pitchFamily="18" charset="0"/>
                    <a:ea typeface="等线" panose="02010600030101010101" pitchFamily="2" charset="-122"/>
                    <a:cs typeface="Times New Roman" panose="02020603050405020304" pitchFamily="18" charset="0"/>
                  </a:rPr>
                  <a:t> in the tree</a:t>
                </a:r>
              </a:p>
            </p:txBody>
          </p:sp>
        </mc:Choice>
        <mc:Fallback xmlns="">
          <p:sp>
            <p:nvSpPr>
              <p:cNvPr id="10" name="内容占位符 2">
                <a:extLst>
                  <a:ext uri="{FF2B5EF4-FFF2-40B4-BE49-F238E27FC236}">
                    <a16:creationId xmlns:a16="http://schemas.microsoft.com/office/drawing/2014/main" id="{8BC35011-B262-408F-B2CE-AC55F597732D}"/>
                  </a:ext>
                </a:extLst>
              </p:cNvPr>
              <p:cNvSpPr>
                <a:spLocks noGrp="1" noRot="1" noChangeAspect="1" noMove="1" noResize="1" noEditPoints="1" noAdjustHandles="1" noChangeArrowheads="1" noChangeShapeType="1" noTextEdit="1"/>
              </p:cNvSpPr>
              <p:nvPr>
                <p:ph idx="1"/>
              </p:nvPr>
            </p:nvSpPr>
            <p:spPr>
              <a:xfrm>
                <a:off x="838200" y="1838151"/>
                <a:ext cx="10515600" cy="1484641"/>
              </a:xfrm>
              <a:blipFill>
                <a:blip r:embed="rId3"/>
                <a:stretch>
                  <a:fillRect t="-412"/>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98D4B705-42D7-4EEB-AEFC-CC3A233A3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00" y="3406775"/>
            <a:ext cx="5715000" cy="3314700"/>
          </a:xfrm>
          <a:prstGeom prst="rect">
            <a:avLst/>
          </a:prstGeom>
        </p:spPr>
      </p:pic>
    </p:spTree>
    <p:extLst>
      <p:ext uri="{BB962C8B-B14F-4D97-AF65-F5344CB8AC3E}">
        <p14:creationId xmlns:p14="http://schemas.microsoft.com/office/powerpoint/2010/main" val="4042309523"/>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Aspects-sentiment Distance</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32</a:t>
            </a:fld>
            <a:r>
              <a:rPr lang="en-US" altLang="zh-CN" dirty="0"/>
              <a:t>/37</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68253E51-D020-4273-832C-83390F57E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089" y="1717266"/>
            <a:ext cx="9257821" cy="4371749"/>
          </a:xfrm>
          <a:prstGeom prst="rect">
            <a:avLst/>
          </a:prstGeom>
        </p:spPr>
      </p:pic>
    </p:spTree>
    <p:extLst>
      <p:ext uri="{BB962C8B-B14F-4D97-AF65-F5344CB8AC3E}">
        <p14:creationId xmlns:p14="http://schemas.microsoft.com/office/powerpoint/2010/main" val="3428090287"/>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Two questions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33</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5142334"/>
          </a:xfrm>
        </p:spPr>
        <p:txBody>
          <a:bodyPr>
            <a:normAutofit/>
          </a:bodyPr>
          <a:lstStyle/>
          <a:p>
            <a:pPr>
              <a:lnSpc>
                <a:spcPct val="125000"/>
              </a:lnSpc>
            </a:pPr>
            <a:r>
              <a:rPr lang="en-US" altLang="zh-CN" b="1" dirty="0">
                <a:latin typeface="Times New Roman" panose="02020603050405020304" pitchFamily="18" charset="0"/>
                <a:ea typeface="等线" panose="02010600030101010101" pitchFamily="2" charset="-122"/>
                <a:cs typeface="Times New Roman" panose="02020603050405020304" pitchFamily="18" charset="0"/>
              </a:rPr>
              <a:t>Q1:</a:t>
            </a:r>
            <a:r>
              <a:rPr lang="en-US" altLang="zh-CN" dirty="0">
                <a:latin typeface="Times New Roman" panose="02020603050405020304" pitchFamily="18" charset="0"/>
                <a:ea typeface="等线" panose="02010600030101010101" pitchFamily="2" charset="-122"/>
                <a:cs typeface="Times New Roman" panose="02020603050405020304" pitchFamily="18" charset="0"/>
              </a:rPr>
              <a:t> Will the tree induced from pre-trained models achieve better performance than the tree given by a dependency parser when combined with different tree-based ALSC models? </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b="1" dirty="0">
                <a:latin typeface="Times New Roman" panose="02020603050405020304" pitchFamily="18" charset="0"/>
                <a:ea typeface="等线" panose="02010600030101010101" pitchFamily="2" charset="-122"/>
                <a:cs typeface="Times New Roman" panose="02020603050405020304" pitchFamily="18" charset="0"/>
              </a:rPr>
              <a:t>Q2:</a:t>
            </a:r>
            <a:r>
              <a:rPr lang="en-US" altLang="zh-CN" dirty="0">
                <a:latin typeface="Times New Roman" panose="02020603050405020304" pitchFamily="18" charset="0"/>
                <a:ea typeface="等线" panose="02010600030101010101" pitchFamily="2" charset="-122"/>
                <a:cs typeface="Times New Roman" panose="02020603050405020304" pitchFamily="18" charset="0"/>
              </a:rPr>
              <a:t> Will pre-trained models adapt the implicitly entailed tree structure to the ALSC task during the finetuning?</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marL="457200" lvl="1" indent="0">
              <a:buNone/>
            </a:pP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8260367"/>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normAutofit/>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Comparison between SOTA ALSC models</a:t>
            </a:r>
            <a:br>
              <a:rPr lang="en-US" altLang="zh-CN" dirty="0">
                <a:latin typeface="Times New Roman" panose="02020603050405020304" pitchFamily="18" charset="0"/>
                <a:ea typeface="等线" panose="02010600030101010101" pitchFamily="2" charset="-122"/>
                <a:cs typeface="Times New Roman" panose="02020603050405020304" pitchFamily="18" charset="0"/>
              </a:rPr>
            </a:b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34</a:t>
            </a:fld>
            <a:r>
              <a:rPr lang="en-US" altLang="zh-CN" dirty="0"/>
              <a:t>/37</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17388564"/>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7B0B456-4A5E-4C19-AC7A-316A5DAE9553}"/>
              </a:ext>
            </a:extLst>
          </p:cNvPr>
          <p:cNvSpPr>
            <a:spLocks noGrp="1"/>
          </p:cNvSpPr>
          <p:nvPr>
            <p:ph type="title"/>
          </p:nvPr>
        </p:nvSpPr>
        <p:spPr>
          <a:xfrm>
            <a:off x="838200" y="365125"/>
            <a:ext cx="10515600" cy="1325563"/>
          </a:xfrm>
        </p:spPr>
        <p:txBody>
          <a:bodyPr>
            <a:normAutofit/>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Comparison between ALSC models</a:t>
            </a:r>
            <a:br>
              <a:rPr lang="en-US" altLang="zh-CN" dirty="0">
                <a:latin typeface="Times New Roman" panose="02020603050405020304" pitchFamily="18" charset="0"/>
                <a:ea typeface="等线" panose="02010600030101010101" pitchFamily="2" charset="-122"/>
                <a:cs typeface="Times New Roman" panose="02020603050405020304" pitchFamily="18" charset="0"/>
              </a:rPr>
            </a:b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B2BB62CD-6136-4C7A-B527-E1D6FCAC24A5}"/>
              </a:ext>
            </a:extLst>
          </p:cNvPr>
          <p:cNvSpPr>
            <a:spLocks noGrp="1"/>
          </p:cNvSpPr>
          <p:nvPr>
            <p:ph type="sldNum" sz="quarter" idx="12"/>
          </p:nvPr>
        </p:nvSpPr>
        <p:spPr/>
        <p:txBody>
          <a:bodyPr/>
          <a:lstStyle/>
          <a:p>
            <a:fld id="{3D206035-ADF6-4616-9675-7996E7E745DF}" type="slidenum">
              <a:rPr lang="zh-CN" altLang="en-US" smtClean="0"/>
              <a:pPr/>
              <a:t>35</a:t>
            </a:fld>
            <a:r>
              <a:rPr lang="en-US" altLang="zh-CN" dirty="0"/>
              <a:t>/37</a:t>
            </a:r>
            <a:endParaRPr lang="zh-CN" altLang="en-US" dirty="0"/>
          </a:p>
        </p:txBody>
      </p:sp>
      <p:pic>
        <p:nvPicPr>
          <p:cNvPr id="6" name="图片 5">
            <a:extLst>
              <a:ext uri="{FF2B5EF4-FFF2-40B4-BE49-F238E27FC236}">
                <a16:creationId xmlns:a16="http://schemas.microsoft.com/office/drawing/2014/main" id="{297302F1-1E73-4FB6-B877-7533C1785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21" y="482258"/>
            <a:ext cx="11376357" cy="5893484"/>
          </a:xfrm>
          <a:prstGeom prst="rect">
            <a:avLst/>
          </a:prstGeom>
        </p:spPr>
      </p:pic>
    </p:spTree>
    <p:extLst>
      <p:ext uri="{BB962C8B-B14F-4D97-AF65-F5344CB8AC3E}">
        <p14:creationId xmlns:p14="http://schemas.microsoft.com/office/powerpoint/2010/main" val="2530990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Conclusions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36</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5142334"/>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Fine-tuning on ALSC task forces PTMs to implicitly learn more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sentimentword</a:t>
            </a:r>
            <a:r>
              <a:rPr lang="en-US" altLang="zh-CN" dirty="0">
                <a:latin typeface="Times New Roman" panose="02020603050405020304" pitchFamily="18" charset="0"/>
                <a:ea typeface="等线" panose="02010600030101010101" pitchFamily="2" charset="-122"/>
                <a:cs typeface="Times New Roman" panose="02020603050405020304" pitchFamily="18" charset="0"/>
              </a:rPr>
              <a:t>-oriented trees, which can bring benefits to Glove based ALSC models</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Benefited from its better implicit syntactic information, fine-tuned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RoBERTa</a:t>
            </a:r>
            <a:r>
              <a:rPr lang="en-US" altLang="zh-CN" dirty="0">
                <a:latin typeface="Times New Roman" panose="02020603050405020304" pitchFamily="18" charset="0"/>
                <a:ea typeface="等线" panose="02010600030101010101" pitchFamily="2" charset="-122"/>
                <a:cs typeface="Times New Roman" panose="02020603050405020304" pitchFamily="18" charset="0"/>
              </a:rPr>
              <a:t> with an MLP is enough to obtain SOTA or near SOTA results for ALSC task</a:t>
            </a:r>
          </a:p>
          <a:p>
            <a:pPr marL="457200" lvl="1" indent="0">
              <a:buNone/>
            </a:pP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331150"/>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83069-7F53-47D5-95EB-F8630578F943}"/>
              </a:ext>
            </a:extLst>
          </p:cNvPr>
          <p:cNvSpPr>
            <a:spLocks noGrp="1"/>
          </p:cNvSpPr>
          <p:nvPr>
            <p:ph type="ctrTitle"/>
          </p:nvPr>
        </p:nvSpPr>
        <p:spPr>
          <a:xfrm>
            <a:off x="1282839" y="2610355"/>
            <a:ext cx="9911024" cy="818645"/>
          </a:xfrm>
        </p:spPr>
        <p:txBody>
          <a:bodyPr>
            <a:normAutofit/>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Q&amp;A</a:t>
            </a:r>
            <a:endParaRPr lang="zh-CN" altLang="en-US" sz="44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72CAA93D-455C-41C6-9DBA-9627B75E4B01}"/>
              </a:ext>
            </a:extLst>
          </p:cNvPr>
          <p:cNvSpPr>
            <a:spLocks noGrp="1"/>
          </p:cNvSpPr>
          <p:nvPr>
            <p:ph type="sldNum" sz="quarter" idx="12"/>
          </p:nvPr>
        </p:nvSpPr>
        <p:spPr/>
        <p:txBody>
          <a:bodyPr/>
          <a:lstStyle/>
          <a:p>
            <a:fld id="{3D206035-ADF6-4616-9675-7996E7E745DF}" type="slidenum">
              <a:rPr lang="zh-CN" altLang="en-US" smtClean="0"/>
              <a:pPr/>
              <a:t>37</a:t>
            </a:fld>
            <a:r>
              <a:rPr lang="en-US" altLang="zh-CN" dirty="0"/>
              <a:t>/37</a:t>
            </a:r>
            <a:endParaRPr lang="zh-CN" altLang="en-US" dirty="0"/>
          </a:p>
        </p:txBody>
      </p:sp>
    </p:spTree>
    <p:extLst>
      <p:ext uri="{BB962C8B-B14F-4D97-AF65-F5344CB8AC3E}">
        <p14:creationId xmlns:p14="http://schemas.microsoft.com/office/powerpoint/2010/main" val="2968770212"/>
      </p:ext>
    </p:extLst>
  </p:cSld>
  <p:clrMapOvr>
    <a:masterClrMapping/>
  </p:clrMapOvr>
  <mc:AlternateContent xmlns:mc="http://schemas.openxmlformats.org/markup-compatibility/2006" xmlns:p14="http://schemas.microsoft.com/office/powerpoint/2010/main">
    <mc:Choice Requires="p14">
      <p:transition spd="med" p14:dur="700" advTm="10496">
        <p:fade/>
      </p:transition>
    </mc:Choice>
    <mc:Fallback xmlns="">
      <p:transition spd="med" advTm="1049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Aspect-Based Sentiment Analysis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4</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2289175"/>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Aspect-Based Sentiment Analysis (ABSA) consists of two subtasks: Aspect Extraction (AE) and Aspect-Level Sentiment Classification (ALSC) </a:t>
            </a:r>
          </a:p>
          <a:p>
            <a:pPr marL="457200" lvl="1" indent="0">
              <a:buNone/>
            </a:pP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Great food but the service was dreadful</a:t>
            </a:r>
          </a:p>
        </p:txBody>
      </p:sp>
    </p:spTree>
    <p:extLst>
      <p:ext uri="{BB962C8B-B14F-4D97-AF65-F5344CB8AC3E}">
        <p14:creationId xmlns:p14="http://schemas.microsoft.com/office/powerpoint/2010/main" val="1159366934"/>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Aspect-Based Sentiment Analysis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5</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2289175"/>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Aspect-Based Sentiment Analysis (ABSA) consists of two subtasks: </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Aspect Extraction (AE) </a:t>
            </a:r>
            <a:r>
              <a:rPr lang="en-US" altLang="zh-CN" dirty="0">
                <a:latin typeface="Times New Roman" panose="02020603050405020304" pitchFamily="18" charset="0"/>
                <a:ea typeface="等线" panose="02010600030101010101" pitchFamily="2" charset="-122"/>
                <a:cs typeface="Times New Roman" panose="02020603050405020304" pitchFamily="18" charset="0"/>
              </a:rPr>
              <a:t>and Aspect-Level Sentiment Classification (ALSC) </a:t>
            </a:r>
          </a:p>
          <a:p>
            <a:pPr marL="457200" lvl="1" indent="0">
              <a:buNone/>
            </a:pP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Great </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food</a:t>
            </a:r>
            <a:r>
              <a:rPr lang="en-US" altLang="zh-CN" dirty="0">
                <a:latin typeface="Times New Roman" panose="02020603050405020304" pitchFamily="18" charset="0"/>
                <a:ea typeface="等线" panose="02010600030101010101" pitchFamily="2" charset="-122"/>
                <a:cs typeface="Times New Roman" panose="02020603050405020304" pitchFamily="18" charset="0"/>
              </a:rPr>
              <a:t> but the </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service</a:t>
            </a:r>
            <a:r>
              <a:rPr lang="en-US" altLang="zh-CN" dirty="0">
                <a:latin typeface="Times New Roman" panose="02020603050405020304" pitchFamily="18" charset="0"/>
                <a:ea typeface="等线" panose="02010600030101010101" pitchFamily="2" charset="-122"/>
                <a:cs typeface="Times New Roman" panose="02020603050405020304" pitchFamily="18" charset="0"/>
              </a:rPr>
              <a:t> was dreadful</a:t>
            </a:r>
          </a:p>
        </p:txBody>
      </p:sp>
    </p:spTree>
    <p:extLst>
      <p:ext uri="{BB962C8B-B14F-4D97-AF65-F5344CB8AC3E}">
        <p14:creationId xmlns:p14="http://schemas.microsoft.com/office/powerpoint/2010/main" val="2941702545"/>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Aspect-Based Sentiment Analysis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6</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2289175"/>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Aspect-Based Sentiment Analysis (ABSA) consists of two subtasks: Aspect Extraction (AE) and </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Aspect-Level Sentiment Classification (ALSC) </a:t>
            </a:r>
          </a:p>
          <a:p>
            <a:pPr marL="457200" lvl="1" indent="0">
              <a:buNone/>
            </a:pP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altLang="zh-CN" b="1" dirty="0">
                <a:latin typeface="Times New Roman" panose="02020603050405020304" pitchFamily="18" charset="0"/>
                <a:ea typeface="等线" panose="02010600030101010101" pitchFamily="2" charset="-122"/>
                <a:cs typeface="Times New Roman" panose="02020603050405020304" pitchFamily="18" charset="0"/>
              </a:rPr>
              <a:t>Great</a:t>
            </a:r>
            <a:r>
              <a:rPr lang="en-US" altLang="zh-CN" dirty="0">
                <a:latin typeface="Times New Roman" panose="02020603050405020304" pitchFamily="18" charset="0"/>
                <a:ea typeface="等线" panose="02010600030101010101" pitchFamily="2" charset="-122"/>
                <a:cs typeface="Times New Roman" panose="02020603050405020304" pitchFamily="18" charset="0"/>
              </a:rPr>
              <a:t> food but the service was </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dreadful</a:t>
            </a:r>
          </a:p>
        </p:txBody>
      </p:sp>
      <p:sp>
        <p:nvSpPr>
          <p:cNvPr id="6" name="内容占位符 2">
            <a:extLst>
              <a:ext uri="{FF2B5EF4-FFF2-40B4-BE49-F238E27FC236}">
                <a16:creationId xmlns:a16="http://schemas.microsoft.com/office/drawing/2014/main" id="{F2B47CDA-5B02-469E-809F-EF883D6AD34D}"/>
              </a:ext>
            </a:extLst>
          </p:cNvPr>
          <p:cNvSpPr txBox="1">
            <a:spLocks/>
          </p:cNvSpPr>
          <p:nvPr/>
        </p:nvSpPr>
        <p:spPr>
          <a:xfrm>
            <a:off x="838200" y="4392130"/>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b="1" dirty="0">
                <a:latin typeface="Times New Roman" panose="02020603050405020304" pitchFamily="18" charset="0"/>
                <a:ea typeface="等线" panose="02010600030101010101" pitchFamily="2" charset="-122"/>
                <a:cs typeface="Times New Roman" panose="02020603050405020304" pitchFamily="18" charset="0"/>
              </a:rPr>
              <a:t>      Positive                       Negative</a:t>
            </a:r>
          </a:p>
        </p:txBody>
      </p:sp>
    </p:spTree>
    <p:extLst>
      <p:ext uri="{BB962C8B-B14F-4D97-AF65-F5344CB8AC3E}">
        <p14:creationId xmlns:p14="http://schemas.microsoft.com/office/powerpoint/2010/main" val="3356269427"/>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Dependency tree</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7</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3996056"/>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Capture syntactic features from a sentence</a:t>
            </a:r>
          </a:p>
          <a:p>
            <a:pPr>
              <a:lnSpc>
                <a:spcPct val="125000"/>
              </a:lnSpc>
            </a:pP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Help the aspects find their contextual words</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Great food but the service was dreadful</a:t>
            </a:r>
          </a:p>
          <a:p>
            <a:pPr marL="0" indent="0">
              <a:lnSpc>
                <a:spcPct val="125000"/>
              </a:lnSpc>
              <a:buNone/>
            </a:pP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内容占位符 2">
            <a:extLst>
              <a:ext uri="{FF2B5EF4-FFF2-40B4-BE49-F238E27FC236}">
                <a16:creationId xmlns:a16="http://schemas.microsoft.com/office/drawing/2014/main" id="{390A5301-D1C5-4D49-ADEA-AAACD3AD2D20}"/>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72438560"/>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Dependency tree</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8</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3996056"/>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Capture syntactic features from a sentence</a:t>
            </a: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内容占位符 2">
            <a:extLst>
              <a:ext uri="{FF2B5EF4-FFF2-40B4-BE49-F238E27FC236}">
                <a16:creationId xmlns:a16="http://schemas.microsoft.com/office/drawing/2014/main" id="{390A5301-D1C5-4D49-ADEA-AAACD3AD2D20}"/>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4A94EB5-0758-4929-852F-928866E7B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12" y="3103259"/>
            <a:ext cx="10925175" cy="2847975"/>
          </a:xfrm>
          <a:prstGeom prst="rect">
            <a:avLst/>
          </a:prstGeom>
        </p:spPr>
      </p:pic>
    </p:spTree>
    <p:extLst>
      <p:ext uri="{BB962C8B-B14F-4D97-AF65-F5344CB8AC3E}">
        <p14:creationId xmlns:p14="http://schemas.microsoft.com/office/powerpoint/2010/main" val="3945261456"/>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Dependency tree</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9</a:t>
            </a:fld>
            <a:r>
              <a:rPr lang="en-US" altLang="zh-CN" dirty="0"/>
              <a:t>/37</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3996056"/>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Question:  What else can capture syntactic features?</a:t>
            </a: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内容占位符 2">
            <a:extLst>
              <a:ext uri="{FF2B5EF4-FFF2-40B4-BE49-F238E27FC236}">
                <a16:creationId xmlns:a16="http://schemas.microsoft.com/office/drawing/2014/main" id="{390A5301-D1C5-4D49-ADEA-AAACD3AD2D20}"/>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4A94EB5-0758-4929-852F-928866E7B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12" y="3103259"/>
            <a:ext cx="10925175" cy="2847975"/>
          </a:xfrm>
          <a:prstGeom prst="rect">
            <a:avLst/>
          </a:prstGeom>
        </p:spPr>
      </p:pic>
    </p:spTree>
    <p:extLst>
      <p:ext uri="{BB962C8B-B14F-4D97-AF65-F5344CB8AC3E}">
        <p14:creationId xmlns:p14="http://schemas.microsoft.com/office/powerpoint/2010/main" val="3272926355"/>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1098</Words>
  <Application>Microsoft Office PowerPoint</Application>
  <PresentationFormat>宽屏</PresentationFormat>
  <Paragraphs>204</Paragraphs>
  <Slides>37</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等线</vt:lpstr>
      <vt:lpstr>Arial</vt:lpstr>
      <vt:lpstr>Arial Black</vt:lpstr>
      <vt:lpstr>Cambria Math</vt:lpstr>
      <vt:lpstr>Times New Roman</vt:lpstr>
      <vt:lpstr>Office 主题​​</vt:lpstr>
      <vt:lpstr>Does syntax matter? A strong baseline for Aspect-based Sentiment Analysis with RoBERTa</vt:lpstr>
      <vt:lpstr>Contents</vt:lpstr>
      <vt:lpstr>Contents</vt:lpstr>
      <vt:lpstr>Aspect-Based Sentiment Analysis</vt:lpstr>
      <vt:lpstr>Aspect-Based Sentiment Analysis</vt:lpstr>
      <vt:lpstr>Aspect-Based Sentiment Analysis</vt:lpstr>
      <vt:lpstr>Dependency tree</vt:lpstr>
      <vt:lpstr>Dependency tree</vt:lpstr>
      <vt:lpstr>Dependency tree</vt:lpstr>
      <vt:lpstr>Dependency tree</vt:lpstr>
      <vt:lpstr>Two questions</vt:lpstr>
      <vt:lpstr>Contents</vt:lpstr>
      <vt:lpstr>Perturbed Masking</vt:lpstr>
      <vt:lpstr>Heatmap of the impact matrix</vt:lpstr>
      <vt:lpstr>Heatmap of the impact matrix Masking</vt:lpstr>
      <vt:lpstr> Tree generated by Stanford CoreNLP </vt:lpstr>
      <vt:lpstr>PowerPoint 演示文稿</vt:lpstr>
      <vt:lpstr>Extract Tree</vt:lpstr>
      <vt:lpstr>Tree-based ALSC Models</vt:lpstr>
      <vt:lpstr>Tree structures</vt:lpstr>
      <vt:lpstr>PowerPoint 演示文稿</vt:lpstr>
      <vt:lpstr>Contents</vt:lpstr>
      <vt:lpstr>Datasets</vt:lpstr>
      <vt:lpstr>Experimental results</vt:lpstr>
      <vt:lpstr>Experimental results</vt:lpstr>
      <vt:lpstr>Experimental results</vt:lpstr>
      <vt:lpstr>Visualization of different trees</vt:lpstr>
      <vt:lpstr>Contents</vt:lpstr>
      <vt:lpstr>Proportion of neighboring connections</vt:lpstr>
      <vt:lpstr>Aspects-sentiment Distance</vt:lpstr>
      <vt:lpstr>Aspects-sentiment Distance</vt:lpstr>
      <vt:lpstr>Aspects-sentiment Distance</vt:lpstr>
      <vt:lpstr>Two questions</vt:lpstr>
      <vt:lpstr>Comparison between SOTA ALSC models </vt:lpstr>
      <vt:lpstr>Comparison between ALSC models </vt:lpstr>
      <vt:lpstr>Conclusions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Clarification questions: Technical Challenges and Practical Concerns</dc:title>
  <dc:creator>Winde Blmoista</dc:creator>
  <cp:lastModifiedBy>yuye</cp:lastModifiedBy>
  <cp:revision>1073</cp:revision>
  <dcterms:created xsi:type="dcterms:W3CDTF">2020-09-13T08:27:52Z</dcterms:created>
  <dcterms:modified xsi:type="dcterms:W3CDTF">2021-06-09T07:44:06Z</dcterms:modified>
</cp:coreProperties>
</file>