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7" r:id="rId3"/>
    <p:sldId id="313" r:id="rId4"/>
    <p:sldId id="312" r:id="rId5"/>
    <p:sldId id="382" r:id="rId6"/>
    <p:sldId id="412" r:id="rId7"/>
    <p:sldId id="384" r:id="rId8"/>
    <p:sldId id="419" r:id="rId9"/>
    <p:sldId id="420" r:id="rId10"/>
    <p:sldId id="320" r:id="rId11"/>
    <p:sldId id="395" r:id="rId12"/>
    <p:sldId id="421" r:id="rId13"/>
    <p:sldId id="422" r:id="rId14"/>
    <p:sldId id="325" r:id="rId15"/>
    <p:sldId id="423" r:id="rId16"/>
    <p:sldId id="413" r:id="rId17"/>
    <p:sldId id="414" r:id="rId18"/>
    <p:sldId id="396" r:id="rId19"/>
    <p:sldId id="332" r:id="rId20"/>
    <p:sldId id="407" r:id="rId21"/>
    <p:sldId id="418" r:id="rId22"/>
    <p:sldId id="33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99" autoAdjust="0"/>
  </p:normalViewPr>
  <p:slideViewPr>
    <p:cSldViewPr snapToGrid="0">
      <p:cViewPr varScale="1">
        <p:scale>
          <a:sx n="68" d="100"/>
          <a:sy n="68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C1930"/>
                </a:solidFill>
                <a:effectLst/>
                <a:latin typeface="PublicSans"/>
              </a:rPr>
              <a:t>1. Pointwise approaches look at a single document at a time using classification or regression to discover the best ranking for individual results. Classification means putting similar documents in the same class. Regression means giving similar documents a similar function value.</a:t>
            </a:r>
          </a:p>
          <a:p>
            <a:endParaRPr lang="en-US" altLang="zh-CN" b="0" i="0" dirty="0">
              <a:solidFill>
                <a:srgbClr val="0C1930"/>
              </a:solidFill>
              <a:effectLst/>
              <a:latin typeface="PublicSans"/>
            </a:endParaRPr>
          </a:p>
          <a:p>
            <a:r>
              <a:rPr lang="en-US" altLang="zh-CN" b="0" i="0" dirty="0">
                <a:solidFill>
                  <a:srgbClr val="0C1930"/>
                </a:solidFill>
                <a:effectLst/>
                <a:latin typeface="PublicSans"/>
              </a:rPr>
              <a:t>2. Pairwise approaches look at two documents together. They also use classification or regression — to decide which of the pair ranks higher.</a:t>
            </a:r>
          </a:p>
          <a:p>
            <a:endParaRPr lang="en-US" altLang="zh-CN" b="0" i="0" dirty="0">
              <a:solidFill>
                <a:srgbClr val="0C1930"/>
              </a:solidFill>
              <a:effectLst/>
              <a:latin typeface="PublicSans"/>
            </a:endParaRPr>
          </a:p>
          <a:p>
            <a:r>
              <a:rPr lang="en-US" altLang="zh-CN" b="0" i="0" dirty="0">
                <a:solidFill>
                  <a:srgbClr val="0C1930"/>
                </a:solidFill>
                <a:effectLst/>
                <a:latin typeface="PublicSans"/>
              </a:rPr>
              <a:t>3. Listwise approaches decide on the optimal ordering of an entire list of documents.</a:t>
            </a:r>
          </a:p>
          <a:p>
            <a:endParaRPr lang="en-US" altLang="zh-CN" b="0" i="0" dirty="0">
              <a:solidFill>
                <a:srgbClr val="0C1930"/>
              </a:solidFill>
              <a:effectLst/>
              <a:latin typeface="PublicSans"/>
            </a:endParaRPr>
          </a:p>
          <a:p>
            <a:endParaRPr lang="en-US" altLang="zh-CN" b="0" i="0" dirty="0">
              <a:solidFill>
                <a:srgbClr val="0C1930"/>
              </a:solidFill>
              <a:effectLst/>
              <a:latin typeface="PublicSans"/>
            </a:endParaRPr>
          </a:p>
          <a:p>
            <a:endParaRPr lang="en-US" altLang="zh-CN" b="0" i="0" dirty="0">
              <a:solidFill>
                <a:srgbClr val="0C1930"/>
              </a:solidFill>
              <a:effectLst/>
              <a:latin typeface="PublicSan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8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4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9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3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6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9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0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The light gray bars represent </a:t>
            </a:r>
            <a:r>
              <a:rPr lang="en-US" altLang="zh-CN" sz="1800" b="0" i="0" u="none" strike="noStrike" baseline="0" dirty="0" err="1">
                <a:latin typeface="NimbusRomNo9L-Regu"/>
              </a:rPr>
              <a:t>urls</a:t>
            </a:r>
            <a:r>
              <a:rPr lang="en-US" altLang="zh-CN" sz="1800" b="0" i="0" u="none" strike="noStrike" baseline="0" dirty="0">
                <a:latin typeface="NimbusRomNo9L-Regu"/>
              </a:rPr>
              <a:t> that are not relevant to the query, while the dark blue bars represent </a:t>
            </a:r>
            <a:r>
              <a:rPr lang="en-US" altLang="zh-CN" sz="1800" b="0" i="0" u="none" strike="noStrike" baseline="0" dirty="0" err="1">
                <a:latin typeface="NimbusRomNo9L-Regu"/>
              </a:rPr>
              <a:t>urls</a:t>
            </a:r>
            <a:r>
              <a:rPr lang="en-US" altLang="zh-CN" sz="1800" b="0" i="0" u="none" strike="noStrike" baseline="0" dirty="0">
                <a:latin typeface="NimbusRomNo9L-Regu"/>
              </a:rPr>
              <a:t> that are relevant to the query</a:t>
            </a:r>
          </a:p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However for IR measures like NDCG and ERR that emphasize the top few results</a:t>
            </a:r>
          </a:p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The (black) arrows on the left denote the </a:t>
            </a:r>
            <a:r>
              <a:rPr lang="en-US" altLang="zh-CN" sz="1800" b="0" i="0" u="none" strike="noStrike" baseline="0" dirty="0" err="1">
                <a:latin typeface="NimbusRomNo9L-Regu"/>
              </a:rPr>
              <a:t>RankNet</a:t>
            </a:r>
            <a:r>
              <a:rPr lang="en-US" altLang="zh-CN" sz="1800" b="0" i="0" u="none" strike="noStrike" baseline="0" dirty="0">
                <a:latin typeface="NimbusRomNo9L-Regu"/>
              </a:rPr>
              <a:t> gradients (which increase with the number of pairwise errors), whereas what we’d really like are the (red) arrows on the right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8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9" y="2303363"/>
            <a:ext cx="10838041" cy="11256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 Overview of Learning to Rank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56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Yuye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LambdaRank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LambdaMART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912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CAAA1E-5371-4CA0-88F5-E0D865E8C6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9"/>
                <a:ext cx="10515600" cy="3761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Each pair of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with differing labels is chosen, and each such pair (with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) is presented to the model, which computes the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should be ranked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(the choice of the parameter </a:t>
                </a:r>
                <a:r>
                  <a:rPr lang="el-GR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σ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determines the shape of the sigmoid): </a:t>
                </a: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CAAA1E-5371-4CA0-88F5-E0D865E8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9"/>
                <a:ext cx="10515600" cy="3761844"/>
              </a:xfrm>
              <a:prstGeom prst="rect">
                <a:avLst/>
              </a:prstGeom>
              <a:blipFill>
                <a:blip r:embed="rId3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BE2CA23-61BD-40EF-AC31-8F73949D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01" y="4739253"/>
            <a:ext cx="517279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CAAA1E-5371-4CA0-88F5-E0D865E8C6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202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known probability that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ranked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Cross entropy cost function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{−1,0,1}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= 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 / 2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CAAA1E-5371-4CA0-88F5-E0D865E8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202649"/>
              </a:xfrm>
              <a:prstGeom prst="rect">
                <a:avLst/>
              </a:prstGeo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FD88D43-A246-49E3-8B2C-55C099A7F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80" y="3571611"/>
            <a:ext cx="5839640" cy="800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0BAC83-D726-4517-AA37-D8DA788F8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995" y="4971398"/>
            <a:ext cx="724001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CAAA1E-5371-4CA0-88F5-E0D865E8C6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802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known probability that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ranked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Update the weights to reduce the cost via stochastic gradient descent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CAAA1E-5371-4CA0-88F5-E0D865E8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802187"/>
              </a:xfrm>
              <a:prstGeom prst="rect">
                <a:avLst/>
              </a:prstGeo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F2D7F2E-13AC-4337-A99D-3F35DA481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837" y="2951046"/>
            <a:ext cx="7354326" cy="13051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EF0499-24C0-453E-9E38-D5CCF7AFE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241" y="4927401"/>
            <a:ext cx="812595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RankNet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LambdaRank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LambdaMART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725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D2A6776-8BEC-40C8-B358-2B9ABE740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9"/>
                <a:ext cx="10515600" cy="4802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denote the set of pairs of indices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summing all the contributions to the update of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| = 3?  Time Complexity?  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D2A6776-8BEC-40C8-B358-2B9ABE740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9"/>
                <a:ext cx="10515600" cy="4802186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F5344097-906A-435A-A7B2-D50C7EA9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6" y="4196185"/>
            <a:ext cx="4734586" cy="12860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Speeding up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Training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DDB76-8E70-4476-90E3-AE612224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20" y="2909286"/>
            <a:ext cx="8306959" cy="1562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CBE7DF-2EDC-47B8-8E83-19597E44ED9B}"/>
                  </a:ext>
                </a:extLst>
              </p:cNvPr>
              <p:cNvSpPr txBox="1"/>
              <p:nvPr/>
            </p:nvSpPr>
            <p:spPr>
              <a:xfrm>
                <a:off x="5416562" y="5482239"/>
                <a:ext cx="340924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3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CBE7DF-2EDC-47B8-8E83-19597E44E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2" y="5482239"/>
                <a:ext cx="3409245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D2A6776-8BEC-40C8-B358-2B9ABE740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9"/>
                <a:ext cx="10515600" cy="2806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For a given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D2A6776-8BEC-40C8-B358-2B9ABE740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9"/>
                <a:ext cx="10515600" cy="2806832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23C63C9-0EE1-4267-A3AF-6960416B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2266"/>
            <a:ext cx="10713591" cy="21215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Speeding up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Training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23DFC7-2EC2-4B9A-8180-6C79E89A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547" y="4497521"/>
            <a:ext cx="810690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8B2969B-2FCA-4D1A-B447-F86DC497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89" y="79677"/>
            <a:ext cx="7118811" cy="669864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Example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7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2614CDB-DBD7-46BB-ADC3-2F37AD0F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42" y="1557225"/>
            <a:ext cx="2909711" cy="1152246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64DD360-9D82-40A7-8CB0-56D9F174D306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LambdaRank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imagine that there is a utility function C: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LambdaRank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09BFED-29F4-4FAA-9918-B632CB39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4" y="2552528"/>
            <a:ext cx="8106906" cy="1324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9F9FE6-BE9F-435A-81B9-FAEC894D0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00" y="4448228"/>
            <a:ext cx="7516484" cy="14877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B75E40-FB76-4954-9C64-0973D788D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084" y="4535619"/>
            <a:ext cx="31532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RankNet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LambdaRank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LambdaMART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027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RankNet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LambdaRank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LambdaMART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LambdaMART</a:t>
            </a:r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LambdaRank</a:t>
            </a:r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MART)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7245DD-60BF-4217-ABE9-04F5C5A2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233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boosted tree version of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LambdaRank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MART (Multiple Additive Regression Trees)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6D668-5475-412B-A82E-C6895307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0" y="3180644"/>
            <a:ext cx="4207120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LambdaMART</a:t>
            </a:r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LambdaRank</a:t>
            </a:r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MART)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95235E-1CA1-4248-B3BD-D75B553C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352" y="1459449"/>
            <a:ext cx="8965296" cy="50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39" y="2610355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22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RankNet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LambdaRank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LambdaMART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Learning to Rank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Learning to rank (LTR) is a class of algorithmic techniques that apply supervised machine learning to solve ranking problems in search relevancy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Steps: (1)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Decide on the features you want to represent and choose reliable relevance judgments before creating your training dataset. (2) Choose the model to use and the objective to be optimized.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Three approaches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90A5301-D1C5-4D49-ADEA-AAACD3AD2D20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544CAC-6CC2-4D29-A352-CE151A4A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8" y="1416184"/>
            <a:ext cx="11435644" cy="40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Evaluation Metrics (MRR)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90A5301-D1C5-4D49-ADEA-AAACD3AD2D20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A34E3A-308F-4030-B308-1BDB8BF9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MRR (Mean Reciprocal Rank)</a:t>
            </a:r>
          </a:p>
          <a:p>
            <a:pPr marL="457200" lvl="1" indent="0"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3D6530-E16F-42C2-9F1D-C2F4EE5F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925" y="2462684"/>
            <a:ext cx="3520150" cy="139477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912BC8-A9D2-4D9F-9256-E395639C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58" y="3992398"/>
            <a:ext cx="8243284" cy="196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28663F-4237-4F97-BEE3-DD69A4F85686}"/>
              </a:ext>
            </a:extLst>
          </p:cNvPr>
          <p:cNvSpPr txBox="1"/>
          <p:nvPr/>
        </p:nvSpPr>
        <p:spPr>
          <a:xfrm>
            <a:off x="7969956" y="4583289"/>
            <a:ext cx="2370666" cy="1373329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0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46F352C-2B58-438E-8AB4-FD365108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025" y="2285505"/>
            <a:ext cx="3697949" cy="150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43D199A-02EF-439E-AB7D-296720D53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ERR (Expected Reciprocal Rank)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the probability that the user finds the document at rank position i relevant</a:t>
                </a:r>
              </a:p>
              <a:p>
                <a:pPr marL="457200" lvl="1" indent="0"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43D199A-02EF-439E-AB7D-296720D53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Evaluation Metrics (ERR)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90A5301-D1C5-4D49-ADEA-AAACD3AD2D20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35BBAE8-7838-42A0-9043-A498F9EA1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337" y="4495518"/>
            <a:ext cx="2645326" cy="16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43D199A-02EF-439E-AB7D-296720D5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DCG (Discounted Cumulative Gain)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NDCG (Normalized Discounted Cumulative Gain)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Evaluation Metrics (NDCG)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90A5301-D1C5-4D49-ADEA-AAACD3AD2D20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C8DAC2-033C-423F-8A14-C66FED6B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409459"/>
            <a:ext cx="4201111" cy="14480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9680536-E88F-4817-855A-0130F9BA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15" y="4478469"/>
            <a:ext cx="3277057" cy="13432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0A0248-F8C6-4BAC-8530-22512C10F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576" y="4396979"/>
            <a:ext cx="470600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Evaluation Metrics (NDCG)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/23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6AF36A-591E-4E16-807F-ECF83C29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26" y="1592684"/>
            <a:ext cx="5007922" cy="4529554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4DE3437-4BE0-45CD-A31C-DE42C3D3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256" y="2168052"/>
            <a:ext cx="1814688" cy="337881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DCG ?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IDCG?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NDCG?</a:t>
            </a:r>
          </a:p>
          <a:p>
            <a:pPr marL="457200" lvl="1" indent="0"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603</Words>
  <Application>Microsoft Office PowerPoint</Application>
  <PresentationFormat>宽屏</PresentationFormat>
  <Paragraphs>160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NimbusRomNo9L-Regu</vt:lpstr>
      <vt:lpstr>PublicSans</vt:lpstr>
      <vt:lpstr>等线</vt:lpstr>
      <vt:lpstr>Arial</vt:lpstr>
      <vt:lpstr>Arial Black</vt:lpstr>
      <vt:lpstr>Cambria Math</vt:lpstr>
      <vt:lpstr>Times New Roman</vt:lpstr>
      <vt:lpstr>Office 主题​​</vt:lpstr>
      <vt:lpstr>An Overview of Learning to Rank</vt:lpstr>
      <vt:lpstr>Contents</vt:lpstr>
      <vt:lpstr>Contents</vt:lpstr>
      <vt:lpstr>Learning to Rank</vt:lpstr>
      <vt:lpstr>Three approaches</vt:lpstr>
      <vt:lpstr>Evaluation Metrics (MRR)</vt:lpstr>
      <vt:lpstr>Evaluation Metrics (ERR)</vt:lpstr>
      <vt:lpstr>Evaluation Metrics (NDCG)</vt:lpstr>
      <vt:lpstr>Evaluation Metrics (NDCG)</vt:lpstr>
      <vt:lpstr>Contents</vt:lpstr>
      <vt:lpstr>RankNet</vt:lpstr>
      <vt:lpstr>RankNet</vt:lpstr>
      <vt:lpstr>RankNet</vt:lpstr>
      <vt:lpstr>Contents</vt:lpstr>
      <vt:lpstr>Speeding up RankNet Training</vt:lpstr>
      <vt:lpstr>Speeding up RankNet Training</vt:lpstr>
      <vt:lpstr>Example</vt:lpstr>
      <vt:lpstr>LambdaRank</vt:lpstr>
      <vt:lpstr>Contents</vt:lpstr>
      <vt:lpstr>LambdaMART (LambdaRank + MART)</vt:lpstr>
      <vt:lpstr>LambdaMART (LambdaRank + MART)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1362</cp:revision>
  <dcterms:created xsi:type="dcterms:W3CDTF">2020-09-13T08:27:52Z</dcterms:created>
  <dcterms:modified xsi:type="dcterms:W3CDTF">2022-02-15T05:47:32Z</dcterms:modified>
</cp:coreProperties>
</file>