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3"/>
  </p:notesMasterIdLst>
  <p:sldIdLst>
    <p:sldId id="256" r:id="rId2"/>
    <p:sldId id="257" r:id="rId3"/>
    <p:sldId id="260" r:id="rId4"/>
    <p:sldId id="258" r:id="rId5"/>
    <p:sldId id="261" r:id="rId6"/>
    <p:sldId id="263" r:id="rId7"/>
    <p:sldId id="317" r:id="rId8"/>
    <p:sldId id="265" r:id="rId9"/>
    <p:sldId id="271" r:id="rId10"/>
    <p:sldId id="272" r:id="rId11"/>
    <p:sldId id="273" r:id="rId12"/>
    <p:sldId id="264" r:id="rId13"/>
    <p:sldId id="274" r:id="rId14"/>
    <p:sldId id="276" r:id="rId15"/>
    <p:sldId id="275" r:id="rId16"/>
    <p:sldId id="270" r:id="rId17"/>
    <p:sldId id="269" r:id="rId18"/>
    <p:sldId id="267" r:id="rId19"/>
    <p:sldId id="287" r:id="rId20"/>
    <p:sldId id="268" r:id="rId21"/>
    <p:sldId id="284" r:id="rId22"/>
    <p:sldId id="286" r:id="rId23"/>
    <p:sldId id="282" r:id="rId24"/>
    <p:sldId id="288" r:id="rId25"/>
    <p:sldId id="290" r:id="rId26"/>
    <p:sldId id="289" r:id="rId27"/>
    <p:sldId id="291" r:id="rId28"/>
    <p:sldId id="292" r:id="rId29"/>
    <p:sldId id="318" r:id="rId30"/>
    <p:sldId id="293" r:id="rId31"/>
    <p:sldId id="294" r:id="rId32"/>
    <p:sldId id="319" r:id="rId33"/>
    <p:sldId id="295" r:id="rId34"/>
    <p:sldId id="297" r:id="rId35"/>
    <p:sldId id="298" r:id="rId36"/>
    <p:sldId id="299" r:id="rId37"/>
    <p:sldId id="300" r:id="rId38"/>
    <p:sldId id="312" r:id="rId39"/>
    <p:sldId id="313" r:id="rId40"/>
    <p:sldId id="310" r:id="rId41"/>
    <p:sldId id="302" r:id="rId42"/>
    <p:sldId id="304" r:id="rId43"/>
    <p:sldId id="314" r:id="rId44"/>
    <p:sldId id="315" r:id="rId45"/>
    <p:sldId id="305" r:id="rId46"/>
    <p:sldId id="306" r:id="rId47"/>
    <p:sldId id="307" r:id="rId48"/>
    <p:sldId id="308" r:id="rId49"/>
    <p:sldId id="316" r:id="rId50"/>
    <p:sldId id="309" r:id="rId51"/>
    <p:sldId id="277" r:id="rId52"/>
    <p:sldId id="279" r:id="rId53"/>
    <p:sldId id="266" r:id="rId54"/>
    <p:sldId id="278" r:id="rId55"/>
    <p:sldId id="280" r:id="rId56"/>
    <p:sldId id="281" r:id="rId57"/>
    <p:sldId id="301" r:id="rId58"/>
    <p:sldId id="303" r:id="rId59"/>
    <p:sldId id="311" r:id="rId60"/>
    <p:sldId id="283" r:id="rId61"/>
    <p:sldId id="262" r:id="rId6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6"/>
    <p:restoredTop sz="66592"/>
  </p:normalViewPr>
  <p:slideViewPr>
    <p:cSldViewPr snapToGrid="0" snapToObjects="1">
      <p:cViewPr varScale="1">
        <p:scale>
          <a:sx n="75" d="100"/>
          <a:sy n="75" d="100"/>
        </p:scale>
        <p:origin x="1720" y="168"/>
      </p:cViewPr>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C2A905-4D62-8C47-B89E-D6C4DD895C13}" type="datetimeFigureOut">
              <a:rPr kumimoji="1" lang="zh-CN" altLang="en-US" smtClean="0"/>
              <a:t>2021/10/25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A8DDE5-5F21-BB42-BD80-0720DC63ACA1}" type="slidenum">
              <a:rPr kumimoji="1" lang="zh-CN" altLang="en-US" smtClean="0"/>
              <a:t>‹#›</a:t>
            </a:fld>
            <a:endParaRPr kumimoji="1" lang="zh-CN" altLang="en-US"/>
          </a:p>
        </p:txBody>
      </p:sp>
    </p:spTree>
    <p:extLst>
      <p:ext uri="{BB962C8B-B14F-4D97-AF65-F5344CB8AC3E}">
        <p14:creationId xmlns:p14="http://schemas.microsoft.com/office/powerpoint/2010/main" val="2803601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s://en.wikipedia.org/wiki/Intersection_(set_theory)"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published by ACL 2019</a:t>
            </a:r>
          </a:p>
          <a:p>
            <a:r>
              <a:rPr kumimoji="1" lang="en-US" altLang="zh-CN" dirty="0"/>
              <a:t>it proposed a manual evaluation metric for summarization, which compare the generated summary with its source document instead of the reference summary.</a:t>
            </a:r>
            <a:endParaRPr kumimoji="1" lang="zh-CN" altLang="en-US" dirty="0"/>
          </a:p>
        </p:txBody>
      </p:sp>
      <p:sp>
        <p:nvSpPr>
          <p:cNvPr id="4" name="灯片编号占位符 3"/>
          <p:cNvSpPr>
            <a:spLocks noGrp="1"/>
          </p:cNvSpPr>
          <p:nvPr>
            <p:ph type="sldNum" sz="quarter" idx="5"/>
          </p:nvPr>
        </p:nvSpPr>
        <p:spPr/>
        <p:txBody>
          <a:bodyPr/>
          <a:lstStyle/>
          <a:p>
            <a:fld id="{2EA8DDE5-5F21-BB42-BD80-0720DC63ACA1}" type="slidenum">
              <a:rPr kumimoji="1" lang="zh-CN" altLang="en-US" smtClean="0"/>
              <a:t>1</a:t>
            </a:fld>
            <a:endParaRPr kumimoji="1" lang="zh-CN" altLang="en-US"/>
          </a:p>
        </p:txBody>
      </p:sp>
    </p:spTree>
    <p:extLst>
      <p:ext uri="{BB962C8B-B14F-4D97-AF65-F5344CB8AC3E}">
        <p14:creationId xmlns:p14="http://schemas.microsoft.com/office/powerpoint/2010/main" val="12746511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So we will add sentence brevity penalty during computing BLEU.</a:t>
            </a:r>
          </a:p>
          <a:p>
            <a:r>
              <a:rPr kumimoji="1" lang="en-US" altLang="zh-CN" dirty="0"/>
              <a:t>p is the length,…. r is the length …</a:t>
            </a:r>
          </a:p>
          <a:p>
            <a:r>
              <a:rPr kumimoji="1" lang="en-US" altLang="zh-CN" dirty="0"/>
              <a:t>if the length of generated summary is smaller than reference summary.</a:t>
            </a:r>
          </a:p>
          <a:p>
            <a:r>
              <a:rPr kumimoji="1" lang="en-US" altLang="zh-CN" dirty="0"/>
              <a:t>The BP is smaller than 1</a:t>
            </a:r>
          </a:p>
          <a:p>
            <a:r>
              <a:rPr kumimoji="1" lang="en-US" altLang="zh-CN" dirty="0"/>
              <a:t>and the BLEU-N will be penalized by BP</a:t>
            </a:r>
          </a:p>
          <a:p>
            <a:r>
              <a:rPr kumimoji="1" lang="en-US" altLang="zh-CN" dirty="0"/>
              <a:t>This formula shows that BLEU-capital N equally considers all n-grams from unigram to capital N-gram.</a:t>
            </a:r>
            <a:endParaRPr kumimoji="1" lang="zh-CN" altLang="en-US" dirty="0"/>
          </a:p>
        </p:txBody>
      </p:sp>
      <p:sp>
        <p:nvSpPr>
          <p:cNvPr id="4" name="灯片编号占位符 3"/>
          <p:cNvSpPr>
            <a:spLocks noGrp="1"/>
          </p:cNvSpPr>
          <p:nvPr>
            <p:ph type="sldNum" sz="quarter" idx="5"/>
          </p:nvPr>
        </p:nvSpPr>
        <p:spPr/>
        <p:txBody>
          <a:bodyPr/>
          <a:lstStyle/>
          <a:p>
            <a:fld id="{2EA8DDE5-5F21-BB42-BD80-0720DC63ACA1}" type="slidenum">
              <a:rPr kumimoji="1" lang="zh-CN" altLang="en-US" smtClean="0"/>
              <a:t>10</a:t>
            </a:fld>
            <a:endParaRPr kumimoji="1" lang="zh-CN" altLang="en-US"/>
          </a:p>
        </p:txBody>
      </p:sp>
    </p:spTree>
    <p:extLst>
      <p:ext uri="{BB962C8B-B14F-4D97-AF65-F5344CB8AC3E}">
        <p14:creationId xmlns:p14="http://schemas.microsoft.com/office/powerpoint/2010/main" val="3713654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This is the BLEU score of the same example</a:t>
            </a:r>
          </a:p>
          <a:p>
            <a:endParaRPr kumimoji="1" lang="en-US" altLang="zh-CN" dirty="0"/>
          </a:p>
          <a:p>
            <a:r>
              <a:rPr kumimoji="1" lang="en" altLang="zh-CN" dirty="0"/>
              <a:t>Exponential function based on natural constant e</a:t>
            </a:r>
          </a:p>
          <a:p>
            <a:endParaRPr kumimoji="1" lang="en" altLang="zh-CN" dirty="0"/>
          </a:p>
          <a:p>
            <a:endParaRPr kumimoji="1" lang="zh-CN" altLang="en-US" dirty="0"/>
          </a:p>
        </p:txBody>
      </p:sp>
      <p:sp>
        <p:nvSpPr>
          <p:cNvPr id="4" name="灯片编号占位符 3"/>
          <p:cNvSpPr>
            <a:spLocks noGrp="1"/>
          </p:cNvSpPr>
          <p:nvPr>
            <p:ph type="sldNum" sz="quarter" idx="5"/>
          </p:nvPr>
        </p:nvSpPr>
        <p:spPr/>
        <p:txBody>
          <a:bodyPr/>
          <a:lstStyle/>
          <a:p>
            <a:fld id="{2EA8DDE5-5F21-BB42-BD80-0720DC63ACA1}" type="slidenum">
              <a:rPr kumimoji="1" lang="zh-CN" altLang="en-US" smtClean="0"/>
              <a:t>11</a:t>
            </a:fld>
            <a:endParaRPr kumimoji="1" lang="zh-CN" altLang="en-US"/>
          </a:p>
        </p:txBody>
      </p:sp>
    </p:spTree>
    <p:extLst>
      <p:ext uri="{BB962C8B-B14F-4D97-AF65-F5344CB8AC3E}">
        <p14:creationId xmlns:p14="http://schemas.microsoft.com/office/powerpoint/2010/main" val="30763672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ROUGE is to calculate how much</a:t>
            </a:r>
          </a:p>
          <a:p>
            <a:r>
              <a:rPr kumimoji="1" lang="en-US" altLang="zh-CN" dirty="0"/>
              <a:t>ROUGE is a recall score.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proportion of matched n-gram in all n-grams of reference summary.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2EA8DDE5-5F21-BB42-BD80-0720DC63ACA1}" type="slidenum">
              <a:rPr kumimoji="1" lang="zh-CN" altLang="en-US" smtClean="0"/>
              <a:t>12</a:t>
            </a:fld>
            <a:endParaRPr kumimoji="1" lang="zh-CN" altLang="en-US"/>
          </a:p>
        </p:txBody>
      </p:sp>
    </p:spTree>
    <p:extLst>
      <p:ext uri="{BB962C8B-B14F-4D97-AF65-F5344CB8AC3E}">
        <p14:creationId xmlns:p14="http://schemas.microsoft.com/office/powerpoint/2010/main" val="40819557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To calculate the recall score.</a:t>
            </a:r>
          </a:p>
          <a:p>
            <a:r>
              <a:rPr kumimoji="1" lang="en-US" altLang="zh-CN" dirty="0"/>
              <a:t>In this example, the recall between generated summary and reference summary is 1</a:t>
            </a:r>
          </a:p>
          <a:p>
            <a:r>
              <a:rPr kumimoji="1" lang="en-US" altLang="zh-CN" dirty="0"/>
              <a:t>But the meaning of these two summary are completely different.</a:t>
            </a:r>
          </a:p>
          <a:p>
            <a:r>
              <a:rPr kumimoji="1" lang="en-US" altLang="zh-CN" dirty="0"/>
              <a:t>Because the Recall ignore the advantage of long generated summaries.</a:t>
            </a:r>
          </a:p>
          <a:p>
            <a:r>
              <a:rPr kumimoji="1" lang="en-US" altLang="zh-CN" dirty="0"/>
              <a:t>The longer generated summaries are more likely to contain the tokens of reference summary.</a:t>
            </a:r>
            <a:endParaRPr kumimoji="1" lang="zh-CN" altLang="en-US" dirty="0"/>
          </a:p>
        </p:txBody>
      </p:sp>
      <p:sp>
        <p:nvSpPr>
          <p:cNvPr id="4" name="灯片编号占位符 3"/>
          <p:cNvSpPr>
            <a:spLocks noGrp="1"/>
          </p:cNvSpPr>
          <p:nvPr>
            <p:ph type="sldNum" sz="quarter" idx="5"/>
          </p:nvPr>
        </p:nvSpPr>
        <p:spPr/>
        <p:txBody>
          <a:bodyPr/>
          <a:lstStyle/>
          <a:p>
            <a:fld id="{2EA8DDE5-5F21-BB42-BD80-0720DC63ACA1}" type="slidenum">
              <a:rPr kumimoji="1" lang="zh-CN" altLang="en-US" smtClean="0"/>
              <a:t>13</a:t>
            </a:fld>
            <a:endParaRPr kumimoji="1" lang="zh-CN" altLang="en-US"/>
          </a:p>
        </p:txBody>
      </p:sp>
    </p:spTree>
    <p:extLst>
      <p:ext uri="{BB962C8B-B14F-4D97-AF65-F5344CB8AC3E}">
        <p14:creationId xmlns:p14="http://schemas.microsoft.com/office/powerpoint/2010/main" val="29280153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Thus, we usually use F1 score to denote the ROUGE scores,</a:t>
            </a:r>
          </a:p>
          <a:p>
            <a:r>
              <a:rPr kumimoji="1" lang="en-US" altLang="zh-CN" dirty="0"/>
              <a:t>which consider Recall and Precision at the same time.</a:t>
            </a:r>
          </a:p>
          <a:p>
            <a:r>
              <a:rPr kumimoji="1" lang="en-US" altLang="zh-CN" dirty="0"/>
              <a:t>The Precision score in ROUGE are the same as it in BLEU.</a:t>
            </a:r>
          </a:p>
          <a:p>
            <a:endParaRPr kumimoji="1" lang="en-US" altLang="zh-CN" dirty="0"/>
          </a:p>
          <a:p>
            <a:r>
              <a:rPr kumimoji="1" lang="en-US" altLang="zh-CN" dirty="0"/>
              <a:t>Different from BLEU, ROUGE-n only computes the number of matched n-gram.</a:t>
            </a:r>
          </a:p>
          <a:p>
            <a:endParaRPr kumimoji="1" lang="zh-CN" altLang="en-US" dirty="0"/>
          </a:p>
        </p:txBody>
      </p:sp>
      <p:sp>
        <p:nvSpPr>
          <p:cNvPr id="4" name="灯片编号占位符 3"/>
          <p:cNvSpPr>
            <a:spLocks noGrp="1"/>
          </p:cNvSpPr>
          <p:nvPr>
            <p:ph type="sldNum" sz="quarter" idx="5"/>
          </p:nvPr>
        </p:nvSpPr>
        <p:spPr/>
        <p:txBody>
          <a:bodyPr/>
          <a:lstStyle/>
          <a:p>
            <a:fld id="{2EA8DDE5-5F21-BB42-BD80-0720DC63ACA1}" type="slidenum">
              <a:rPr kumimoji="1" lang="zh-CN" altLang="en-US" smtClean="0"/>
              <a:t>14</a:t>
            </a:fld>
            <a:endParaRPr kumimoji="1" lang="zh-CN" altLang="en-US"/>
          </a:p>
        </p:txBody>
      </p:sp>
    </p:spTree>
    <p:extLst>
      <p:ext uri="{BB962C8B-B14F-4D97-AF65-F5344CB8AC3E}">
        <p14:creationId xmlns:p14="http://schemas.microsoft.com/office/powerpoint/2010/main" val="1823086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This is the modified ROUGE-1 score </a:t>
            </a:r>
            <a:endParaRPr kumimoji="1" lang="zh-CN" altLang="en-US" dirty="0"/>
          </a:p>
        </p:txBody>
      </p:sp>
      <p:sp>
        <p:nvSpPr>
          <p:cNvPr id="4" name="灯片编号占位符 3"/>
          <p:cNvSpPr>
            <a:spLocks noGrp="1"/>
          </p:cNvSpPr>
          <p:nvPr>
            <p:ph type="sldNum" sz="quarter" idx="5"/>
          </p:nvPr>
        </p:nvSpPr>
        <p:spPr/>
        <p:txBody>
          <a:bodyPr/>
          <a:lstStyle/>
          <a:p>
            <a:fld id="{2EA8DDE5-5F21-BB42-BD80-0720DC63ACA1}" type="slidenum">
              <a:rPr kumimoji="1" lang="zh-CN" altLang="en-US" smtClean="0"/>
              <a:t>15</a:t>
            </a:fld>
            <a:endParaRPr kumimoji="1" lang="zh-CN" altLang="en-US"/>
          </a:p>
        </p:txBody>
      </p:sp>
    </p:spTree>
    <p:extLst>
      <p:ext uri="{BB962C8B-B14F-4D97-AF65-F5344CB8AC3E}">
        <p14:creationId xmlns:p14="http://schemas.microsoft.com/office/powerpoint/2010/main" val="6568957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One is that there can be multiple equally good summaries for the same source document </a:t>
            </a:r>
          </a:p>
          <a:p>
            <a:r>
              <a:rPr kumimoji="1" lang="en-US" altLang="zh-CN" dirty="0"/>
              <a:t>It is not fair that we only compute the similarity between source document and reference summary.</a:t>
            </a:r>
          </a:p>
          <a:p>
            <a:r>
              <a:rPr kumimoji="1" lang="en-US" altLang="zh-CN" dirty="0"/>
              <a:t>The other is that above two methods only compute the overlapping of reference summary and generated summary,</a:t>
            </a:r>
          </a:p>
          <a:p>
            <a:r>
              <a:rPr kumimoji="1" lang="en-US" altLang="zh-CN" dirty="0"/>
              <a:t>which ignore the linguistic and semantic information, such as </a:t>
            </a:r>
            <a:r>
              <a:rPr kumimoji="1" lang="en-US" altLang="zh-CN" dirty="0">
                <a:latin typeface="Times" pitchFamily="2" charset="0"/>
              </a:rPr>
              <a:t>Grammaticality and coherence</a:t>
            </a:r>
            <a:endParaRPr kumimoji="1" lang="zh-CN" altLang="en-US" dirty="0"/>
          </a:p>
        </p:txBody>
      </p:sp>
      <p:sp>
        <p:nvSpPr>
          <p:cNvPr id="4" name="灯片编号占位符 3"/>
          <p:cNvSpPr>
            <a:spLocks noGrp="1"/>
          </p:cNvSpPr>
          <p:nvPr>
            <p:ph type="sldNum" sz="quarter" idx="5"/>
          </p:nvPr>
        </p:nvSpPr>
        <p:spPr/>
        <p:txBody>
          <a:bodyPr/>
          <a:lstStyle/>
          <a:p>
            <a:fld id="{2EA8DDE5-5F21-BB42-BD80-0720DC63ACA1}" type="slidenum">
              <a:rPr kumimoji="1" lang="zh-CN" altLang="en-US" smtClean="0"/>
              <a:t>16</a:t>
            </a:fld>
            <a:endParaRPr kumimoji="1" lang="zh-CN" altLang="en-US"/>
          </a:p>
        </p:txBody>
      </p:sp>
    </p:spTree>
    <p:extLst>
      <p:ext uri="{BB962C8B-B14F-4D97-AF65-F5344CB8AC3E}">
        <p14:creationId xmlns:p14="http://schemas.microsoft.com/office/powerpoint/2010/main" val="42760025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So in summarization task, we always use human evaluation as supplement.</a:t>
            </a:r>
          </a:p>
          <a:p>
            <a:r>
              <a:rPr kumimoji="1" lang="en-US" altLang="zh-CN" dirty="0"/>
              <a:t>The human evaluation evaluates the different aspects of the generated summary according to different requirements.</a:t>
            </a:r>
            <a:endParaRPr kumimoji="1" lang="zh-CN" altLang="en-US" dirty="0"/>
          </a:p>
        </p:txBody>
      </p:sp>
      <p:sp>
        <p:nvSpPr>
          <p:cNvPr id="4" name="灯片编号占位符 3"/>
          <p:cNvSpPr>
            <a:spLocks noGrp="1"/>
          </p:cNvSpPr>
          <p:nvPr>
            <p:ph type="sldNum" sz="quarter" idx="5"/>
          </p:nvPr>
        </p:nvSpPr>
        <p:spPr/>
        <p:txBody>
          <a:bodyPr/>
          <a:lstStyle/>
          <a:p>
            <a:fld id="{2EA8DDE5-5F21-BB42-BD80-0720DC63ACA1}" type="slidenum">
              <a:rPr kumimoji="1" lang="zh-CN" altLang="en-US" smtClean="0"/>
              <a:t>17</a:t>
            </a:fld>
            <a:endParaRPr kumimoji="1" lang="zh-CN" altLang="en-US"/>
          </a:p>
        </p:txBody>
      </p:sp>
    </p:spTree>
    <p:extLst>
      <p:ext uri="{BB962C8B-B14F-4D97-AF65-F5344CB8AC3E}">
        <p14:creationId xmlns:p14="http://schemas.microsoft.com/office/powerpoint/2010/main" val="21206040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common human evaluation approach is rating scales.</a:t>
            </a:r>
          </a:p>
          <a:p>
            <a:r>
              <a:rPr kumimoji="1" lang="en-US" altLang="zh-CN" dirty="0"/>
              <a:t>It ask human annotators score the generated summaries from the same documents in a predefined scale for different aspect.</a:t>
            </a:r>
          </a:p>
          <a:p>
            <a:r>
              <a:rPr kumimoji="1" lang="en-US" altLang="zh-CN" dirty="0"/>
              <a:t>The score of a summary is the average score of different annotators</a:t>
            </a:r>
          </a:p>
          <a:p>
            <a:r>
              <a:rPr kumimoji="1" lang="en-US" altLang="zh-CN" dirty="0"/>
              <a:t>The evaluation result of one method is the average score of all summaries generated by this method.</a:t>
            </a:r>
          </a:p>
        </p:txBody>
      </p:sp>
      <p:sp>
        <p:nvSpPr>
          <p:cNvPr id="4" name="灯片编号占位符 3"/>
          <p:cNvSpPr>
            <a:spLocks noGrp="1"/>
          </p:cNvSpPr>
          <p:nvPr>
            <p:ph type="sldNum" sz="quarter" idx="5"/>
          </p:nvPr>
        </p:nvSpPr>
        <p:spPr/>
        <p:txBody>
          <a:bodyPr/>
          <a:lstStyle/>
          <a:p>
            <a:fld id="{2EA8DDE5-5F21-BB42-BD80-0720DC63ACA1}" type="slidenum">
              <a:rPr kumimoji="1" lang="zh-CN" altLang="en-US" smtClean="0"/>
              <a:t>18</a:t>
            </a:fld>
            <a:endParaRPr kumimoji="1" lang="zh-CN" altLang="en-US"/>
          </a:p>
        </p:txBody>
      </p:sp>
    </p:spTree>
    <p:extLst>
      <p:ext uri="{BB962C8B-B14F-4D97-AF65-F5344CB8AC3E}">
        <p14:creationId xmlns:p14="http://schemas.microsoft.com/office/powerpoint/2010/main" val="8395827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Ranking scale is to rank the summaries generated by different models.</a:t>
            </a:r>
          </a:p>
          <a:p>
            <a:r>
              <a:rPr kumimoji="1" lang="en-US" altLang="zh-CN" dirty="0"/>
              <a:t>In this example, given summaries generated by three models, the annotators are asked to rank two generated summaries at a time.</a:t>
            </a:r>
          </a:p>
          <a:p>
            <a:r>
              <a:rPr kumimoji="1" lang="en-US" altLang="zh-CN" dirty="0"/>
              <a:t>The value in this table shows the vote of the annotators on the MTL wins, another model wins and non-distinguish.</a:t>
            </a:r>
          </a:p>
          <a:p>
            <a:endParaRPr kumimoji="1" lang="en-US" altLang="zh-CN" dirty="0"/>
          </a:p>
          <a:p>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2EA8DDE5-5F21-BB42-BD80-0720DC63ACA1}" type="slidenum">
              <a:rPr kumimoji="1" lang="zh-CN" altLang="en-US" smtClean="0"/>
              <a:t>19</a:t>
            </a:fld>
            <a:endParaRPr kumimoji="1" lang="zh-CN" altLang="en-US"/>
          </a:p>
        </p:txBody>
      </p:sp>
    </p:spTree>
    <p:extLst>
      <p:ext uri="{BB962C8B-B14F-4D97-AF65-F5344CB8AC3E}">
        <p14:creationId xmlns:p14="http://schemas.microsoft.com/office/powerpoint/2010/main" val="58985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 will introduce this paper according to these 4 aspects.</a:t>
            </a:r>
          </a:p>
          <a:p>
            <a:r>
              <a:rPr kumimoji="1" lang="en-US" altLang="zh-CN" dirty="0"/>
              <a:t>First I will briefly introduce what is summarization</a:t>
            </a:r>
          </a:p>
          <a:p>
            <a:r>
              <a:rPr kumimoji="1" lang="en-US" altLang="zh-CN" dirty="0"/>
              <a:t>Then I will show you some previous summarization evaluation metric</a:t>
            </a:r>
          </a:p>
          <a:p>
            <a:r>
              <a:rPr kumimoji="1" lang="en-US" altLang="zh-CN" dirty="0"/>
              <a:t>Next I will introduce </a:t>
            </a:r>
            <a:r>
              <a:rPr kumimoji="1" lang="en-US" altLang="zh-CN" dirty="0" err="1"/>
              <a:t>highres</a:t>
            </a:r>
            <a:r>
              <a:rPr kumimoji="1" lang="en-US" altLang="zh-CN" dirty="0"/>
              <a:t> in detail</a:t>
            </a:r>
          </a:p>
          <a:p>
            <a:r>
              <a:rPr kumimoji="1" lang="en-US" altLang="zh-CN" dirty="0"/>
              <a:t>Finally I will give you a conclusion</a:t>
            </a:r>
            <a:endParaRPr kumimoji="1" lang="zh-CN" altLang="en-US" dirty="0"/>
          </a:p>
        </p:txBody>
      </p:sp>
      <p:sp>
        <p:nvSpPr>
          <p:cNvPr id="4" name="灯片编号占位符 3"/>
          <p:cNvSpPr>
            <a:spLocks noGrp="1"/>
          </p:cNvSpPr>
          <p:nvPr>
            <p:ph type="sldNum" sz="quarter" idx="5"/>
          </p:nvPr>
        </p:nvSpPr>
        <p:spPr/>
        <p:txBody>
          <a:bodyPr/>
          <a:lstStyle/>
          <a:p>
            <a:fld id="{2EA8DDE5-5F21-BB42-BD80-0720DC63ACA1}" type="slidenum">
              <a:rPr kumimoji="1" lang="zh-CN" altLang="en-US" smtClean="0"/>
              <a:t>2</a:t>
            </a:fld>
            <a:endParaRPr kumimoji="1" lang="zh-CN" altLang="en-US"/>
          </a:p>
        </p:txBody>
      </p:sp>
    </p:spTree>
    <p:extLst>
      <p:ext uri="{BB962C8B-B14F-4D97-AF65-F5344CB8AC3E}">
        <p14:creationId xmlns:p14="http://schemas.microsoft.com/office/powerpoint/2010/main" val="36053135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given compared summaries, the annotators are asked to select the…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Then, for the summaries generated by one model, </a:t>
            </a:r>
            <a:r>
              <a:rPr lang="en" altLang="zh-CN" sz="1200" kern="1200" dirty="0">
                <a:solidFill>
                  <a:schemeClr val="tx1"/>
                </a:solidFill>
                <a:effectLst/>
                <a:latin typeface="+mn-lt"/>
                <a:ea typeface="+mn-ea"/>
                <a:cs typeface="+mn-cs"/>
              </a:rPr>
              <a:t>the percentage of times a model was selected as the best minus the percentage of times it was selected as the worst. </a:t>
            </a:r>
            <a:endParaRPr lang="en" altLang="zh-CN" dirty="0"/>
          </a:p>
          <a:p>
            <a:endParaRPr kumimoji="1" lang="en-US" altLang="zh-CN" dirty="0"/>
          </a:p>
        </p:txBody>
      </p:sp>
      <p:sp>
        <p:nvSpPr>
          <p:cNvPr id="4" name="灯片编号占位符 3"/>
          <p:cNvSpPr>
            <a:spLocks noGrp="1"/>
          </p:cNvSpPr>
          <p:nvPr>
            <p:ph type="sldNum" sz="quarter" idx="5"/>
          </p:nvPr>
        </p:nvSpPr>
        <p:spPr/>
        <p:txBody>
          <a:bodyPr/>
          <a:lstStyle/>
          <a:p>
            <a:fld id="{2EA8DDE5-5F21-BB42-BD80-0720DC63ACA1}" type="slidenum">
              <a:rPr kumimoji="1" lang="zh-CN" altLang="en-US" smtClean="0"/>
              <a:t>20</a:t>
            </a:fld>
            <a:endParaRPr kumimoji="1" lang="zh-CN" altLang="en-US"/>
          </a:p>
        </p:txBody>
      </p:sp>
    </p:spTree>
    <p:extLst>
      <p:ext uri="{BB962C8B-B14F-4D97-AF65-F5344CB8AC3E}">
        <p14:creationId xmlns:p14="http://schemas.microsoft.com/office/powerpoint/2010/main" val="27999818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Similar to automatic evaluation metrics, </a:t>
            </a:r>
            <a:endParaRPr kumimoji="1" lang="zh-CN" altLang="en-US" dirty="0"/>
          </a:p>
        </p:txBody>
      </p:sp>
      <p:sp>
        <p:nvSpPr>
          <p:cNvPr id="4" name="灯片编号占位符 3"/>
          <p:cNvSpPr>
            <a:spLocks noGrp="1"/>
          </p:cNvSpPr>
          <p:nvPr>
            <p:ph type="sldNum" sz="quarter" idx="5"/>
          </p:nvPr>
        </p:nvSpPr>
        <p:spPr/>
        <p:txBody>
          <a:bodyPr/>
          <a:lstStyle/>
          <a:p>
            <a:fld id="{2EA8DDE5-5F21-BB42-BD80-0720DC63ACA1}" type="slidenum">
              <a:rPr kumimoji="1" lang="zh-CN" altLang="en-US" smtClean="0"/>
              <a:t>21</a:t>
            </a:fld>
            <a:endParaRPr kumimoji="1" lang="zh-CN" altLang="en-US"/>
          </a:p>
        </p:txBody>
      </p:sp>
    </p:spTree>
    <p:extLst>
      <p:ext uri="{BB962C8B-B14F-4D97-AF65-F5344CB8AC3E}">
        <p14:creationId xmlns:p14="http://schemas.microsoft.com/office/powerpoint/2010/main" val="29901178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kern="1200" dirty="0">
                <a:solidFill>
                  <a:schemeClr val="tx1"/>
                </a:solidFill>
                <a:effectLst/>
                <a:latin typeface="+mn-lt"/>
                <a:ea typeface="+mn-ea"/>
                <a:cs typeface="+mn-cs"/>
              </a:rPr>
              <a:t>To solve this problem, </a:t>
            </a:r>
            <a:r>
              <a:rPr lang="en" altLang="zh-CN" sz="1200" kern="1200" dirty="0" err="1">
                <a:solidFill>
                  <a:schemeClr val="tx1"/>
                </a:solidFill>
                <a:effectLst/>
                <a:latin typeface="+mn-lt"/>
                <a:ea typeface="+mn-ea"/>
                <a:cs typeface="+mn-cs"/>
              </a:rPr>
              <a:t>Highref</a:t>
            </a:r>
            <a:r>
              <a:rPr lang="en" altLang="zh-CN" sz="1200" kern="1200" dirty="0">
                <a:solidFill>
                  <a:schemeClr val="tx1"/>
                </a:solidFill>
                <a:effectLst/>
                <a:latin typeface="+mn-lt"/>
                <a:ea typeface="+mn-ea"/>
                <a:cs typeface="+mn-cs"/>
              </a:rPr>
              <a:t> is proposed</a:t>
            </a:r>
          </a:p>
          <a:p>
            <a:r>
              <a:rPr lang="en" altLang="zh-CN" sz="1200" kern="1200" dirty="0">
                <a:solidFill>
                  <a:schemeClr val="tx1"/>
                </a:solidFill>
                <a:effectLst/>
                <a:latin typeface="+mn-lt"/>
                <a:ea typeface="+mn-ea"/>
                <a:cs typeface="+mn-cs"/>
              </a:rPr>
              <a:t>It is a manual…</a:t>
            </a:r>
          </a:p>
          <a:p>
            <a:r>
              <a:rPr lang="en" altLang="zh-CN" sz="1200" kern="1200" dirty="0">
                <a:solidFill>
                  <a:schemeClr val="tx1"/>
                </a:solidFill>
                <a:effectLst/>
                <a:latin typeface="+mn-lt"/>
                <a:ea typeface="+mn-ea"/>
                <a:cs typeface="+mn-cs"/>
              </a:rPr>
              <a:t>The highlights are not dependent on the summaries but only on the source documents</a:t>
            </a:r>
          </a:p>
        </p:txBody>
      </p:sp>
      <p:sp>
        <p:nvSpPr>
          <p:cNvPr id="4" name="灯片编号占位符 3"/>
          <p:cNvSpPr>
            <a:spLocks noGrp="1"/>
          </p:cNvSpPr>
          <p:nvPr>
            <p:ph type="sldNum" sz="quarter" idx="5"/>
          </p:nvPr>
        </p:nvSpPr>
        <p:spPr/>
        <p:txBody>
          <a:bodyPr/>
          <a:lstStyle/>
          <a:p>
            <a:fld id="{2EA8DDE5-5F21-BB42-BD80-0720DC63ACA1}" type="slidenum">
              <a:rPr kumimoji="1" lang="zh-CN" altLang="en-US" smtClean="0"/>
              <a:t>22</a:t>
            </a:fld>
            <a:endParaRPr kumimoji="1" lang="zh-CN" altLang="en-US"/>
          </a:p>
        </p:txBody>
      </p:sp>
    </p:spTree>
    <p:extLst>
      <p:ext uri="{BB962C8B-B14F-4D97-AF65-F5344CB8AC3E}">
        <p14:creationId xmlns:p14="http://schemas.microsoft.com/office/powerpoint/2010/main" val="37202079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dirty="0"/>
              <a:t>It consists of three main …</a:t>
            </a:r>
          </a:p>
        </p:txBody>
      </p:sp>
      <p:sp>
        <p:nvSpPr>
          <p:cNvPr id="4" name="灯片编号占位符 3"/>
          <p:cNvSpPr>
            <a:spLocks noGrp="1"/>
          </p:cNvSpPr>
          <p:nvPr>
            <p:ph type="sldNum" sz="quarter" idx="5"/>
          </p:nvPr>
        </p:nvSpPr>
        <p:spPr/>
        <p:txBody>
          <a:bodyPr/>
          <a:lstStyle/>
          <a:p>
            <a:fld id="{2EA8DDE5-5F21-BB42-BD80-0720DC63ACA1}" type="slidenum">
              <a:rPr kumimoji="1" lang="zh-CN" altLang="en-US" smtClean="0"/>
              <a:t>23</a:t>
            </a:fld>
            <a:endParaRPr kumimoji="1" lang="zh-CN" altLang="en-US"/>
          </a:p>
        </p:txBody>
      </p:sp>
    </p:spTree>
    <p:extLst>
      <p:ext uri="{BB962C8B-B14F-4D97-AF65-F5344CB8AC3E}">
        <p14:creationId xmlns:p14="http://schemas.microsoft.com/office/powerpoint/2010/main" val="12572649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the highlight annotation needs to happen only once per document, and it can be reused to evaluate many system summaries </a:t>
            </a:r>
            <a:endParaRPr lang="en" altLang="zh-CN" dirty="0">
              <a:latin typeface="Times" pitchFamily="2" charset="0"/>
            </a:endParaRPr>
          </a:p>
          <a:p>
            <a:r>
              <a:rPr lang="en" altLang="zh-CN" dirty="0">
                <a:latin typeface="Times" pitchFamily="2" charset="0"/>
              </a:rPr>
              <a:t>compute the precision and recall between summary and the highlights from the first component</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independent of other components and can be run in isolation. </a:t>
            </a:r>
            <a:endParaRPr lang="en" altLang="zh-CN" dirty="0"/>
          </a:p>
          <a:p>
            <a:endParaRPr lang="en" altLang="zh-CN" sz="1200" kern="1200" dirty="0">
              <a:solidFill>
                <a:schemeClr val="tx1"/>
              </a:solidFill>
              <a:effectLst/>
              <a:latin typeface="+mn-lt"/>
              <a:ea typeface="+mn-ea"/>
              <a:cs typeface="+mn-cs"/>
            </a:endParaRPr>
          </a:p>
          <a:p>
            <a:endParaRPr lang="en" altLang="zh-CN" dirty="0"/>
          </a:p>
        </p:txBody>
      </p:sp>
      <p:sp>
        <p:nvSpPr>
          <p:cNvPr id="4" name="灯片编号占位符 3"/>
          <p:cNvSpPr>
            <a:spLocks noGrp="1"/>
          </p:cNvSpPr>
          <p:nvPr>
            <p:ph type="sldNum" sz="quarter" idx="5"/>
          </p:nvPr>
        </p:nvSpPr>
        <p:spPr/>
        <p:txBody>
          <a:bodyPr/>
          <a:lstStyle/>
          <a:p>
            <a:fld id="{2EA8DDE5-5F21-BB42-BD80-0720DC63ACA1}" type="slidenum">
              <a:rPr kumimoji="1" lang="zh-CN" altLang="en-US" smtClean="0"/>
              <a:t>24</a:t>
            </a:fld>
            <a:endParaRPr kumimoji="1" lang="zh-CN" altLang="en-US"/>
          </a:p>
        </p:txBody>
      </p:sp>
    </p:spTree>
    <p:extLst>
      <p:ext uri="{BB962C8B-B14F-4D97-AF65-F5344CB8AC3E}">
        <p14:creationId xmlns:p14="http://schemas.microsoft.com/office/powerpoint/2010/main" val="2129582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kern="1200" dirty="0">
                <a:solidFill>
                  <a:schemeClr val="tx1"/>
                </a:solidFill>
                <a:effectLst/>
                <a:latin typeface="+mn-lt"/>
                <a:ea typeface="+mn-ea"/>
                <a:cs typeface="+mn-cs"/>
              </a:rPr>
              <a:t>As a manual evaluation metric, </a:t>
            </a:r>
            <a:r>
              <a:rPr lang="en" altLang="zh-CN" sz="1200" kern="1200" dirty="0" err="1">
                <a:solidFill>
                  <a:schemeClr val="tx1"/>
                </a:solidFill>
                <a:effectLst/>
                <a:latin typeface="+mn-lt"/>
                <a:ea typeface="+mn-ea"/>
                <a:cs typeface="+mn-cs"/>
              </a:rPr>
              <a:t>HIGHRes</a:t>
            </a:r>
            <a:r>
              <a:rPr lang="en" altLang="zh-CN" sz="1200" kern="1200" dirty="0">
                <a:solidFill>
                  <a:schemeClr val="tx1"/>
                </a:solidFill>
                <a:effectLst/>
                <a:latin typeface="+mn-lt"/>
                <a:ea typeface="+mn-ea"/>
                <a:cs typeface="+mn-cs"/>
              </a:rPr>
              <a:t> employ…</a:t>
            </a:r>
          </a:p>
          <a:p>
            <a:endParaRPr lang="e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Amazon Mechanical Turk platform. </a:t>
            </a:r>
            <a:endParaRPr lang="en" altLang="zh-CN" dirty="0"/>
          </a:p>
          <a:p>
            <a:endParaRPr lang="en" altLang="zh-CN" sz="1200" kern="1200" dirty="0">
              <a:solidFill>
                <a:schemeClr val="tx1"/>
              </a:solidFill>
              <a:effectLst/>
              <a:latin typeface="+mn-lt"/>
              <a:ea typeface="+mn-ea"/>
              <a:cs typeface="+mn-cs"/>
            </a:endParaRPr>
          </a:p>
          <a:p>
            <a:endParaRPr lang="en" altLang="zh-CN" dirty="0"/>
          </a:p>
        </p:txBody>
      </p:sp>
      <p:sp>
        <p:nvSpPr>
          <p:cNvPr id="4" name="灯片编号占位符 3"/>
          <p:cNvSpPr>
            <a:spLocks noGrp="1"/>
          </p:cNvSpPr>
          <p:nvPr>
            <p:ph type="sldNum" sz="quarter" idx="5"/>
          </p:nvPr>
        </p:nvSpPr>
        <p:spPr/>
        <p:txBody>
          <a:bodyPr/>
          <a:lstStyle/>
          <a:p>
            <a:fld id="{2EA8DDE5-5F21-BB42-BD80-0720DC63ACA1}" type="slidenum">
              <a:rPr kumimoji="1" lang="zh-CN" altLang="en-US" smtClean="0"/>
              <a:t>25</a:t>
            </a:fld>
            <a:endParaRPr kumimoji="1" lang="zh-CN" altLang="en-US"/>
          </a:p>
        </p:txBody>
      </p:sp>
    </p:spTree>
    <p:extLst>
      <p:ext uri="{BB962C8B-B14F-4D97-AF65-F5344CB8AC3E}">
        <p14:creationId xmlns:p14="http://schemas.microsoft.com/office/powerpoint/2010/main" val="38490983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kern="1200" dirty="0">
                <a:solidFill>
                  <a:schemeClr val="tx1"/>
                </a:solidFill>
                <a:effectLst/>
                <a:latin typeface="+mn-lt"/>
                <a:ea typeface="+mn-ea"/>
                <a:cs typeface="+mn-cs"/>
              </a:rPr>
              <a:t>It also present an extended version of ROUGE </a:t>
            </a:r>
            <a:r>
              <a:rPr lang="en" altLang="zh-CN" sz="1200" kern="1200" dirty="0" err="1">
                <a:solidFill>
                  <a:schemeClr val="tx1"/>
                </a:solidFill>
                <a:effectLst/>
                <a:latin typeface="+mn-lt"/>
                <a:ea typeface="+mn-ea"/>
                <a:cs typeface="+mn-cs"/>
              </a:rPr>
              <a:t>taht</a:t>
            </a:r>
            <a:r>
              <a:rPr lang="en" altLang="zh-CN" sz="1200" kern="1200" dirty="0">
                <a:solidFill>
                  <a:schemeClr val="tx1"/>
                </a:solidFill>
                <a:effectLst/>
                <a:latin typeface="+mn-lt"/>
                <a:ea typeface="+mn-ea"/>
                <a:cs typeface="+mn-cs"/>
              </a:rPr>
              <a:t> utilizes the highlights to evaluate system summaries against the document </a:t>
            </a:r>
            <a:endParaRPr lang="en" altLang="zh-CN" dirty="0"/>
          </a:p>
          <a:p>
            <a:endParaRPr lang="en" altLang="zh-CN" sz="1200" kern="1200" dirty="0">
              <a:solidFill>
                <a:schemeClr val="tx1"/>
              </a:solidFill>
              <a:effectLst/>
              <a:latin typeface="+mn-lt"/>
              <a:ea typeface="+mn-ea"/>
              <a:cs typeface="+mn-cs"/>
            </a:endParaRPr>
          </a:p>
          <a:p>
            <a:endParaRPr lang="en" altLang="zh-CN" dirty="0"/>
          </a:p>
        </p:txBody>
      </p:sp>
      <p:sp>
        <p:nvSpPr>
          <p:cNvPr id="4" name="灯片编号占位符 3"/>
          <p:cNvSpPr>
            <a:spLocks noGrp="1"/>
          </p:cNvSpPr>
          <p:nvPr>
            <p:ph type="sldNum" sz="quarter" idx="5"/>
          </p:nvPr>
        </p:nvSpPr>
        <p:spPr/>
        <p:txBody>
          <a:bodyPr/>
          <a:lstStyle/>
          <a:p>
            <a:fld id="{2EA8DDE5-5F21-BB42-BD80-0720DC63ACA1}" type="slidenum">
              <a:rPr kumimoji="1" lang="zh-CN" altLang="en-US" smtClean="0"/>
              <a:t>26</a:t>
            </a:fld>
            <a:endParaRPr kumimoji="1" lang="zh-CN" altLang="en-US"/>
          </a:p>
        </p:txBody>
      </p:sp>
    </p:spTree>
    <p:extLst>
      <p:ext uri="{BB962C8B-B14F-4D97-AF65-F5344CB8AC3E}">
        <p14:creationId xmlns:p14="http://schemas.microsoft.com/office/powerpoint/2010/main" val="23263661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dirty="0">
                <a:latin typeface="Times" pitchFamily="2" charset="0"/>
              </a:rPr>
              <a:t>ask human judges to read the source document and then highlight words or phrases that are considered salient.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dirty="0"/>
          </a:p>
          <a:p>
            <a:endParaRPr lang="e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EA8DDE5-5F21-BB42-BD80-0720DC63ACA1}" type="slidenum">
              <a:rPr kumimoji="1" lang="zh-CN" altLang="en-US" smtClean="0"/>
              <a:t>27</a:t>
            </a:fld>
            <a:endParaRPr kumimoji="1" lang="zh-CN" altLang="en-US"/>
          </a:p>
        </p:txBody>
      </p:sp>
    </p:spTree>
    <p:extLst>
      <p:ext uri="{BB962C8B-B14F-4D97-AF65-F5344CB8AC3E}">
        <p14:creationId xmlns:p14="http://schemas.microsoft.com/office/powerpoint/2010/main" val="4644653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For each annotator, only K words can be highlighted in total, </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K is corresponded to the length of the summary expected. </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employ multiple judges per document </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expect the highlighted content to have a more diverse and cover different viewpoints of the article.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The words in darker color means more annotators highlighted them as salient content.</a:t>
            </a:r>
            <a:endParaRPr lang="en" altLang="zh-CN" dirty="0"/>
          </a:p>
          <a:p>
            <a:endParaRPr lang="e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EA8DDE5-5F21-BB42-BD80-0720DC63ACA1}" type="slidenum">
              <a:rPr kumimoji="1" lang="zh-CN" altLang="en-US" smtClean="0"/>
              <a:t>28</a:t>
            </a:fld>
            <a:endParaRPr kumimoji="1" lang="zh-CN" altLang="en-US"/>
          </a:p>
        </p:txBody>
      </p:sp>
    </p:spTree>
    <p:extLst>
      <p:ext uri="{BB962C8B-B14F-4D97-AF65-F5344CB8AC3E}">
        <p14:creationId xmlns:p14="http://schemas.microsoft.com/office/powerpoint/2010/main" val="4138305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kern="1200" dirty="0">
                <a:solidFill>
                  <a:schemeClr val="tx1"/>
                </a:solidFill>
                <a:effectLst/>
                <a:latin typeface="+mn-lt"/>
                <a:ea typeface="+mn-ea"/>
                <a:cs typeface="+mn-cs"/>
              </a:rPr>
              <a:t>The highlights are not dependent on the generated summaries or reference summaries, but only on the source documents, </a:t>
            </a:r>
          </a:p>
          <a:p>
            <a:endParaRPr lang="e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EA8DDE5-5F21-BB42-BD80-0720DC63ACA1}" type="slidenum">
              <a:rPr kumimoji="1" lang="zh-CN" altLang="en-US" smtClean="0"/>
              <a:t>29</a:t>
            </a:fld>
            <a:endParaRPr kumimoji="1" lang="zh-CN" altLang="en-US"/>
          </a:p>
        </p:txBody>
      </p:sp>
    </p:spTree>
    <p:extLst>
      <p:ext uri="{BB962C8B-B14F-4D97-AF65-F5344CB8AC3E}">
        <p14:creationId xmlns:p14="http://schemas.microsoft.com/office/powerpoint/2010/main" val="2410145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b="0" i="0" kern="1200" dirty="0">
                <a:solidFill>
                  <a:schemeClr val="tx1"/>
                </a:solidFill>
                <a:effectLst/>
                <a:latin typeface="+mn-lt"/>
                <a:ea typeface="+mn-ea"/>
                <a:cs typeface="+mn-cs"/>
              </a:rPr>
              <a:t>Summarization is to produce a shorter version of one or several long documents that express most of the meaning of the document.</a:t>
            </a:r>
          </a:p>
          <a:p>
            <a:r>
              <a:rPr kumimoji="1" lang="en" altLang="zh-CN" sz="1200" b="0" i="0" kern="1200" dirty="0">
                <a:solidFill>
                  <a:schemeClr val="tx1"/>
                </a:solidFill>
                <a:effectLst/>
                <a:latin typeface="+mn-lt"/>
                <a:ea typeface="+mn-ea"/>
                <a:cs typeface="+mn-cs"/>
              </a:rPr>
              <a:t>It can be divided into </a:t>
            </a:r>
            <a:endParaRPr kumimoji="1" lang="zh-CN" altLang="en-US" dirty="0"/>
          </a:p>
        </p:txBody>
      </p:sp>
      <p:sp>
        <p:nvSpPr>
          <p:cNvPr id="4" name="灯片编号占位符 3"/>
          <p:cNvSpPr>
            <a:spLocks noGrp="1"/>
          </p:cNvSpPr>
          <p:nvPr>
            <p:ph type="sldNum" sz="quarter" idx="5"/>
          </p:nvPr>
        </p:nvSpPr>
        <p:spPr/>
        <p:txBody>
          <a:bodyPr/>
          <a:lstStyle/>
          <a:p>
            <a:fld id="{2EA8DDE5-5F21-BB42-BD80-0720DC63ACA1}" type="slidenum">
              <a:rPr kumimoji="1" lang="zh-CN" altLang="en-US" smtClean="0"/>
              <a:t>3</a:t>
            </a:fld>
            <a:endParaRPr kumimoji="1" lang="zh-CN" altLang="en-US"/>
          </a:p>
        </p:txBody>
      </p:sp>
    </p:spTree>
    <p:extLst>
      <p:ext uri="{BB962C8B-B14F-4D97-AF65-F5344CB8AC3E}">
        <p14:creationId xmlns:p14="http://schemas.microsoft.com/office/powerpoint/2010/main" val="31594001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kern="1200" dirty="0">
                <a:solidFill>
                  <a:schemeClr val="tx1"/>
                </a:solidFill>
                <a:effectLst/>
                <a:latin typeface="+mn-lt"/>
                <a:ea typeface="+mn-ea"/>
                <a:cs typeface="+mn-cs"/>
              </a:rPr>
              <a:t>To ensure that each highlight is reliable, </a:t>
            </a:r>
          </a:p>
          <a:p>
            <a:r>
              <a:rPr lang="en" altLang="zh-CN" sz="1200" kern="1200" dirty="0">
                <a:solidFill>
                  <a:schemeClr val="tx1"/>
                </a:solidFill>
                <a:effectLst/>
                <a:latin typeface="+mn-lt"/>
                <a:ea typeface="+mn-ea"/>
                <a:cs typeface="+mn-cs"/>
              </a:rPr>
              <a:t>we use a sanity check at the end of the task </a:t>
            </a:r>
          </a:p>
          <a:p>
            <a:r>
              <a:rPr lang="en" altLang="zh-CN" sz="1200" kern="1200" dirty="0">
                <a:solidFill>
                  <a:schemeClr val="tx1"/>
                </a:solidFill>
                <a:effectLst/>
                <a:latin typeface="+mn-lt"/>
                <a:ea typeface="+mn-ea"/>
                <a:cs typeface="+mn-cs"/>
              </a:rPr>
              <a:t>we ask the annotators to answer a True/False question based on the article. </a:t>
            </a:r>
          </a:p>
          <a:p>
            <a:r>
              <a:rPr lang="en" altLang="zh-CN" sz="1200" kern="1200" dirty="0">
                <a:solidFill>
                  <a:schemeClr val="tx1"/>
                </a:solidFill>
                <a:effectLst/>
                <a:latin typeface="+mn-lt"/>
                <a:ea typeface="+mn-ea"/>
                <a:cs typeface="+mn-cs"/>
              </a:rPr>
              <a:t>We rejected all annotations that failed to correctly answer the sanity check question. </a:t>
            </a:r>
            <a:endParaRPr lang="en"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dirty="0"/>
          </a:p>
          <a:p>
            <a:endParaRPr lang="e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EA8DDE5-5F21-BB42-BD80-0720DC63ACA1}" type="slidenum">
              <a:rPr kumimoji="1" lang="zh-CN" altLang="en-US" smtClean="0"/>
              <a:t>30</a:t>
            </a:fld>
            <a:endParaRPr kumimoji="1" lang="zh-CN" altLang="en-US"/>
          </a:p>
        </p:txBody>
      </p:sp>
    </p:spTree>
    <p:extLst>
      <p:ext uri="{BB962C8B-B14F-4D97-AF65-F5344CB8AC3E}">
        <p14:creationId xmlns:p14="http://schemas.microsoft.com/office/powerpoint/2010/main" val="17431779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dirty="0"/>
          </a:p>
          <a:p>
            <a:endParaRPr lang="e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EA8DDE5-5F21-BB42-BD80-0720DC63ACA1}" type="slidenum">
              <a:rPr kumimoji="1" lang="zh-CN" altLang="en-US" smtClean="0"/>
              <a:t>31</a:t>
            </a:fld>
            <a:endParaRPr kumimoji="1" lang="zh-CN" altLang="en-US"/>
          </a:p>
        </p:txBody>
      </p:sp>
    </p:spTree>
    <p:extLst>
      <p:ext uri="{BB962C8B-B14F-4D97-AF65-F5344CB8AC3E}">
        <p14:creationId xmlns:p14="http://schemas.microsoft.com/office/powerpoint/2010/main" val="6366178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The annotators assess the summary …</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the important information is the highlighted content, which can be seen as the reference</a:t>
            </a:r>
          </a:p>
          <a:p>
            <a:endParaRPr lang="e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EA8DDE5-5F21-BB42-BD80-0720DC63ACA1}" type="slidenum">
              <a:rPr kumimoji="1" lang="zh-CN" altLang="en-US" smtClean="0"/>
              <a:t>32</a:t>
            </a:fld>
            <a:endParaRPr kumimoji="1" lang="zh-CN" altLang="en-US"/>
          </a:p>
        </p:txBody>
      </p:sp>
    </p:spTree>
    <p:extLst>
      <p:ext uri="{BB962C8B-B14F-4D97-AF65-F5344CB8AC3E}">
        <p14:creationId xmlns:p14="http://schemas.microsoft.com/office/powerpoint/2010/main" val="12650853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These two aspects can be explained as</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The first one is the recall (content coverage) measure and the second, the precision (informativeness) measure. </a:t>
            </a:r>
            <a:endParaRPr lang="en" altLang="zh-CN" dirty="0"/>
          </a:p>
          <a:p>
            <a:endParaRPr lang="e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EA8DDE5-5F21-BB42-BD80-0720DC63ACA1}" type="slidenum">
              <a:rPr kumimoji="1" lang="zh-CN" altLang="en-US" smtClean="0"/>
              <a:t>33</a:t>
            </a:fld>
            <a:endParaRPr kumimoji="1" lang="zh-CN" altLang="en-US"/>
          </a:p>
        </p:txBody>
      </p:sp>
    </p:spTree>
    <p:extLst>
      <p:ext uri="{BB962C8B-B14F-4D97-AF65-F5344CB8AC3E}">
        <p14:creationId xmlns:p14="http://schemas.microsoft.com/office/powerpoint/2010/main" val="33267453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kern="1200" dirty="0">
                <a:solidFill>
                  <a:schemeClr val="tx1"/>
                </a:solidFill>
                <a:effectLst/>
                <a:latin typeface="+mn-lt"/>
                <a:ea typeface="+mn-ea"/>
                <a:cs typeface="+mn-cs"/>
              </a:rPr>
              <a:t>This is the UI for content evaluation. </a:t>
            </a:r>
          </a:p>
          <a:p>
            <a:r>
              <a:rPr lang="en" altLang="zh-CN" sz="1200" kern="1200" dirty="0">
                <a:solidFill>
                  <a:schemeClr val="tx1"/>
                </a:solidFill>
                <a:effectLst/>
                <a:latin typeface="+mn-lt"/>
                <a:ea typeface="+mn-ea"/>
                <a:cs typeface="+mn-cs"/>
              </a:rPr>
              <a:t>It is provided to annotators.</a:t>
            </a:r>
          </a:p>
          <a:p>
            <a:r>
              <a:rPr lang="en" altLang="zh-CN" sz="1200" kern="1200" dirty="0">
                <a:solidFill>
                  <a:schemeClr val="tx1"/>
                </a:solidFill>
                <a:effectLst/>
                <a:latin typeface="+mn-lt"/>
                <a:ea typeface="+mn-ea"/>
                <a:cs typeface="+mn-cs"/>
              </a:rPr>
              <a:t>Judges are given an article with important words highlighted using heat map. </a:t>
            </a:r>
          </a:p>
          <a:p>
            <a:r>
              <a:rPr lang="en" altLang="zh-CN" sz="1200" kern="1200" dirty="0">
                <a:solidFill>
                  <a:schemeClr val="tx1"/>
                </a:solidFill>
                <a:effectLst/>
                <a:latin typeface="+mn-lt"/>
                <a:ea typeface="+mn-ea"/>
                <a:cs typeface="+mn-cs"/>
              </a:rPr>
              <a:t>Judges can remove less important highlight color by sliding the scroller at the left. </a:t>
            </a:r>
          </a:p>
          <a:p>
            <a:r>
              <a:rPr lang="en" altLang="zh-CN" sz="1200" kern="1200" dirty="0">
                <a:solidFill>
                  <a:schemeClr val="tx1"/>
                </a:solidFill>
                <a:effectLst/>
                <a:latin typeface="+mn-lt"/>
                <a:ea typeface="+mn-ea"/>
                <a:cs typeface="+mn-cs"/>
              </a:rPr>
              <a:t>At the right, judges give the recall and precision by sliding the scroller from 1 to 100 based on the given summary quality. </a:t>
            </a:r>
            <a:endParaRPr lang="en" altLang="zh-CN" dirty="0"/>
          </a:p>
          <a:p>
            <a:endParaRPr lang="e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EA8DDE5-5F21-BB42-BD80-0720DC63ACA1}" type="slidenum">
              <a:rPr kumimoji="1" lang="zh-CN" altLang="en-US" smtClean="0"/>
              <a:t>34</a:t>
            </a:fld>
            <a:endParaRPr kumimoji="1" lang="zh-CN" altLang="en-US"/>
          </a:p>
        </p:txBody>
      </p:sp>
    </p:spTree>
    <p:extLst>
      <p:ext uri="{BB962C8B-B14F-4D97-AF65-F5344CB8AC3E}">
        <p14:creationId xmlns:p14="http://schemas.microsoft.com/office/powerpoint/2010/main" val="39171999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kern="1200" dirty="0">
                <a:solidFill>
                  <a:schemeClr val="tx1"/>
                </a:solidFill>
                <a:effectLst/>
                <a:latin typeface="+mn-lt"/>
                <a:ea typeface="+mn-ea"/>
                <a:cs typeface="+mn-cs"/>
              </a:rPr>
              <a:t>there should be no difficulties in identifying the referents of the noun phrases (every noun/place/event should be well-specified) or understanding the meaning of the sentence. </a:t>
            </a:r>
          </a:p>
          <a:p>
            <a:endParaRPr lang="en" altLang="zh-CN" dirty="0"/>
          </a:p>
          <a:p>
            <a:endParaRPr lang="en" altLang="zh-CN" sz="1200" kern="1200" dirty="0">
              <a:solidFill>
                <a:schemeClr val="tx1"/>
              </a:solidFill>
              <a:effectLst/>
              <a:latin typeface="+mn-lt"/>
              <a:ea typeface="+mn-ea"/>
              <a:cs typeface="+mn-cs"/>
            </a:endParaRPr>
          </a:p>
          <a:p>
            <a:endParaRPr lang="e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EA8DDE5-5F21-BB42-BD80-0720DC63ACA1}" type="slidenum">
              <a:rPr kumimoji="1" lang="zh-CN" altLang="en-US" smtClean="0"/>
              <a:t>35</a:t>
            </a:fld>
            <a:endParaRPr kumimoji="1" lang="zh-CN" altLang="en-US"/>
          </a:p>
        </p:txBody>
      </p:sp>
    </p:spTree>
    <p:extLst>
      <p:ext uri="{BB962C8B-B14F-4D97-AF65-F5344CB8AC3E}">
        <p14:creationId xmlns:p14="http://schemas.microsoft.com/office/powerpoint/2010/main" val="29517159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poor fluency can affect clarity, but a summary can have perfect fluency but low clarity</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To ensure that the judgments for clarity and fluency are not affected by each other we evaluate each </a:t>
            </a:r>
            <a:endParaRPr lang="en" altLang="zh-CN" dirty="0"/>
          </a:p>
          <a:p>
            <a:endParaRPr lang="en" altLang="zh-CN" dirty="0"/>
          </a:p>
          <a:p>
            <a:endParaRPr lang="en" altLang="zh-CN" sz="1200" kern="1200" dirty="0">
              <a:solidFill>
                <a:schemeClr val="tx1"/>
              </a:solidFill>
              <a:effectLst/>
              <a:latin typeface="+mn-lt"/>
              <a:ea typeface="+mn-ea"/>
              <a:cs typeface="+mn-cs"/>
            </a:endParaRPr>
          </a:p>
          <a:p>
            <a:endParaRPr lang="e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EA8DDE5-5F21-BB42-BD80-0720DC63ACA1}" type="slidenum">
              <a:rPr kumimoji="1" lang="zh-CN" altLang="en-US" smtClean="0"/>
              <a:t>36</a:t>
            </a:fld>
            <a:endParaRPr kumimoji="1" lang="zh-CN" altLang="en-US"/>
          </a:p>
        </p:txBody>
      </p:sp>
    </p:spTree>
    <p:extLst>
      <p:ext uri="{BB962C8B-B14F-4D97-AF65-F5344CB8AC3E}">
        <p14:creationId xmlns:p14="http://schemas.microsoft.com/office/powerpoint/2010/main" val="2877746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The good summary is the unedited one, while the others are generated from sentences randomly sampled from the source document. </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For the mediocre summary, some words are edited to introduce some grammatical or syntactic errors </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for the bad summary, the words are further scrambled. </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We reject judgements that failed to pass this criteria: bad &lt; mediocre &lt; good. </a:t>
            </a:r>
            <a:endParaRPr lang="en" altLang="zh-CN" dirty="0"/>
          </a:p>
          <a:p>
            <a:endParaRPr lang="en" altLang="zh-CN" dirty="0"/>
          </a:p>
          <a:p>
            <a:endParaRPr lang="en" altLang="zh-CN" sz="1200" kern="1200" dirty="0">
              <a:solidFill>
                <a:schemeClr val="tx1"/>
              </a:solidFill>
              <a:effectLst/>
              <a:latin typeface="+mn-lt"/>
              <a:ea typeface="+mn-ea"/>
              <a:cs typeface="+mn-cs"/>
            </a:endParaRPr>
          </a:p>
          <a:p>
            <a:endParaRPr lang="e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EA8DDE5-5F21-BB42-BD80-0720DC63ACA1}" type="slidenum">
              <a:rPr kumimoji="1" lang="zh-CN" altLang="en-US" smtClean="0"/>
              <a:t>37</a:t>
            </a:fld>
            <a:endParaRPr kumimoji="1" lang="zh-CN" altLang="en-US"/>
          </a:p>
        </p:txBody>
      </p:sp>
    </p:spTree>
    <p:extLst>
      <p:ext uri="{BB962C8B-B14F-4D97-AF65-F5344CB8AC3E}">
        <p14:creationId xmlns:p14="http://schemas.microsoft.com/office/powerpoint/2010/main" val="25466255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a:t>g_i meas the n-gram g may occur more than once in document</a:t>
            </a:r>
          </a:p>
          <a:p>
            <a:endParaRPr lang="en" altLang="zh-CN" dirty="0"/>
          </a:p>
          <a:p>
            <a:endParaRPr lang="en" altLang="zh-CN" dirty="0"/>
          </a:p>
          <a:p>
            <a:endParaRPr lang="en" altLang="zh-CN" sz="1200" kern="1200" dirty="0">
              <a:solidFill>
                <a:schemeClr val="tx1"/>
              </a:solidFill>
              <a:effectLst/>
              <a:latin typeface="+mn-lt"/>
              <a:ea typeface="+mn-ea"/>
              <a:cs typeface="+mn-cs"/>
            </a:endParaRPr>
          </a:p>
          <a:p>
            <a:endParaRPr lang="e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EA8DDE5-5F21-BB42-BD80-0720DC63ACA1}" type="slidenum">
              <a:rPr kumimoji="1" lang="zh-CN" altLang="en-US" smtClean="0"/>
              <a:t>38</a:t>
            </a:fld>
            <a:endParaRPr kumimoji="1" lang="zh-CN" altLang="en-US"/>
          </a:p>
        </p:txBody>
      </p:sp>
    </p:spTree>
    <p:extLst>
      <p:ext uri="{BB962C8B-B14F-4D97-AF65-F5344CB8AC3E}">
        <p14:creationId xmlns:p14="http://schemas.microsoft.com/office/powerpoint/2010/main" val="5854123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 altLang="zh-CN" dirty="0"/>
          </a:p>
          <a:p>
            <a:endParaRPr lang="en" altLang="zh-CN" sz="1200" kern="1200" dirty="0">
              <a:solidFill>
                <a:schemeClr val="tx1"/>
              </a:solidFill>
              <a:effectLst/>
              <a:latin typeface="+mn-lt"/>
              <a:ea typeface="+mn-ea"/>
              <a:cs typeface="+mn-cs"/>
            </a:endParaRPr>
          </a:p>
          <a:p>
            <a:endParaRPr lang="e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EA8DDE5-5F21-BB42-BD80-0720DC63ACA1}" type="slidenum">
              <a:rPr kumimoji="1" lang="zh-CN" altLang="en-US" smtClean="0"/>
              <a:t>39</a:t>
            </a:fld>
            <a:endParaRPr kumimoji="1" lang="zh-CN" altLang="en-US"/>
          </a:p>
        </p:txBody>
      </p:sp>
    </p:spTree>
    <p:extLst>
      <p:ext uri="{BB962C8B-B14F-4D97-AF65-F5344CB8AC3E}">
        <p14:creationId xmlns:p14="http://schemas.microsoft.com/office/powerpoint/2010/main" val="315522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select some important sentences from source document and make up a summary</a:t>
            </a:r>
            <a:endParaRPr kumimoji="1" lang="zh-CN" altLang="en-US" dirty="0"/>
          </a:p>
        </p:txBody>
      </p:sp>
      <p:sp>
        <p:nvSpPr>
          <p:cNvPr id="4" name="灯片编号占位符 3"/>
          <p:cNvSpPr>
            <a:spLocks noGrp="1"/>
          </p:cNvSpPr>
          <p:nvPr>
            <p:ph type="sldNum" sz="quarter" idx="5"/>
          </p:nvPr>
        </p:nvSpPr>
        <p:spPr/>
        <p:txBody>
          <a:bodyPr/>
          <a:lstStyle/>
          <a:p>
            <a:fld id="{2EA8DDE5-5F21-BB42-BD80-0720DC63ACA1}" type="slidenum">
              <a:rPr kumimoji="1" lang="zh-CN" altLang="en-US" smtClean="0"/>
              <a:t>4</a:t>
            </a:fld>
            <a:endParaRPr kumimoji="1" lang="zh-CN" altLang="en-US"/>
          </a:p>
        </p:txBody>
      </p:sp>
    </p:spTree>
    <p:extLst>
      <p:ext uri="{BB962C8B-B14F-4D97-AF65-F5344CB8AC3E}">
        <p14:creationId xmlns:p14="http://schemas.microsoft.com/office/powerpoint/2010/main" val="18194278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the</a:t>
            </a:r>
            <a:r>
              <a:rPr lang="en" altLang="zh-CN"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sum</a:t>
            </a:r>
            <a:r>
              <a:rPr lang="en" altLang="zh-CN"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of probability of all g being highlighted in source document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divided by the number of these g</a:t>
            </a:r>
            <a:endParaRPr lang="e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EA8DDE5-5F21-BB42-BD80-0720DC63ACA1}" type="slidenum">
              <a:rPr kumimoji="1" lang="zh-CN" altLang="en-US" smtClean="0"/>
              <a:t>40</a:t>
            </a:fld>
            <a:endParaRPr kumimoji="1" lang="zh-CN" altLang="en-US"/>
          </a:p>
        </p:txBody>
      </p:sp>
    </p:spTree>
    <p:extLst>
      <p:ext uri="{BB962C8B-B14F-4D97-AF65-F5344CB8AC3E}">
        <p14:creationId xmlns:p14="http://schemas.microsoft.com/office/powerpoint/2010/main" val="35203596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 altLang="zh-CN" dirty="0"/>
          </a:p>
          <a:p>
            <a:endParaRPr lang="en" altLang="zh-CN" sz="1200" kern="1200" dirty="0">
              <a:solidFill>
                <a:schemeClr val="tx1"/>
              </a:solidFill>
              <a:effectLst/>
              <a:latin typeface="+mn-lt"/>
              <a:ea typeface="+mn-ea"/>
              <a:cs typeface="+mn-cs"/>
            </a:endParaRPr>
          </a:p>
          <a:p>
            <a:endParaRPr lang="e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EA8DDE5-5F21-BB42-BD80-0720DC63ACA1}" type="slidenum">
              <a:rPr kumimoji="1" lang="zh-CN" altLang="en-US" smtClean="0"/>
              <a:t>41</a:t>
            </a:fld>
            <a:endParaRPr kumimoji="1" lang="zh-CN" altLang="en-US"/>
          </a:p>
        </p:txBody>
      </p:sp>
    </p:spTree>
    <p:extLst>
      <p:ext uri="{BB962C8B-B14F-4D97-AF65-F5344CB8AC3E}">
        <p14:creationId xmlns:p14="http://schemas.microsoft.com/office/powerpoint/2010/main" val="36813818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XSUM is the popular abstractive summarization dataset with short summary.</a:t>
            </a:r>
            <a:endParaRPr lang="en" altLang="zh-CN" dirty="0"/>
          </a:p>
          <a:p>
            <a:endParaRPr lang="en" altLang="zh-CN" sz="1200" kern="1200" dirty="0">
              <a:solidFill>
                <a:schemeClr val="tx1"/>
              </a:solidFill>
              <a:effectLst/>
              <a:latin typeface="+mn-lt"/>
              <a:ea typeface="+mn-ea"/>
              <a:cs typeface="+mn-cs"/>
            </a:endParaRPr>
          </a:p>
          <a:p>
            <a:endParaRPr lang="e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EA8DDE5-5F21-BB42-BD80-0720DC63ACA1}" type="slidenum">
              <a:rPr kumimoji="1" lang="zh-CN" altLang="en-US" smtClean="0"/>
              <a:t>42</a:t>
            </a:fld>
            <a:endParaRPr kumimoji="1" lang="zh-CN" altLang="en-US"/>
          </a:p>
        </p:txBody>
      </p:sp>
    </p:spTree>
    <p:extLst>
      <p:ext uri="{BB962C8B-B14F-4D97-AF65-F5344CB8AC3E}">
        <p14:creationId xmlns:p14="http://schemas.microsoft.com/office/powerpoint/2010/main" val="37663597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en" altLang="zh-CN" dirty="0">
                <a:latin typeface="Times" pitchFamily="2" charset="0"/>
              </a:rPr>
              <a:t>The low agreement score does not indicate a poor annotation process necessarily </a:t>
            </a:r>
          </a:p>
          <a:p>
            <a:endParaRPr lang="en" altLang="zh-CN" dirty="0"/>
          </a:p>
          <a:p>
            <a:endParaRPr lang="en" altLang="zh-CN" dirty="0"/>
          </a:p>
          <a:p>
            <a:endParaRPr lang="en" altLang="zh-CN" sz="1200" kern="1200" dirty="0">
              <a:solidFill>
                <a:schemeClr val="tx1"/>
              </a:solidFill>
              <a:effectLst/>
              <a:latin typeface="+mn-lt"/>
              <a:ea typeface="+mn-ea"/>
              <a:cs typeface="+mn-cs"/>
            </a:endParaRPr>
          </a:p>
          <a:p>
            <a:endParaRPr lang="e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EA8DDE5-5F21-BB42-BD80-0720DC63ACA1}" type="slidenum">
              <a:rPr kumimoji="1" lang="zh-CN" altLang="en-US" smtClean="0"/>
              <a:t>43</a:t>
            </a:fld>
            <a:endParaRPr kumimoji="1" lang="zh-CN" altLang="en-US"/>
          </a:p>
        </p:txBody>
      </p:sp>
    </p:spTree>
    <p:extLst>
      <p:ext uri="{BB962C8B-B14F-4D97-AF65-F5344CB8AC3E}">
        <p14:creationId xmlns:p14="http://schemas.microsoft.com/office/powerpoint/2010/main" val="34253699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kern="1200" dirty="0">
                <a:solidFill>
                  <a:schemeClr val="tx1"/>
                </a:solidFill>
                <a:effectLst/>
                <a:latin typeface="+mn-lt"/>
                <a:ea typeface="+mn-ea"/>
                <a:cs typeface="+mn-cs"/>
              </a:rPr>
              <a:t>left has higher agreement, right is lower</a:t>
            </a:r>
          </a:p>
          <a:p>
            <a:r>
              <a:rPr lang="en" altLang="zh-CN" sz="1200" kern="1200" dirty="0">
                <a:solidFill>
                  <a:schemeClr val="tx1"/>
                </a:solidFill>
                <a:effectLst/>
                <a:latin typeface="+mn-lt"/>
                <a:ea typeface="+mn-ea"/>
                <a:cs typeface="+mn-cs"/>
              </a:rPr>
              <a:t>when the annotator agreement is high, the article appears to be more informative; </a:t>
            </a:r>
          </a:p>
          <a:p>
            <a:r>
              <a:rPr lang="en" altLang="zh-CN" sz="1200" kern="1200" dirty="0">
                <a:solidFill>
                  <a:schemeClr val="tx1"/>
                </a:solidFill>
                <a:effectLst/>
                <a:latin typeface="+mn-lt"/>
                <a:ea typeface="+mn-ea"/>
                <a:cs typeface="+mn-cs"/>
              </a:rPr>
              <a:t>when the agreement is low, it does not contain any informative con-tent from the article but only to inform the reader about the article’s topic and scope. </a:t>
            </a:r>
            <a:endParaRPr lang="en" altLang="zh-CN" dirty="0"/>
          </a:p>
          <a:p>
            <a:endParaRPr lang="en" altLang="zh-CN" dirty="0"/>
          </a:p>
          <a:p>
            <a:endParaRPr lang="en" altLang="zh-CN" dirty="0"/>
          </a:p>
          <a:p>
            <a:endParaRPr lang="en" altLang="zh-CN" sz="1200" kern="1200" dirty="0">
              <a:solidFill>
                <a:schemeClr val="tx1"/>
              </a:solidFill>
              <a:effectLst/>
              <a:latin typeface="+mn-lt"/>
              <a:ea typeface="+mn-ea"/>
              <a:cs typeface="+mn-cs"/>
            </a:endParaRPr>
          </a:p>
          <a:p>
            <a:endParaRPr lang="e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EA8DDE5-5F21-BB42-BD80-0720DC63ACA1}" type="slidenum">
              <a:rPr kumimoji="1" lang="zh-CN" altLang="en-US" smtClean="0"/>
              <a:t>44</a:t>
            </a:fld>
            <a:endParaRPr kumimoji="1" lang="zh-CN" altLang="en-US"/>
          </a:p>
        </p:txBody>
      </p:sp>
    </p:spTree>
    <p:extLst>
      <p:ext uri="{BB962C8B-B14F-4D97-AF65-F5344CB8AC3E}">
        <p14:creationId xmlns:p14="http://schemas.microsoft.com/office/powerpoint/2010/main" val="10098060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 altLang="zh-CN" dirty="0"/>
          </a:p>
          <a:p>
            <a:endParaRPr lang="en" altLang="zh-CN" dirty="0"/>
          </a:p>
          <a:p>
            <a:endParaRPr lang="en" altLang="zh-CN" sz="1200" kern="1200" dirty="0">
              <a:solidFill>
                <a:schemeClr val="tx1"/>
              </a:solidFill>
              <a:effectLst/>
              <a:latin typeface="+mn-lt"/>
              <a:ea typeface="+mn-ea"/>
              <a:cs typeface="+mn-cs"/>
            </a:endParaRPr>
          </a:p>
          <a:p>
            <a:endParaRPr lang="e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EA8DDE5-5F21-BB42-BD80-0720DC63ACA1}" type="slidenum">
              <a:rPr kumimoji="1" lang="zh-CN" altLang="en-US" smtClean="0"/>
              <a:t>45</a:t>
            </a:fld>
            <a:endParaRPr kumimoji="1" lang="zh-CN" altLang="en-US"/>
          </a:p>
        </p:txBody>
      </p:sp>
    </p:spTree>
    <p:extLst>
      <p:ext uri="{BB962C8B-B14F-4D97-AF65-F5344CB8AC3E}">
        <p14:creationId xmlns:p14="http://schemas.microsoft.com/office/powerpoint/2010/main" val="37731027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kern="1200" dirty="0">
                <a:solidFill>
                  <a:schemeClr val="tx1"/>
                </a:solidFill>
                <a:effectLst/>
                <a:latin typeface="+mn-lt"/>
                <a:ea typeface="+mn-ea"/>
                <a:cs typeface="+mn-cs"/>
              </a:rPr>
              <a:t>We assessed the summaries against (</a:t>
            </a:r>
            <a:r>
              <a:rPr lang="en" altLang="zh-CN" sz="1200" kern="1200" dirty="0" err="1">
                <a:solidFill>
                  <a:schemeClr val="tx1"/>
                </a:solidFill>
                <a:effectLst/>
                <a:latin typeface="+mn-lt"/>
                <a:ea typeface="+mn-ea"/>
                <a:cs typeface="+mn-cs"/>
              </a:rPr>
              <a:t>i</a:t>
            </a:r>
            <a:r>
              <a:rPr lang="en" altLang="zh-CN" sz="1200" kern="1200" dirty="0">
                <a:solidFill>
                  <a:schemeClr val="tx1"/>
                </a:solidFill>
                <a:effectLst/>
                <a:latin typeface="+mn-lt"/>
                <a:ea typeface="+mn-ea"/>
                <a:cs typeface="+mn-cs"/>
              </a:rPr>
              <a:t>) documents with highlights (ii) original documents without highlights and (iii) reference summaries</a:t>
            </a:r>
          </a:p>
          <a:p>
            <a:endParaRPr lang="en" altLang="zh-CN" sz="1200" kern="1200" dirty="0">
              <a:solidFill>
                <a:schemeClr val="tx1"/>
              </a:solidFill>
              <a:effectLst/>
              <a:latin typeface="+mn-lt"/>
              <a:ea typeface="+mn-ea"/>
              <a:cs typeface="+mn-cs"/>
            </a:endParaRPr>
          </a:p>
          <a:p>
            <a:r>
              <a:rPr lang="en" altLang="zh-CN" sz="1200" kern="1200" dirty="0">
                <a:solidFill>
                  <a:schemeClr val="tx1"/>
                </a:solidFill>
                <a:effectLst/>
                <a:latin typeface="+mn-lt"/>
                <a:ea typeface="+mn-ea"/>
                <a:cs typeface="+mn-cs"/>
              </a:rPr>
              <a:t>reference</a:t>
            </a:r>
            <a:r>
              <a:rPr lang="en-US" altLang="zh-CN" sz="1200" kern="1200" dirty="0">
                <a:solidFill>
                  <a:schemeClr val="tx1"/>
                </a:solidFill>
                <a:effectLst/>
                <a:latin typeface="+mn-lt"/>
                <a:ea typeface="+mn-ea"/>
                <a:cs typeface="+mn-cs"/>
              </a:rPr>
              <a:t>-human annotated are best</a:t>
            </a:r>
          </a:p>
          <a:p>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the performance difference in TCONVS2S and PTGEN is greatly amplified when they are evaluated against document with highlights </a:t>
            </a:r>
            <a:endParaRPr lang="en" altLang="zh-CN" dirty="0"/>
          </a:p>
          <a:p>
            <a:r>
              <a:rPr lang="en" altLang="zh-CN" dirty="0"/>
              <a:t>The </a:t>
            </a:r>
            <a:r>
              <a:rPr lang="en" altLang="zh-CN" dirty="0" err="1"/>
              <a:t>hightlight</a:t>
            </a:r>
            <a:r>
              <a:rPr lang="en" altLang="zh-CN" dirty="0"/>
              <a:t> is effective on comparing different models.</a:t>
            </a:r>
          </a:p>
        </p:txBody>
      </p:sp>
      <p:sp>
        <p:nvSpPr>
          <p:cNvPr id="4" name="灯片编号占位符 3"/>
          <p:cNvSpPr>
            <a:spLocks noGrp="1"/>
          </p:cNvSpPr>
          <p:nvPr>
            <p:ph type="sldNum" sz="quarter" idx="5"/>
          </p:nvPr>
        </p:nvSpPr>
        <p:spPr/>
        <p:txBody>
          <a:bodyPr/>
          <a:lstStyle/>
          <a:p>
            <a:fld id="{2EA8DDE5-5F21-BB42-BD80-0720DC63ACA1}" type="slidenum">
              <a:rPr kumimoji="1" lang="zh-CN" altLang="en-US" smtClean="0"/>
              <a:t>46</a:t>
            </a:fld>
            <a:endParaRPr kumimoji="1" lang="zh-CN" altLang="en-US"/>
          </a:p>
        </p:txBody>
      </p:sp>
    </p:spTree>
    <p:extLst>
      <p:ext uri="{BB962C8B-B14F-4D97-AF65-F5344CB8AC3E}">
        <p14:creationId xmlns:p14="http://schemas.microsoft.com/office/powerpoint/2010/main" val="165157281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kern="1200" dirty="0">
                <a:solidFill>
                  <a:schemeClr val="tx1"/>
                </a:solidFill>
                <a:effectLst/>
                <a:latin typeface="+mn-lt"/>
                <a:ea typeface="+mn-ea"/>
                <a:cs typeface="+mn-cs"/>
              </a:rPr>
              <a:t>consistent with highlight-based content evaluation,</a:t>
            </a:r>
          </a:p>
          <a:p>
            <a:r>
              <a:rPr lang="en" altLang="zh-CN" sz="1200" kern="1200" dirty="0">
                <a:solidFill>
                  <a:schemeClr val="tx1"/>
                </a:solidFill>
                <a:effectLst/>
                <a:latin typeface="+mn-lt"/>
                <a:ea typeface="+mn-ea"/>
                <a:cs typeface="+mn-cs"/>
              </a:rPr>
              <a:t>which shows that the evaluation results of human annotator are reliable.</a:t>
            </a:r>
          </a:p>
          <a:p>
            <a:endParaRPr lang="en" altLang="zh-CN" dirty="0"/>
          </a:p>
          <a:p>
            <a:endParaRPr lang="en" altLang="zh-CN" sz="1200" kern="1200" dirty="0">
              <a:solidFill>
                <a:schemeClr val="tx1"/>
              </a:solidFill>
              <a:effectLst/>
              <a:latin typeface="+mn-lt"/>
              <a:ea typeface="+mn-ea"/>
              <a:cs typeface="+mn-cs"/>
            </a:endParaRPr>
          </a:p>
          <a:p>
            <a:endParaRPr lang="e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EA8DDE5-5F21-BB42-BD80-0720DC63ACA1}" type="slidenum">
              <a:rPr kumimoji="1" lang="zh-CN" altLang="en-US" smtClean="0"/>
              <a:t>47</a:t>
            </a:fld>
            <a:endParaRPr kumimoji="1" lang="zh-CN" altLang="en-US"/>
          </a:p>
        </p:txBody>
      </p:sp>
    </p:spTree>
    <p:extLst>
      <p:ext uri="{BB962C8B-B14F-4D97-AF65-F5344CB8AC3E}">
        <p14:creationId xmlns:p14="http://schemas.microsoft.com/office/powerpoint/2010/main" val="17862402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kern="1200" dirty="0">
                <a:solidFill>
                  <a:schemeClr val="tx1"/>
                </a:solidFill>
                <a:effectLst/>
                <a:latin typeface="+mn-lt"/>
                <a:ea typeface="+mn-ea"/>
                <a:cs typeface="+mn-cs"/>
              </a:rPr>
              <a:t>The higher score in this table cannot reflect the effectiveness of the model</a:t>
            </a:r>
          </a:p>
          <a:p>
            <a:r>
              <a:rPr lang="en" altLang="zh-CN" sz="1200" kern="1200" dirty="0">
                <a:solidFill>
                  <a:schemeClr val="tx1"/>
                </a:solidFill>
                <a:effectLst/>
                <a:latin typeface="+mn-lt"/>
                <a:ea typeface="+mn-ea"/>
                <a:cs typeface="+mn-cs"/>
              </a:rPr>
              <a:t>as the reference summaries always get the worst scores.</a:t>
            </a:r>
          </a:p>
          <a:p>
            <a:endParaRPr lang="en" altLang="zh-CN" sz="1200" kern="1200" dirty="0">
              <a:solidFill>
                <a:schemeClr val="tx1"/>
              </a:solidFill>
              <a:effectLst/>
              <a:latin typeface="+mn-lt"/>
              <a:ea typeface="+mn-ea"/>
              <a:cs typeface="+mn-cs"/>
            </a:endParaRPr>
          </a:p>
          <a:p>
            <a:r>
              <a:rPr lang="en" altLang="zh-CN" sz="1200" kern="1200" dirty="0">
                <a:solidFill>
                  <a:schemeClr val="tx1"/>
                </a:solidFill>
                <a:effectLst/>
                <a:latin typeface="+mn-lt"/>
                <a:ea typeface="+mn-ea"/>
                <a:cs typeface="+mn-cs"/>
              </a:rPr>
              <a:t>Precision scores of HROUGE is the number of highlighted tokens in generated summaries divided by the length of generated summaries.</a:t>
            </a:r>
          </a:p>
          <a:p>
            <a:r>
              <a:rPr lang="en" altLang="zh-CN" sz="1200" kern="1200" dirty="0">
                <a:solidFill>
                  <a:schemeClr val="tx1"/>
                </a:solidFill>
                <a:effectLst/>
                <a:latin typeface="+mn-lt"/>
                <a:ea typeface="+mn-ea"/>
                <a:cs typeface="+mn-cs"/>
              </a:rPr>
              <a:t>the number of highlighted tokens is much smaller than the normal tokens appearing in both generated summaries and reference summaries.</a:t>
            </a:r>
          </a:p>
          <a:p>
            <a:endParaRPr lang="en" altLang="zh-CN" sz="1200" kern="1200" dirty="0">
              <a:solidFill>
                <a:schemeClr val="tx1"/>
              </a:solidFill>
              <a:effectLst/>
              <a:latin typeface="+mn-lt"/>
              <a:ea typeface="+mn-ea"/>
              <a:cs typeface="+mn-cs"/>
            </a:endParaRPr>
          </a:p>
          <a:p>
            <a:r>
              <a:rPr lang="en" altLang="zh-CN" sz="1200" kern="1200" dirty="0">
                <a:solidFill>
                  <a:schemeClr val="tx1"/>
                </a:solidFill>
                <a:effectLst/>
                <a:latin typeface="+mn-lt"/>
                <a:ea typeface="+mn-ea"/>
                <a:cs typeface="+mn-cs"/>
              </a:rPr>
              <a:t>Recall scores are very low in all cases, since the 10 highlights obtained per document or the documents themselves, taken together, are much longer than any of the summaries. </a:t>
            </a:r>
            <a:endParaRPr lang="en" altLang="zh-CN" dirty="0"/>
          </a:p>
          <a:p>
            <a:endParaRPr lang="en" altLang="zh-CN" sz="1200" kern="1200" dirty="0">
              <a:solidFill>
                <a:schemeClr val="tx1"/>
              </a:solidFill>
              <a:effectLst/>
              <a:latin typeface="+mn-lt"/>
              <a:ea typeface="+mn-ea"/>
              <a:cs typeface="+mn-cs"/>
            </a:endParaRPr>
          </a:p>
          <a:p>
            <a:endParaRPr lang="e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EA8DDE5-5F21-BB42-BD80-0720DC63ACA1}" type="slidenum">
              <a:rPr kumimoji="1" lang="zh-CN" altLang="en-US" smtClean="0"/>
              <a:t>48</a:t>
            </a:fld>
            <a:endParaRPr kumimoji="1" lang="zh-CN" altLang="en-US"/>
          </a:p>
        </p:txBody>
      </p:sp>
    </p:spTree>
    <p:extLst>
      <p:ext uri="{BB962C8B-B14F-4D97-AF65-F5344CB8AC3E}">
        <p14:creationId xmlns:p14="http://schemas.microsoft.com/office/powerpoint/2010/main" val="22644587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kern="1200" dirty="0">
                <a:solidFill>
                  <a:schemeClr val="tx1"/>
                </a:solidFill>
                <a:effectLst/>
                <a:latin typeface="+mn-lt"/>
                <a:ea typeface="+mn-ea"/>
                <a:cs typeface="+mn-cs"/>
              </a:rPr>
              <a:t>TCONVS2S is better than PTGEN for recognizing pertinent content and generating informative summaries due to its ability to represent high-level document knowledge in terms of topics and long-range dependencies</a:t>
            </a:r>
          </a:p>
          <a:p>
            <a:endParaRPr lang="e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Both ROUGE and HROUGE </a:t>
            </a:r>
            <a:r>
              <a:rPr lang="en" altLang="zh-CN" sz="1200" kern="1200" dirty="0" err="1">
                <a:solidFill>
                  <a:schemeClr val="tx1"/>
                </a:solidFill>
                <a:effectLst/>
                <a:latin typeface="+mn-lt"/>
                <a:ea typeface="+mn-ea"/>
                <a:cs typeface="+mn-cs"/>
              </a:rPr>
              <a:t>favour</a:t>
            </a:r>
            <a:r>
              <a:rPr lang="en" altLang="zh-CN" sz="1200" kern="1200" dirty="0">
                <a:solidFill>
                  <a:schemeClr val="tx1"/>
                </a:solidFill>
                <a:effectLst/>
                <a:latin typeface="+mn-lt"/>
                <a:ea typeface="+mn-ea"/>
                <a:cs typeface="+mn-cs"/>
              </a:rPr>
              <a:t> method of copying content from the original document and penalizes abstractive methods, thus it is not sur- </a:t>
            </a:r>
            <a:r>
              <a:rPr lang="en" altLang="zh-CN" sz="1200" kern="1200" dirty="0" err="1">
                <a:solidFill>
                  <a:schemeClr val="tx1"/>
                </a:solidFill>
                <a:effectLst/>
                <a:latin typeface="+mn-lt"/>
                <a:ea typeface="+mn-ea"/>
                <a:cs typeface="+mn-cs"/>
              </a:rPr>
              <a:t>prising</a:t>
            </a:r>
            <a:r>
              <a:rPr lang="en" altLang="zh-CN" sz="1200" kern="1200" dirty="0">
                <a:solidFill>
                  <a:schemeClr val="tx1"/>
                </a:solidFill>
                <a:effectLst/>
                <a:latin typeface="+mn-lt"/>
                <a:ea typeface="+mn-ea"/>
                <a:cs typeface="+mn-cs"/>
              </a:rPr>
              <a:t> that PTGEN is superior to TCONVS2S, as the former has an explicit copy mechanism.</a:t>
            </a:r>
          </a:p>
          <a:p>
            <a:endParaRPr lang="en" altLang="zh-CN" sz="1200" kern="1200" dirty="0">
              <a:solidFill>
                <a:schemeClr val="tx1"/>
              </a:solidFill>
              <a:effectLst/>
              <a:latin typeface="+mn-lt"/>
              <a:ea typeface="+mn-ea"/>
              <a:cs typeface="+mn-cs"/>
            </a:endParaRPr>
          </a:p>
          <a:p>
            <a:endParaRPr lang="en" altLang="zh-CN" sz="1200" kern="1200" dirty="0">
              <a:solidFill>
                <a:schemeClr val="tx1"/>
              </a:solidFill>
              <a:effectLst/>
              <a:latin typeface="+mn-lt"/>
              <a:ea typeface="+mn-ea"/>
              <a:cs typeface="+mn-cs"/>
            </a:endParaRPr>
          </a:p>
          <a:p>
            <a:endParaRPr lang="e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EA8DDE5-5F21-BB42-BD80-0720DC63ACA1}" type="slidenum">
              <a:rPr kumimoji="1" lang="zh-CN" altLang="en-US" smtClean="0"/>
              <a:t>49</a:t>
            </a:fld>
            <a:endParaRPr kumimoji="1" lang="zh-CN" altLang="en-US"/>
          </a:p>
        </p:txBody>
      </p:sp>
    </p:spTree>
    <p:extLst>
      <p:ext uri="{BB962C8B-B14F-4D97-AF65-F5344CB8AC3E}">
        <p14:creationId xmlns:p14="http://schemas.microsoft.com/office/powerpoint/2010/main" val="285081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 altLang="zh-CN" dirty="0"/>
              <a:t>Rewrite the important contents of the source document. </a:t>
            </a:r>
          </a:p>
          <a:p>
            <a:r>
              <a:rPr kumimoji="1" lang="en" altLang="zh-CN" dirty="0"/>
              <a:t>The words phrased and sentences in abstractive summaries may not appear in the source document</a:t>
            </a:r>
          </a:p>
          <a:p>
            <a:endParaRPr kumimoji="1" lang="zh-CN" altLang="en-US" dirty="0"/>
          </a:p>
        </p:txBody>
      </p:sp>
      <p:sp>
        <p:nvSpPr>
          <p:cNvPr id="4" name="灯片编号占位符 3"/>
          <p:cNvSpPr>
            <a:spLocks noGrp="1"/>
          </p:cNvSpPr>
          <p:nvPr>
            <p:ph type="sldNum" sz="quarter" idx="5"/>
          </p:nvPr>
        </p:nvSpPr>
        <p:spPr/>
        <p:txBody>
          <a:bodyPr/>
          <a:lstStyle/>
          <a:p>
            <a:fld id="{2EA8DDE5-5F21-BB42-BD80-0720DC63ACA1}" type="slidenum">
              <a:rPr kumimoji="1" lang="zh-CN" altLang="en-US" smtClean="0"/>
              <a:t>5</a:t>
            </a:fld>
            <a:endParaRPr kumimoji="1" lang="zh-CN" altLang="en-US"/>
          </a:p>
        </p:txBody>
      </p:sp>
    </p:spTree>
    <p:extLst>
      <p:ext uri="{BB962C8B-B14F-4D97-AF65-F5344CB8AC3E}">
        <p14:creationId xmlns:p14="http://schemas.microsoft.com/office/powerpoint/2010/main" val="11861709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automatic measures are unlikely to be sufficient to measure performance in summarization due to considering a single reference summary</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Obtaining multiple ones increases dataset creation cost</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Thus evaluation against them is likely to exhibit reference bias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dirty="0"/>
          </a:p>
          <a:p>
            <a:endParaRPr lang="en" altLang="zh-CN" sz="1200" kern="1200" dirty="0">
              <a:solidFill>
                <a:schemeClr val="tx1"/>
              </a:solidFill>
              <a:effectLst/>
              <a:latin typeface="+mn-lt"/>
              <a:ea typeface="+mn-ea"/>
              <a:cs typeface="+mn-cs"/>
            </a:endParaRPr>
          </a:p>
          <a:p>
            <a:endParaRPr lang="e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EA8DDE5-5F21-BB42-BD80-0720DC63ACA1}" type="slidenum">
              <a:rPr kumimoji="1" lang="zh-CN" altLang="en-US" smtClean="0"/>
              <a:t>50</a:t>
            </a:fld>
            <a:endParaRPr kumimoji="1" lang="zh-CN" altLang="en-US"/>
          </a:p>
        </p:txBody>
      </p:sp>
    </p:spTree>
    <p:extLst>
      <p:ext uri="{BB962C8B-B14F-4D97-AF65-F5344CB8AC3E}">
        <p14:creationId xmlns:p14="http://schemas.microsoft.com/office/powerpoint/2010/main" val="41770213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Compare</a:t>
            </a:r>
            <a:endParaRPr kumimoji="1" lang="zh-CN" altLang="en-US" dirty="0"/>
          </a:p>
        </p:txBody>
      </p:sp>
      <p:sp>
        <p:nvSpPr>
          <p:cNvPr id="4" name="灯片编号占位符 3"/>
          <p:cNvSpPr>
            <a:spLocks noGrp="1"/>
          </p:cNvSpPr>
          <p:nvPr>
            <p:ph type="sldNum" sz="quarter" idx="5"/>
          </p:nvPr>
        </p:nvSpPr>
        <p:spPr/>
        <p:txBody>
          <a:bodyPr/>
          <a:lstStyle/>
          <a:p>
            <a:fld id="{2EA8DDE5-5F21-BB42-BD80-0720DC63ACA1}" type="slidenum">
              <a:rPr kumimoji="1" lang="zh-CN" altLang="en-US" smtClean="0"/>
              <a:t>51</a:t>
            </a:fld>
            <a:endParaRPr kumimoji="1" lang="zh-CN" altLang="en-US"/>
          </a:p>
        </p:txBody>
      </p:sp>
    </p:spTree>
    <p:extLst>
      <p:ext uri="{BB962C8B-B14F-4D97-AF65-F5344CB8AC3E}">
        <p14:creationId xmlns:p14="http://schemas.microsoft.com/office/powerpoint/2010/main" val="5473525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Compare</a:t>
            </a:r>
            <a:endParaRPr kumimoji="1" lang="zh-CN" altLang="en-US" dirty="0"/>
          </a:p>
        </p:txBody>
      </p:sp>
      <p:sp>
        <p:nvSpPr>
          <p:cNvPr id="4" name="灯片编号占位符 3"/>
          <p:cNvSpPr>
            <a:spLocks noGrp="1"/>
          </p:cNvSpPr>
          <p:nvPr>
            <p:ph type="sldNum" sz="quarter" idx="5"/>
          </p:nvPr>
        </p:nvSpPr>
        <p:spPr/>
        <p:txBody>
          <a:bodyPr/>
          <a:lstStyle/>
          <a:p>
            <a:fld id="{2EA8DDE5-5F21-BB42-BD80-0720DC63ACA1}" type="slidenum">
              <a:rPr kumimoji="1" lang="zh-CN" altLang="en-US" smtClean="0"/>
              <a:t>52</a:t>
            </a:fld>
            <a:endParaRPr kumimoji="1" lang="zh-CN" altLang="en-US"/>
          </a:p>
        </p:txBody>
      </p:sp>
    </p:spTree>
    <p:extLst>
      <p:ext uri="{BB962C8B-B14F-4D97-AF65-F5344CB8AC3E}">
        <p14:creationId xmlns:p14="http://schemas.microsoft.com/office/powerpoint/2010/main" val="223385226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b="0" i="0" kern="1200" dirty="0">
                <a:solidFill>
                  <a:schemeClr val="tx1"/>
                </a:solidFill>
                <a:effectLst/>
                <a:latin typeface="+mn-lt"/>
                <a:ea typeface="+mn-ea"/>
                <a:cs typeface="+mn-cs"/>
              </a:rPr>
              <a:t> If there are two alignments with the same number of mappings, the alignment is chosen with the fewest </a:t>
            </a:r>
            <a:r>
              <a:rPr lang="en" altLang="zh-CN" sz="1200" b="0" i="1" kern="1200" dirty="0">
                <a:solidFill>
                  <a:schemeClr val="tx1"/>
                </a:solidFill>
                <a:effectLst/>
                <a:latin typeface="+mn-lt"/>
                <a:ea typeface="+mn-ea"/>
                <a:cs typeface="+mn-cs"/>
              </a:rPr>
              <a:t>crosses</a:t>
            </a:r>
            <a:r>
              <a:rPr lang="en" altLang="zh-CN" sz="1200" b="0" i="0" kern="1200" dirty="0">
                <a:solidFill>
                  <a:schemeClr val="tx1"/>
                </a:solidFill>
                <a:effectLst/>
                <a:latin typeface="+mn-lt"/>
                <a:ea typeface="+mn-ea"/>
                <a:cs typeface="+mn-cs"/>
              </a:rPr>
              <a:t>, that is, with fewer </a:t>
            </a:r>
            <a:r>
              <a:rPr lang="en" altLang="zh-CN" sz="1200" b="0" i="0" u="none" strike="noStrike" kern="1200" dirty="0">
                <a:solidFill>
                  <a:schemeClr val="tx1"/>
                </a:solidFill>
                <a:effectLst/>
                <a:latin typeface="+mn-lt"/>
                <a:ea typeface="+mn-ea"/>
                <a:cs typeface="+mn-cs"/>
                <a:hlinkClick r:id="rId3" tooltip="Intersection (set theory)"/>
              </a:rPr>
              <a:t>intersections</a:t>
            </a:r>
            <a:r>
              <a:rPr lang="en" altLang="zh-CN" sz="1200" b="0" i="0" kern="1200" dirty="0">
                <a:solidFill>
                  <a:schemeClr val="tx1"/>
                </a:solidFill>
                <a:effectLst/>
                <a:latin typeface="+mn-lt"/>
                <a:ea typeface="+mn-ea"/>
                <a:cs typeface="+mn-cs"/>
              </a:rPr>
              <a:t> of two mappings. From the two alignments shown, alignment (a) would be selected at this point. Stages are run consecutively and each stage only adds to the alignment those unigrams which have not been matched in previous stages. Once the final alignment is computed, the score is computed as follows: Unigram precision </a:t>
            </a:r>
            <a:r>
              <a:rPr lang="en" altLang="zh-CN" sz="1200" b="0" i="1" kern="1200" dirty="0">
                <a:solidFill>
                  <a:schemeClr val="tx1"/>
                </a:solidFill>
                <a:effectLst/>
                <a:latin typeface="+mn-lt"/>
                <a:ea typeface="+mn-ea"/>
                <a:cs typeface="+mn-cs"/>
              </a:rPr>
              <a:t>P</a:t>
            </a:r>
            <a:r>
              <a:rPr lang="en" altLang="zh-CN" sz="1200" b="0" i="0" kern="1200" dirty="0">
                <a:solidFill>
                  <a:schemeClr val="tx1"/>
                </a:solidFill>
                <a:effectLst/>
                <a:latin typeface="+mn-lt"/>
                <a:ea typeface="+mn-ea"/>
                <a:cs typeface="+mn-cs"/>
              </a:rPr>
              <a:t> is calculated as:</a:t>
            </a:r>
          </a:p>
          <a:p>
            <a:endParaRPr kumimoji="1" lang="zh-CN" altLang="en-US" dirty="0"/>
          </a:p>
        </p:txBody>
      </p:sp>
      <p:sp>
        <p:nvSpPr>
          <p:cNvPr id="4" name="灯片编号占位符 3"/>
          <p:cNvSpPr>
            <a:spLocks noGrp="1"/>
          </p:cNvSpPr>
          <p:nvPr>
            <p:ph type="sldNum" sz="quarter" idx="5"/>
          </p:nvPr>
        </p:nvSpPr>
        <p:spPr/>
        <p:txBody>
          <a:bodyPr/>
          <a:lstStyle/>
          <a:p>
            <a:fld id="{2EA8DDE5-5F21-BB42-BD80-0720DC63ACA1}" type="slidenum">
              <a:rPr kumimoji="1" lang="zh-CN" altLang="en-US" smtClean="0"/>
              <a:t>53</a:t>
            </a:fld>
            <a:endParaRPr kumimoji="1" lang="zh-CN" altLang="en-US"/>
          </a:p>
        </p:txBody>
      </p:sp>
    </p:spTree>
    <p:extLst>
      <p:ext uri="{BB962C8B-B14F-4D97-AF65-F5344CB8AC3E}">
        <p14:creationId xmlns:p14="http://schemas.microsoft.com/office/powerpoint/2010/main" val="7955451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Compare</a:t>
            </a:r>
            <a:endParaRPr kumimoji="1" lang="zh-CN" altLang="en-US" dirty="0"/>
          </a:p>
        </p:txBody>
      </p:sp>
      <p:sp>
        <p:nvSpPr>
          <p:cNvPr id="4" name="灯片编号占位符 3"/>
          <p:cNvSpPr>
            <a:spLocks noGrp="1"/>
          </p:cNvSpPr>
          <p:nvPr>
            <p:ph type="sldNum" sz="quarter" idx="5"/>
          </p:nvPr>
        </p:nvSpPr>
        <p:spPr/>
        <p:txBody>
          <a:bodyPr/>
          <a:lstStyle/>
          <a:p>
            <a:fld id="{2EA8DDE5-5F21-BB42-BD80-0720DC63ACA1}" type="slidenum">
              <a:rPr kumimoji="1" lang="zh-CN" altLang="en-US" smtClean="0"/>
              <a:t>54</a:t>
            </a:fld>
            <a:endParaRPr kumimoji="1" lang="zh-CN" altLang="en-US"/>
          </a:p>
        </p:txBody>
      </p:sp>
    </p:spTree>
    <p:extLst>
      <p:ext uri="{BB962C8B-B14F-4D97-AF65-F5344CB8AC3E}">
        <p14:creationId xmlns:p14="http://schemas.microsoft.com/office/powerpoint/2010/main" val="48032982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b="0" i="0" kern="1200" dirty="0">
                <a:solidFill>
                  <a:schemeClr val="tx1"/>
                </a:solidFill>
                <a:effectLst/>
                <a:latin typeface="+mn-lt"/>
                <a:ea typeface="+mn-ea"/>
                <a:cs typeface="+mn-cs"/>
              </a:rPr>
              <a:t>In order to compute this penalty, unigrams are grouped into the fewest possible </a:t>
            </a:r>
            <a:r>
              <a:rPr lang="en" altLang="zh-CN" sz="1200" b="0" i="1" kern="1200" dirty="0">
                <a:solidFill>
                  <a:schemeClr val="tx1"/>
                </a:solidFill>
                <a:effectLst/>
                <a:latin typeface="+mn-lt"/>
                <a:ea typeface="+mn-ea"/>
                <a:cs typeface="+mn-cs"/>
              </a:rPr>
              <a:t>chunks</a:t>
            </a:r>
            <a:r>
              <a:rPr lang="en" altLang="zh-CN" sz="1200" b="0" i="0" kern="1200" dirty="0">
                <a:solidFill>
                  <a:schemeClr val="tx1"/>
                </a:solidFill>
                <a:effectLst/>
                <a:latin typeface="+mn-lt"/>
                <a:ea typeface="+mn-ea"/>
                <a:cs typeface="+mn-cs"/>
              </a:rPr>
              <a:t>, where a chunk is defined as a set of unigrams that are adjacent in the hypothesis and in the reference. The longer the adjacent mappings between the candidate and the reference, the fewer chunks there are. A translation that is identical to the reference will give just one chunk. The penalty </a:t>
            </a:r>
            <a:r>
              <a:rPr lang="en" altLang="zh-CN" sz="1200" b="0" i="1" kern="1200" dirty="0">
                <a:solidFill>
                  <a:schemeClr val="tx1"/>
                </a:solidFill>
                <a:effectLst/>
                <a:latin typeface="+mn-lt"/>
                <a:ea typeface="+mn-ea"/>
                <a:cs typeface="+mn-cs"/>
              </a:rPr>
              <a:t>p</a:t>
            </a:r>
            <a:r>
              <a:rPr lang="en" altLang="zh-CN" sz="1200" b="0" i="0" kern="1200" dirty="0">
                <a:solidFill>
                  <a:schemeClr val="tx1"/>
                </a:solidFill>
                <a:effectLst/>
                <a:latin typeface="+mn-lt"/>
                <a:ea typeface="+mn-ea"/>
                <a:cs typeface="+mn-cs"/>
              </a:rPr>
              <a:t> is computed as follows,</a:t>
            </a:r>
            <a:endParaRPr kumimoji="1" lang="zh-CN" altLang="en-US" dirty="0"/>
          </a:p>
        </p:txBody>
      </p:sp>
      <p:sp>
        <p:nvSpPr>
          <p:cNvPr id="4" name="灯片编号占位符 3"/>
          <p:cNvSpPr>
            <a:spLocks noGrp="1"/>
          </p:cNvSpPr>
          <p:nvPr>
            <p:ph type="sldNum" sz="quarter" idx="5"/>
          </p:nvPr>
        </p:nvSpPr>
        <p:spPr/>
        <p:txBody>
          <a:bodyPr/>
          <a:lstStyle/>
          <a:p>
            <a:fld id="{2EA8DDE5-5F21-BB42-BD80-0720DC63ACA1}" type="slidenum">
              <a:rPr kumimoji="1" lang="zh-CN" altLang="en-US" smtClean="0"/>
              <a:t>55</a:t>
            </a:fld>
            <a:endParaRPr kumimoji="1" lang="zh-CN" altLang="en-US"/>
          </a:p>
        </p:txBody>
      </p:sp>
    </p:spTree>
    <p:extLst>
      <p:ext uri="{BB962C8B-B14F-4D97-AF65-F5344CB8AC3E}">
        <p14:creationId xmlns:p14="http://schemas.microsoft.com/office/powerpoint/2010/main" val="89965059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b="0" i="0" kern="1200" dirty="0">
                <a:solidFill>
                  <a:schemeClr val="tx1"/>
                </a:solidFill>
                <a:effectLst/>
                <a:latin typeface="+mn-lt"/>
                <a:ea typeface="+mn-ea"/>
                <a:cs typeface="+mn-cs"/>
              </a:rPr>
              <a:t>In order to compute this penalty, unigrams are grouped into the fewest possible </a:t>
            </a:r>
            <a:r>
              <a:rPr lang="en" altLang="zh-CN" sz="1200" b="0" i="1" kern="1200" dirty="0">
                <a:solidFill>
                  <a:schemeClr val="tx1"/>
                </a:solidFill>
                <a:effectLst/>
                <a:latin typeface="+mn-lt"/>
                <a:ea typeface="+mn-ea"/>
                <a:cs typeface="+mn-cs"/>
              </a:rPr>
              <a:t>chunks</a:t>
            </a:r>
            <a:r>
              <a:rPr lang="en" altLang="zh-CN" sz="1200" b="0" i="0" kern="1200" dirty="0">
                <a:solidFill>
                  <a:schemeClr val="tx1"/>
                </a:solidFill>
                <a:effectLst/>
                <a:latin typeface="+mn-lt"/>
                <a:ea typeface="+mn-ea"/>
                <a:cs typeface="+mn-cs"/>
              </a:rPr>
              <a:t>, where a chunk is defined as a set of unigrams that are adjacent in the hypothesis and in the reference. The longer the adjacent mappings between the candidate and the reference, the fewer chunks there are. A translation that is identical to the reference will give just one chunk. The penalty </a:t>
            </a:r>
            <a:r>
              <a:rPr lang="en" altLang="zh-CN" sz="1200" b="0" i="1" kern="1200" dirty="0">
                <a:solidFill>
                  <a:schemeClr val="tx1"/>
                </a:solidFill>
                <a:effectLst/>
                <a:latin typeface="+mn-lt"/>
                <a:ea typeface="+mn-ea"/>
                <a:cs typeface="+mn-cs"/>
              </a:rPr>
              <a:t>p</a:t>
            </a:r>
            <a:r>
              <a:rPr lang="en" altLang="zh-CN" sz="1200" b="0" i="0" kern="1200" dirty="0">
                <a:solidFill>
                  <a:schemeClr val="tx1"/>
                </a:solidFill>
                <a:effectLst/>
                <a:latin typeface="+mn-lt"/>
                <a:ea typeface="+mn-ea"/>
                <a:cs typeface="+mn-cs"/>
              </a:rPr>
              <a:t> is computed as follows,</a:t>
            </a:r>
            <a:endParaRPr kumimoji="1" lang="zh-CN" altLang="en-US" dirty="0"/>
          </a:p>
        </p:txBody>
      </p:sp>
      <p:sp>
        <p:nvSpPr>
          <p:cNvPr id="4" name="灯片编号占位符 3"/>
          <p:cNvSpPr>
            <a:spLocks noGrp="1"/>
          </p:cNvSpPr>
          <p:nvPr>
            <p:ph type="sldNum" sz="quarter" idx="5"/>
          </p:nvPr>
        </p:nvSpPr>
        <p:spPr/>
        <p:txBody>
          <a:bodyPr/>
          <a:lstStyle/>
          <a:p>
            <a:fld id="{2EA8DDE5-5F21-BB42-BD80-0720DC63ACA1}" type="slidenum">
              <a:rPr kumimoji="1" lang="zh-CN" altLang="en-US" smtClean="0"/>
              <a:t>56</a:t>
            </a:fld>
            <a:endParaRPr kumimoji="1" lang="zh-CN" altLang="en-US"/>
          </a:p>
        </p:txBody>
      </p:sp>
    </p:spTree>
    <p:extLst>
      <p:ext uri="{BB962C8B-B14F-4D97-AF65-F5344CB8AC3E}">
        <p14:creationId xmlns:p14="http://schemas.microsoft.com/office/powerpoint/2010/main" val="398675863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The good summary is the unedited one, while the others are generated from sentences randomly sampled from the source document. For the mediocre summary, some words are edited to introduce some grammatical or syntactic errors while for the bad summary, the words are further scrambled. </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We reject judgements that failed to pass this criteria: bad &lt; mediocre &lt; good. </a:t>
            </a:r>
            <a:endParaRPr lang="en" altLang="zh-CN" dirty="0"/>
          </a:p>
          <a:p>
            <a:endParaRPr lang="en" altLang="zh-CN" dirty="0"/>
          </a:p>
          <a:p>
            <a:endParaRPr lang="en" altLang="zh-CN" sz="1200" kern="1200" dirty="0">
              <a:solidFill>
                <a:schemeClr val="tx1"/>
              </a:solidFill>
              <a:effectLst/>
              <a:latin typeface="+mn-lt"/>
              <a:ea typeface="+mn-ea"/>
              <a:cs typeface="+mn-cs"/>
            </a:endParaRPr>
          </a:p>
          <a:p>
            <a:endParaRPr lang="e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EA8DDE5-5F21-BB42-BD80-0720DC63ACA1}" type="slidenum">
              <a:rPr kumimoji="1" lang="zh-CN" altLang="en-US" smtClean="0"/>
              <a:t>57</a:t>
            </a:fld>
            <a:endParaRPr kumimoji="1" lang="zh-CN" altLang="en-US"/>
          </a:p>
        </p:txBody>
      </p:sp>
    </p:spTree>
    <p:extLst>
      <p:ext uri="{BB962C8B-B14F-4D97-AF65-F5344CB8AC3E}">
        <p14:creationId xmlns:p14="http://schemas.microsoft.com/office/powerpoint/2010/main" val="311570957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The good summary is the unedited one, while the others are generated from sentences randomly sampled from the source document. For the mediocre summary, some words are edited to introduce some grammatical or syntactic errors while for the bad summary, the words are further scrambled. </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We reject judgements that failed to pass this criteria: bad &lt; mediocre &lt; good. </a:t>
            </a:r>
            <a:endParaRPr lang="en" altLang="zh-CN" dirty="0"/>
          </a:p>
          <a:p>
            <a:endParaRPr lang="en" altLang="zh-CN" dirty="0"/>
          </a:p>
          <a:p>
            <a:endParaRPr lang="en" altLang="zh-CN" sz="1200" kern="1200" dirty="0">
              <a:solidFill>
                <a:schemeClr val="tx1"/>
              </a:solidFill>
              <a:effectLst/>
              <a:latin typeface="+mn-lt"/>
              <a:ea typeface="+mn-ea"/>
              <a:cs typeface="+mn-cs"/>
            </a:endParaRPr>
          </a:p>
          <a:p>
            <a:endParaRPr lang="e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EA8DDE5-5F21-BB42-BD80-0720DC63ACA1}" type="slidenum">
              <a:rPr kumimoji="1" lang="zh-CN" altLang="en-US" smtClean="0"/>
              <a:t>58</a:t>
            </a:fld>
            <a:endParaRPr kumimoji="1" lang="zh-CN" altLang="en-US"/>
          </a:p>
        </p:txBody>
      </p:sp>
    </p:spTree>
    <p:extLst>
      <p:ext uri="{BB962C8B-B14F-4D97-AF65-F5344CB8AC3E}">
        <p14:creationId xmlns:p14="http://schemas.microsoft.com/office/powerpoint/2010/main" val="164740316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The good summary is the unedited one, while the others are generated from sentences randomly sampled from the source document. For the mediocre summary, some words are edited to introduce some grammatical or syntactic errors while for the bad summary, the words are further scrambled. </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We reject judgements that failed to pass this criteria: bad &lt; mediocre &lt; good. </a:t>
            </a:r>
            <a:endParaRPr lang="en" altLang="zh-CN" dirty="0"/>
          </a:p>
          <a:p>
            <a:endParaRPr lang="en" altLang="zh-CN" dirty="0"/>
          </a:p>
          <a:p>
            <a:endParaRPr lang="en" altLang="zh-CN" sz="1200" kern="1200" dirty="0">
              <a:solidFill>
                <a:schemeClr val="tx1"/>
              </a:solidFill>
              <a:effectLst/>
              <a:latin typeface="+mn-lt"/>
              <a:ea typeface="+mn-ea"/>
              <a:cs typeface="+mn-cs"/>
            </a:endParaRPr>
          </a:p>
          <a:p>
            <a:endParaRPr lang="e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EA8DDE5-5F21-BB42-BD80-0720DC63ACA1}" type="slidenum">
              <a:rPr kumimoji="1" lang="zh-CN" altLang="en-US" smtClean="0"/>
              <a:t>59</a:t>
            </a:fld>
            <a:endParaRPr kumimoji="1" lang="zh-CN" altLang="en-US"/>
          </a:p>
        </p:txBody>
      </p:sp>
    </p:spTree>
    <p:extLst>
      <p:ext uri="{BB962C8B-B14F-4D97-AF65-F5344CB8AC3E}">
        <p14:creationId xmlns:p14="http://schemas.microsoft.com/office/powerpoint/2010/main" val="2055272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Usually, given source document and reference summary, we can generate an abstractive summary by a summarizer</a:t>
            </a:r>
          </a:p>
          <a:p>
            <a:r>
              <a:rPr kumimoji="1" lang="en-US" altLang="zh-CN" dirty="0"/>
              <a:t>Then to evaluate the quality of the summarizer, we compare the similarity between reference summary and generated summary</a:t>
            </a:r>
          </a:p>
          <a:p>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2EA8DDE5-5F21-BB42-BD80-0720DC63ACA1}" type="slidenum">
              <a:rPr kumimoji="1" lang="zh-CN" altLang="en-US" smtClean="0"/>
              <a:t>6</a:t>
            </a:fld>
            <a:endParaRPr kumimoji="1" lang="zh-CN" altLang="en-US"/>
          </a:p>
        </p:txBody>
      </p:sp>
    </p:spTree>
    <p:extLst>
      <p:ext uri="{BB962C8B-B14F-4D97-AF65-F5344CB8AC3E}">
        <p14:creationId xmlns:p14="http://schemas.microsoft.com/office/powerpoint/2010/main" val="110742717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To ensure that each highlight is reliable, we performed a sanity check at the end of the task where we ask the judges to answer a True/False question based on the article. We rejected all annotations that failed to correctly answer the sanity check question. </a:t>
            </a:r>
            <a:endParaRPr lang="en" altLang="zh-CN" dirty="0"/>
          </a:p>
          <a:p>
            <a:endParaRPr kumimoji="1" lang="zh-CN" altLang="en-US" dirty="0"/>
          </a:p>
        </p:txBody>
      </p:sp>
      <p:sp>
        <p:nvSpPr>
          <p:cNvPr id="4" name="灯片编号占位符 3"/>
          <p:cNvSpPr>
            <a:spLocks noGrp="1"/>
          </p:cNvSpPr>
          <p:nvPr>
            <p:ph type="sldNum" sz="quarter" idx="5"/>
          </p:nvPr>
        </p:nvSpPr>
        <p:spPr/>
        <p:txBody>
          <a:bodyPr/>
          <a:lstStyle/>
          <a:p>
            <a:fld id="{2EA8DDE5-5F21-BB42-BD80-0720DC63ACA1}" type="slidenum">
              <a:rPr kumimoji="1" lang="zh-CN" altLang="en-US" smtClean="0"/>
              <a:t>60</a:t>
            </a:fld>
            <a:endParaRPr kumimoji="1" lang="zh-CN" altLang="en-US"/>
          </a:p>
        </p:txBody>
      </p:sp>
    </p:spTree>
    <p:extLst>
      <p:ext uri="{BB962C8B-B14F-4D97-AF65-F5344CB8AC3E}">
        <p14:creationId xmlns:p14="http://schemas.microsoft.com/office/powerpoint/2010/main" val="416712588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different aspects</a:t>
            </a:r>
            <a:endParaRPr kumimoji="1" lang="zh-CN" altLang="en-US" dirty="0"/>
          </a:p>
        </p:txBody>
      </p:sp>
      <p:sp>
        <p:nvSpPr>
          <p:cNvPr id="4" name="灯片编号占位符 3"/>
          <p:cNvSpPr>
            <a:spLocks noGrp="1"/>
          </p:cNvSpPr>
          <p:nvPr>
            <p:ph type="sldNum" sz="quarter" idx="5"/>
          </p:nvPr>
        </p:nvSpPr>
        <p:spPr/>
        <p:txBody>
          <a:bodyPr/>
          <a:lstStyle/>
          <a:p>
            <a:fld id="{2EA8DDE5-5F21-BB42-BD80-0720DC63ACA1}" type="slidenum">
              <a:rPr kumimoji="1" lang="zh-CN" altLang="en-US" smtClean="0"/>
              <a:t>61</a:t>
            </a:fld>
            <a:endParaRPr kumimoji="1" lang="zh-CN" altLang="en-US"/>
          </a:p>
        </p:txBody>
      </p:sp>
    </p:spTree>
    <p:extLst>
      <p:ext uri="{BB962C8B-B14F-4D97-AF65-F5344CB8AC3E}">
        <p14:creationId xmlns:p14="http://schemas.microsoft.com/office/powerpoint/2010/main" val="4023742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Summarization evaluation has two types</a:t>
            </a:r>
          </a:p>
          <a:p>
            <a:r>
              <a:rPr kumimoji="1" lang="en-US" altLang="zh-CN" dirty="0"/>
              <a:t>one is automatic evaluation metrics. the other is human evaluation metrics.</a:t>
            </a:r>
          </a:p>
          <a:p>
            <a:r>
              <a:rPr kumimoji="1" lang="en-US" altLang="zh-CN" dirty="0"/>
              <a:t>The typical automatic evaluation metrics are BLEU and ROUGE</a:t>
            </a:r>
          </a:p>
          <a:p>
            <a:r>
              <a:rPr kumimoji="1" lang="en-US" altLang="zh-CN" dirty="0"/>
              <a:t>Rating scaling and Best-worst scaling are widely used in human evaluation.</a:t>
            </a:r>
          </a:p>
        </p:txBody>
      </p:sp>
      <p:sp>
        <p:nvSpPr>
          <p:cNvPr id="4" name="灯片编号占位符 3"/>
          <p:cNvSpPr>
            <a:spLocks noGrp="1"/>
          </p:cNvSpPr>
          <p:nvPr>
            <p:ph type="sldNum" sz="quarter" idx="5"/>
          </p:nvPr>
        </p:nvSpPr>
        <p:spPr/>
        <p:txBody>
          <a:bodyPr/>
          <a:lstStyle/>
          <a:p>
            <a:fld id="{2EA8DDE5-5F21-BB42-BD80-0720DC63ACA1}" type="slidenum">
              <a:rPr kumimoji="1" lang="zh-CN" altLang="en-US" smtClean="0"/>
              <a:t>7</a:t>
            </a:fld>
            <a:endParaRPr kumimoji="1" lang="zh-CN" altLang="en-US"/>
          </a:p>
        </p:txBody>
      </p:sp>
    </p:spTree>
    <p:extLst>
      <p:ext uri="{BB962C8B-B14F-4D97-AF65-F5344CB8AC3E}">
        <p14:creationId xmlns:p14="http://schemas.microsoft.com/office/powerpoint/2010/main" val="392372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BLEU is to calculate how much</a:t>
            </a:r>
          </a:p>
          <a:p>
            <a:r>
              <a:rPr kumimoji="1" lang="en-US" altLang="zh-CN" dirty="0"/>
              <a:t>The matched n-gram is the n-gram that appearing in both generated summary and reference summary.</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BLEU is a precision score.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proportion of matched n-gram in all n-grams of generated summary.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endParaRPr kumimoji="1" lang="en-US" altLang="zh-CN" dirty="0"/>
          </a:p>
          <a:p>
            <a:r>
              <a:rPr kumimoji="1" lang="en-US" altLang="zh-CN" dirty="0"/>
              <a:t>n consecutive tokens in the sequence</a:t>
            </a:r>
          </a:p>
        </p:txBody>
      </p:sp>
      <p:sp>
        <p:nvSpPr>
          <p:cNvPr id="4" name="灯片编号占位符 3"/>
          <p:cNvSpPr>
            <a:spLocks noGrp="1"/>
          </p:cNvSpPr>
          <p:nvPr>
            <p:ph type="sldNum" sz="quarter" idx="5"/>
          </p:nvPr>
        </p:nvSpPr>
        <p:spPr/>
        <p:txBody>
          <a:bodyPr/>
          <a:lstStyle/>
          <a:p>
            <a:fld id="{2EA8DDE5-5F21-BB42-BD80-0720DC63ACA1}" type="slidenum">
              <a:rPr kumimoji="1" lang="zh-CN" altLang="en-US" smtClean="0"/>
              <a:t>8</a:t>
            </a:fld>
            <a:endParaRPr kumimoji="1" lang="zh-CN" altLang="en-US"/>
          </a:p>
        </p:txBody>
      </p:sp>
    </p:spTree>
    <p:extLst>
      <p:ext uri="{BB962C8B-B14F-4D97-AF65-F5344CB8AC3E}">
        <p14:creationId xmlns:p14="http://schemas.microsoft.com/office/powerpoint/2010/main" val="3827218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This is an example</a:t>
            </a:r>
          </a:p>
          <a:p>
            <a:r>
              <a:rPr kumimoji="1" lang="en-US" altLang="zh-CN" dirty="0"/>
              <a:t>the matched unigram is of and the</a:t>
            </a:r>
          </a:p>
          <a:p>
            <a:r>
              <a:rPr kumimoji="1" lang="en-US" altLang="zh-CN" dirty="0"/>
              <a:t>the matched bigram is of the</a:t>
            </a:r>
          </a:p>
          <a:p>
            <a:r>
              <a:rPr kumimoji="1" lang="en-US" altLang="zh-CN" dirty="0"/>
              <a:t>So the precision scores of unigram and bigram are 1</a:t>
            </a:r>
          </a:p>
          <a:p>
            <a:r>
              <a:rPr kumimoji="1" lang="en-US" altLang="zh-CN" dirty="0"/>
              <a:t>We can find that the higher precision scores do not denote the higher quality of generated summary.</a:t>
            </a:r>
          </a:p>
          <a:p>
            <a:r>
              <a:rPr kumimoji="1" lang="en-US" altLang="zh-CN" dirty="0"/>
              <a:t>Because of the difference between the lengths of generated summary and reference summary.</a:t>
            </a:r>
          </a:p>
          <a:p>
            <a:r>
              <a:rPr kumimoji="1" lang="en-US" altLang="zh-CN" dirty="0"/>
              <a:t>especially the length of generated summary is very short</a:t>
            </a:r>
            <a:endParaRPr kumimoji="1" lang="zh-CN" altLang="en-US" dirty="0"/>
          </a:p>
        </p:txBody>
      </p:sp>
      <p:sp>
        <p:nvSpPr>
          <p:cNvPr id="4" name="灯片编号占位符 3"/>
          <p:cNvSpPr>
            <a:spLocks noGrp="1"/>
          </p:cNvSpPr>
          <p:nvPr>
            <p:ph type="sldNum" sz="quarter" idx="5"/>
          </p:nvPr>
        </p:nvSpPr>
        <p:spPr/>
        <p:txBody>
          <a:bodyPr/>
          <a:lstStyle/>
          <a:p>
            <a:fld id="{2EA8DDE5-5F21-BB42-BD80-0720DC63ACA1}" type="slidenum">
              <a:rPr kumimoji="1" lang="zh-CN" altLang="en-US" smtClean="0"/>
              <a:t>9</a:t>
            </a:fld>
            <a:endParaRPr kumimoji="1" lang="zh-CN" altLang="en-US"/>
          </a:p>
        </p:txBody>
      </p:sp>
    </p:spTree>
    <p:extLst>
      <p:ext uri="{BB962C8B-B14F-4D97-AF65-F5344CB8AC3E}">
        <p14:creationId xmlns:p14="http://schemas.microsoft.com/office/powerpoint/2010/main" val="2893018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405558-A33F-0E43-9246-820B657CB1A7}"/>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DA68482E-3410-3246-BA5A-77F843D894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B8684A98-4380-5146-8A45-5E2E47DC4167}"/>
              </a:ext>
            </a:extLst>
          </p:cNvPr>
          <p:cNvSpPr>
            <a:spLocks noGrp="1"/>
          </p:cNvSpPr>
          <p:nvPr>
            <p:ph type="dt" sz="half" idx="10"/>
          </p:nvPr>
        </p:nvSpPr>
        <p:spPr/>
        <p:txBody>
          <a:bodyPr/>
          <a:lstStyle/>
          <a:p>
            <a:fld id="{0BC4639B-2FEF-B245-91DE-7B870D5A3939}" type="datetime1">
              <a:rPr kumimoji="1" lang="zh-CN" altLang="en-US" smtClean="0"/>
              <a:t>2021/10/25</a:t>
            </a:fld>
            <a:endParaRPr kumimoji="1" lang="zh-CN" altLang="en-US"/>
          </a:p>
        </p:txBody>
      </p:sp>
      <p:sp>
        <p:nvSpPr>
          <p:cNvPr id="5" name="页脚占位符 4">
            <a:extLst>
              <a:ext uri="{FF2B5EF4-FFF2-40B4-BE49-F238E27FC236}">
                <a16:creationId xmlns:a16="http://schemas.microsoft.com/office/drawing/2014/main" id="{877F9EC4-03B7-DC42-A76A-AF5E8649CE8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220CE08-6250-FE4E-96E1-BBC1ECE0AA66}"/>
              </a:ext>
            </a:extLst>
          </p:cNvPr>
          <p:cNvSpPr>
            <a:spLocks noGrp="1"/>
          </p:cNvSpPr>
          <p:nvPr>
            <p:ph type="sldNum" sz="quarter" idx="12"/>
          </p:nvPr>
        </p:nvSpPr>
        <p:spPr/>
        <p:txBody>
          <a:bodyPr/>
          <a:lstStyle/>
          <a:p>
            <a:fld id="{3BA621FD-5CB1-094B-97AC-112BE2702968}" type="slidenum">
              <a:rPr kumimoji="1" lang="zh-CN" altLang="en-US" smtClean="0"/>
              <a:t>‹#›</a:t>
            </a:fld>
            <a:endParaRPr kumimoji="1" lang="zh-CN" altLang="en-US"/>
          </a:p>
        </p:txBody>
      </p:sp>
    </p:spTree>
    <p:extLst>
      <p:ext uri="{BB962C8B-B14F-4D97-AF65-F5344CB8AC3E}">
        <p14:creationId xmlns:p14="http://schemas.microsoft.com/office/powerpoint/2010/main" val="4256285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DE1F9-D088-AE49-A37A-5128F2796542}"/>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48597137-9164-C943-BC0B-696EF69BCC92}"/>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FF05A13-174B-554E-BA64-2D44B0D7EE57}"/>
              </a:ext>
            </a:extLst>
          </p:cNvPr>
          <p:cNvSpPr>
            <a:spLocks noGrp="1"/>
          </p:cNvSpPr>
          <p:nvPr>
            <p:ph type="dt" sz="half" idx="10"/>
          </p:nvPr>
        </p:nvSpPr>
        <p:spPr/>
        <p:txBody>
          <a:bodyPr/>
          <a:lstStyle/>
          <a:p>
            <a:fld id="{FF5209DC-C395-2443-9AC3-A30087579DCF}" type="datetime1">
              <a:rPr kumimoji="1" lang="zh-CN" altLang="en-US" smtClean="0"/>
              <a:t>2021/10/25</a:t>
            </a:fld>
            <a:endParaRPr kumimoji="1" lang="zh-CN" altLang="en-US"/>
          </a:p>
        </p:txBody>
      </p:sp>
      <p:sp>
        <p:nvSpPr>
          <p:cNvPr id="5" name="页脚占位符 4">
            <a:extLst>
              <a:ext uri="{FF2B5EF4-FFF2-40B4-BE49-F238E27FC236}">
                <a16:creationId xmlns:a16="http://schemas.microsoft.com/office/drawing/2014/main" id="{0F052793-2770-1045-AB84-4DA82A7E53B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D7D9CF2-B50D-BD4C-A5FF-17C857A6BC9B}"/>
              </a:ext>
            </a:extLst>
          </p:cNvPr>
          <p:cNvSpPr>
            <a:spLocks noGrp="1"/>
          </p:cNvSpPr>
          <p:nvPr>
            <p:ph type="sldNum" sz="quarter" idx="12"/>
          </p:nvPr>
        </p:nvSpPr>
        <p:spPr/>
        <p:txBody>
          <a:bodyPr/>
          <a:lstStyle/>
          <a:p>
            <a:fld id="{3BA621FD-5CB1-094B-97AC-112BE2702968}" type="slidenum">
              <a:rPr kumimoji="1" lang="zh-CN" altLang="en-US" smtClean="0"/>
              <a:t>‹#›</a:t>
            </a:fld>
            <a:endParaRPr kumimoji="1" lang="zh-CN" altLang="en-US"/>
          </a:p>
        </p:txBody>
      </p:sp>
    </p:spTree>
    <p:extLst>
      <p:ext uri="{BB962C8B-B14F-4D97-AF65-F5344CB8AC3E}">
        <p14:creationId xmlns:p14="http://schemas.microsoft.com/office/powerpoint/2010/main" val="4138967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1BAFA48-8EA3-D547-AE99-7D9A22666918}"/>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73B83CD3-3240-2946-A69A-658833923C9E}"/>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E409FF3-AA8F-454B-A154-70BC5647BF92}"/>
              </a:ext>
            </a:extLst>
          </p:cNvPr>
          <p:cNvSpPr>
            <a:spLocks noGrp="1"/>
          </p:cNvSpPr>
          <p:nvPr>
            <p:ph type="dt" sz="half" idx="10"/>
          </p:nvPr>
        </p:nvSpPr>
        <p:spPr/>
        <p:txBody>
          <a:bodyPr/>
          <a:lstStyle/>
          <a:p>
            <a:fld id="{B28373DB-596A-7348-979E-D35628461470}" type="datetime1">
              <a:rPr kumimoji="1" lang="zh-CN" altLang="en-US" smtClean="0"/>
              <a:t>2021/10/25</a:t>
            </a:fld>
            <a:endParaRPr kumimoji="1" lang="zh-CN" altLang="en-US"/>
          </a:p>
        </p:txBody>
      </p:sp>
      <p:sp>
        <p:nvSpPr>
          <p:cNvPr id="5" name="页脚占位符 4">
            <a:extLst>
              <a:ext uri="{FF2B5EF4-FFF2-40B4-BE49-F238E27FC236}">
                <a16:creationId xmlns:a16="http://schemas.microsoft.com/office/drawing/2014/main" id="{A8DBCBF2-072E-AF48-9B9D-234C56739A5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F326993-8E32-6944-B4DD-4A43B7BFFB9A}"/>
              </a:ext>
            </a:extLst>
          </p:cNvPr>
          <p:cNvSpPr>
            <a:spLocks noGrp="1"/>
          </p:cNvSpPr>
          <p:nvPr>
            <p:ph type="sldNum" sz="quarter" idx="12"/>
          </p:nvPr>
        </p:nvSpPr>
        <p:spPr/>
        <p:txBody>
          <a:bodyPr/>
          <a:lstStyle/>
          <a:p>
            <a:fld id="{3BA621FD-5CB1-094B-97AC-112BE2702968}" type="slidenum">
              <a:rPr kumimoji="1" lang="zh-CN" altLang="en-US" smtClean="0"/>
              <a:t>‹#›</a:t>
            </a:fld>
            <a:endParaRPr kumimoji="1" lang="zh-CN" altLang="en-US"/>
          </a:p>
        </p:txBody>
      </p:sp>
    </p:spTree>
    <p:extLst>
      <p:ext uri="{BB962C8B-B14F-4D97-AF65-F5344CB8AC3E}">
        <p14:creationId xmlns:p14="http://schemas.microsoft.com/office/powerpoint/2010/main" val="924163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FBD996-935F-9140-B797-8E01F5D96C2A}"/>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C7151B16-CB17-A946-8519-F634E42EDE25}"/>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8FCC59E-5B53-1E4C-9184-86E340251CE5}"/>
              </a:ext>
            </a:extLst>
          </p:cNvPr>
          <p:cNvSpPr>
            <a:spLocks noGrp="1"/>
          </p:cNvSpPr>
          <p:nvPr>
            <p:ph type="dt" sz="half" idx="10"/>
          </p:nvPr>
        </p:nvSpPr>
        <p:spPr/>
        <p:txBody>
          <a:bodyPr/>
          <a:lstStyle/>
          <a:p>
            <a:fld id="{B016A86C-C43B-1D41-AF39-92606194DD1F}" type="datetime1">
              <a:rPr kumimoji="1" lang="zh-CN" altLang="en-US" smtClean="0"/>
              <a:t>2021/10/25</a:t>
            </a:fld>
            <a:endParaRPr kumimoji="1" lang="zh-CN" altLang="en-US"/>
          </a:p>
        </p:txBody>
      </p:sp>
      <p:sp>
        <p:nvSpPr>
          <p:cNvPr id="5" name="页脚占位符 4">
            <a:extLst>
              <a:ext uri="{FF2B5EF4-FFF2-40B4-BE49-F238E27FC236}">
                <a16:creationId xmlns:a16="http://schemas.microsoft.com/office/drawing/2014/main" id="{B85F116B-C93F-7C42-90C7-01453DEF06F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9A5F37E-A43D-B241-BDA4-2B53BEC907BE}"/>
              </a:ext>
            </a:extLst>
          </p:cNvPr>
          <p:cNvSpPr>
            <a:spLocks noGrp="1"/>
          </p:cNvSpPr>
          <p:nvPr>
            <p:ph type="sldNum" sz="quarter" idx="12"/>
          </p:nvPr>
        </p:nvSpPr>
        <p:spPr/>
        <p:txBody>
          <a:bodyPr/>
          <a:lstStyle/>
          <a:p>
            <a:fld id="{3BA621FD-5CB1-094B-97AC-112BE2702968}" type="slidenum">
              <a:rPr kumimoji="1" lang="zh-CN" altLang="en-US" smtClean="0"/>
              <a:t>‹#›</a:t>
            </a:fld>
            <a:endParaRPr kumimoji="1" lang="zh-CN" altLang="en-US"/>
          </a:p>
        </p:txBody>
      </p:sp>
    </p:spTree>
    <p:extLst>
      <p:ext uri="{BB962C8B-B14F-4D97-AF65-F5344CB8AC3E}">
        <p14:creationId xmlns:p14="http://schemas.microsoft.com/office/powerpoint/2010/main" val="4178169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3D86BA-46D7-2647-8988-A737F80A1B95}"/>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B132A700-A019-484A-85D4-DFC53E82D2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55A8E3CF-5631-5047-BA8A-2620D2ED7A0B}"/>
              </a:ext>
            </a:extLst>
          </p:cNvPr>
          <p:cNvSpPr>
            <a:spLocks noGrp="1"/>
          </p:cNvSpPr>
          <p:nvPr>
            <p:ph type="dt" sz="half" idx="10"/>
          </p:nvPr>
        </p:nvSpPr>
        <p:spPr/>
        <p:txBody>
          <a:bodyPr/>
          <a:lstStyle/>
          <a:p>
            <a:fld id="{ACA084EC-5435-B344-B580-E63AFE353B97}" type="datetime1">
              <a:rPr kumimoji="1" lang="zh-CN" altLang="en-US" smtClean="0"/>
              <a:t>2021/10/25</a:t>
            </a:fld>
            <a:endParaRPr kumimoji="1" lang="zh-CN" altLang="en-US"/>
          </a:p>
        </p:txBody>
      </p:sp>
      <p:sp>
        <p:nvSpPr>
          <p:cNvPr id="5" name="页脚占位符 4">
            <a:extLst>
              <a:ext uri="{FF2B5EF4-FFF2-40B4-BE49-F238E27FC236}">
                <a16:creationId xmlns:a16="http://schemas.microsoft.com/office/drawing/2014/main" id="{07B8C8E9-74BF-1547-BBF3-CF781C2F3C7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67A1742-070A-C94B-B105-02E71A1CF468}"/>
              </a:ext>
            </a:extLst>
          </p:cNvPr>
          <p:cNvSpPr>
            <a:spLocks noGrp="1"/>
          </p:cNvSpPr>
          <p:nvPr>
            <p:ph type="sldNum" sz="quarter" idx="12"/>
          </p:nvPr>
        </p:nvSpPr>
        <p:spPr/>
        <p:txBody>
          <a:bodyPr/>
          <a:lstStyle/>
          <a:p>
            <a:fld id="{3BA621FD-5CB1-094B-97AC-112BE2702968}" type="slidenum">
              <a:rPr kumimoji="1" lang="zh-CN" altLang="en-US" smtClean="0"/>
              <a:t>‹#›</a:t>
            </a:fld>
            <a:endParaRPr kumimoji="1" lang="zh-CN" altLang="en-US"/>
          </a:p>
        </p:txBody>
      </p:sp>
    </p:spTree>
    <p:extLst>
      <p:ext uri="{BB962C8B-B14F-4D97-AF65-F5344CB8AC3E}">
        <p14:creationId xmlns:p14="http://schemas.microsoft.com/office/powerpoint/2010/main" val="511009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66D16E-E964-CA4F-A8AC-DF465D728738}"/>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6B2C66DA-B18D-C242-8577-31A0AE188940}"/>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452472DF-12DA-D84F-A2D7-1BB12BF66B6E}"/>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A4E7951C-4D33-4D43-9250-15534509EC8B}"/>
              </a:ext>
            </a:extLst>
          </p:cNvPr>
          <p:cNvSpPr>
            <a:spLocks noGrp="1"/>
          </p:cNvSpPr>
          <p:nvPr>
            <p:ph type="dt" sz="half" idx="10"/>
          </p:nvPr>
        </p:nvSpPr>
        <p:spPr/>
        <p:txBody>
          <a:bodyPr/>
          <a:lstStyle/>
          <a:p>
            <a:fld id="{99B130F8-A32A-2746-B608-05828D3D7E64}" type="datetime1">
              <a:rPr kumimoji="1" lang="zh-CN" altLang="en-US" smtClean="0"/>
              <a:t>2021/10/25</a:t>
            </a:fld>
            <a:endParaRPr kumimoji="1" lang="zh-CN" altLang="en-US"/>
          </a:p>
        </p:txBody>
      </p:sp>
      <p:sp>
        <p:nvSpPr>
          <p:cNvPr id="6" name="页脚占位符 5">
            <a:extLst>
              <a:ext uri="{FF2B5EF4-FFF2-40B4-BE49-F238E27FC236}">
                <a16:creationId xmlns:a16="http://schemas.microsoft.com/office/drawing/2014/main" id="{CB0D405C-32AF-FA47-B884-61FA2EA338EC}"/>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2485C23-81FD-3848-B48A-462DFF6F04BE}"/>
              </a:ext>
            </a:extLst>
          </p:cNvPr>
          <p:cNvSpPr>
            <a:spLocks noGrp="1"/>
          </p:cNvSpPr>
          <p:nvPr>
            <p:ph type="sldNum" sz="quarter" idx="12"/>
          </p:nvPr>
        </p:nvSpPr>
        <p:spPr/>
        <p:txBody>
          <a:bodyPr/>
          <a:lstStyle/>
          <a:p>
            <a:fld id="{3BA621FD-5CB1-094B-97AC-112BE2702968}" type="slidenum">
              <a:rPr kumimoji="1" lang="zh-CN" altLang="en-US" smtClean="0"/>
              <a:t>‹#›</a:t>
            </a:fld>
            <a:endParaRPr kumimoji="1" lang="zh-CN" altLang="en-US"/>
          </a:p>
        </p:txBody>
      </p:sp>
    </p:spTree>
    <p:extLst>
      <p:ext uri="{BB962C8B-B14F-4D97-AF65-F5344CB8AC3E}">
        <p14:creationId xmlns:p14="http://schemas.microsoft.com/office/powerpoint/2010/main" val="25814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6693F-D0CE-BE44-BCFF-96255A1907CD}"/>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3FDD9F14-8DB3-6640-B537-3CDA4745C3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4A5D9D8B-2590-D840-8B35-46688D4356E8}"/>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083E9EBC-B9C3-DB47-ADE4-EC5E855034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46A6EB3A-C374-4246-BA21-6632509D8554}"/>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24D1D982-9F05-1B4A-9A1C-D0B5A5ACD48B}"/>
              </a:ext>
            </a:extLst>
          </p:cNvPr>
          <p:cNvSpPr>
            <a:spLocks noGrp="1"/>
          </p:cNvSpPr>
          <p:nvPr>
            <p:ph type="dt" sz="half" idx="10"/>
          </p:nvPr>
        </p:nvSpPr>
        <p:spPr/>
        <p:txBody>
          <a:bodyPr/>
          <a:lstStyle/>
          <a:p>
            <a:fld id="{706A93E2-A598-8548-BEB0-A0CF59F5E57D}" type="datetime1">
              <a:rPr kumimoji="1" lang="zh-CN" altLang="en-US" smtClean="0"/>
              <a:t>2021/10/25</a:t>
            </a:fld>
            <a:endParaRPr kumimoji="1" lang="zh-CN" altLang="en-US"/>
          </a:p>
        </p:txBody>
      </p:sp>
      <p:sp>
        <p:nvSpPr>
          <p:cNvPr id="8" name="页脚占位符 7">
            <a:extLst>
              <a:ext uri="{FF2B5EF4-FFF2-40B4-BE49-F238E27FC236}">
                <a16:creationId xmlns:a16="http://schemas.microsoft.com/office/drawing/2014/main" id="{2F07B2A8-98A6-9B44-ABE9-F899213E5E69}"/>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8EC0AE5B-95E1-B945-85E6-34B7B816D76B}"/>
              </a:ext>
            </a:extLst>
          </p:cNvPr>
          <p:cNvSpPr>
            <a:spLocks noGrp="1"/>
          </p:cNvSpPr>
          <p:nvPr>
            <p:ph type="sldNum" sz="quarter" idx="12"/>
          </p:nvPr>
        </p:nvSpPr>
        <p:spPr/>
        <p:txBody>
          <a:bodyPr/>
          <a:lstStyle/>
          <a:p>
            <a:fld id="{3BA621FD-5CB1-094B-97AC-112BE2702968}" type="slidenum">
              <a:rPr kumimoji="1" lang="zh-CN" altLang="en-US" smtClean="0"/>
              <a:t>‹#›</a:t>
            </a:fld>
            <a:endParaRPr kumimoji="1" lang="zh-CN" altLang="en-US"/>
          </a:p>
        </p:txBody>
      </p:sp>
    </p:spTree>
    <p:extLst>
      <p:ext uri="{BB962C8B-B14F-4D97-AF65-F5344CB8AC3E}">
        <p14:creationId xmlns:p14="http://schemas.microsoft.com/office/powerpoint/2010/main" val="204405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EEDE52-7BB0-1449-8C44-735398B44CA3}"/>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9762387B-25D4-9F4E-915C-9E6AD4F54CBB}"/>
              </a:ext>
            </a:extLst>
          </p:cNvPr>
          <p:cNvSpPr>
            <a:spLocks noGrp="1"/>
          </p:cNvSpPr>
          <p:nvPr>
            <p:ph type="dt" sz="half" idx="10"/>
          </p:nvPr>
        </p:nvSpPr>
        <p:spPr/>
        <p:txBody>
          <a:bodyPr/>
          <a:lstStyle/>
          <a:p>
            <a:fld id="{2EBAA326-28C3-4F47-B1C0-9A449C647A37}" type="datetime1">
              <a:rPr kumimoji="1" lang="zh-CN" altLang="en-US" smtClean="0"/>
              <a:t>2021/10/25</a:t>
            </a:fld>
            <a:endParaRPr kumimoji="1" lang="zh-CN" altLang="en-US"/>
          </a:p>
        </p:txBody>
      </p:sp>
      <p:sp>
        <p:nvSpPr>
          <p:cNvPr id="4" name="页脚占位符 3">
            <a:extLst>
              <a:ext uri="{FF2B5EF4-FFF2-40B4-BE49-F238E27FC236}">
                <a16:creationId xmlns:a16="http://schemas.microsoft.com/office/drawing/2014/main" id="{77D06566-1DFC-C949-B6C1-CED7980B701A}"/>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EE8D3010-AEF8-F54C-BD82-4C247DDD3CBA}"/>
              </a:ext>
            </a:extLst>
          </p:cNvPr>
          <p:cNvSpPr>
            <a:spLocks noGrp="1"/>
          </p:cNvSpPr>
          <p:nvPr>
            <p:ph type="sldNum" sz="quarter" idx="12"/>
          </p:nvPr>
        </p:nvSpPr>
        <p:spPr/>
        <p:txBody>
          <a:bodyPr/>
          <a:lstStyle/>
          <a:p>
            <a:fld id="{3BA621FD-5CB1-094B-97AC-112BE2702968}" type="slidenum">
              <a:rPr kumimoji="1" lang="zh-CN" altLang="en-US" smtClean="0"/>
              <a:t>‹#›</a:t>
            </a:fld>
            <a:endParaRPr kumimoji="1" lang="zh-CN" altLang="en-US"/>
          </a:p>
        </p:txBody>
      </p:sp>
    </p:spTree>
    <p:extLst>
      <p:ext uri="{BB962C8B-B14F-4D97-AF65-F5344CB8AC3E}">
        <p14:creationId xmlns:p14="http://schemas.microsoft.com/office/powerpoint/2010/main" val="2910868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F855E89-3401-7F4C-94B7-0E9B1070EEA0}"/>
              </a:ext>
            </a:extLst>
          </p:cNvPr>
          <p:cNvSpPr>
            <a:spLocks noGrp="1"/>
          </p:cNvSpPr>
          <p:nvPr>
            <p:ph type="dt" sz="half" idx="10"/>
          </p:nvPr>
        </p:nvSpPr>
        <p:spPr/>
        <p:txBody>
          <a:bodyPr/>
          <a:lstStyle/>
          <a:p>
            <a:fld id="{FEEFDE41-0E72-0943-9AFF-FC6A922B9A83}" type="datetime1">
              <a:rPr kumimoji="1" lang="zh-CN" altLang="en-US" smtClean="0"/>
              <a:t>2021/10/25</a:t>
            </a:fld>
            <a:endParaRPr kumimoji="1" lang="zh-CN" altLang="en-US"/>
          </a:p>
        </p:txBody>
      </p:sp>
      <p:sp>
        <p:nvSpPr>
          <p:cNvPr id="3" name="页脚占位符 2">
            <a:extLst>
              <a:ext uri="{FF2B5EF4-FFF2-40B4-BE49-F238E27FC236}">
                <a16:creationId xmlns:a16="http://schemas.microsoft.com/office/drawing/2014/main" id="{04BBECDE-17FD-394F-A905-37B512A1B102}"/>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DB123849-2A66-D445-BF4E-061433E0EB36}"/>
              </a:ext>
            </a:extLst>
          </p:cNvPr>
          <p:cNvSpPr>
            <a:spLocks noGrp="1"/>
          </p:cNvSpPr>
          <p:nvPr>
            <p:ph type="sldNum" sz="quarter" idx="12"/>
          </p:nvPr>
        </p:nvSpPr>
        <p:spPr/>
        <p:txBody>
          <a:bodyPr/>
          <a:lstStyle/>
          <a:p>
            <a:fld id="{3BA621FD-5CB1-094B-97AC-112BE2702968}" type="slidenum">
              <a:rPr kumimoji="1" lang="zh-CN" altLang="en-US" smtClean="0"/>
              <a:t>‹#›</a:t>
            </a:fld>
            <a:endParaRPr kumimoji="1" lang="zh-CN" altLang="en-US"/>
          </a:p>
        </p:txBody>
      </p:sp>
    </p:spTree>
    <p:extLst>
      <p:ext uri="{BB962C8B-B14F-4D97-AF65-F5344CB8AC3E}">
        <p14:creationId xmlns:p14="http://schemas.microsoft.com/office/powerpoint/2010/main" val="2299655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47F907-BEE0-594F-B01B-CDF83337A49D}"/>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419CD3AE-9584-8E4F-AF1F-9290EC5B92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D980239B-C70A-4546-B4D2-A67A065AE8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6EBA14E1-1363-3742-A334-605882DBB9FC}"/>
              </a:ext>
            </a:extLst>
          </p:cNvPr>
          <p:cNvSpPr>
            <a:spLocks noGrp="1"/>
          </p:cNvSpPr>
          <p:nvPr>
            <p:ph type="dt" sz="half" idx="10"/>
          </p:nvPr>
        </p:nvSpPr>
        <p:spPr/>
        <p:txBody>
          <a:bodyPr/>
          <a:lstStyle/>
          <a:p>
            <a:fld id="{1142222E-B16A-9449-AFBD-4176CA4373B3}" type="datetime1">
              <a:rPr kumimoji="1" lang="zh-CN" altLang="en-US" smtClean="0"/>
              <a:t>2021/10/25</a:t>
            </a:fld>
            <a:endParaRPr kumimoji="1" lang="zh-CN" altLang="en-US"/>
          </a:p>
        </p:txBody>
      </p:sp>
      <p:sp>
        <p:nvSpPr>
          <p:cNvPr id="6" name="页脚占位符 5">
            <a:extLst>
              <a:ext uri="{FF2B5EF4-FFF2-40B4-BE49-F238E27FC236}">
                <a16:creationId xmlns:a16="http://schemas.microsoft.com/office/drawing/2014/main" id="{0494995A-67D4-3548-B693-CD5F1915BF8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5336EE1E-E8C4-9342-9EF3-34D098CAD9D7}"/>
              </a:ext>
            </a:extLst>
          </p:cNvPr>
          <p:cNvSpPr>
            <a:spLocks noGrp="1"/>
          </p:cNvSpPr>
          <p:nvPr>
            <p:ph type="sldNum" sz="quarter" idx="12"/>
          </p:nvPr>
        </p:nvSpPr>
        <p:spPr/>
        <p:txBody>
          <a:bodyPr/>
          <a:lstStyle/>
          <a:p>
            <a:fld id="{3BA621FD-5CB1-094B-97AC-112BE2702968}" type="slidenum">
              <a:rPr kumimoji="1" lang="zh-CN" altLang="en-US" smtClean="0"/>
              <a:t>‹#›</a:t>
            </a:fld>
            <a:endParaRPr kumimoji="1" lang="zh-CN" altLang="en-US"/>
          </a:p>
        </p:txBody>
      </p:sp>
    </p:spTree>
    <p:extLst>
      <p:ext uri="{BB962C8B-B14F-4D97-AF65-F5344CB8AC3E}">
        <p14:creationId xmlns:p14="http://schemas.microsoft.com/office/powerpoint/2010/main" val="463022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6B8ED0-D368-1040-9893-529E9D1B3E55}"/>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40308DE5-CEE8-F040-AA69-0B15AABDD1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BC6FF589-A531-8E42-B03D-8A626E1BC3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33EF30A6-D7A7-CE47-A644-E5A9BD46969B}"/>
              </a:ext>
            </a:extLst>
          </p:cNvPr>
          <p:cNvSpPr>
            <a:spLocks noGrp="1"/>
          </p:cNvSpPr>
          <p:nvPr>
            <p:ph type="dt" sz="half" idx="10"/>
          </p:nvPr>
        </p:nvSpPr>
        <p:spPr/>
        <p:txBody>
          <a:bodyPr/>
          <a:lstStyle/>
          <a:p>
            <a:fld id="{6A84F8B4-BA83-C34C-A1B7-43B20080E092}" type="datetime1">
              <a:rPr kumimoji="1" lang="zh-CN" altLang="en-US" smtClean="0"/>
              <a:t>2021/10/25</a:t>
            </a:fld>
            <a:endParaRPr kumimoji="1" lang="zh-CN" altLang="en-US"/>
          </a:p>
        </p:txBody>
      </p:sp>
      <p:sp>
        <p:nvSpPr>
          <p:cNvPr id="6" name="页脚占位符 5">
            <a:extLst>
              <a:ext uri="{FF2B5EF4-FFF2-40B4-BE49-F238E27FC236}">
                <a16:creationId xmlns:a16="http://schemas.microsoft.com/office/drawing/2014/main" id="{80F4EBA2-4EFF-EB46-8E11-CC84D3A86B1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7AABF26-20B2-4545-84D3-F089CE95C89B}"/>
              </a:ext>
            </a:extLst>
          </p:cNvPr>
          <p:cNvSpPr>
            <a:spLocks noGrp="1"/>
          </p:cNvSpPr>
          <p:nvPr>
            <p:ph type="sldNum" sz="quarter" idx="12"/>
          </p:nvPr>
        </p:nvSpPr>
        <p:spPr/>
        <p:txBody>
          <a:bodyPr/>
          <a:lstStyle/>
          <a:p>
            <a:fld id="{3BA621FD-5CB1-094B-97AC-112BE2702968}" type="slidenum">
              <a:rPr kumimoji="1" lang="zh-CN" altLang="en-US" smtClean="0"/>
              <a:t>‹#›</a:t>
            </a:fld>
            <a:endParaRPr kumimoji="1" lang="zh-CN" altLang="en-US"/>
          </a:p>
        </p:txBody>
      </p:sp>
    </p:spTree>
    <p:extLst>
      <p:ext uri="{BB962C8B-B14F-4D97-AF65-F5344CB8AC3E}">
        <p14:creationId xmlns:p14="http://schemas.microsoft.com/office/powerpoint/2010/main" val="2652668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D8A7057-AFA5-BA47-A34B-1F4E6DDA84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06806458-207C-C944-B72A-D7F2EC40AA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B67F29D-71E3-8D4E-B89D-B32149D7F6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2D4435-EF50-AB43-B351-59133C9F7C03}" type="datetime1">
              <a:rPr kumimoji="1" lang="zh-CN" altLang="en-US" smtClean="0"/>
              <a:t>2021/10/25</a:t>
            </a:fld>
            <a:endParaRPr kumimoji="1" lang="zh-CN" altLang="en-US"/>
          </a:p>
        </p:txBody>
      </p:sp>
      <p:sp>
        <p:nvSpPr>
          <p:cNvPr id="5" name="页脚占位符 4">
            <a:extLst>
              <a:ext uri="{FF2B5EF4-FFF2-40B4-BE49-F238E27FC236}">
                <a16:creationId xmlns:a16="http://schemas.microsoft.com/office/drawing/2014/main" id="{6727ACB9-D49C-A945-B44F-D407C4B379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77E49C39-B5B2-4D42-BE3D-1427128EB3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A621FD-5CB1-094B-97AC-112BE2702968}" type="slidenum">
              <a:rPr kumimoji="1" lang="zh-CN" altLang="en-US" smtClean="0"/>
              <a:t>‹#›</a:t>
            </a:fld>
            <a:endParaRPr kumimoji="1" lang="zh-CN" altLang="en-US"/>
          </a:p>
        </p:txBody>
      </p:sp>
    </p:spTree>
    <p:extLst>
      <p:ext uri="{BB962C8B-B14F-4D97-AF65-F5344CB8AC3E}">
        <p14:creationId xmlns:p14="http://schemas.microsoft.com/office/powerpoint/2010/main" val="10316904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26.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3.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openxmlformats.org/officeDocument/2006/relationships/image" Target="../media/image180.png"/><Relationship Id="rId4" Type="http://schemas.openxmlformats.org/officeDocument/2006/relationships/image" Target="../media/image35.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5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8.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5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8E620E-A73C-164B-8B73-01F418CBDAAE}"/>
              </a:ext>
            </a:extLst>
          </p:cNvPr>
          <p:cNvSpPr>
            <a:spLocks noGrp="1"/>
          </p:cNvSpPr>
          <p:nvPr>
            <p:ph type="ctrTitle"/>
          </p:nvPr>
        </p:nvSpPr>
        <p:spPr/>
        <p:txBody>
          <a:bodyPr>
            <a:normAutofit fontScale="90000"/>
          </a:bodyPr>
          <a:lstStyle/>
          <a:p>
            <a:r>
              <a:rPr lang="en" altLang="zh-CN" dirty="0">
                <a:latin typeface="Times" pitchFamily="2" charset="0"/>
              </a:rPr>
              <a:t>HIGHRES: Highlight-based Reference-less Evaluation of Summarization </a:t>
            </a:r>
            <a:endParaRPr kumimoji="1" lang="zh-CN" altLang="en-US" dirty="0">
              <a:latin typeface="Times" pitchFamily="2" charset="0"/>
            </a:endParaRPr>
          </a:p>
        </p:txBody>
      </p:sp>
      <p:sp>
        <p:nvSpPr>
          <p:cNvPr id="3" name="副标题 2">
            <a:extLst>
              <a:ext uri="{FF2B5EF4-FFF2-40B4-BE49-F238E27FC236}">
                <a16:creationId xmlns:a16="http://schemas.microsoft.com/office/drawing/2014/main" id="{3B0D4C91-7525-1047-9E1C-15ACA7C2C062}"/>
              </a:ext>
            </a:extLst>
          </p:cNvPr>
          <p:cNvSpPr>
            <a:spLocks noGrp="1"/>
          </p:cNvSpPr>
          <p:nvPr>
            <p:ph type="subTitle" idx="1"/>
          </p:nvPr>
        </p:nvSpPr>
        <p:spPr/>
        <p:txBody>
          <a:bodyPr/>
          <a:lstStyle/>
          <a:p>
            <a:r>
              <a:rPr kumimoji="1" lang="en-US" altLang="zh-CN" dirty="0" err="1">
                <a:latin typeface="Times" pitchFamily="2" charset="0"/>
              </a:rPr>
              <a:t>Yizhu</a:t>
            </a:r>
            <a:endParaRPr kumimoji="1" lang="en-US" altLang="zh-CN" dirty="0">
              <a:latin typeface="Times" pitchFamily="2" charset="0"/>
            </a:endParaRPr>
          </a:p>
          <a:p>
            <a:r>
              <a:rPr kumimoji="1" lang="en-US" altLang="zh-CN" dirty="0">
                <a:latin typeface="Times" pitchFamily="2" charset="0"/>
              </a:rPr>
              <a:t>2021.9.22</a:t>
            </a:r>
            <a:endParaRPr kumimoji="1" lang="zh-CN" altLang="en-US" dirty="0">
              <a:latin typeface="Times" pitchFamily="2" charset="0"/>
            </a:endParaRPr>
          </a:p>
        </p:txBody>
      </p:sp>
      <p:sp>
        <p:nvSpPr>
          <p:cNvPr id="4" name="灯片编号占位符 3">
            <a:extLst>
              <a:ext uri="{FF2B5EF4-FFF2-40B4-BE49-F238E27FC236}">
                <a16:creationId xmlns:a16="http://schemas.microsoft.com/office/drawing/2014/main" id="{1DF7FAD4-FB8E-E749-A73B-8B18A9D6040A}"/>
              </a:ext>
            </a:extLst>
          </p:cNvPr>
          <p:cNvSpPr>
            <a:spLocks noGrp="1"/>
          </p:cNvSpPr>
          <p:nvPr>
            <p:ph type="sldNum" sz="quarter" idx="12"/>
          </p:nvPr>
        </p:nvSpPr>
        <p:spPr/>
        <p:txBody>
          <a:bodyPr/>
          <a:lstStyle/>
          <a:p>
            <a:fld id="{3BA621FD-5CB1-094B-97AC-112BE2702968}" type="slidenum">
              <a:rPr kumimoji="1" lang="zh-CN" altLang="en-US" smtClean="0"/>
              <a:t>1</a:t>
            </a:fld>
            <a:endParaRPr kumimoji="1" lang="zh-CN" altLang="en-US"/>
          </a:p>
        </p:txBody>
      </p:sp>
    </p:spTree>
    <p:extLst>
      <p:ext uri="{BB962C8B-B14F-4D97-AF65-F5344CB8AC3E}">
        <p14:creationId xmlns:p14="http://schemas.microsoft.com/office/powerpoint/2010/main" val="3852447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717EC-ECD6-A14F-80C2-08C96904052D}"/>
              </a:ext>
            </a:extLst>
          </p:cNvPr>
          <p:cNvSpPr>
            <a:spLocks noGrp="1"/>
          </p:cNvSpPr>
          <p:nvPr>
            <p:ph type="title"/>
          </p:nvPr>
        </p:nvSpPr>
        <p:spPr/>
        <p:txBody>
          <a:bodyPr/>
          <a:lstStyle/>
          <a:p>
            <a:r>
              <a:rPr kumimoji="1" lang="en-US" altLang="zh-CN" dirty="0">
                <a:latin typeface="Times" pitchFamily="2" charset="0"/>
              </a:rPr>
              <a:t>Previous Automatic Evaluation Metrics</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B5789C94-212E-7946-86E3-499C1BFD45EE}"/>
              </a:ext>
            </a:extLst>
          </p:cNvPr>
          <p:cNvSpPr>
            <a:spLocks noGrp="1"/>
          </p:cNvSpPr>
          <p:nvPr>
            <p:ph idx="1"/>
          </p:nvPr>
        </p:nvSpPr>
        <p:spPr/>
        <p:txBody>
          <a:bodyPr/>
          <a:lstStyle/>
          <a:p>
            <a:r>
              <a:rPr kumimoji="1" lang="en-US" altLang="zh-CN" dirty="0">
                <a:latin typeface="Times" pitchFamily="2" charset="0"/>
              </a:rPr>
              <a:t>BLEU</a:t>
            </a:r>
          </a:p>
          <a:p>
            <a:pPr lvl="1"/>
            <a:r>
              <a:rPr lang="en" altLang="zh-CN" dirty="0">
                <a:latin typeface="Times" pitchFamily="2" charset="0"/>
              </a:rPr>
              <a:t> how much the n-grams in the</a:t>
            </a:r>
            <a:r>
              <a:rPr lang="en" altLang="zh-CN" i="1" dirty="0">
                <a:latin typeface="Times" pitchFamily="2" charset="0"/>
              </a:rPr>
              <a:t> generated summaries</a:t>
            </a:r>
            <a:r>
              <a:rPr lang="en" altLang="zh-CN" dirty="0">
                <a:latin typeface="Times" pitchFamily="2" charset="0"/>
              </a:rPr>
              <a:t> appeared in the human reference summaries.</a:t>
            </a:r>
          </a:p>
          <a:p>
            <a:pPr lvl="1"/>
            <a:r>
              <a:rPr lang="en" altLang="zh-CN" dirty="0">
                <a:latin typeface="Times" pitchFamily="2" charset="0"/>
              </a:rPr>
              <a:t>Sentence brevity penalty</a:t>
            </a:r>
            <a:endParaRPr kumimoji="1" lang="en-US" altLang="zh-CN" dirty="0">
              <a:latin typeface="Times" pitchFamily="2" charset="0"/>
            </a:endParaRPr>
          </a:p>
          <a:p>
            <a:endParaRPr kumimoji="1" lang="zh-CN" altLang="en-US" dirty="0"/>
          </a:p>
        </p:txBody>
      </p:sp>
      <p:sp>
        <p:nvSpPr>
          <p:cNvPr id="4" name="灯片编号占位符 3">
            <a:extLst>
              <a:ext uri="{FF2B5EF4-FFF2-40B4-BE49-F238E27FC236}">
                <a16:creationId xmlns:a16="http://schemas.microsoft.com/office/drawing/2014/main" id="{4E3413C0-F327-A242-840A-1F42E754C132}"/>
              </a:ext>
            </a:extLst>
          </p:cNvPr>
          <p:cNvSpPr>
            <a:spLocks noGrp="1"/>
          </p:cNvSpPr>
          <p:nvPr>
            <p:ph type="sldNum" sz="quarter" idx="12"/>
          </p:nvPr>
        </p:nvSpPr>
        <p:spPr/>
        <p:txBody>
          <a:bodyPr/>
          <a:lstStyle/>
          <a:p>
            <a:fld id="{3BA621FD-5CB1-094B-97AC-112BE2702968}" type="slidenum">
              <a:rPr kumimoji="1" lang="zh-CN" altLang="en-US" smtClean="0"/>
              <a:t>10</a:t>
            </a:fld>
            <a:endParaRPr kumimoji="1" lang="zh-CN" altLang="en-US"/>
          </a:p>
        </p:txBody>
      </p:sp>
      <p:pic>
        <p:nvPicPr>
          <p:cNvPr id="7" name="图片 6">
            <a:extLst>
              <a:ext uri="{FF2B5EF4-FFF2-40B4-BE49-F238E27FC236}">
                <a16:creationId xmlns:a16="http://schemas.microsoft.com/office/drawing/2014/main" id="{CAFB2146-7075-6349-A590-227C1E5FB2DB}"/>
              </a:ext>
            </a:extLst>
          </p:cNvPr>
          <p:cNvPicPr>
            <a:picLocks noChangeAspect="1"/>
          </p:cNvPicPr>
          <p:nvPr/>
        </p:nvPicPr>
        <p:blipFill>
          <a:blip r:embed="rId3"/>
          <a:stretch>
            <a:fillRect/>
          </a:stretch>
        </p:blipFill>
        <p:spPr>
          <a:xfrm>
            <a:off x="3921184" y="3631241"/>
            <a:ext cx="3556000" cy="1320800"/>
          </a:xfrm>
          <a:prstGeom prst="rect">
            <a:avLst/>
          </a:prstGeom>
        </p:spPr>
      </p:pic>
      <p:pic>
        <p:nvPicPr>
          <p:cNvPr id="8" name="图片 7">
            <a:extLst>
              <a:ext uri="{FF2B5EF4-FFF2-40B4-BE49-F238E27FC236}">
                <a16:creationId xmlns:a16="http://schemas.microsoft.com/office/drawing/2014/main" id="{C850BF69-FAE3-4A42-A6A0-0D16CCA9D10E}"/>
              </a:ext>
            </a:extLst>
          </p:cNvPr>
          <p:cNvPicPr>
            <a:picLocks noChangeAspect="1"/>
          </p:cNvPicPr>
          <p:nvPr/>
        </p:nvPicPr>
        <p:blipFill>
          <a:blip r:embed="rId4"/>
          <a:stretch>
            <a:fillRect/>
          </a:stretch>
        </p:blipFill>
        <p:spPr>
          <a:xfrm>
            <a:off x="3295650" y="4977531"/>
            <a:ext cx="5600700" cy="1028700"/>
          </a:xfrm>
          <a:prstGeom prst="rect">
            <a:avLst/>
          </a:prstGeom>
        </p:spPr>
      </p:pic>
      <p:cxnSp>
        <p:nvCxnSpPr>
          <p:cNvPr id="10" name="肘形连接符 9">
            <a:extLst>
              <a:ext uri="{FF2B5EF4-FFF2-40B4-BE49-F238E27FC236}">
                <a16:creationId xmlns:a16="http://schemas.microsoft.com/office/drawing/2014/main" id="{B662526B-4A11-1745-9189-FB85DFE0BD08}"/>
              </a:ext>
            </a:extLst>
          </p:cNvPr>
          <p:cNvCxnSpPr>
            <a:cxnSpLocks/>
            <a:endCxn id="11" idx="1"/>
          </p:cNvCxnSpPr>
          <p:nvPr/>
        </p:nvCxnSpPr>
        <p:spPr>
          <a:xfrm flipV="1">
            <a:off x="6504317" y="3411425"/>
            <a:ext cx="1690777" cy="573980"/>
          </a:xfrm>
          <a:prstGeom prst="bentConnector3">
            <a:avLst>
              <a:gd name="adj1" fmla="val -102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8A5A15AA-1864-0C42-9FFD-00043AD78C45}"/>
              </a:ext>
            </a:extLst>
          </p:cNvPr>
          <p:cNvSpPr txBox="1"/>
          <p:nvPr/>
        </p:nvSpPr>
        <p:spPr>
          <a:xfrm>
            <a:off x="8195094" y="3226759"/>
            <a:ext cx="3300904" cy="369332"/>
          </a:xfrm>
          <a:prstGeom prst="rect">
            <a:avLst/>
          </a:prstGeom>
          <a:noFill/>
        </p:spPr>
        <p:txBody>
          <a:bodyPr wrap="none" rtlCol="0">
            <a:spAutoFit/>
          </a:bodyPr>
          <a:lstStyle/>
          <a:p>
            <a:r>
              <a:rPr kumimoji="1" lang="en-US" altLang="zh-CN" dirty="0">
                <a:latin typeface="Times" pitchFamily="2" charset="0"/>
              </a:rPr>
              <a:t>The length of generated summary</a:t>
            </a:r>
            <a:endParaRPr kumimoji="1" lang="zh-CN" altLang="en-US" dirty="0">
              <a:latin typeface="Times" pitchFamily="2" charset="0"/>
            </a:endParaRPr>
          </a:p>
        </p:txBody>
      </p:sp>
      <p:cxnSp>
        <p:nvCxnSpPr>
          <p:cNvPr id="15" name="肘形连接符 14">
            <a:extLst>
              <a:ext uri="{FF2B5EF4-FFF2-40B4-BE49-F238E27FC236}">
                <a16:creationId xmlns:a16="http://schemas.microsoft.com/office/drawing/2014/main" id="{80E05B70-FC36-6849-97C3-9A98D4411A41}"/>
              </a:ext>
            </a:extLst>
          </p:cNvPr>
          <p:cNvCxnSpPr>
            <a:cxnSpLocks/>
            <a:endCxn id="21" idx="1"/>
          </p:cNvCxnSpPr>
          <p:nvPr/>
        </p:nvCxnSpPr>
        <p:spPr>
          <a:xfrm flipV="1">
            <a:off x="7142672" y="3800902"/>
            <a:ext cx="1052422" cy="184504"/>
          </a:xfrm>
          <a:prstGeom prst="bentConnector3">
            <a:avLst>
              <a:gd name="adj1" fmla="val 82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9F3C617E-9C40-9F45-81C9-0B344143CD9B}"/>
              </a:ext>
            </a:extLst>
          </p:cNvPr>
          <p:cNvSpPr txBox="1"/>
          <p:nvPr/>
        </p:nvSpPr>
        <p:spPr>
          <a:xfrm>
            <a:off x="8195094" y="3616236"/>
            <a:ext cx="3262432" cy="369332"/>
          </a:xfrm>
          <a:prstGeom prst="rect">
            <a:avLst/>
          </a:prstGeom>
          <a:noFill/>
        </p:spPr>
        <p:txBody>
          <a:bodyPr wrap="none" rtlCol="0">
            <a:spAutoFit/>
          </a:bodyPr>
          <a:lstStyle/>
          <a:p>
            <a:r>
              <a:rPr kumimoji="1" lang="en-US" altLang="zh-CN" dirty="0">
                <a:latin typeface="Times" pitchFamily="2" charset="0"/>
              </a:rPr>
              <a:t>The length of reference summary</a:t>
            </a:r>
            <a:endParaRPr kumimoji="1" lang="zh-CN" altLang="en-US" dirty="0">
              <a:latin typeface="Times" pitchFamily="2" charset="0"/>
            </a:endParaRPr>
          </a:p>
        </p:txBody>
      </p:sp>
      <p:pic>
        <p:nvPicPr>
          <p:cNvPr id="24" name="图片 23">
            <a:extLst>
              <a:ext uri="{FF2B5EF4-FFF2-40B4-BE49-F238E27FC236}">
                <a16:creationId xmlns:a16="http://schemas.microsoft.com/office/drawing/2014/main" id="{77DE13E5-E849-EA47-8052-434162BB55FC}"/>
              </a:ext>
            </a:extLst>
          </p:cNvPr>
          <p:cNvPicPr>
            <a:picLocks noChangeAspect="1"/>
          </p:cNvPicPr>
          <p:nvPr/>
        </p:nvPicPr>
        <p:blipFill>
          <a:blip r:embed="rId5"/>
          <a:stretch>
            <a:fillRect/>
          </a:stretch>
        </p:blipFill>
        <p:spPr>
          <a:xfrm>
            <a:off x="3543405" y="6026150"/>
            <a:ext cx="5207000" cy="571500"/>
          </a:xfrm>
          <a:prstGeom prst="rect">
            <a:avLst/>
          </a:prstGeom>
        </p:spPr>
      </p:pic>
      <p:sp>
        <p:nvSpPr>
          <p:cNvPr id="5" name="矩形 4">
            <a:extLst>
              <a:ext uri="{FF2B5EF4-FFF2-40B4-BE49-F238E27FC236}">
                <a16:creationId xmlns:a16="http://schemas.microsoft.com/office/drawing/2014/main" id="{8A3D7AF7-5CB5-CE4E-806C-F0F2633A5B44}"/>
              </a:ext>
            </a:extLst>
          </p:cNvPr>
          <p:cNvSpPr/>
          <p:nvPr/>
        </p:nvSpPr>
        <p:spPr>
          <a:xfrm>
            <a:off x="5574323" y="4952041"/>
            <a:ext cx="3322027" cy="105419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a:extLst>
              <a:ext uri="{FF2B5EF4-FFF2-40B4-BE49-F238E27FC236}">
                <a16:creationId xmlns:a16="http://schemas.microsoft.com/office/drawing/2014/main" id="{49C3F21F-7DBB-3745-AA12-1989718B7B48}"/>
              </a:ext>
            </a:extLst>
          </p:cNvPr>
          <p:cNvSpPr/>
          <p:nvPr/>
        </p:nvSpPr>
        <p:spPr>
          <a:xfrm>
            <a:off x="6146906" y="6090474"/>
            <a:ext cx="2743200" cy="5715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329198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1" grpId="0"/>
      <p:bldP spid="5"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717EC-ECD6-A14F-80C2-08C96904052D}"/>
              </a:ext>
            </a:extLst>
          </p:cNvPr>
          <p:cNvSpPr>
            <a:spLocks noGrp="1"/>
          </p:cNvSpPr>
          <p:nvPr>
            <p:ph type="title"/>
          </p:nvPr>
        </p:nvSpPr>
        <p:spPr/>
        <p:txBody>
          <a:bodyPr/>
          <a:lstStyle/>
          <a:p>
            <a:r>
              <a:rPr kumimoji="1" lang="en-US" altLang="zh-CN" dirty="0">
                <a:latin typeface="Times" pitchFamily="2" charset="0"/>
              </a:rPr>
              <a:t>Previous Automatic Evaluation Metrics</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B5789C94-212E-7946-86E3-499C1BFD45EE}"/>
              </a:ext>
            </a:extLst>
          </p:cNvPr>
          <p:cNvSpPr>
            <a:spLocks noGrp="1"/>
          </p:cNvSpPr>
          <p:nvPr>
            <p:ph idx="1"/>
          </p:nvPr>
        </p:nvSpPr>
        <p:spPr>
          <a:xfrm>
            <a:off x="838200" y="1825625"/>
            <a:ext cx="10515600" cy="1797469"/>
          </a:xfrm>
        </p:spPr>
        <p:txBody>
          <a:bodyPr/>
          <a:lstStyle/>
          <a:p>
            <a:r>
              <a:rPr kumimoji="1" lang="en-US" altLang="zh-CN" dirty="0">
                <a:latin typeface="Times" pitchFamily="2" charset="0"/>
              </a:rPr>
              <a:t>BLEU</a:t>
            </a:r>
          </a:p>
          <a:p>
            <a:pPr lvl="1"/>
            <a:r>
              <a:rPr lang="en" altLang="zh-CN" dirty="0">
                <a:latin typeface="Times" pitchFamily="2" charset="0"/>
              </a:rPr>
              <a:t> how much the n-grams in the</a:t>
            </a:r>
            <a:r>
              <a:rPr lang="en" altLang="zh-CN" i="1" dirty="0">
                <a:latin typeface="Times" pitchFamily="2" charset="0"/>
              </a:rPr>
              <a:t> generated summaries</a:t>
            </a:r>
            <a:r>
              <a:rPr lang="en" altLang="zh-CN" dirty="0">
                <a:latin typeface="Times" pitchFamily="2" charset="0"/>
              </a:rPr>
              <a:t> appeared in the human reference summaries.</a:t>
            </a:r>
          </a:p>
          <a:p>
            <a:pPr lvl="1"/>
            <a:r>
              <a:rPr lang="en" altLang="zh-CN" dirty="0">
                <a:latin typeface="Times" pitchFamily="2" charset="0"/>
              </a:rPr>
              <a:t>Sentence brevity penalty</a:t>
            </a:r>
            <a:endParaRPr kumimoji="1" lang="en-US" altLang="zh-CN" dirty="0">
              <a:latin typeface="Times" pitchFamily="2" charset="0"/>
            </a:endParaRPr>
          </a:p>
          <a:p>
            <a:endParaRPr kumimoji="1" lang="zh-CN" altLang="en-US" dirty="0"/>
          </a:p>
        </p:txBody>
      </p:sp>
      <p:sp>
        <p:nvSpPr>
          <p:cNvPr id="4" name="灯片编号占位符 3">
            <a:extLst>
              <a:ext uri="{FF2B5EF4-FFF2-40B4-BE49-F238E27FC236}">
                <a16:creationId xmlns:a16="http://schemas.microsoft.com/office/drawing/2014/main" id="{4E3413C0-F327-A242-840A-1F42E754C132}"/>
              </a:ext>
            </a:extLst>
          </p:cNvPr>
          <p:cNvSpPr>
            <a:spLocks noGrp="1"/>
          </p:cNvSpPr>
          <p:nvPr>
            <p:ph type="sldNum" sz="quarter" idx="12"/>
          </p:nvPr>
        </p:nvSpPr>
        <p:spPr/>
        <p:txBody>
          <a:bodyPr/>
          <a:lstStyle/>
          <a:p>
            <a:fld id="{3BA621FD-5CB1-094B-97AC-112BE2702968}" type="slidenum">
              <a:rPr kumimoji="1" lang="zh-CN" altLang="en-US" smtClean="0"/>
              <a:t>11</a:t>
            </a:fld>
            <a:endParaRPr kumimoji="1" lang="zh-CN" altLang="en-US"/>
          </a:p>
        </p:txBody>
      </p:sp>
      <p:sp>
        <p:nvSpPr>
          <p:cNvPr id="7" name="文本框 6">
            <a:extLst>
              <a:ext uri="{FF2B5EF4-FFF2-40B4-BE49-F238E27FC236}">
                <a16:creationId xmlns:a16="http://schemas.microsoft.com/office/drawing/2014/main" id="{793023D8-FB62-7444-85A1-99AF65474FC2}"/>
              </a:ext>
            </a:extLst>
          </p:cNvPr>
          <p:cNvSpPr txBox="1"/>
          <p:nvPr/>
        </p:nvSpPr>
        <p:spPr>
          <a:xfrm>
            <a:off x="1431984" y="3893848"/>
            <a:ext cx="7729267" cy="1569660"/>
          </a:xfrm>
          <a:prstGeom prst="rect">
            <a:avLst/>
          </a:prstGeom>
          <a:noFill/>
        </p:spPr>
        <p:txBody>
          <a:bodyPr wrap="square" rtlCol="0">
            <a:spAutoFit/>
          </a:bodyPr>
          <a:lstStyle/>
          <a:p>
            <a:pPr marL="342900" indent="-342900">
              <a:buFont typeface="Wingdings" pitchFamily="2" charset="2"/>
              <a:buChar char="Ø"/>
            </a:pPr>
            <a:r>
              <a:rPr kumimoji="1" lang="en-US" altLang="zh-CN" sz="2400" dirty="0">
                <a:latin typeface="Times" pitchFamily="2" charset="0"/>
              </a:rPr>
              <a:t>Generated Summary: </a:t>
            </a:r>
            <a:r>
              <a:rPr lang="en" altLang="zh-CN" sz="2400" dirty="0">
                <a:latin typeface="Times" pitchFamily="2" charset="0"/>
              </a:rPr>
              <a:t>of the</a:t>
            </a:r>
            <a:endParaRPr kumimoji="1" lang="en-US" altLang="zh-CN" sz="2400" dirty="0">
              <a:latin typeface="Times" pitchFamily="2" charset="0"/>
            </a:endParaRPr>
          </a:p>
          <a:p>
            <a:pPr marL="342900" indent="-342900">
              <a:buFont typeface="Wingdings" pitchFamily="2" charset="2"/>
              <a:buChar char="Ø"/>
            </a:pPr>
            <a:r>
              <a:rPr kumimoji="1" lang="en-US" altLang="zh-CN" sz="2400" dirty="0">
                <a:latin typeface="Times" pitchFamily="2" charset="0"/>
              </a:rPr>
              <a:t>Reference Summary: </a:t>
            </a:r>
            <a:r>
              <a:rPr lang="en" altLang="zh-CN" sz="2400" dirty="0">
                <a:latin typeface="Times" pitchFamily="2" charset="0"/>
              </a:rPr>
              <a:t>It is the practical guide for the army always to heed the directions </a:t>
            </a:r>
            <a:r>
              <a:rPr lang="en" altLang="zh-CN" sz="2400" u="sng" dirty="0">
                <a:latin typeface="Times" pitchFamily="2" charset="0"/>
              </a:rPr>
              <a:t>of the</a:t>
            </a:r>
            <a:r>
              <a:rPr lang="en" altLang="zh-CN" sz="2400" dirty="0">
                <a:latin typeface="Times" pitchFamily="2" charset="0"/>
              </a:rPr>
              <a:t> party .</a:t>
            </a:r>
          </a:p>
          <a:p>
            <a:pPr marL="342900" indent="-342900">
              <a:buFont typeface="Wingdings" pitchFamily="2" charset="2"/>
              <a:buChar char="Ø"/>
            </a:pPr>
            <a:endParaRPr lang="en" altLang="zh-CN" sz="2400" dirty="0">
              <a:latin typeface="Times" pitchFamily="2" charset="0"/>
            </a:endParaRPr>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9F9DAF55-A776-724F-8DE7-935C5F3BA11B}"/>
                  </a:ext>
                </a:extLst>
              </p:cNvPr>
              <p:cNvSpPr/>
              <p:nvPr/>
            </p:nvSpPr>
            <p:spPr>
              <a:xfrm>
                <a:off x="2248616" y="5402243"/>
                <a:ext cx="8511399" cy="115730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zh-CN" sz="2400" b="0" i="1" smtClean="0">
                          <a:latin typeface="Cambria Math" panose="02040503050406030204" pitchFamily="18" charset="0"/>
                        </a:rPr>
                        <m:t>𝐵𝐿𝐸𝑈</m:t>
                      </m:r>
                      <m:r>
                        <a:rPr kumimoji="1" lang="en-US" altLang="zh-CN" sz="2400" b="0" i="1" smtClean="0">
                          <a:latin typeface="Cambria Math" panose="02040503050406030204" pitchFamily="18" charset="0"/>
                        </a:rPr>
                        <m:t>−1=</m:t>
                      </m:r>
                      <m:sSup>
                        <m:sSupPr>
                          <m:ctrlPr>
                            <a:rPr kumimoji="1" lang="en-US" altLang="zh-CN" sz="2400" b="0" i="1" smtClean="0">
                              <a:latin typeface="Cambria Math" panose="02040503050406030204" pitchFamily="18" charset="0"/>
                            </a:rPr>
                          </m:ctrlPr>
                        </m:sSupPr>
                        <m:e>
                          <m:r>
                            <a:rPr kumimoji="1" lang="en-US" altLang="zh-CN" sz="2400" b="0" i="1" smtClean="0">
                              <a:latin typeface="Cambria Math" panose="02040503050406030204" pitchFamily="18" charset="0"/>
                            </a:rPr>
                            <m:t>𝑒</m:t>
                          </m:r>
                        </m:e>
                        <m:sup>
                          <m:r>
                            <a:rPr kumimoji="1" lang="en-US" altLang="zh-CN" sz="2400" b="0" i="1" smtClean="0">
                              <a:latin typeface="Cambria Math" panose="02040503050406030204" pitchFamily="18" charset="0"/>
                            </a:rPr>
                            <m:t>−7.5</m:t>
                          </m:r>
                        </m:sup>
                      </m:sSup>
                      <m:r>
                        <a:rPr kumimoji="1" lang="en-US" altLang="zh-CN" sz="2400" b="0" i="0" smtClean="0">
                          <a:latin typeface="Cambria Math" panose="02040503050406030204" pitchFamily="18" charset="0"/>
                        </a:rPr>
                        <m:t> </m:t>
                      </m:r>
                      <m:r>
                        <a:rPr kumimoji="1" lang="en-US" altLang="zh-CN" sz="2400" b="0" i="1" smtClean="0">
                          <a:latin typeface="Cambria Math" panose="02040503050406030204" pitchFamily="18" charset="0"/>
                        </a:rPr>
                        <m:t>⋅</m:t>
                      </m:r>
                      <m:r>
                        <m:rPr>
                          <m:sty m:val="p"/>
                        </m:rPr>
                        <a:rPr kumimoji="1" lang="en-US" altLang="zh-CN" sz="2400" b="0" i="0" smtClean="0">
                          <a:latin typeface="Cambria Math" panose="02040503050406030204" pitchFamily="18" charset="0"/>
                        </a:rPr>
                        <m:t>exp</m:t>
                      </m:r>
                      <m:r>
                        <a:rPr kumimoji="1" lang="en-US" altLang="zh-CN" sz="2400" b="0" i="0"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m:rPr>
                              <m:sty m:val="p"/>
                            </m:rPr>
                            <a:rPr kumimoji="1" lang="en-US" altLang="zh-CN" sz="2400" b="0" i="0" smtClean="0">
                              <a:latin typeface="Cambria Math" panose="02040503050406030204" pitchFamily="18" charset="0"/>
                            </a:rPr>
                            <m:t>log</m:t>
                          </m:r>
                          <m:r>
                            <a:rPr kumimoji="1" lang="en-US" altLang="zh-CN" sz="2400" b="0" i="1" smtClean="0">
                              <a:latin typeface="Cambria Math" panose="02040503050406030204" pitchFamily="18" charset="0"/>
                            </a:rPr>
                            <m:t> </m:t>
                          </m:r>
                          <m:r>
                            <a:rPr kumimoji="1" lang="en-US" altLang="zh-CN" sz="2400" b="0" i="1" smtClean="0">
                              <a:latin typeface="Cambria Math" panose="02040503050406030204" pitchFamily="18" charset="0"/>
                            </a:rPr>
                            <m:t>𝑝𝑟𝑒𝑐𝑖𝑠𝑖𝑜𝑛</m:t>
                          </m:r>
                        </m:e>
                        <m:sub>
                          <m:r>
                            <a:rPr kumimoji="1" lang="en-US" altLang="zh-CN" sz="2400" b="0" i="0" smtClean="0">
                              <a:latin typeface="Cambria Math" panose="02040503050406030204" pitchFamily="18" charset="0"/>
                            </a:rPr>
                            <m:t>1</m:t>
                          </m:r>
                        </m:sub>
                      </m:sSub>
                      <m:r>
                        <a:rPr kumimoji="1" lang="en-US" altLang="zh-CN" sz="2400" b="0" i="0" smtClean="0">
                          <a:latin typeface="Cambria Math" panose="02040503050406030204" pitchFamily="18" charset="0"/>
                        </a:rPr>
                        <m:t>)</m:t>
                      </m:r>
                    </m:oMath>
                  </m:oMathPara>
                </a14:m>
                <a:endParaRPr kumimoji="1" lang="en-US" altLang="zh-CN" sz="2400" dirty="0">
                  <a:latin typeface="Times" pitchFamily="2" charset="0"/>
                </a:endParaRPr>
              </a:p>
              <a:p>
                <a:pPr/>
                <a14:m>
                  <m:oMathPara xmlns:m="http://schemas.openxmlformats.org/officeDocument/2006/math">
                    <m:oMathParaPr>
                      <m:jc m:val="centerGroup"/>
                    </m:oMathParaPr>
                    <m:oMath xmlns:m="http://schemas.openxmlformats.org/officeDocument/2006/math">
                      <m:r>
                        <a:rPr kumimoji="1" lang="en-US" altLang="zh-CN" sz="2400" b="0" i="1" smtClean="0">
                          <a:latin typeface="Cambria Math" panose="02040503050406030204" pitchFamily="18" charset="0"/>
                        </a:rPr>
                        <m:t>𝐵𝐿𝐸𝑈</m:t>
                      </m:r>
                      <m:r>
                        <a:rPr kumimoji="1" lang="en-US" altLang="zh-CN" sz="2400" b="0" i="1" smtClean="0">
                          <a:latin typeface="Cambria Math" panose="02040503050406030204" pitchFamily="18" charset="0"/>
                        </a:rPr>
                        <m:t>−2=</m:t>
                      </m:r>
                      <m:sSup>
                        <m:sSupPr>
                          <m:ctrlPr>
                            <a:rPr kumimoji="1" lang="en-US" altLang="zh-CN" sz="2400" b="0" i="1" smtClean="0">
                              <a:latin typeface="Cambria Math" panose="02040503050406030204" pitchFamily="18" charset="0"/>
                            </a:rPr>
                          </m:ctrlPr>
                        </m:sSupPr>
                        <m:e>
                          <m:r>
                            <a:rPr kumimoji="1" lang="en-US" altLang="zh-CN" sz="2400" b="0" i="1" smtClean="0">
                              <a:latin typeface="Cambria Math" panose="02040503050406030204" pitchFamily="18" charset="0"/>
                            </a:rPr>
                            <m:t>𝑒</m:t>
                          </m:r>
                        </m:e>
                        <m:sup>
                          <m:r>
                            <a:rPr kumimoji="1" lang="en-US" altLang="zh-CN" sz="2400" b="0" i="1" smtClean="0">
                              <a:latin typeface="Cambria Math" panose="02040503050406030204" pitchFamily="18" charset="0"/>
                            </a:rPr>
                            <m:t>−7.5</m:t>
                          </m:r>
                        </m:sup>
                      </m:sSup>
                      <m:r>
                        <a:rPr kumimoji="1" lang="en-US" altLang="zh-CN" sz="2400" b="0" i="0" smtClean="0">
                          <a:latin typeface="Cambria Math" panose="02040503050406030204" pitchFamily="18" charset="0"/>
                        </a:rPr>
                        <m:t> </m:t>
                      </m:r>
                      <m:r>
                        <a:rPr kumimoji="1" lang="en-US" altLang="zh-CN" sz="2400" b="0" i="1" smtClean="0">
                          <a:latin typeface="Cambria Math" panose="02040503050406030204" pitchFamily="18" charset="0"/>
                        </a:rPr>
                        <m:t>⋅</m:t>
                      </m:r>
                      <m:r>
                        <m:rPr>
                          <m:sty m:val="p"/>
                        </m:rPr>
                        <a:rPr kumimoji="1" lang="en-US" altLang="zh-CN" sz="2400" b="0" i="0" smtClean="0">
                          <a:latin typeface="Cambria Math" panose="02040503050406030204" pitchFamily="18" charset="0"/>
                        </a:rPr>
                        <m:t>exp</m:t>
                      </m:r>
                      <m:r>
                        <a:rPr kumimoji="1" lang="en-US" altLang="zh-CN" sz="2400" b="0" i="0" smtClean="0">
                          <a:latin typeface="Cambria Math" panose="02040503050406030204" pitchFamily="18" charset="0"/>
                        </a:rPr>
                        <m:t>(</m:t>
                      </m:r>
                      <m:f>
                        <m:fPr>
                          <m:ctrlPr>
                            <a:rPr kumimoji="1" lang="en-US" altLang="zh-CN" sz="2400" b="0" i="1" smtClean="0">
                              <a:latin typeface="Cambria Math" panose="02040503050406030204" pitchFamily="18" charset="0"/>
                            </a:rPr>
                          </m:ctrlPr>
                        </m:fPr>
                        <m:num>
                          <m:r>
                            <a:rPr kumimoji="1" lang="en-US" altLang="zh-CN" sz="2400" b="0" i="1" smtClean="0">
                              <a:latin typeface="Cambria Math" panose="02040503050406030204" pitchFamily="18" charset="0"/>
                            </a:rPr>
                            <m:t>1</m:t>
                          </m:r>
                        </m:num>
                        <m:den>
                          <m:r>
                            <a:rPr kumimoji="1" lang="en-US" altLang="zh-CN" sz="2400" b="0" i="1" smtClean="0">
                              <a:latin typeface="Cambria Math" panose="02040503050406030204" pitchFamily="18" charset="0"/>
                            </a:rPr>
                            <m:t>2</m:t>
                          </m:r>
                        </m:den>
                      </m:f>
                      <m:sSub>
                        <m:sSubPr>
                          <m:ctrlPr>
                            <a:rPr kumimoji="1" lang="en-US" altLang="zh-CN" sz="2400" b="0" i="1" smtClean="0">
                              <a:latin typeface="Cambria Math" panose="02040503050406030204" pitchFamily="18" charset="0"/>
                            </a:rPr>
                          </m:ctrlPr>
                        </m:sSubPr>
                        <m:e>
                          <m:r>
                            <m:rPr>
                              <m:sty m:val="p"/>
                            </m:rPr>
                            <a:rPr kumimoji="1" lang="en-US" altLang="zh-CN" sz="2400" b="0" i="0" smtClean="0">
                              <a:latin typeface="Cambria Math" panose="02040503050406030204" pitchFamily="18" charset="0"/>
                            </a:rPr>
                            <m:t>log</m:t>
                          </m:r>
                          <m:r>
                            <a:rPr kumimoji="1" lang="en-US" altLang="zh-CN" sz="2400" b="0" i="0" smtClean="0">
                              <a:latin typeface="Cambria Math" panose="02040503050406030204" pitchFamily="18" charset="0"/>
                            </a:rPr>
                            <m:t> </m:t>
                          </m:r>
                          <m:r>
                            <m:rPr>
                              <m:sty m:val="p"/>
                            </m:rPr>
                            <a:rPr kumimoji="1" lang="en-US" altLang="zh-CN" sz="2400" b="0" i="0" smtClean="0">
                              <a:latin typeface="Cambria Math" panose="02040503050406030204" pitchFamily="18" charset="0"/>
                            </a:rPr>
                            <m:t>precision</m:t>
                          </m:r>
                        </m:e>
                        <m:sub>
                          <m:r>
                            <a:rPr kumimoji="1" lang="en-US" altLang="zh-CN" sz="2400" b="0" i="0" smtClean="0">
                              <a:latin typeface="Cambria Math" panose="02040503050406030204" pitchFamily="18" charset="0"/>
                            </a:rPr>
                            <m:t>1</m:t>
                          </m:r>
                        </m:sub>
                      </m:sSub>
                      <m:r>
                        <a:rPr kumimoji="1" lang="en-US" altLang="zh-CN" sz="2400" b="0" i="0" smtClean="0">
                          <a:latin typeface="Cambria Math" panose="02040503050406030204" pitchFamily="18" charset="0"/>
                        </a:rPr>
                        <m:t>+</m:t>
                      </m:r>
                      <m:f>
                        <m:fPr>
                          <m:ctrlPr>
                            <a:rPr kumimoji="1" lang="en-US" altLang="zh-CN" sz="2400" b="0" i="1" smtClean="0">
                              <a:latin typeface="Cambria Math" panose="02040503050406030204" pitchFamily="18" charset="0"/>
                            </a:rPr>
                          </m:ctrlPr>
                        </m:fPr>
                        <m:num>
                          <m:r>
                            <a:rPr kumimoji="1" lang="en-US" altLang="zh-CN" sz="2400" b="0" i="1" smtClean="0">
                              <a:latin typeface="Cambria Math" panose="02040503050406030204" pitchFamily="18" charset="0"/>
                            </a:rPr>
                            <m:t>1</m:t>
                          </m:r>
                        </m:num>
                        <m:den>
                          <m:r>
                            <a:rPr kumimoji="1" lang="en-US" altLang="zh-CN" sz="2400" b="0" i="1" smtClean="0">
                              <a:latin typeface="Cambria Math" panose="02040503050406030204" pitchFamily="18" charset="0"/>
                            </a:rPr>
                            <m:t>2</m:t>
                          </m:r>
                        </m:den>
                      </m:f>
                      <m:sSub>
                        <m:sSubPr>
                          <m:ctrlPr>
                            <a:rPr kumimoji="1" lang="en-US" altLang="zh-CN" sz="2400" b="0" i="1" smtClean="0">
                              <a:latin typeface="Cambria Math" panose="02040503050406030204" pitchFamily="18" charset="0"/>
                            </a:rPr>
                          </m:ctrlPr>
                        </m:sSubPr>
                        <m:e>
                          <m:r>
                            <m:rPr>
                              <m:sty m:val="p"/>
                            </m:rPr>
                            <a:rPr kumimoji="1" lang="en-US" altLang="zh-CN" sz="2400" b="0" i="0" smtClean="0">
                              <a:latin typeface="Cambria Math" panose="02040503050406030204" pitchFamily="18" charset="0"/>
                            </a:rPr>
                            <m:t>log</m:t>
                          </m:r>
                          <m:r>
                            <a:rPr kumimoji="1" lang="en-US" altLang="zh-CN" sz="2400" b="0" i="1" smtClean="0">
                              <a:latin typeface="Cambria Math" panose="02040503050406030204" pitchFamily="18" charset="0"/>
                            </a:rPr>
                            <m:t> </m:t>
                          </m:r>
                          <m:r>
                            <a:rPr kumimoji="1" lang="en-US" altLang="zh-CN" sz="2400" b="0" i="1" smtClean="0">
                              <a:latin typeface="Cambria Math" panose="02040503050406030204" pitchFamily="18" charset="0"/>
                            </a:rPr>
                            <m:t>𝑝𝑟𝑒𝑐𝑖𝑠𝑖𝑜𝑛</m:t>
                          </m:r>
                        </m:e>
                        <m:sub>
                          <m:r>
                            <a:rPr kumimoji="1" lang="en-US" altLang="zh-CN" sz="2400" b="0" i="0" smtClean="0">
                              <a:latin typeface="Cambria Math" panose="02040503050406030204" pitchFamily="18" charset="0"/>
                            </a:rPr>
                            <m:t>2</m:t>
                          </m:r>
                        </m:sub>
                      </m:sSub>
                      <m:r>
                        <a:rPr kumimoji="1" lang="en-US" altLang="zh-CN" sz="2400" b="0" i="0" smtClean="0">
                          <a:latin typeface="Cambria Math" panose="02040503050406030204" pitchFamily="18" charset="0"/>
                        </a:rPr>
                        <m:t>)</m:t>
                      </m:r>
                    </m:oMath>
                  </m:oMathPara>
                </a14:m>
                <a:endParaRPr kumimoji="1" lang="en-US" altLang="zh-CN" sz="2400" dirty="0">
                  <a:latin typeface="Times" pitchFamily="2" charset="0"/>
                </a:endParaRPr>
              </a:p>
            </p:txBody>
          </p:sp>
        </mc:Choice>
        <mc:Fallback xmlns="">
          <p:sp>
            <p:nvSpPr>
              <p:cNvPr id="8" name="矩形 7">
                <a:extLst>
                  <a:ext uri="{FF2B5EF4-FFF2-40B4-BE49-F238E27FC236}">
                    <a16:creationId xmlns:a16="http://schemas.microsoft.com/office/drawing/2014/main" id="{9F9DAF55-A776-724F-8DE7-935C5F3BA11B}"/>
                  </a:ext>
                </a:extLst>
              </p:cNvPr>
              <p:cNvSpPr>
                <a:spLocks noRot="1" noChangeAspect="1" noMove="1" noResize="1" noEditPoints="1" noAdjustHandles="1" noChangeArrowheads="1" noChangeShapeType="1" noTextEdit="1"/>
              </p:cNvSpPr>
              <p:nvPr/>
            </p:nvSpPr>
            <p:spPr>
              <a:xfrm>
                <a:off x="2248616" y="5402243"/>
                <a:ext cx="8511399" cy="1157305"/>
              </a:xfrm>
              <a:prstGeom prst="rect">
                <a:avLst/>
              </a:prstGeom>
              <a:blipFill>
                <a:blip r:embed="rId3"/>
                <a:stretch>
                  <a:fillRect b="-43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36715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717EC-ECD6-A14F-80C2-08C96904052D}"/>
              </a:ext>
            </a:extLst>
          </p:cNvPr>
          <p:cNvSpPr>
            <a:spLocks noGrp="1"/>
          </p:cNvSpPr>
          <p:nvPr>
            <p:ph type="title"/>
          </p:nvPr>
        </p:nvSpPr>
        <p:spPr/>
        <p:txBody>
          <a:bodyPr/>
          <a:lstStyle/>
          <a:p>
            <a:r>
              <a:rPr kumimoji="1" lang="en-US" altLang="zh-CN" dirty="0">
                <a:latin typeface="Times" pitchFamily="2" charset="0"/>
              </a:rPr>
              <a:t>Previous Automatic Evaluation Metrics</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B5789C94-212E-7946-86E3-499C1BFD45EE}"/>
              </a:ext>
            </a:extLst>
          </p:cNvPr>
          <p:cNvSpPr>
            <a:spLocks noGrp="1"/>
          </p:cNvSpPr>
          <p:nvPr>
            <p:ph idx="1"/>
          </p:nvPr>
        </p:nvSpPr>
        <p:spPr/>
        <p:txBody>
          <a:bodyPr/>
          <a:lstStyle/>
          <a:p>
            <a:r>
              <a:rPr kumimoji="1" lang="en-US" altLang="zh-CN" dirty="0">
                <a:latin typeface="Times" pitchFamily="2" charset="0"/>
              </a:rPr>
              <a:t>ROUGE</a:t>
            </a:r>
          </a:p>
          <a:p>
            <a:pPr lvl="1"/>
            <a:r>
              <a:rPr lang="en" altLang="zh-CN" dirty="0">
                <a:latin typeface="Times" pitchFamily="2" charset="0"/>
              </a:rPr>
              <a:t>how much the n-grams in the</a:t>
            </a:r>
            <a:r>
              <a:rPr lang="en" altLang="zh-CN" i="1" dirty="0">
                <a:latin typeface="Times" pitchFamily="2" charset="0"/>
              </a:rPr>
              <a:t> reference summaries</a:t>
            </a:r>
            <a:r>
              <a:rPr lang="en" altLang="zh-CN" dirty="0">
                <a:latin typeface="Times" pitchFamily="2" charset="0"/>
              </a:rPr>
              <a:t> appeared in the machine generated summaries.</a:t>
            </a:r>
            <a:endParaRPr kumimoji="1" lang="en-US" altLang="zh-CN" dirty="0">
              <a:latin typeface="Times" pitchFamily="2" charset="0"/>
            </a:endParaRPr>
          </a:p>
          <a:p>
            <a:endParaRPr kumimoji="1" lang="zh-CN" altLang="en-US" dirty="0"/>
          </a:p>
        </p:txBody>
      </p:sp>
      <p:sp>
        <p:nvSpPr>
          <p:cNvPr id="4" name="灯片编号占位符 3">
            <a:extLst>
              <a:ext uri="{FF2B5EF4-FFF2-40B4-BE49-F238E27FC236}">
                <a16:creationId xmlns:a16="http://schemas.microsoft.com/office/drawing/2014/main" id="{4E3413C0-F327-A242-840A-1F42E754C132}"/>
              </a:ext>
            </a:extLst>
          </p:cNvPr>
          <p:cNvSpPr>
            <a:spLocks noGrp="1"/>
          </p:cNvSpPr>
          <p:nvPr>
            <p:ph type="sldNum" sz="quarter" idx="12"/>
          </p:nvPr>
        </p:nvSpPr>
        <p:spPr/>
        <p:txBody>
          <a:bodyPr/>
          <a:lstStyle/>
          <a:p>
            <a:fld id="{3BA621FD-5CB1-094B-97AC-112BE2702968}" type="slidenum">
              <a:rPr kumimoji="1" lang="zh-CN" altLang="en-US" smtClean="0"/>
              <a:t>12</a:t>
            </a:fld>
            <a:endParaRPr kumimoji="1" lang="zh-CN" altLang="en-US"/>
          </a:p>
        </p:txBody>
      </p:sp>
      <p:pic>
        <p:nvPicPr>
          <p:cNvPr id="5" name="图片 4">
            <a:extLst>
              <a:ext uri="{FF2B5EF4-FFF2-40B4-BE49-F238E27FC236}">
                <a16:creationId xmlns:a16="http://schemas.microsoft.com/office/drawing/2014/main" id="{4EB814A1-380C-2D46-92AF-3FD5102CBB6B}"/>
              </a:ext>
            </a:extLst>
          </p:cNvPr>
          <p:cNvPicPr>
            <a:picLocks noChangeAspect="1"/>
          </p:cNvPicPr>
          <p:nvPr/>
        </p:nvPicPr>
        <p:blipFill rotWithShape="1">
          <a:blip r:embed="rId3"/>
          <a:srcRect l="23724"/>
          <a:stretch/>
        </p:blipFill>
        <p:spPr>
          <a:xfrm>
            <a:off x="3605842" y="3838156"/>
            <a:ext cx="4223588" cy="1079500"/>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7EC99DCE-404B-1A46-8AB6-D5CB45724886}"/>
                  </a:ext>
                </a:extLst>
              </p:cNvPr>
              <p:cNvSpPr txBox="1"/>
              <p:nvPr/>
            </p:nvSpPr>
            <p:spPr>
              <a:xfrm>
                <a:off x="2773371" y="4239406"/>
                <a:ext cx="83247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𝑅𝑒𝑐𝑎𝑙</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𝑙</m:t>
                          </m:r>
                        </m:e>
                        <m:sub>
                          <m:r>
                            <a:rPr kumimoji="1" lang="en-US" altLang="zh-CN" b="0" i="1" smtClean="0">
                              <a:latin typeface="Cambria Math" panose="02040503050406030204" pitchFamily="18" charset="0"/>
                            </a:rPr>
                            <m:t>𝑛</m:t>
                          </m:r>
                        </m:sub>
                      </m:sSub>
                    </m:oMath>
                  </m:oMathPara>
                </a14:m>
                <a:endParaRPr kumimoji="1" lang="en-US" altLang="zh-CN" b="0" dirty="0"/>
              </a:p>
            </p:txBody>
          </p:sp>
        </mc:Choice>
        <mc:Fallback xmlns="">
          <p:sp>
            <p:nvSpPr>
              <p:cNvPr id="6" name="文本框 5">
                <a:extLst>
                  <a:ext uri="{FF2B5EF4-FFF2-40B4-BE49-F238E27FC236}">
                    <a16:creationId xmlns:a16="http://schemas.microsoft.com/office/drawing/2014/main" id="{7EC99DCE-404B-1A46-8AB6-D5CB45724886}"/>
                  </a:ext>
                </a:extLst>
              </p:cNvPr>
              <p:cNvSpPr txBox="1">
                <a:spLocks noRot="1" noChangeAspect="1" noMove="1" noResize="1" noEditPoints="1" noAdjustHandles="1" noChangeArrowheads="1" noChangeShapeType="1" noTextEdit="1"/>
              </p:cNvSpPr>
              <p:nvPr/>
            </p:nvSpPr>
            <p:spPr>
              <a:xfrm>
                <a:off x="2773371" y="4239406"/>
                <a:ext cx="832471" cy="276999"/>
              </a:xfrm>
              <a:prstGeom prst="rect">
                <a:avLst/>
              </a:prstGeom>
              <a:blipFill>
                <a:blip r:embed="rId4"/>
                <a:stretch>
                  <a:fillRect l="-5970" b="-86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33795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717EC-ECD6-A14F-80C2-08C96904052D}"/>
              </a:ext>
            </a:extLst>
          </p:cNvPr>
          <p:cNvSpPr>
            <a:spLocks noGrp="1"/>
          </p:cNvSpPr>
          <p:nvPr>
            <p:ph type="title"/>
          </p:nvPr>
        </p:nvSpPr>
        <p:spPr/>
        <p:txBody>
          <a:bodyPr/>
          <a:lstStyle/>
          <a:p>
            <a:r>
              <a:rPr kumimoji="1" lang="en-US" altLang="zh-CN" dirty="0">
                <a:latin typeface="Times" pitchFamily="2" charset="0"/>
              </a:rPr>
              <a:t>Previous Automatic Evaluation Metrics</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B5789C94-212E-7946-86E3-499C1BFD45EE}"/>
              </a:ext>
            </a:extLst>
          </p:cNvPr>
          <p:cNvSpPr>
            <a:spLocks noGrp="1"/>
          </p:cNvSpPr>
          <p:nvPr>
            <p:ph idx="1"/>
          </p:nvPr>
        </p:nvSpPr>
        <p:spPr/>
        <p:txBody>
          <a:bodyPr/>
          <a:lstStyle/>
          <a:p>
            <a:r>
              <a:rPr kumimoji="1" lang="en-US" altLang="zh-CN" dirty="0">
                <a:latin typeface="Times" pitchFamily="2" charset="0"/>
              </a:rPr>
              <a:t>ROUGE</a:t>
            </a:r>
          </a:p>
          <a:p>
            <a:pPr lvl="1"/>
            <a:r>
              <a:rPr lang="en" altLang="zh-CN" dirty="0">
                <a:latin typeface="Times" pitchFamily="2" charset="0"/>
              </a:rPr>
              <a:t>how much the n-grams in the </a:t>
            </a:r>
            <a:r>
              <a:rPr lang="en" altLang="zh-CN" i="1" dirty="0">
                <a:latin typeface="Times" pitchFamily="2" charset="0"/>
              </a:rPr>
              <a:t>human reference summaries</a:t>
            </a:r>
            <a:r>
              <a:rPr lang="en" altLang="zh-CN" dirty="0">
                <a:latin typeface="Times" pitchFamily="2" charset="0"/>
              </a:rPr>
              <a:t> appeared in the machine generated summaries.</a:t>
            </a:r>
            <a:endParaRPr kumimoji="1" lang="en-US" altLang="zh-CN" dirty="0">
              <a:latin typeface="Times" pitchFamily="2" charset="0"/>
            </a:endParaRPr>
          </a:p>
          <a:p>
            <a:endParaRPr kumimoji="1" lang="zh-CN" altLang="en-US" dirty="0"/>
          </a:p>
        </p:txBody>
      </p:sp>
      <p:sp>
        <p:nvSpPr>
          <p:cNvPr id="4" name="灯片编号占位符 3">
            <a:extLst>
              <a:ext uri="{FF2B5EF4-FFF2-40B4-BE49-F238E27FC236}">
                <a16:creationId xmlns:a16="http://schemas.microsoft.com/office/drawing/2014/main" id="{4E3413C0-F327-A242-840A-1F42E754C132}"/>
              </a:ext>
            </a:extLst>
          </p:cNvPr>
          <p:cNvSpPr>
            <a:spLocks noGrp="1"/>
          </p:cNvSpPr>
          <p:nvPr>
            <p:ph type="sldNum" sz="quarter" idx="12"/>
          </p:nvPr>
        </p:nvSpPr>
        <p:spPr/>
        <p:txBody>
          <a:bodyPr/>
          <a:lstStyle/>
          <a:p>
            <a:fld id="{3BA621FD-5CB1-094B-97AC-112BE2702968}" type="slidenum">
              <a:rPr kumimoji="1" lang="zh-CN" altLang="en-US" smtClean="0"/>
              <a:t>13</a:t>
            </a:fld>
            <a:endParaRPr kumimoji="1" lang="zh-CN" altLang="en-US"/>
          </a:p>
        </p:txBody>
      </p:sp>
      <p:sp>
        <p:nvSpPr>
          <p:cNvPr id="6" name="文本框 5">
            <a:extLst>
              <a:ext uri="{FF2B5EF4-FFF2-40B4-BE49-F238E27FC236}">
                <a16:creationId xmlns:a16="http://schemas.microsoft.com/office/drawing/2014/main" id="{39C2DC9A-FE43-0D46-8AD8-C92F40E70018}"/>
              </a:ext>
            </a:extLst>
          </p:cNvPr>
          <p:cNvSpPr txBox="1"/>
          <p:nvPr/>
        </p:nvSpPr>
        <p:spPr>
          <a:xfrm>
            <a:off x="1431983" y="3876595"/>
            <a:ext cx="7729267" cy="1200329"/>
          </a:xfrm>
          <a:prstGeom prst="rect">
            <a:avLst/>
          </a:prstGeom>
          <a:noFill/>
        </p:spPr>
        <p:txBody>
          <a:bodyPr wrap="square" rtlCol="0">
            <a:spAutoFit/>
          </a:bodyPr>
          <a:lstStyle/>
          <a:p>
            <a:pPr marL="342900" indent="-342900">
              <a:buFont typeface="Wingdings" pitchFamily="2" charset="2"/>
              <a:buChar char="Ø"/>
            </a:pPr>
            <a:r>
              <a:rPr kumimoji="1" lang="en-US" altLang="zh-CN" sz="2400" dirty="0">
                <a:latin typeface="Times" pitchFamily="2" charset="0"/>
              </a:rPr>
              <a:t>Generated Summary: </a:t>
            </a:r>
            <a:r>
              <a:rPr lang="en" altLang="zh-CN" sz="2400" dirty="0">
                <a:latin typeface="Times" pitchFamily="2" charset="0"/>
              </a:rPr>
              <a:t>I</a:t>
            </a:r>
            <a:r>
              <a:rPr lang="zh-CN" altLang="en-US" sz="2400" dirty="0">
                <a:latin typeface="Times" pitchFamily="2" charset="0"/>
              </a:rPr>
              <a:t> </a:t>
            </a:r>
            <a:r>
              <a:rPr lang="en-US" altLang="zh-CN" sz="2400" dirty="0">
                <a:latin typeface="Times" pitchFamily="2" charset="0"/>
              </a:rPr>
              <a:t>do not like this book .</a:t>
            </a:r>
            <a:endParaRPr kumimoji="1" lang="en-US" altLang="zh-CN" sz="2400" dirty="0">
              <a:latin typeface="Times" pitchFamily="2" charset="0"/>
            </a:endParaRPr>
          </a:p>
          <a:p>
            <a:pPr marL="342900" indent="-342900">
              <a:buFont typeface="Wingdings" pitchFamily="2" charset="2"/>
              <a:buChar char="Ø"/>
            </a:pPr>
            <a:r>
              <a:rPr kumimoji="1" lang="en-US" altLang="zh-CN" sz="2400" dirty="0">
                <a:latin typeface="Times" pitchFamily="2" charset="0"/>
              </a:rPr>
              <a:t>Reference Summary: </a:t>
            </a:r>
            <a:r>
              <a:rPr lang="en" altLang="zh-CN" sz="2400" dirty="0">
                <a:latin typeface="Times" pitchFamily="2" charset="0"/>
              </a:rPr>
              <a:t>I like this book .</a:t>
            </a:r>
          </a:p>
          <a:p>
            <a:pPr marL="342900" indent="-342900">
              <a:buFont typeface="Wingdings" pitchFamily="2" charset="2"/>
              <a:buChar char="Ø"/>
            </a:pPr>
            <a:endParaRPr lang="en" altLang="zh-CN" sz="2400" dirty="0">
              <a:latin typeface="Times" pitchFamily="2" charset="0"/>
            </a:endParaRPr>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08F38D73-BA12-CF43-91D8-AAC8B0F19431}"/>
                  </a:ext>
                </a:extLst>
              </p:cNvPr>
              <p:cNvSpPr/>
              <p:nvPr/>
            </p:nvSpPr>
            <p:spPr>
              <a:xfrm>
                <a:off x="2248616" y="4795946"/>
                <a:ext cx="6096000" cy="461665"/>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i="1" smtClean="0">
                              <a:latin typeface="Cambria Math" panose="02040503050406030204" pitchFamily="18" charset="0"/>
                            </a:rPr>
                          </m:ctrlPr>
                        </m:sSubPr>
                        <m:e>
                          <m:r>
                            <a:rPr kumimoji="1" lang="en-US" altLang="zh-CN" sz="2400" b="0" i="1" smtClean="0">
                              <a:latin typeface="Cambria Math" panose="02040503050406030204" pitchFamily="18" charset="0"/>
                            </a:rPr>
                            <m:t>𝑅𝑒𝑐𝑎𝑙𝑙</m:t>
                          </m:r>
                        </m:e>
                        <m:sub>
                          <m:r>
                            <a:rPr kumimoji="1" lang="en-US" altLang="zh-CN" sz="2400" i="1">
                              <a:latin typeface="Cambria Math" panose="02040503050406030204" pitchFamily="18" charset="0"/>
                            </a:rPr>
                            <m:t>1</m:t>
                          </m:r>
                        </m:sub>
                      </m:sSub>
                      <m:r>
                        <a:rPr kumimoji="1" lang="en-US" altLang="zh-CN" sz="2400" i="1">
                          <a:latin typeface="Cambria Math" panose="02040503050406030204" pitchFamily="18" charset="0"/>
                        </a:rPr>
                        <m:t>=</m:t>
                      </m:r>
                      <m:r>
                        <a:rPr kumimoji="1" lang="en-US" altLang="zh-CN" sz="2400" b="0" i="1" smtClean="0">
                          <a:latin typeface="Cambria Math" panose="02040503050406030204" pitchFamily="18" charset="0"/>
                        </a:rPr>
                        <m:t>1</m:t>
                      </m:r>
                    </m:oMath>
                  </m:oMathPara>
                </a14:m>
                <a:endParaRPr kumimoji="1" lang="en-US" altLang="zh-CN" sz="2400" dirty="0">
                  <a:latin typeface="Times" pitchFamily="2" charset="0"/>
                </a:endParaRPr>
              </a:p>
            </p:txBody>
          </p:sp>
        </mc:Choice>
        <mc:Fallback xmlns="">
          <p:sp>
            <p:nvSpPr>
              <p:cNvPr id="7" name="矩形 6">
                <a:extLst>
                  <a:ext uri="{FF2B5EF4-FFF2-40B4-BE49-F238E27FC236}">
                    <a16:creationId xmlns:a16="http://schemas.microsoft.com/office/drawing/2014/main" id="{08F38D73-BA12-CF43-91D8-AAC8B0F19431}"/>
                  </a:ext>
                </a:extLst>
              </p:cNvPr>
              <p:cNvSpPr>
                <a:spLocks noRot="1" noChangeAspect="1" noMove="1" noResize="1" noEditPoints="1" noAdjustHandles="1" noChangeArrowheads="1" noChangeShapeType="1" noTextEdit="1"/>
              </p:cNvSpPr>
              <p:nvPr/>
            </p:nvSpPr>
            <p:spPr>
              <a:xfrm>
                <a:off x="2248616" y="4795946"/>
                <a:ext cx="6096000" cy="461665"/>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05143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717EC-ECD6-A14F-80C2-08C96904052D}"/>
              </a:ext>
            </a:extLst>
          </p:cNvPr>
          <p:cNvSpPr>
            <a:spLocks noGrp="1"/>
          </p:cNvSpPr>
          <p:nvPr>
            <p:ph type="title"/>
          </p:nvPr>
        </p:nvSpPr>
        <p:spPr/>
        <p:txBody>
          <a:bodyPr/>
          <a:lstStyle/>
          <a:p>
            <a:r>
              <a:rPr kumimoji="1" lang="en-US" altLang="zh-CN" dirty="0">
                <a:latin typeface="Times" pitchFamily="2" charset="0"/>
              </a:rPr>
              <a:t>Previous Automatic Evaluation Metrics</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B5789C94-212E-7946-86E3-499C1BFD45EE}"/>
              </a:ext>
            </a:extLst>
          </p:cNvPr>
          <p:cNvSpPr>
            <a:spLocks noGrp="1"/>
          </p:cNvSpPr>
          <p:nvPr>
            <p:ph idx="1"/>
          </p:nvPr>
        </p:nvSpPr>
        <p:spPr/>
        <p:txBody>
          <a:bodyPr/>
          <a:lstStyle/>
          <a:p>
            <a:r>
              <a:rPr kumimoji="1" lang="en-US" altLang="zh-CN" dirty="0">
                <a:latin typeface="Times" pitchFamily="2" charset="0"/>
              </a:rPr>
              <a:t>ROUGE</a:t>
            </a:r>
          </a:p>
          <a:p>
            <a:pPr lvl="1"/>
            <a:r>
              <a:rPr lang="en" altLang="zh-CN" dirty="0">
                <a:latin typeface="Times" pitchFamily="2" charset="0"/>
              </a:rPr>
              <a:t>how much the n-grams in the </a:t>
            </a:r>
            <a:r>
              <a:rPr lang="en" altLang="zh-CN" i="1" dirty="0">
                <a:latin typeface="Times" pitchFamily="2" charset="0"/>
              </a:rPr>
              <a:t>human reference summaries</a:t>
            </a:r>
            <a:r>
              <a:rPr lang="en" altLang="zh-CN" dirty="0">
                <a:latin typeface="Times" pitchFamily="2" charset="0"/>
              </a:rPr>
              <a:t> appeared in the machine generated summaries.</a:t>
            </a:r>
            <a:endParaRPr kumimoji="1" lang="en-US" altLang="zh-CN" dirty="0">
              <a:latin typeface="Times" pitchFamily="2" charset="0"/>
            </a:endParaRPr>
          </a:p>
          <a:p>
            <a:pPr lvl="1"/>
            <a:r>
              <a:rPr kumimoji="1" lang="en-US" altLang="zh-CN" dirty="0">
                <a:latin typeface="Times" pitchFamily="2" charset="0"/>
              </a:rPr>
              <a:t>Recall, Precision, F1</a:t>
            </a:r>
          </a:p>
        </p:txBody>
      </p:sp>
      <p:sp>
        <p:nvSpPr>
          <p:cNvPr id="4" name="灯片编号占位符 3">
            <a:extLst>
              <a:ext uri="{FF2B5EF4-FFF2-40B4-BE49-F238E27FC236}">
                <a16:creationId xmlns:a16="http://schemas.microsoft.com/office/drawing/2014/main" id="{4E3413C0-F327-A242-840A-1F42E754C132}"/>
              </a:ext>
            </a:extLst>
          </p:cNvPr>
          <p:cNvSpPr>
            <a:spLocks noGrp="1"/>
          </p:cNvSpPr>
          <p:nvPr>
            <p:ph type="sldNum" sz="quarter" idx="12"/>
          </p:nvPr>
        </p:nvSpPr>
        <p:spPr/>
        <p:txBody>
          <a:bodyPr/>
          <a:lstStyle/>
          <a:p>
            <a:fld id="{3BA621FD-5CB1-094B-97AC-112BE2702968}" type="slidenum">
              <a:rPr kumimoji="1" lang="zh-CN" altLang="en-US" smtClean="0"/>
              <a:t>14</a:t>
            </a:fld>
            <a:endParaRPr kumimoji="1" lang="zh-CN" altLang="en-US"/>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F5994C15-B86B-8543-B93D-14D1C392D2AB}"/>
                  </a:ext>
                </a:extLst>
              </p:cNvPr>
              <p:cNvSpPr txBox="1"/>
              <p:nvPr/>
            </p:nvSpPr>
            <p:spPr>
              <a:xfrm>
                <a:off x="3001992" y="4001294"/>
                <a:ext cx="4848046" cy="57438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𝑅𝑂𝑈𝐺𝐸</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𝑛</m:t>
                      </m:r>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𝐹</m:t>
                          </m:r>
                          <m:r>
                            <a:rPr kumimoji="1" lang="en-US" altLang="zh-CN" b="0" i="1" smtClean="0">
                              <a:latin typeface="Cambria Math" panose="02040503050406030204" pitchFamily="18" charset="0"/>
                            </a:rPr>
                            <m:t>1</m:t>
                          </m:r>
                        </m:e>
                      </m:d>
                      <m:r>
                        <a:rPr kumimoji="1" lang="en-US" altLang="zh-CN" b="0" i="1" smtClean="0">
                          <a:latin typeface="Cambria Math" panose="02040503050406030204" pitchFamily="18" charset="0"/>
                        </a:rPr>
                        <m:t>=</m:t>
                      </m:r>
                      <m:f>
                        <m:fPr>
                          <m:ctrlPr>
                            <a:rPr kumimoji="1" lang="en-US" altLang="zh-CN" b="0" i="1" smtClean="0">
                              <a:latin typeface="Cambria Math" panose="02040503050406030204" pitchFamily="18" charset="0"/>
                            </a:rPr>
                          </m:ctrlPr>
                        </m:fPr>
                        <m:num>
                          <m:r>
                            <a:rPr kumimoji="1" lang="en-US" altLang="zh-CN" b="0" i="1" smtClean="0">
                              <a:latin typeface="Cambria Math" panose="02040503050406030204" pitchFamily="18" charset="0"/>
                            </a:rPr>
                            <m:t>2</m:t>
                          </m:r>
                          <m:r>
                            <a:rPr kumimoji="1" lang="en-US" altLang="zh-CN" b="0" i="1" smtClean="0">
                              <a:latin typeface="Cambria Math" panose="02040503050406030204" pitchFamily="18" charset="0"/>
                            </a:rPr>
                            <m:t>𝑅𝑒𝑐𝑎𝑙</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𝑙</m:t>
                              </m:r>
                            </m:e>
                            <m:sub>
                              <m:r>
                                <a:rPr kumimoji="1" lang="en-US" altLang="zh-CN" b="0" i="1" smtClean="0">
                                  <a:latin typeface="Cambria Math" panose="02040503050406030204" pitchFamily="18" charset="0"/>
                                </a:rPr>
                                <m:t>𝑛</m:t>
                              </m:r>
                            </m:sub>
                          </m:sSub>
                          <m:r>
                            <a:rPr kumimoji="1" lang="en-US" altLang="zh-CN" b="0" i="1" smtClean="0">
                              <a:latin typeface="Cambria Math" panose="02040503050406030204" pitchFamily="18" charset="0"/>
                            </a:rPr>
                            <m:t>𝑃𝑟𝑒𝑐𝑖𝑠𝑖𝑜</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𝑛</m:t>
                              </m:r>
                            </m:e>
                            <m:sub>
                              <m:r>
                                <a:rPr kumimoji="1" lang="en-US" altLang="zh-CN" b="0" i="1" smtClean="0">
                                  <a:latin typeface="Cambria Math" panose="02040503050406030204" pitchFamily="18" charset="0"/>
                                </a:rPr>
                                <m:t>𝑛</m:t>
                              </m:r>
                            </m:sub>
                          </m:sSub>
                        </m:num>
                        <m:den>
                          <m:r>
                            <a:rPr kumimoji="1" lang="en-US" altLang="zh-CN" b="0" i="1" smtClean="0">
                              <a:latin typeface="Cambria Math" panose="02040503050406030204" pitchFamily="18" charset="0"/>
                            </a:rPr>
                            <m:t>𝑅𝑒𝑐𝑎𝑙</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𝑙</m:t>
                              </m:r>
                            </m:e>
                            <m:sub>
                              <m:r>
                                <a:rPr kumimoji="1" lang="en-US" altLang="zh-CN" b="0" i="1" smtClean="0">
                                  <a:latin typeface="Cambria Math" panose="02040503050406030204" pitchFamily="18" charset="0"/>
                                </a:rPr>
                                <m:t>𝑛</m:t>
                              </m:r>
                            </m:sub>
                          </m:sSub>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𝑃𝑟𝑒𝑐𝑖𝑠𝑖𝑜</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𝑛</m:t>
                              </m:r>
                            </m:e>
                            <m:sub>
                              <m:r>
                                <a:rPr kumimoji="1" lang="en-US" altLang="zh-CN" b="0" i="1" smtClean="0">
                                  <a:latin typeface="Cambria Math" panose="02040503050406030204" pitchFamily="18" charset="0"/>
                                </a:rPr>
                                <m:t>𝑛</m:t>
                              </m:r>
                            </m:sub>
                          </m:sSub>
                        </m:den>
                      </m:f>
                    </m:oMath>
                  </m:oMathPara>
                </a14:m>
                <a:endParaRPr kumimoji="1" lang="zh-CN" altLang="en-US" dirty="0"/>
              </a:p>
            </p:txBody>
          </p:sp>
        </mc:Choice>
        <mc:Fallback xmlns="">
          <p:sp>
            <p:nvSpPr>
              <p:cNvPr id="5" name="文本框 4">
                <a:extLst>
                  <a:ext uri="{FF2B5EF4-FFF2-40B4-BE49-F238E27FC236}">
                    <a16:creationId xmlns:a16="http://schemas.microsoft.com/office/drawing/2014/main" id="{F5994C15-B86B-8543-B93D-14D1C392D2AB}"/>
                  </a:ext>
                </a:extLst>
              </p:cNvPr>
              <p:cNvSpPr txBox="1">
                <a:spLocks noRot="1" noChangeAspect="1" noMove="1" noResize="1" noEditPoints="1" noAdjustHandles="1" noChangeArrowheads="1" noChangeShapeType="1" noTextEdit="1"/>
              </p:cNvSpPr>
              <p:nvPr/>
            </p:nvSpPr>
            <p:spPr>
              <a:xfrm>
                <a:off x="3001992" y="4001294"/>
                <a:ext cx="4848046" cy="574388"/>
              </a:xfrm>
              <a:prstGeom prst="rect">
                <a:avLst/>
              </a:prstGeom>
              <a:blipFill>
                <a:blip r:embed="rId3"/>
                <a:stretch>
                  <a:fillRect t="-2128" b="-42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52304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717EC-ECD6-A14F-80C2-08C96904052D}"/>
              </a:ext>
            </a:extLst>
          </p:cNvPr>
          <p:cNvSpPr>
            <a:spLocks noGrp="1"/>
          </p:cNvSpPr>
          <p:nvPr>
            <p:ph type="title"/>
          </p:nvPr>
        </p:nvSpPr>
        <p:spPr/>
        <p:txBody>
          <a:bodyPr/>
          <a:lstStyle/>
          <a:p>
            <a:r>
              <a:rPr kumimoji="1" lang="en-US" altLang="zh-CN" dirty="0">
                <a:latin typeface="Times" pitchFamily="2" charset="0"/>
              </a:rPr>
              <a:t>Previous Automatic Evaluation Metrics</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B5789C94-212E-7946-86E3-499C1BFD45EE}"/>
              </a:ext>
            </a:extLst>
          </p:cNvPr>
          <p:cNvSpPr>
            <a:spLocks noGrp="1"/>
          </p:cNvSpPr>
          <p:nvPr>
            <p:ph idx="1"/>
          </p:nvPr>
        </p:nvSpPr>
        <p:spPr/>
        <p:txBody>
          <a:bodyPr/>
          <a:lstStyle/>
          <a:p>
            <a:r>
              <a:rPr kumimoji="1" lang="en-US" altLang="zh-CN" dirty="0">
                <a:latin typeface="Times" pitchFamily="2" charset="0"/>
              </a:rPr>
              <a:t>ROUGE</a:t>
            </a:r>
          </a:p>
          <a:p>
            <a:pPr lvl="1"/>
            <a:r>
              <a:rPr lang="en" altLang="zh-CN" dirty="0">
                <a:latin typeface="Times" pitchFamily="2" charset="0"/>
              </a:rPr>
              <a:t>how much the n-grams in the </a:t>
            </a:r>
            <a:r>
              <a:rPr lang="en" altLang="zh-CN" i="1" dirty="0">
                <a:latin typeface="Times" pitchFamily="2" charset="0"/>
              </a:rPr>
              <a:t>human reference summaries</a:t>
            </a:r>
            <a:r>
              <a:rPr lang="en" altLang="zh-CN" dirty="0">
                <a:latin typeface="Times" pitchFamily="2" charset="0"/>
              </a:rPr>
              <a:t> appeared in the machine generated summaries.</a:t>
            </a:r>
            <a:endParaRPr kumimoji="1" lang="en-US" altLang="zh-CN" dirty="0">
              <a:latin typeface="Times" pitchFamily="2" charset="0"/>
            </a:endParaRPr>
          </a:p>
          <a:p>
            <a:pPr lvl="1"/>
            <a:r>
              <a:rPr kumimoji="1" lang="en-US" altLang="zh-CN" dirty="0">
                <a:latin typeface="Times" pitchFamily="2" charset="0"/>
              </a:rPr>
              <a:t>Recall, Precision, F1</a:t>
            </a:r>
          </a:p>
        </p:txBody>
      </p:sp>
      <p:sp>
        <p:nvSpPr>
          <p:cNvPr id="4" name="灯片编号占位符 3">
            <a:extLst>
              <a:ext uri="{FF2B5EF4-FFF2-40B4-BE49-F238E27FC236}">
                <a16:creationId xmlns:a16="http://schemas.microsoft.com/office/drawing/2014/main" id="{4E3413C0-F327-A242-840A-1F42E754C132}"/>
              </a:ext>
            </a:extLst>
          </p:cNvPr>
          <p:cNvSpPr>
            <a:spLocks noGrp="1"/>
          </p:cNvSpPr>
          <p:nvPr>
            <p:ph type="sldNum" sz="quarter" idx="12"/>
          </p:nvPr>
        </p:nvSpPr>
        <p:spPr/>
        <p:txBody>
          <a:bodyPr/>
          <a:lstStyle/>
          <a:p>
            <a:fld id="{3BA621FD-5CB1-094B-97AC-112BE2702968}" type="slidenum">
              <a:rPr kumimoji="1" lang="zh-CN" altLang="en-US" smtClean="0"/>
              <a:t>15</a:t>
            </a:fld>
            <a:endParaRPr kumimoji="1" lang="zh-CN" altLang="en-US"/>
          </a:p>
        </p:txBody>
      </p:sp>
      <p:sp>
        <p:nvSpPr>
          <p:cNvPr id="8" name="文本框 7">
            <a:extLst>
              <a:ext uri="{FF2B5EF4-FFF2-40B4-BE49-F238E27FC236}">
                <a16:creationId xmlns:a16="http://schemas.microsoft.com/office/drawing/2014/main" id="{5BFD27D2-75A8-1C47-B032-48A93963DFA8}"/>
              </a:ext>
            </a:extLst>
          </p:cNvPr>
          <p:cNvSpPr txBox="1"/>
          <p:nvPr/>
        </p:nvSpPr>
        <p:spPr>
          <a:xfrm>
            <a:off x="1431983" y="3876595"/>
            <a:ext cx="7729267" cy="1200329"/>
          </a:xfrm>
          <a:prstGeom prst="rect">
            <a:avLst/>
          </a:prstGeom>
          <a:noFill/>
        </p:spPr>
        <p:txBody>
          <a:bodyPr wrap="square" rtlCol="0">
            <a:spAutoFit/>
          </a:bodyPr>
          <a:lstStyle/>
          <a:p>
            <a:pPr marL="342900" indent="-342900">
              <a:buFont typeface="Wingdings" pitchFamily="2" charset="2"/>
              <a:buChar char="Ø"/>
            </a:pPr>
            <a:r>
              <a:rPr kumimoji="1" lang="en-US" altLang="zh-CN" sz="2400" dirty="0">
                <a:latin typeface="Times" pitchFamily="2" charset="0"/>
              </a:rPr>
              <a:t>Generated Summary: </a:t>
            </a:r>
            <a:r>
              <a:rPr lang="en" altLang="zh-CN" sz="2400" dirty="0">
                <a:latin typeface="Times" pitchFamily="2" charset="0"/>
              </a:rPr>
              <a:t>I</a:t>
            </a:r>
            <a:r>
              <a:rPr lang="zh-CN" altLang="en-US" sz="2400" dirty="0">
                <a:latin typeface="Times" pitchFamily="2" charset="0"/>
              </a:rPr>
              <a:t> </a:t>
            </a:r>
            <a:r>
              <a:rPr lang="en-US" altLang="zh-CN" sz="2400" dirty="0">
                <a:latin typeface="Times" pitchFamily="2" charset="0"/>
              </a:rPr>
              <a:t>do not like this book .</a:t>
            </a:r>
            <a:endParaRPr kumimoji="1" lang="en-US" altLang="zh-CN" sz="2400" dirty="0">
              <a:latin typeface="Times" pitchFamily="2" charset="0"/>
            </a:endParaRPr>
          </a:p>
          <a:p>
            <a:pPr marL="342900" indent="-342900">
              <a:buFont typeface="Wingdings" pitchFamily="2" charset="2"/>
              <a:buChar char="Ø"/>
            </a:pPr>
            <a:r>
              <a:rPr kumimoji="1" lang="en-US" altLang="zh-CN" sz="2400" dirty="0">
                <a:latin typeface="Times" pitchFamily="2" charset="0"/>
              </a:rPr>
              <a:t>Reference Summary: </a:t>
            </a:r>
            <a:r>
              <a:rPr lang="en" altLang="zh-CN" sz="2400" dirty="0">
                <a:latin typeface="Times" pitchFamily="2" charset="0"/>
              </a:rPr>
              <a:t>I like this book .</a:t>
            </a:r>
          </a:p>
          <a:p>
            <a:pPr marL="342900" indent="-342900">
              <a:buFont typeface="Wingdings" pitchFamily="2" charset="2"/>
              <a:buChar char="Ø"/>
            </a:pPr>
            <a:endParaRPr lang="en" altLang="zh-CN" sz="2400" dirty="0">
              <a:latin typeface="Times" pitchFamily="2" charset="0"/>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8E9DC5C6-2F34-B640-A080-C12A8182F939}"/>
                  </a:ext>
                </a:extLst>
              </p:cNvPr>
              <p:cNvSpPr/>
              <p:nvPr/>
            </p:nvSpPr>
            <p:spPr>
              <a:xfrm>
                <a:off x="-2620106" y="5108777"/>
                <a:ext cx="11992706" cy="99110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zh-CN" sz="2400" b="0" i="1" smtClean="0">
                          <a:latin typeface="Cambria Math" panose="02040503050406030204" pitchFamily="18" charset="0"/>
                        </a:rPr>
                        <m:t>𝑅𝑂𝑈𝐺𝐸</m:t>
                      </m:r>
                      <m:r>
                        <a:rPr kumimoji="1" lang="en-US" altLang="zh-CN" sz="2400" b="0" i="1" smtClean="0">
                          <a:latin typeface="Cambria Math" panose="02040503050406030204" pitchFamily="18" charset="0"/>
                        </a:rPr>
                        <m:t>−1:</m:t>
                      </m:r>
                    </m:oMath>
                  </m:oMathPara>
                </a14:m>
                <a:endParaRPr kumimoji="1" lang="en-US" altLang="zh-CN" sz="2400" b="0" dirty="0">
                  <a:latin typeface="Times" pitchFamily="2" charset="0"/>
                </a:endParaRPr>
              </a:p>
              <a:p>
                <a:r>
                  <a:rPr kumimoji="1" lang="en-US" altLang="zh-CN" sz="2400" b="0" dirty="0">
                    <a:latin typeface="Times" pitchFamily="2" charset="0"/>
                  </a:rPr>
                  <a:t>				</a:t>
                </a:r>
                <a14:m>
                  <m:oMath xmlns:m="http://schemas.openxmlformats.org/officeDocument/2006/math">
                    <m:r>
                      <a:rPr kumimoji="1" lang="en-US" altLang="zh-CN" sz="2400" b="0" i="0" dirty="0" smtClean="0">
                        <a:latin typeface="Cambria Math" panose="02040503050406030204" pitchFamily="18" charset="0"/>
                      </a:rPr>
                      <m:t>                     </m:t>
                    </m:r>
                    <m:r>
                      <a:rPr kumimoji="1" lang="en-US" altLang="zh-CN" sz="2400" b="0" i="1" dirty="0" smtClean="0">
                        <a:latin typeface="Cambria Math" panose="02040503050406030204" pitchFamily="18" charset="0"/>
                      </a:rPr>
                      <m:t>          </m:t>
                    </m:r>
                    <m:r>
                      <a:rPr kumimoji="1" lang="en-US" altLang="zh-CN" sz="2400" b="0" i="1" dirty="0" smtClean="0">
                        <a:latin typeface="Cambria Math" panose="02040503050406030204" pitchFamily="18" charset="0"/>
                      </a:rPr>
                      <m:t>𝑝𝑟𝑒𝑐𝑖𝑠𝑖𝑜</m:t>
                    </m:r>
                    <m:sSub>
                      <m:sSubPr>
                        <m:ctrlPr>
                          <a:rPr kumimoji="1" lang="en-US" altLang="zh-CN" sz="2400" b="0" i="1" dirty="0" smtClean="0">
                            <a:latin typeface="Cambria Math" panose="02040503050406030204" pitchFamily="18" charset="0"/>
                          </a:rPr>
                        </m:ctrlPr>
                      </m:sSubPr>
                      <m:e>
                        <m:r>
                          <a:rPr kumimoji="1" lang="en-US" altLang="zh-CN" sz="2400" b="0" i="1" dirty="0" smtClean="0">
                            <a:latin typeface="Cambria Math" panose="02040503050406030204" pitchFamily="18" charset="0"/>
                          </a:rPr>
                          <m:t>𝑛</m:t>
                        </m:r>
                      </m:e>
                      <m:sub>
                        <m:r>
                          <a:rPr kumimoji="1" lang="en-US" altLang="zh-CN" sz="2400" b="0" i="1" dirty="0" smtClean="0">
                            <a:latin typeface="Cambria Math" panose="02040503050406030204" pitchFamily="18" charset="0"/>
                          </a:rPr>
                          <m:t>1</m:t>
                        </m:r>
                      </m:sub>
                    </m:sSub>
                    <m:r>
                      <a:rPr kumimoji="1" lang="en-US" altLang="zh-CN" sz="2400" b="0" i="1" smtClean="0">
                        <a:latin typeface="Cambria Math" panose="02040503050406030204" pitchFamily="18" charset="0"/>
                      </a:rPr>
                      <m:t>=</m:t>
                    </m:r>
                    <m:f>
                      <m:fPr>
                        <m:ctrlPr>
                          <a:rPr kumimoji="1" lang="en-US" altLang="zh-CN" sz="2400" b="0" i="1" smtClean="0">
                            <a:latin typeface="Cambria Math" panose="02040503050406030204" pitchFamily="18" charset="0"/>
                          </a:rPr>
                        </m:ctrlPr>
                      </m:fPr>
                      <m:num>
                        <m:r>
                          <a:rPr kumimoji="1" lang="en-US" altLang="zh-CN" sz="2400" b="0" i="1" smtClean="0">
                            <a:latin typeface="Cambria Math" panose="02040503050406030204" pitchFamily="18" charset="0"/>
                          </a:rPr>
                          <m:t>5</m:t>
                        </m:r>
                      </m:num>
                      <m:den>
                        <m:r>
                          <a:rPr kumimoji="1" lang="en-US" altLang="zh-CN" sz="2400" b="0" i="1" smtClean="0">
                            <a:latin typeface="Cambria Math" panose="02040503050406030204" pitchFamily="18" charset="0"/>
                          </a:rPr>
                          <m:t>7</m:t>
                        </m:r>
                      </m:den>
                    </m:f>
                    <m:r>
                      <a:rPr kumimoji="1" lang="en-US" altLang="zh-CN" sz="2400" b="0" i="1" smtClean="0">
                        <a:latin typeface="Cambria Math" panose="02040503050406030204" pitchFamily="18" charset="0"/>
                      </a:rPr>
                      <m:t>     </m:t>
                    </m:r>
                    <m:r>
                      <a:rPr kumimoji="1" lang="en-US" altLang="zh-CN" sz="2400" b="0" i="1" smtClean="0">
                        <a:latin typeface="Cambria Math" panose="02040503050406030204" pitchFamily="18" charset="0"/>
                      </a:rPr>
                      <m:t>𝑅𝑒𝑐𝑎𝑙</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𝑙</m:t>
                        </m:r>
                      </m:e>
                      <m:sub>
                        <m:r>
                          <a:rPr kumimoji="1" lang="en-US" altLang="zh-CN" sz="2400" b="0" i="1" smtClean="0">
                            <a:latin typeface="Cambria Math" panose="02040503050406030204" pitchFamily="18" charset="0"/>
                          </a:rPr>
                          <m:t>1</m:t>
                        </m:r>
                      </m:sub>
                    </m:sSub>
                    <m:r>
                      <a:rPr kumimoji="1" lang="en-US" altLang="zh-CN" sz="2400" b="0" i="1" smtClean="0">
                        <a:latin typeface="Cambria Math" panose="02040503050406030204" pitchFamily="18" charset="0"/>
                      </a:rPr>
                      <m:t>=1     </m:t>
                    </m:r>
                    <m:r>
                      <a:rPr kumimoji="1" lang="en-US" altLang="zh-CN" sz="2400" b="0" i="1" smtClean="0">
                        <a:latin typeface="Cambria Math" panose="02040503050406030204" pitchFamily="18" charset="0"/>
                      </a:rPr>
                      <m:t>𝐹</m:t>
                    </m:r>
                    <m:r>
                      <a:rPr kumimoji="1" lang="en-US" altLang="zh-CN" sz="2400" b="0" i="1" smtClean="0">
                        <a:latin typeface="Cambria Math" panose="02040503050406030204" pitchFamily="18" charset="0"/>
                      </a:rPr>
                      <m:t>1= </m:t>
                    </m:r>
                    <m:f>
                      <m:fPr>
                        <m:ctrlPr>
                          <a:rPr kumimoji="1" lang="en-US" altLang="zh-CN" sz="2400" i="1" dirty="0" smtClean="0">
                            <a:latin typeface="Cambria Math" panose="02040503050406030204" pitchFamily="18" charset="0"/>
                          </a:rPr>
                        </m:ctrlPr>
                      </m:fPr>
                      <m:num>
                        <m:r>
                          <a:rPr kumimoji="1" lang="en-US" altLang="zh-CN" sz="2400" b="0" i="1" dirty="0" smtClean="0">
                            <a:latin typeface="Cambria Math" panose="02040503050406030204" pitchFamily="18" charset="0"/>
                          </a:rPr>
                          <m:t>2</m:t>
                        </m:r>
                        <m:r>
                          <a:rPr kumimoji="1" lang="en-US" altLang="zh-CN" sz="2400" b="0" i="1" dirty="0" smtClean="0">
                            <a:latin typeface="Cambria Math" panose="02040503050406030204" pitchFamily="18" charset="0"/>
                          </a:rPr>
                          <m:t>𝑃𝑅</m:t>
                        </m:r>
                      </m:num>
                      <m:den>
                        <m:r>
                          <a:rPr kumimoji="1" lang="en-US" altLang="zh-CN" sz="2400" b="0" i="1" dirty="0" smtClean="0">
                            <a:latin typeface="Cambria Math" panose="02040503050406030204" pitchFamily="18" charset="0"/>
                          </a:rPr>
                          <m:t>𝑃</m:t>
                        </m:r>
                        <m:r>
                          <a:rPr kumimoji="1" lang="en-US" altLang="zh-CN" sz="2400" b="0" i="1" dirty="0" smtClean="0">
                            <a:latin typeface="Cambria Math" panose="02040503050406030204" pitchFamily="18" charset="0"/>
                          </a:rPr>
                          <m:t>+</m:t>
                        </m:r>
                        <m:r>
                          <a:rPr kumimoji="1" lang="en-US" altLang="zh-CN" sz="2400" b="0" i="1" dirty="0" smtClean="0">
                            <a:latin typeface="Cambria Math" panose="02040503050406030204" pitchFamily="18" charset="0"/>
                          </a:rPr>
                          <m:t>𝑅</m:t>
                        </m:r>
                      </m:den>
                    </m:f>
                    <m:r>
                      <a:rPr kumimoji="1" lang="en-US" altLang="zh-CN" sz="2400" b="0" i="1" smtClean="0">
                        <a:latin typeface="Cambria Math" panose="02040503050406030204" pitchFamily="18" charset="0"/>
                      </a:rPr>
                      <m:t> </m:t>
                    </m:r>
                  </m:oMath>
                </a14:m>
                <a:endParaRPr kumimoji="1" lang="en-US" altLang="zh-CN" sz="2400" b="0" dirty="0">
                  <a:latin typeface="Times" pitchFamily="2" charset="0"/>
                </a:endParaRPr>
              </a:p>
            </p:txBody>
          </p:sp>
        </mc:Choice>
        <mc:Fallback xmlns="">
          <p:sp>
            <p:nvSpPr>
              <p:cNvPr id="9" name="矩形 8">
                <a:extLst>
                  <a:ext uri="{FF2B5EF4-FFF2-40B4-BE49-F238E27FC236}">
                    <a16:creationId xmlns:a16="http://schemas.microsoft.com/office/drawing/2014/main" id="{8E9DC5C6-2F34-B640-A080-C12A8182F939}"/>
                  </a:ext>
                </a:extLst>
              </p:cNvPr>
              <p:cNvSpPr>
                <a:spLocks noRot="1" noChangeAspect="1" noMove="1" noResize="1" noEditPoints="1" noAdjustHandles="1" noChangeArrowheads="1" noChangeShapeType="1" noTextEdit="1"/>
              </p:cNvSpPr>
              <p:nvPr/>
            </p:nvSpPr>
            <p:spPr>
              <a:xfrm>
                <a:off x="-2620106" y="5108777"/>
                <a:ext cx="11992706" cy="991105"/>
              </a:xfrm>
              <a:prstGeom prst="rect">
                <a:avLst/>
              </a:prstGeom>
              <a:blipFill>
                <a:blip r:embed="rId3"/>
                <a:stretch>
                  <a:fillRect b="-126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31708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717EC-ECD6-A14F-80C2-08C96904052D}"/>
              </a:ext>
            </a:extLst>
          </p:cNvPr>
          <p:cNvSpPr>
            <a:spLocks noGrp="1"/>
          </p:cNvSpPr>
          <p:nvPr>
            <p:ph type="title"/>
          </p:nvPr>
        </p:nvSpPr>
        <p:spPr/>
        <p:txBody>
          <a:bodyPr/>
          <a:lstStyle/>
          <a:p>
            <a:r>
              <a:rPr kumimoji="1" lang="en-US" altLang="zh-CN" dirty="0">
                <a:latin typeface="Times" pitchFamily="2" charset="0"/>
              </a:rPr>
              <a:t>Previous Automatic Evaluation Metrics</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B5789C94-212E-7946-86E3-499C1BFD45EE}"/>
              </a:ext>
            </a:extLst>
          </p:cNvPr>
          <p:cNvSpPr>
            <a:spLocks noGrp="1"/>
          </p:cNvSpPr>
          <p:nvPr>
            <p:ph idx="1"/>
          </p:nvPr>
        </p:nvSpPr>
        <p:spPr>
          <a:xfrm>
            <a:off x="838200" y="1825625"/>
            <a:ext cx="10515600" cy="793631"/>
          </a:xfrm>
        </p:spPr>
        <p:txBody>
          <a:bodyPr/>
          <a:lstStyle/>
          <a:p>
            <a:r>
              <a:rPr kumimoji="1" lang="en-US" altLang="zh-CN" dirty="0">
                <a:solidFill>
                  <a:srgbClr val="FF0000"/>
                </a:solidFill>
                <a:latin typeface="Times" pitchFamily="2" charset="0"/>
              </a:rPr>
              <a:t>Quiz: What's wrong with these evaluation metrics?</a:t>
            </a:r>
          </a:p>
          <a:p>
            <a:endParaRPr kumimoji="1" lang="en-US" altLang="zh-CN" dirty="0">
              <a:solidFill>
                <a:srgbClr val="FF0000"/>
              </a:solidFill>
              <a:latin typeface="Times" pitchFamily="2" charset="0"/>
            </a:endParaRPr>
          </a:p>
          <a:p>
            <a:endParaRPr kumimoji="1" lang="en-US" altLang="zh-CN" dirty="0">
              <a:solidFill>
                <a:srgbClr val="FF0000"/>
              </a:solidFill>
              <a:latin typeface="Times" pitchFamily="2" charset="0"/>
            </a:endParaRPr>
          </a:p>
          <a:p>
            <a:endParaRPr kumimoji="1" lang="en-US" altLang="zh-CN" dirty="0">
              <a:solidFill>
                <a:srgbClr val="FF0000"/>
              </a:solidFill>
              <a:latin typeface="Times" pitchFamily="2" charset="0"/>
            </a:endParaRPr>
          </a:p>
          <a:p>
            <a:endParaRPr kumimoji="1" lang="en-US" altLang="zh-CN" dirty="0">
              <a:solidFill>
                <a:srgbClr val="FF0000"/>
              </a:solidFill>
              <a:latin typeface="Times" pitchFamily="2" charset="0"/>
            </a:endParaRPr>
          </a:p>
          <a:p>
            <a:endParaRPr kumimoji="1" lang="en-US" altLang="zh-CN" dirty="0">
              <a:solidFill>
                <a:srgbClr val="FF0000"/>
              </a:solidFill>
              <a:latin typeface="Times" pitchFamily="2" charset="0"/>
            </a:endParaRPr>
          </a:p>
          <a:p>
            <a:endParaRPr kumimoji="1" lang="en-US" altLang="zh-CN" dirty="0">
              <a:solidFill>
                <a:srgbClr val="FF0000"/>
              </a:solidFill>
              <a:latin typeface="Times" pitchFamily="2" charset="0"/>
            </a:endParaRPr>
          </a:p>
          <a:p>
            <a:pPr marL="0" indent="0">
              <a:buNone/>
            </a:pPr>
            <a:endParaRPr kumimoji="1" lang="en-US" altLang="zh-CN" dirty="0">
              <a:latin typeface="Times" pitchFamily="2" charset="0"/>
            </a:endParaRPr>
          </a:p>
          <a:p>
            <a:endParaRPr kumimoji="1" lang="zh-CN" altLang="en-US" dirty="0"/>
          </a:p>
        </p:txBody>
      </p:sp>
      <p:sp>
        <p:nvSpPr>
          <p:cNvPr id="4" name="灯片编号占位符 3">
            <a:extLst>
              <a:ext uri="{FF2B5EF4-FFF2-40B4-BE49-F238E27FC236}">
                <a16:creationId xmlns:a16="http://schemas.microsoft.com/office/drawing/2014/main" id="{4E3413C0-F327-A242-840A-1F42E754C132}"/>
              </a:ext>
            </a:extLst>
          </p:cNvPr>
          <p:cNvSpPr>
            <a:spLocks noGrp="1"/>
          </p:cNvSpPr>
          <p:nvPr>
            <p:ph type="sldNum" sz="quarter" idx="12"/>
          </p:nvPr>
        </p:nvSpPr>
        <p:spPr/>
        <p:txBody>
          <a:bodyPr/>
          <a:lstStyle/>
          <a:p>
            <a:fld id="{3BA621FD-5CB1-094B-97AC-112BE2702968}" type="slidenum">
              <a:rPr kumimoji="1" lang="zh-CN" altLang="en-US" smtClean="0"/>
              <a:t>16</a:t>
            </a:fld>
            <a:endParaRPr kumimoji="1" lang="zh-CN" altLang="en-US"/>
          </a:p>
        </p:txBody>
      </p:sp>
      <p:sp>
        <p:nvSpPr>
          <p:cNvPr id="5" name="内容占位符 11">
            <a:extLst>
              <a:ext uri="{FF2B5EF4-FFF2-40B4-BE49-F238E27FC236}">
                <a16:creationId xmlns:a16="http://schemas.microsoft.com/office/drawing/2014/main" id="{966F2552-EFF2-4B4B-95DB-1145C73AD62A}"/>
              </a:ext>
            </a:extLst>
          </p:cNvPr>
          <p:cNvSpPr txBox="1">
            <a:spLocks/>
          </p:cNvSpPr>
          <p:nvPr/>
        </p:nvSpPr>
        <p:spPr>
          <a:xfrm>
            <a:off x="838200" y="2619256"/>
            <a:ext cx="8512834" cy="6760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Times" pitchFamily="2" charset="0"/>
              </a:rPr>
              <a:t>A source document has multiple summaries.</a:t>
            </a:r>
          </a:p>
        </p:txBody>
      </p:sp>
      <p:sp>
        <p:nvSpPr>
          <p:cNvPr id="6" name="文档 5">
            <a:extLst>
              <a:ext uri="{FF2B5EF4-FFF2-40B4-BE49-F238E27FC236}">
                <a16:creationId xmlns:a16="http://schemas.microsoft.com/office/drawing/2014/main" id="{54018B08-9FCE-1A44-B75E-DE8459C8D0CF}"/>
              </a:ext>
            </a:extLst>
          </p:cNvPr>
          <p:cNvSpPr/>
          <p:nvPr/>
        </p:nvSpPr>
        <p:spPr>
          <a:xfrm>
            <a:off x="1725283" y="3830129"/>
            <a:ext cx="2329132" cy="1863306"/>
          </a:xfrm>
          <a:prstGeom prst="flowChartDocumen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solidFill>
                  <a:schemeClr val="tx1"/>
                </a:solidFill>
                <a:latin typeface="Times" pitchFamily="2" charset="0"/>
              </a:rPr>
              <a:t>Source Document</a:t>
            </a:r>
            <a:endParaRPr kumimoji="1" lang="zh-CN" altLang="en-US" sz="2400" dirty="0">
              <a:solidFill>
                <a:schemeClr val="tx1"/>
              </a:solidFill>
              <a:latin typeface="Times" pitchFamily="2" charset="0"/>
            </a:endParaRPr>
          </a:p>
        </p:txBody>
      </p:sp>
      <p:sp>
        <p:nvSpPr>
          <p:cNvPr id="7" name="多文档 6">
            <a:extLst>
              <a:ext uri="{FF2B5EF4-FFF2-40B4-BE49-F238E27FC236}">
                <a16:creationId xmlns:a16="http://schemas.microsoft.com/office/drawing/2014/main" id="{AB761912-9C50-EE46-B5AD-765E766555E0}"/>
              </a:ext>
            </a:extLst>
          </p:cNvPr>
          <p:cNvSpPr/>
          <p:nvPr/>
        </p:nvSpPr>
        <p:spPr>
          <a:xfrm>
            <a:off x="6832121" y="3560179"/>
            <a:ext cx="2674188" cy="2403205"/>
          </a:xfrm>
          <a:prstGeom prst="flowChartMultidocumen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solidFill>
                  <a:schemeClr val="tx1"/>
                </a:solidFill>
                <a:latin typeface="Times" pitchFamily="2" charset="0"/>
              </a:rPr>
              <a:t>Summaries</a:t>
            </a:r>
            <a:endParaRPr kumimoji="1" lang="zh-CN" altLang="en-US" sz="2400" dirty="0">
              <a:solidFill>
                <a:schemeClr val="tx1"/>
              </a:solidFill>
              <a:latin typeface="Times" pitchFamily="2" charset="0"/>
            </a:endParaRPr>
          </a:p>
        </p:txBody>
      </p:sp>
      <p:cxnSp>
        <p:nvCxnSpPr>
          <p:cNvPr id="8" name="直线箭头连接符 7">
            <a:extLst>
              <a:ext uri="{FF2B5EF4-FFF2-40B4-BE49-F238E27FC236}">
                <a16:creationId xmlns:a16="http://schemas.microsoft.com/office/drawing/2014/main" id="{8CBB7FA0-7426-1643-BCFB-165109F549CF}"/>
              </a:ext>
            </a:extLst>
          </p:cNvPr>
          <p:cNvCxnSpPr>
            <a:stCxn id="6" idx="3"/>
            <a:endCxn id="7" idx="1"/>
          </p:cNvCxnSpPr>
          <p:nvPr/>
        </p:nvCxnSpPr>
        <p:spPr>
          <a:xfrm>
            <a:off x="4054415" y="4761782"/>
            <a:ext cx="2777706"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内容占位符 11">
            <a:extLst>
              <a:ext uri="{FF2B5EF4-FFF2-40B4-BE49-F238E27FC236}">
                <a16:creationId xmlns:a16="http://schemas.microsoft.com/office/drawing/2014/main" id="{294542E1-5201-324E-BD77-F4072DE8221F}"/>
              </a:ext>
            </a:extLst>
          </p:cNvPr>
          <p:cNvSpPr txBox="1">
            <a:spLocks/>
          </p:cNvSpPr>
          <p:nvPr/>
        </p:nvSpPr>
        <p:spPr>
          <a:xfrm>
            <a:off x="838200" y="6045440"/>
            <a:ext cx="8512834" cy="6760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Times" pitchFamily="2" charset="0"/>
              </a:rPr>
              <a:t>Ignore linguistic and semantic information</a:t>
            </a:r>
          </a:p>
        </p:txBody>
      </p:sp>
    </p:spTree>
    <p:extLst>
      <p:ext uri="{BB962C8B-B14F-4D97-AF65-F5344CB8AC3E}">
        <p14:creationId xmlns:p14="http://schemas.microsoft.com/office/powerpoint/2010/main" val="3402816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8"/>
                                        </p:tgtEl>
                                        <p:attrNameLst>
                                          <p:attrName>style.visibility</p:attrName>
                                        </p:attrNameLst>
                                      </p:cBhvr>
                                      <p:to>
                                        <p:strVal val="visible"/>
                                      </p:to>
                                    </p:set>
                                    <p:animEffect transition="in" filter="wipe(left)">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717EC-ECD6-A14F-80C2-08C96904052D}"/>
              </a:ext>
            </a:extLst>
          </p:cNvPr>
          <p:cNvSpPr>
            <a:spLocks noGrp="1"/>
          </p:cNvSpPr>
          <p:nvPr>
            <p:ph type="title"/>
          </p:nvPr>
        </p:nvSpPr>
        <p:spPr/>
        <p:txBody>
          <a:bodyPr/>
          <a:lstStyle/>
          <a:p>
            <a:r>
              <a:rPr kumimoji="1" lang="en-US" altLang="zh-CN" dirty="0">
                <a:latin typeface="Times" pitchFamily="2" charset="0"/>
              </a:rPr>
              <a:t>Previous Human Evaluation Metrics</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B5789C94-212E-7946-86E3-499C1BFD45EE}"/>
              </a:ext>
            </a:extLst>
          </p:cNvPr>
          <p:cNvSpPr>
            <a:spLocks noGrp="1"/>
          </p:cNvSpPr>
          <p:nvPr>
            <p:ph idx="1"/>
          </p:nvPr>
        </p:nvSpPr>
        <p:spPr/>
        <p:txBody>
          <a:bodyPr/>
          <a:lstStyle/>
          <a:p>
            <a:r>
              <a:rPr kumimoji="1" lang="en-US" altLang="zh-CN" dirty="0">
                <a:latin typeface="Times" pitchFamily="2" charset="0"/>
              </a:rPr>
              <a:t>Grammaticality</a:t>
            </a:r>
          </a:p>
          <a:p>
            <a:r>
              <a:rPr kumimoji="1" lang="en-US" altLang="zh-CN" dirty="0">
                <a:latin typeface="Times" pitchFamily="2" charset="0"/>
              </a:rPr>
              <a:t>Relevance</a:t>
            </a:r>
          </a:p>
          <a:p>
            <a:r>
              <a:rPr kumimoji="1" lang="en-US" altLang="zh-CN" dirty="0">
                <a:latin typeface="Times" pitchFamily="2" charset="0"/>
              </a:rPr>
              <a:t>Non-redundancy</a:t>
            </a:r>
          </a:p>
          <a:p>
            <a:r>
              <a:rPr kumimoji="1" lang="en-US" altLang="zh-CN" dirty="0">
                <a:latin typeface="Times" pitchFamily="2" charset="0"/>
              </a:rPr>
              <a:t>Fluency</a:t>
            </a:r>
          </a:p>
          <a:p>
            <a:r>
              <a:rPr kumimoji="1" lang="en-US" altLang="zh-CN" dirty="0">
                <a:latin typeface="Times" pitchFamily="2" charset="0"/>
              </a:rPr>
              <a:t>……</a:t>
            </a:r>
            <a:endParaRPr kumimoji="1" lang="zh-CN" altLang="en-US" dirty="0"/>
          </a:p>
        </p:txBody>
      </p:sp>
      <p:sp>
        <p:nvSpPr>
          <p:cNvPr id="4" name="灯片编号占位符 3">
            <a:extLst>
              <a:ext uri="{FF2B5EF4-FFF2-40B4-BE49-F238E27FC236}">
                <a16:creationId xmlns:a16="http://schemas.microsoft.com/office/drawing/2014/main" id="{4E3413C0-F327-A242-840A-1F42E754C132}"/>
              </a:ext>
            </a:extLst>
          </p:cNvPr>
          <p:cNvSpPr>
            <a:spLocks noGrp="1"/>
          </p:cNvSpPr>
          <p:nvPr>
            <p:ph type="sldNum" sz="quarter" idx="12"/>
          </p:nvPr>
        </p:nvSpPr>
        <p:spPr/>
        <p:txBody>
          <a:bodyPr/>
          <a:lstStyle/>
          <a:p>
            <a:fld id="{3BA621FD-5CB1-094B-97AC-112BE2702968}" type="slidenum">
              <a:rPr kumimoji="1" lang="zh-CN" altLang="en-US" smtClean="0"/>
              <a:t>17</a:t>
            </a:fld>
            <a:endParaRPr kumimoji="1" lang="zh-CN" altLang="en-US"/>
          </a:p>
        </p:txBody>
      </p:sp>
    </p:spTree>
    <p:extLst>
      <p:ext uri="{BB962C8B-B14F-4D97-AF65-F5344CB8AC3E}">
        <p14:creationId xmlns:p14="http://schemas.microsoft.com/office/powerpoint/2010/main" val="1503667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717EC-ECD6-A14F-80C2-08C96904052D}"/>
              </a:ext>
            </a:extLst>
          </p:cNvPr>
          <p:cNvSpPr>
            <a:spLocks noGrp="1"/>
          </p:cNvSpPr>
          <p:nvPr>
            <p:ph type="title"/>
          </p:nvPr>
        </p:nvSpPr>
        <p:spPr/>
        <p:txBody>
          <a:bodyPr/>
          <a:lstStyle/>
          <a:p>
            <a:r>
              <a:rPr kumimoji="1" lang="en-US" altLang="zh-CN" dirty="0">
                <a:latin typeface="Times" pitchFamily="2" charset="0"/>
              </a:rPr>
              <a:t>Previous Human Evaluation Metrics</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B5789C94-212E-7946-86E3-499C1BFD45EE}"/>
              </a:ext>
            </a:extLst>
          </p:cNvPr>
          <p:cNvSpPr>
            <a:spLocks noGrp="1"/>
          </p:cNvSpPr>
          <p:nvPr>
            <p:ph idx="1"/>
          </p:nvPr>
        </p:nvSpPr>
        <p:spPr/>
        <p:txBody>
          <a:bodyPr/>
          <a:lstStyle/>
          <a:p>
            <a:r>
              <a:rPr kumimoji="1" lang="en-US" altLang="zh-CN" dirty="0">
                <a:latin typeface="Times" pitchFamily="2" charset="0"/>
              </a:rPr>
              <a:t>Rating Scales</a:t>
            </a:r>
          </a:p>
          <a:p>
            <a:pPr lvl="1"/>
            <a:r>
              <a:rPr kumimoji="1" lang="en-US" altLang="zh-CN" dirty="0">
                <a:latin typeface="Times" pitchFamily="2" charset="0"/>
              </a:rPr>
              <a:t>rate the generated summaries (from 1 to 5)</a:t>
            </a:r>
          </a:p>
          <a:p>
            <a:pPr lvl="1"/>
            <a:endParaRPr kumimoji="1" lang="en-US" altLang="zh-CN" dirty="0"/>
          </a:p>
          <a:p>
            <a:pPr lvl="1"/>
            <a:endParaRPr kumimoji="1" lang="zh-CN" altLang="en-US" dirty="0"/>
          </a:p>
        </p:txBody>
      </p:sp>
      <p:sp>
        <p:nvSpPr>
          <p:cNvPr id="4" name="灯片编号占位符 3">
            <a:extLst>
              <a:ext uri="{FF2B5EF4-FFF2-40B4-BE49-F238E27FC236}">
                <a16:creationId xmlns:a16="http://schemas.microsoft.com/office/drawing/2014/main" id="{4E3413C0-F327-A242-840A-1F42E754C132}"/>
              </a:ext>
            </a:extLst>
          </p:cNvPr>
          <p:cNvSpPr>
            <a:spLocks noGrp="1"/>
          </p:cNvSpPr>
          <p:nvPr>
            <p:ph type="sldNum" sz="quarter" idx="12"/>
          </p:nvPr>
        </p:nvSpPr>
        <p:spPr/>
        <p:txBody>
          <a:bodyPr/>
          <a:lstStyle/>
          <a:p>
            <a:fld id="{3BA621FD-5CB1-094B-97AC-112BE2702968}" type="slidenum">
              <a:rPr kumimoji="1" lang="zh-CN" altLang="en-US" smtClean="0"/>
              <a:t>18</a:t>
            </a:fld>
            <a:endParaRPr kumimoji="1" lang="zh-CN" altLang="en-US"/>
          </a:p>
        </p:txBody>
      </p:sp>
      <p:pic>
        <p:nvPicPr>
          <p:cNvPr id="5" name="图片 4">
            <a:extLst>
              <a:ext uri="{FF2B5EF4-FFF2-40B4-BE49-F238E27FC236}">
                <a16:creationId xmlns:a16="http://schemas.microsoft.com/office/drawing/2014/main" id="{4E303BB5-108E-8E41-B98C-4A0FD1319B80}"/>
              </a:ext>
            </a:extLst>
          </p:cNvPr>
          <p:cNvPicPr>
            <a:picLocks noChangeAspect="1"/>
          </p:cNvPicPr>
          <p:nvPr/>
        </p:nvPicPr>
        <p:blipFill>
          <a:blip r:embed="rId3"/>
          <a:stretch>
            <a:fillRect/>
          </a:stretch>
        </p:blipFill>
        <p:spPr>
          <a:xfrm>
            <a:off x="2675865" y="3228390"/>
            <a:ext cx="6530673" cy="1723171"/>
          </a:xfrm>
          <a:prstGeom prst="rect">
            <a:avLst/>
          </a:prstGeom>
        </p:spPr>
      </p:pic>
    </p:spTree>
    <p:extLst>
      <p:ext uri="{BB962C8B-B14F-4D97-AF65-F5344CB8AC3E}">
        <p14:creationId xmlns:p14="http://schemas.microsoft.com/office/powerpoint/2010/main" val="3405572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717EC-ECD6-A14F-80C2-08C96904052D}"/>
              </a:ext>
            </a:extLst>
          </p:cNvPr>
          <p:cNvSpPr>
            <a:spLocks noGrp="1"/>
          </p:cNvSpPr>
          <p:nvPr>
            <p:ph type="title"/>
          </p:nvPr>
        </p:nvSpPr>
        <p:spPr/>
        <p:txBody>
          <a:bodyPr/>
          <a:lstStyle/>
          <a:p>
            <a:r>
              <a:rPr kumimoji="1" lang="en-US" altLang="zh-CN" dirty="0">
                <a:latin typeface="Times" pitchFamily="2" charset="0"/>
              </a:rPr>
              <a:t>Previous Human Evaluation Metrics</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B5789C94-212E-7946-86E3-499C1BFD45EE}"/>
              </a:ext>
            </a:extLst>
          </p:cNvPr>
          <p:cNvSpPr>
            <a:spLocks noGrp="1"/>
          </p:cNvSpPr>
          <p:nvPr>
            <p:ph idx="1"/>
          </p:nvPr>
        </p:nvSpPr>
        <p:spPr/>
        <p:txBody>
          <a:bodyPr/>
          <a:lstStyle/>
          <a:p>
            <a:r>
              <a:rPr kumimoji="1" lang="en-US" altLang="zh-CN" dirty="0">
                <a:latin typeface="Times" pitchFamily="2" charset="0"/>
              </a:rPr>
              <a:t>Ranking Scales</a:t>
            </a:r>
          </a:p>
          <a:p>
            <a:pPr lvl="1"/>
            <a:r>
              <a:rPr kumimoji="1" lang="en-US" altLang="zh-CN" dirty="0">
                <a:latin typeface="Times" pitchFamily="2" charset="0"/>
              </a:rPr>
              <a:t>rank the generated summaries</a:t>
            </a:r>
          </a:p>
          <a:p>
            <a:pPr lvl="1"/>
            <a:endParaRPr kumimoji="1" lang="en-US" altLang="zh-CN" dirty="0"/>
          </a:p>
          <a:p>
            <a:pPr lvl="1"/>
            <a:endParaRPr kumimoji="1" lang="zh-CN" altLang="en-US" dirty="0"/>
          </a:p>
        </p:txBody>
      </p:sp>
      <p:sp>
        <p:nvSpPr>
          <p:cNvPr id="4" name="灯片编号占位符 3">
            <a:extLst>
              <a:ext uri="{FF2B5EF4-FFF2-40B4-BE49-F238E27FC236}">
                <a16:creationId xmlns:a16="http://schemas.microsoft.com/office/drawing/2014/main" id="{4E3413C0-F327-A242-840A-1F42E754C132}"/>
              </a:ext>
            </a:extLst>
          </p:cNvPr>
          <p:cNvSpPr>
            <a:spLocks noGrp="1"/>
          </p:cNvSpPr>
          <p:nvPr>
            <p:ph type="sldNum" sz="quarter" idx="12"/>
          </p:nvPr>
        </p:nvSpPr>
        <p:spPr/>
        <p:txBody>
          <a:bodyPr/>
          <a:lstStyle/>
          <a:p>
            <a:fld id="{3BA621FD-5CB1-094B-97AC-112BE2702968}" type="slidenum">
              <a:rPr kumimoji="1" lang="zh-CN" altLang="en-US" smtClean="0"/>
              <a:t>19</a:t>
            </a:fld>
            <a:endParaRPr kumimoji="1" lang="zh-CN" altLang="en-US"/>
          </a:p>
        </p:txBody>
      </p:sp>
      <p:pic>
        <p:nvPicPr>
          <p:cNvPr id="7" name="图片 6">
            <a:extLst>
              <a:ext uri="{FF2B5EF4-FFF2-40B4-BE49-F238E27FC236}">
                <a16:creationId xmlns:a16="http://schemas.microsoft.com/office/drawing/2014/main" id="{B145E3E7-1815-644D-BBC5-58FE8395207F}"/>
              </a:ext>
            </a:extLst>
          </p:cNvPr>
          <p:cNvPicPr>
            <a:picLocks noChangeAspect="1"/>
          </p:cNvPicPr>
          <p:nvPr/>
        </p:nvPicPr>
        <p:blipFill>
          <a:blip r:embed="rId3"/>
          <a:stretch>
            <a:fillRect/>
          </a:stretch>
        </p:blipFill>
        <p:spPr>
          <a:xfrm>
            <a:off x="2306009" y="2921793"/>
            <a:ext cx="6304591" cy="2842919"/>
          </a:xfrm>
          <a:prstGeom prst="rect">
            <a:avLst/>
          </a:prstGeom>
        </p:spPr>
      </p:pic>
    </p:spTree>
    <p:extLst>
      <p:ext uri="{BB962C8B-B14F-4D97-AF65-F5344CB8AC3E}">
        <p14:creationId xmlns:p14="http://schemas.microsoft.com/office/powerpoint/2010/main" val="65579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717EC-ECD6-A14F-80C2-08C96904052D}"/>
              </a:ext>
            </a:extLst>
          </p:cNvPr>
          <p:cNvSpPr>
            <a:spLocks noGrp="1"/>
          </p:cNvSpPr>
          <p:nvPr>
            <p:ph type="title"/>
          </p:nvPr>
        </p:nvSpPr>
        <p:spPr/>
        <p:txBody>
          <a:bodyPr/>
          <a:lstStyle/>
          <a:p>
            <a:r>
              <a:rPr kumimoji="1" lang="en-US" altLang="zh-CN" dirty="0">
                <a:latin typeface="Times" pitchFamily="2" charset="0"/>
              </a:rPr>
              <a:t>Content</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B5789C94-212E-7946-86E3-499C1BFD45EE}"/>
              </a:ext>
            </a:extLst>
          </p:cNvPr>
          <p:cNvSpPr>
            <a:spLocks noGrp="1"/>
          </p:cNvSpPr>
          <p:nvPr>
            <p:ph idx="1"/>
          </p:nvPr>
        </p:nvSpPr>
        <p:spPr/>
        <p:txBody>
          <a:bodyPr/>
          <a:lstStyle/>
          <a:p>
            <a:r>
              <a:rPr kumimoji="1" lang="en-US" altLang="zh-CN" dirty="0">
                <a:latin typeface="Times" pitchFamily="2" charset="0"/>
              </a:rPr>
              <a:t>Summarization</a:t>
            </a:r>
          </a:p>
          <a:p>
            <a:r>
              <a:rPr kumimoji="1" lang="en-US" altLang="zh-CN" dirty="0">
                <a:latin typeface="Times" pitchFamily="2" charset="0"/>
              </a:rPr>
              <a:t>Previous Summarization Evaluation Metrics</a:t>
            </a:r>
          </a:p>
          <a:p>
            <a:r>
              <a:rPr kumimoji="1" lang="en-US" altLang="zh-CN" dirty="0">
                <a:latin typeface="Times" pitchFamily="2" charset="0"/>
              </a:rPr>
              <a:t>HIGHRES</a:t>
            </a:r>
          </a:p>
          <a:p>
            <a:r>
              <a:rPr kumimoji="1" lang="en-US" altLang="zh-CN" dirty="0">
                <a:latin typeface="Times" pitchFamily="2" charset="0"/>
              </a:rPr>
              <a:t>Conclusion</a:t>
            </a:r>
          </a:p>
          <a:p>
            <a:endParaRPr kumimoji="1" lang="zh-CN" altLang="en-US" dirty="0"/>
          </a:p>
        </p:txBody>
      </p:sp>
      <p:sp>
        <p:nvSpPr>
          <p:cNvPr id="4" name="灯片编号占位符 3">
            <a:extLst>
              <a:ext uri="{FF2B5EF4-FFF2-40B4-BE49-F238E27FC236}">
                <a16:creationId xmlns:a16="http://schemas.microsoft.com/office/drawing/2014/main" id="{4E3413C0-F327-A242-840A-1F42E754C132}"/>
              </a:ext>
            </a:extLst>
          </p:cNvPr>
          <p:cNvSpPr>
            <a:spLocks noGrp="1"/>
          </p:cNvSpPr>
          <p:nvPr>
            <p:ph type="sldNum" sz="quarter" idx="12"/>
          </p:nvPr>
        </p:nvSpPr>
        <p:spPr/>
        <p:txBody>
          <a:bodyPr/>
          <a:lstStyle/>
          <a:p>
            <a:fld id="{3BA621FD-5CB1-094B-97AC-112BE2702968}" type="slidenum">
              <a:rPr kumimoji="1" lang="zh-CN" altLang="en-US" smtClean="0"/>
              <a:t>2</a:t>
            </a:fld>
            <a:endParaRPr kumimoji="1" lang="zh-CN" altLang="en-US"/>
          </a:p>
        </p:txBody>
      </p:sp>
    </p:spTree>
    <p:extLst>
      <p:ext uri="{BB962C8B-B14F-4D97-AF65-F5344CB8AC3E}">
        <p14:creationId xmlns:p14="http://schemas.microsoft.com/office/powerpoint/2010/main" val="10134783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717EC-ECD6-A14F-80C2-08C96904052D}"/>
              </a:ext>
            </a:extLst>
          </p:cNvPr>
          <p:cNvSpPr>
            <a:spLocks noGrp="1"/>
          </p:cNvSpPr>
          <p:nvPr>
            <p:ph type="title"/>
          </p:nvPr>
        </p:nvSpPr>
        <p:spPr/>
        <p:txBody>
          <a:bodyPr/>
          <a:lstStyle/>
          <a:p>
            <a:r>
              <a:rPr kumimoji="1" lang="en-US" altLang="zh-CN" dirty="0">
                <a:latin typeface="Times" pitchFamily="2" charset="0"/>
              </a:rPr>
              <a:t>Previous Human Evaluation Metrics</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B5789C94-212E-7946-86E3-499C1BFD45EE}"/>
              </a:ext>
            </a:extLst>
          </p:cNvPr>
          <p:cNvSpPr>
            <a:spLocks noGrp="1"/>
          </p:cNvSpPr>
          <p:nvPr>
            <p:ph idx="1"/>
          </p:nvPr>
        </p:nvSpPr>
        <p:spPr/>
        <p:txBody>
          <a:bodyPr/>
          <a:lstStyle/>
          <a:p>
            <a:r>
              <a:rPr kumimoji="1" lang="en-US" altLang="zh-CN" dirty="0">
                <a:latin typeface="Times" pitchFamily="2" charset="0"/>
              </a:rPr>
              <a:t>Best-Worst Scaling</a:t>
            </a:r>
          </a:p>
          <a:p>
            <a:pPr lvl="1"/>
            <a:r>
              <a:rPr lang="en" altLang="zh-CN" dirty="0">
                <a:latin typeface="Times" pitchFamily="2" charset="0"/>
              </a:rPr>
              <a:t>select the best generated summary and worst generated summary</a:t>
            </a:r>
          </a:p>
          <a:p>
            <a:pPr lvl="1"/>
            <a:r>
              <a:rPr lang="en" altLang="zh-CN" dirty="0">
                <a:latin typeface="Times" pitchFamily="2" charset="0"/>
              </a:rPr>
              <a:t>the best frequency minus the worst frequency</a:t>
            </a:r>
            <a:endParaRPr kumimoji="1" lang="zh-CN" altLang="en-US" dirty="0">
              <a:latin typeface="Times" pitchFamily="2" charset="0"/>
            </a:endParaRPr>
          </a:p>
        </p:txBody>
      </p:sp>
      <p:sp>
        <p:nvSpPr>
          <p:cNvPr id="4" name="灯片编号占位符 3">
            <a:extLst>
              <a:ext uri="{FF2B5EF4-FFF2-40B4-BE49-F238E27FC236}">
                <a16:creationId xmlns:a16="http://schemas.microsoft.com/office/drawing/2014/main" id="{4E3413C0-F327-A242-840A-1F42E754C132}"/>
              </a:ext>
            </a:extLst>
          </p:cNvPr>
          <p:cNvSpPr>
            <a:spLocks noGrp="1"/>
          </p:cNvSpPr>
          <p:nvPr>
            <p:ph type="sldNum" sz="quarter" idx="12"/>
          </p:nvPr>
        </p:nvSpPr>
        <p:spPr/>
        <p:txBody>
          <a:bodyPr/>
          <a:lstStyle/>
          <a:p>
            <a:fld id="{3BA621FD-5CB1-094B-97AC-112BE2702968}" type="slidenum">
              <a:rPr kumimoji="1" lang="zh-CN" altLang="en-US" smtClean="0"/>
              <a:t>20</a:t>
            </a:fld>
            <a:endParaRPr kumimoji="1" lang="zh-CN" altLang="en-US"/>
          </a:p>
        </p:txBody>
      </p:sp>
      <p:pic>
        <p:nvPicPr>
          <p:cNvPr id="5" name="图片 4">
            <a:extLst>
              <a:ext uri="{FF2B5EF4-FFF2-40B4-BE49-F238E27FC236}">
                <a16:creationId xmlns:a16="http://schemas.microsoft.com/office/drawing/2014/main" id="{F45361B7-7C0B-CB45-B9E7-5164F82E064C}"/>
              </a:ext>
            </a:extLst>
          </p:cNvPr>
          <p:cNvPicPr>
            <a:picLocks noChangeAspect="1"/>
          </p:cNvPicPr>
          <p:nvPr/>
        </p:nvPicPr>
        <p:blipFill>
          <a:blip r:embed="rId3"/>
          <a:stretch>
            <a:fillRect/>
          </a:stretch>
        </p:blipFill>
        <p:spPr>
          <a:xfrm>
            <a:off x="2429219" y="3603371"/>
            <a:ext cx="7333561" cy="1869655"/>
          </a:xfrm>
          <a:prstGeom prst="rect">
            <a:avLst/>
          </a:prstGeom>
        </p:spPr>
      </p:pic>
    </p:spTree>
    <p:extLst>
      <p:ext uri="{BB962C8B-B14F-4D97-AF65-F5344CB8AC3E}">
        <p14:creationId xmlns:p14="http://schemas.microsoft.com/office/powerpoint/2010/main" val="24987597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92981C-34D7-5F43-9429-F801ECB7FF53}"/>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9DF7B0AB-3785-F543-A6D1-7122AF2173AE}"/>
              </a:ext>
            </a:extLst>
          </p:cNvPr>
          <p:cNvSpPr>
            <a:spLocks noGrp="1"/>
          </p:cNvSpPr>
          <p:nvPr>
            <p:ph idx="1"/>
          </p:nvPr>
        </p:nvSpPr>
        <p:spPr/>
        <p:txBody>
          <a:bodyPr/>
          <a:lstStyle/>
          <a:p>
            <a:pPr marL="0" indent="0">
              <a:buNone/>
            </a:pPr>
            <a:r>
              <a:rPr kumimoji="1" lang="en" altLang="zh-CN" dirty="0">
                <a:latin typeface="Times" pitchFamily="2" charset="0"/>
              </a:rPr>
              <a:t>	Those that conduct manual assessment of the content, typically </a:t>
            </a:r>
            <a:r>
              <a:rPr kumimoji="1" lang="en" altLang="zh-CN" dirty="0">
                <a:solidFill>
                  <a:srgbClr val="FF0000"/>
                </a:solidFill>
                <a:latin typeface="Times" pitchFamily="2" charset="0"/>
              </a:rPr>
              <a:t>use a single reference summary</a:t>
            </a:r>
            <a:r>
              <a:rPr kumimoji="1" lang="en" altLang="zh-CN" dirty="0">
                <a:latin typeface="Times" pitchFamily="2" charset="0"/>
              </a:rPr>
              <a:t>, are likely to </a:t>
            </a:r>
            <a:r>
              <a:rPr kumimoji="1" lang="en" altLang="zh-CN" dirty="0">
                <a:solidFill>
                  <a:srgbClr val="FF0000"/>
                </a:solidFill>
                <a:latin typeface="Times" pitchFamily="2" charset="0"/>
              </a:rPr>
              <a:t>exhibit reference bias</a:t>
            </a:r>
            <a:r>
              <a:rPr kumimoji="1" lang="en" altLang="zh-CN" dirty="0">
                <a:latin typeface="Times" pitchFamily="2" charset="0"/>
              </a:rPr>
              <a:t>.</a:t>
            </a:r>
            <a:endParaRPr kumimoji="1" lang="zh-CN" altLang="en-US" dirty="0">
              <a:latin typeface="Times" pitchFamily="2" charset="0"/>
            </a:endParaRPr>
          </a:p>
        </p:txBody>
      </p:sp>
      <p:sp>
        <p:nvSpPr>
          <p:cNvPr id="4" name="灯片编号占位符 3">
            <a:extLst>
              <a:ext uri="{FF2B5EF4-FFF2-40B4-BE49-F238E27FC236}">
                <a16:creationId xmlns:a16="http://schemas.microsoft.com/office/drawing/2014/main" id="{37BACB47-DCAB-864E-A3E5-167104D53E21}"/>
              </a:ext>
            </a:extLst>
          </p:cNvPr>
          <p:cNvSpPr>
            <a:spLocks noGrp="1"/>
          </p:cNvSpPr>
          <p:nvPr>
            <p:ph type="sldNum" sz="quarter" idx="12"/>
          </p:nvPr>
        </p:nvSpPr>
        <p:spPr/>
        <p:txBody>
          <a:bodyPr/>
          <a:lstStyle/>
          <a:p>
            <a:fld id="{3BA621FD-5CB1-094B-97AC-112BE2702968}" type="slidenum">
              <a:rPr kumimoji="1" lang="zh-CN" altLang="en-US" smtClean="0"/>
              <a:t>21</a:t>
            </a:fld>
            <a:endParaRPr kumimoji="1" lang="zh-CN" altLang="en-US"/>
          </a:p>
        </p:txBody>
      </p:sp>
    </p:spTree>
    <p:extLst>
      <p:ext uri="{BB962C8B-B14F-4D97-AF65-F5344CB8AC3E}">
        <p14:creationId xmlns:p14="http://schemas.microsoft.com/office/powerpoint/2010/main" val="36835188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717EC-ECD6-A14F-80C2-08C96904052D}"/>
              </a:ext>
            </a:extLst>
          </p:cNvPr>
          <p:cNvSpPr>
            <a:spLocks noGrp="1"/>
          </p:cNvSpPr>
          <p:nvPr>
            <p:ph type="title"/>
          </p:nvPr>
        </p:nvSpPr>
        <p:spPr/>
        <p:txBody>
          <a:bodyPr/>
          <a:lstStyle/>
          <a:p>
            <a:r>
              <a:rPr kumimoji="1" lang="en-US" altLang="zh-CN" dirty="0">
                <a:latin typeface="Times" pitchFamily="2" charset="0"/>
              </a:rPr>
              <a:t>HIGHRES</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B5789C94-212E-7946-86E3-499C1BFD45EE}"/>
              </a:ext>
            </a:extLst>
          </p:cNvPr>
          <p:cNvSpPr>
            <a:spLocks noGrp="1"/>
          </p:cNvSpPr>
          <p:nvPr>
            <p:ph idx="1"/>
          </p:nvPr>
        </p:nvSpPr>
        <p:spPr/>
        <p:txBody>
          <a:bodyPr/>
          <a:lstStyle/>
          <a:p>
            <a:r>
              <a:rPr lang="en" altLang="zh-CN" dirty="0">
                <a:latin typeface="Times" pitchFamily="2" charset="0"/>
              </a:rPr>
              <a:t>A</a:t>
            </a:r>
            <a:r>
              <a:rPr lang="zh-CN" altLang="en-US" dirty="0">
                <a:latin typeface="Times" pitchFamily="2" charset="0"/>
              </a:rPr>
              <a:t> </a:t>
            </a:r>
            <a:r>
              <a:rPr lang="en" altLang="zh-CN" dirty="0">
                <a:latin typeface="Times" pitchFamily="2" charset="0"/>
              </a:rPr>
              <a:t>manual evaluation</a:t>
            </a:r>
          </a:p>
          <a:p>
            <a:r>
              <a:rPr lang="en" altLang="zh-CN" dirty="0" err="1">
                <a:latin typeface="Times" pitchFamily="2" charset="0"/>
              </a:rPr>
              <a:t>HIGHlight</a:t>
            </a:r>
            <a:r>
              <a:rPr lang="en" altLang="zh-CN" dirty="0">
                <a:latin typeface="Times" pitchFamily="2" charset="0"/>
              </a:rPr>
              <a:t>-based Reference-less Evaluation</a:t>
            </a:r>
            <a:r>
              <a:rPr lang="en-US" altLang="zh-CN" dirty="0">
                <a:latin typeface="Times" pitchFamily="2" charset="0"/>
              </a:rPr>
              <a:t>, </a:t>
            </a:r>
            <a:r>
              <a:rPr lang="en" altLang="zh-CN" dirty="0">
                <a:latin typeface="Times" pitchFamily="2" charset="0"/>
              </a:rPr>
              <a:t>in which a summary is assessed against the source document via manually highlighted salient content in the latter.</a:t>
            </a:r>
          </a:p>
          <a:p>
            <a:pPr marL="0" indent="0">
              <a:buNone/>
            </a:pPr>
            <a:endParaRPr kumimoji="1" lang="zh-CN" altLang="en-US" dirty="0">
              <a:latin typeface="Times" pitchFamily="2" charset="0"/>
            </a:endParaRPr>
          </a:p>
        </p:txBody>
      </p:sp>
      <p:sp>
        <p:nvSpPr>
          <p:cNvPr id="4" name="灯片编号占位符 3">
            <a:extLst>
              <a:ext uri="{FF2B5EF4-FFF2-40B4-BE49-F238E27FC236}">
                <a16:creationId xmlns:a16="http://schemas.microsoft.com/office/drawing/2014/main" id="{4E3413C0-F327-A242-840A-1F42E754C132}"/>
              </a:ext>
            </a:extLst>
          </p:cNvPr>
          <p:cNvSpPr>
            <a:spLocks noGrp="1"/>
          </p:cNvSpPr>
          <p:nvPr>
            <p:ph type="sldNum" sz="quarter" idx="12"/>
          </p:nvPr>
        </p:nvSpPr>
        <p:spPr/>
        <p:txBody>
          <a:bodyPr/>
          <a:lstStyle/>
          <a:p>
            <a:fld id="{3BA621FD-5CB1-094B-97AC-112BE2702968}" type="slidenum">
              <a:rPr kumimoji="1" lang="zh-CN" altLang="en-US" smtClean="0"/>
              <a:t>22</a:t>
            </a:fld>
            <a:endParaRPr kumimoji="1" lang="zh-CN" altLang="en-US"/>
          </a:p>
        </p:txBody>
      </p:sp>
    </p:spTree>
    <p:extLst>
      <p:ext uri="{BB962C8B-B14F-4D97-AF65-F5344CB8AC3E}">
        <p14:creationId xmlns:p14="http://schemas.microsoft.com/office/powerpoint/2010/main" val="27115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717EC-ECD6-A14F-80C2-08C96904052D}"/>
              </a:ext>
            </a:extLst>
          </p:cNvPr>
          <p:cNvSpPr>
            <a:spLocks noGrp="1"/>
          </p:cNvSpPr>
          <p:nvPr>
            <p:ph type="title"/>
          </p:nvPr>
        </p:nvSpPr>
        <p:spPr/>
        <p:txBody>
          <a:bodyPr/>
          <a:lstStyle/>
          <a:p>
            <a:r>
              <a:rPr kumimoji="1" lang="en-US" altLang="zh-CN" dirty="0">
                <a:latin typeface="Times" pitchFamily="2" charset="0"/>
              </a:rPr>
              <a:t>HIGHRES</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B5789C94-212E-7946-86E3-499C1BFD45EE}"/>
              </a:ext>
            </a:extLst>
          </p:cNvPr>
          <p:cNvSpPr>
            <a:spLocks noGrp="1"/>
          </p:cNvSpPr>
          <p:nvPr>
            <p:ph idx="1"/>
          </p:nvPr>
        </p:nvSpPr>
        <p:spPr/>
        <p:txBody>
          <a:bodyPr/>
          <a:lstStyle/>
          <a:p>
            <a:r>
              <a:rPr lang="en-US" altLang="zh-CN" dirty="0">
                <a:latin typeface="Times" pitchFamily="2" charset="0"/>
              </a:rPr>
              <a:t>Three main components:</a:t>
            </a:r>
          </a:p>
          <a:p>
            <a:pPr lvl="1"/>
            <a:r>
              <a:rPr lang="en" altLang="zh-CN" dirty="0">
                <a:latin typeface="Times" pitchFamily="2" charset="0"/>
              </a:rPr>
              <a:t>document highlight annotation</a:t>
            </a:r>
          </a:p>
          <a:p>
            <a:pPr lvl="1"/>
            <a:r>
              <a:rPr lang="en" altLang="zh-CN" dirty="0">
                <a:latin typeface="Times" pitchFamily="2" charset="0"/>
              </a:rPr>
              <a:t>highlight-based content evaluation</a:t>
            </a:r>
          </a:p>
          <a:p>
            <a:pPr lvl="1"/>
            <a:r>
              <a:rPr lang="en" altLang="zh-CN" dirty="0">
                <a:latin typeface="Times" pitchFamily="2" charset="0"/>
              </a:rPr>
              <a:t>clarity and fluency evaluation</a:t>
            </a:r>
          </a:p>
          <a:p>
            <a:pPr marL="0" indent="0">
              <a:buNone/>
            </a:pPr>
            <a:endParaRPr kumimoji="1" lang="zh-CN" altLang="en-US" dirty="0">
              <a:latin typeface="Times" pitchFamily="2" charset="0"/>
            </a:endParaRPr>
          </a:p>
        </p:txBody>
      </p:sp>
      <p:sp>
        <p:nvSpPr>
          <p:cNvPr id="4" name="灯片编号占位符 3">
            <a:extLst>
              <a:ext uri="{FF2B5EF4-FFF2-40B4-BE49-F238E27FC236}">
                <a16:creationId xmlns:a16="http://schemas.microsoft.com/office/drawing/2014/main" id="{4E3413C0-F327-A242-840A-1F42E754C132}"/>
              </a:ext>
            </a:extLst>
          </p:cNvPr>
          <p:cNvSpPr>
            <a:spLocks noGrp="1"/>
          </p:cNvSpPr>
          <p:nvPr>
            <p:ph type="sldNum" sz="quarter" idx="12"/>
          </p:nvPr>
        </p:nvSpPr>
        <p:spPr/>
        <p:txBody>
          <a:bodyPr/>
          <a:lstStyle/>
          <a:p>
            <a:fld id="{3BA621FD-5CB1-094B-97AC-112BE2702968}" type="slidenum">
              <a:rPr kumimoji="1" lang="zh-CN" altLang="en-US" smtClean="0"/>
              <a:t>23</a:t>
            </a:fld>
            <a:endParaRPr kumimoji="1" lang="zh-CN" altLang="en-US"/>
          </a:p>
        </p:txBody>
      </p:sp>
    </p:spTree>
    <p:extLst>
      <p:ext uri="{BB962C8B-B14F-4D97-AF65-F5344CB8AC3E}">
        <p14:creationId xmlns:p14="http://schemas.microsoft.com/office/powerpoint/2010/main" val="3572083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717EC-ECD6-A14F-80C2-08C96904052D}"/>
              </a:ext>
            </a:extLst>
          </p:cNvPr>
          <p:cNvSpPr>
            <a:spLocks noGrp="1"/>
          </p:cNvSpPr>
          <p:nvPr>
            <p:ph type="title"/>
          </p:nvPr>
        </p:nvSpPr>
        <p:spPr/>
        <p:txBody>
          <a:bodyPr/>
          <a:lstStyle/>
          <a:p>
            <a:r>
              <a:rPr kumimoji="1" lang="en-US" altLang="zh-CN" dirty="0">
                <a:latin typeface="Times" pitchFamily="2" charset="0"/>
              </a:rPr>
              <a:t>HIGHRES</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B5789C94-212E-7946-86E3-499C1BFD45EE}"/>
              </a:ext>
            </a:extLst>
          </p:cNvPr>
          <p:cNvSpPr>
            <a:spLocks noGrp="1"/>
          </p:cNvSpPr>
          <p:nvPr>
            <p:ph idx="1"/>
          </p:nvPr>
        </p:nvSpPr>
        <p:spPr/>
        <p:txBody>
          <a:bodyPr/>
          <a:lstStyle/>
          <a:p>
            <a:r>
              <a:rPr lang="en-US" altLang="zh-CN" dirty="0">
                <a:latin typeface="Times" pitchFamily="2" charset="0"/>
              </a:rPr>
              <a:t>Three main components:</a:t>
            </a:r>
          </a:p>
          <a:p>
            <a:pPr lvl="1"/>
            <a:r>
              <a:rPr lang="en" altLang="zh-CN" dirty="0">
                <a:latin typeface="Times" pitchFamily="2" charset="0"/>
              </a:rPr>
              <a:t>document highlight annotation: </a:t>
            </a:r>
            <a:r>
              <a:rPr lang="en" altLang="zh-CN" i="1" dirty="0">
                <a:latin typeface="Times" pitchFamily="2" charset="0"/>
              </a:rPr>
              <a:t>can be reused</a:t>
            </a:r>
          </a:p>
          <a:p>
            <a:pPr lvl="1"/>
            <a:r>
              <a:rPr lang="en" altLang="zh-CN" dirty="0">
                <a:latin typeface="Times" pitchFamily="2" charset="0"/>
              </a:rPr>
              <a:t>highlight-based content evaluation: </a:t>
            </a:r>
            <a:r>
              <a:rPr lang="en" altLang="zh-CN" i="1" dirty="0">
                <a:latin typeface="Times" pitchFamily="2" charset="0"/>
              </a:rPr>
              <a:t>“Precision” and “Recall”</a:t>
            </a:r>
          </a:p>
          <a:p>
            <a:pPr lvl="1"/>
            <a:r>
              <a:rPr lang="en" altLang="zh-CN" dirty="0">
                <a:latin typeface="Times" pitchFamily="2" charset="0"/>
              </a:rPr>
              <a:t>clarity and fluency evaluation: </a:t>
            </a:r>
            <a:r>
              <a:rPr lang="en" altLang="zh-CN" i="1" dirty="0">
                <a:latin typeface="Times" pitchFamily="2" charset="0"/>
              </a:rPr>
              <a:t>independent</a:t>
            </a:r>
          </a:p>
          <a:p>
            <a:endParaRPr lang="en" altLang="zh-CN" i="1" dirty="0">
              <a:latin typeface="Times" pitchFamily="2" charset="0"/>
            </a:endParaRPr>
          </a:p>
          <a:p>
            <a:pPr marL="0" indent="0">
              <a:buNone/>
            </a:pPr>
            <a:endParaRPr kumimoji="1" lang="zh-CN" altLang="en-US" dirty="0">
              <a:latin typeface="Times" pitchFamily="2" charset="0"/>
            </a:endParaRPr>
          </a:p>
        </p:txBody>
      </p:sp>
      <p:sp>
        <p:nvSpPr>
          <p:cNvPr id="4" name="灯片编号占位符 3">
            <a:extLst>
              <a:ext uri="{FF2B5EF4-FFF2-40B4-BE49-F238E27FC236}">
                <a16:creationId xmlns:a16="http://schemas.microsoft.com/office/drawing/2014/main" id="{4E3413C0-F327-A242-840A-1F42E754C132}"/>
              </a:ext>
            </a:extLst>
          </p:cNvPr>
          <p:cNvSpPr>
            <a:spLocks noGrp="1"/>
          </p:cNvSpPr>
          <p:nvPr>
            <p:ph type="sldNum" sz="quarter" idx="12"/>
          </p:nvPr>
        </p:nvSpPr>
        <p:spPr/>
        <p:txBody>
          <a:bodyPr/>
          <a:lstStyle/>
          <a:p>
            <a:fld id="{3BA621FD-5CB1-094B-97AC-112BE2702968}" type="slidenum">
              <a:rPr kumimoji="1" lang="zh-CN" altLang="en-US" smtClean="0"/>
              <a:t>24</a:t>
            </a:fld>
            <a:endParaRPr kumimoji="1" lang="zh-CN" altLang="en-US"/>
          </a:p>
        </p:txBody>
      </p:sp>
    </p:spTree>
    <p:extLst>
      <p:ext uri="{BB962C8B-B14F-4D97-AF65-F5344CB8AC3E}">
        <p14:creationId xmlns:p14="http://schemas.microsoft.com/office/powerpoint/2010/main" val="17862122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717EC-ECD6-A14F-80C2-08C96904052D}"/>
              </a:ext>
            </a:extLst>
          </p:cNvPr>
          <p:cNvSpPr>
            <a:spLocks noGrp="1"/>
          </p:cNvSpPr>
          <p:nvPr>
            <p:ph type="title"/>
          </p:nvPr>
        </p:nvSpPr>
        <p:spPr/>
        <p:txBody>
          <a:bodyPr/>
          <a:lstStyle/>
          <a:p>
            <a:r>
              <a:rPr kumimoji="1" lang="en-US" altLang="zh-CN" dirty="0">
                <a:latin typeface="Times" pitchFamily="2" charset="0"/>
              </a:rPr>
              <a:t>HIGHRES</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B5789C94-212E-7946-86E3-499C1BFD45EE}"/>
              </a:ext>
            </a:extLst>
          </p:cNvPr>
          <p:cNvSpPr>
            <a:spLocks noGrp="1"/>
          </p:cNvSpPr>
          <p:nvPr>
            <p:ph idx="1"/>
          </p:nvPr>
        </p:nvSpPr>
        <p:spPr/>
        <p:txBody>
          <a:bodyPr/>
          <a:lstStyle/>
          <a:p>
            <a:r>
              <a:rPr lang="en-US" altLang="zh-CN" dirty="0">
                <a:latin typeface="Times" pitchFamily="2" charset="0"/>
              </a:rPr>
              <a:t>Three main components:</a:t>
            </a:r>
          </a:p>
          <a:p>
            <a:pPr lvl="1"/>
            <a:r>
              <a:rPr lang="en" altLang="zh-CN" dirty="0">
                <a:latin typeface="Times" pitchFamily="2" charset="0"/>
              </a:rPr>
              <a:t>document highlight annotation: </a:t>
            </a:r>
            <a:r>
              <a:rPr lang="en" altLang="zh-CN" i="1" dirty="0">
                <a:latin typeface="Times" pitchFamily="2" charset="0"/>
              </a:rPr>
              <a:t>can be reused</a:t>
            </a:r>
          </a:p>
          <a:p>
            <a:pPr lvl="1"/>
            <a:r>
              <a:rPr lang="en" altLang="zh-CN" dirty="0">
                <a:latin typeface="Times" pitchFamily="2" charset="0"/>
              </a:rPr>
              <a:t>highlight-based content evaluation: </a:t>
            </a:r>
            <a:r>
              <a:rPr lang="en" altLang="zh-CN" i="1" dirty="0">
                <a:latin typeface="Times" pitchFamily="2" charset="0"/>
              </a:rPr>
              <a:t>“Precision” and “Recall”</a:t>
            </a:r>
          </a:p>
          <a:p>
            <a:pPr lvl="1"/>
            <a:r>
              <a:rPr lang="en" altLang="zh-CN" dirty="0">
                <a:latin typeface="Times" pitchFamily="2" charset="0"/>
              </a:rPr>
              <a:t>clarity and fluency evaluation: </a:t>
            </a:r>
            <a:r>
              <a:rPr lang="en" altLang="zh-CN" i="1" dirty="0">
                <a:latin typeface="Times" pitchFamily="2" charset="0"/>
              </a:rPr>
              <a:t>independent</a:t>
            </a:r>
          </a:p>
          <a:p>
            <a:r>
              <a:rPr lang="en" altLang="zh-CN" dirty="0">
                <a:latin typeface="Times" pitchFamily="2" charset="0"/>
              </a:rPr>
              <a:t>Employ crowd-workers as human judges and implement appropriate sanity checking mechanisms</a:t>
            </a:r>
          </a:p>
          <a:p>
            <a:pPr marL="0" indent="0">
              <a:buNone/>
            </a:pPr>
            <a:endParaRPr lang="en" altLang="zh-CN" dirty="0">
              <a:latin typeface="Times" pitchFamily="2" charset="0"/>
            </a:endParaRPr>
          </a:p>
          <a:p>
            <a:endParaRPr lang="en" altLang="zh-CN" i="1" dirty="0">
              <a:latin typeface="Times" pitchFamily="2" charset="0"/>
            </a:endParaRPr>
          </a:p>
          <a:p>
            <a:pPr marL="0" indent="0">
              <a:buNone/>
            </a:pPr>
            <a:endParaRPr kumimoji="1" lang="zh-CN" altLang="en-US" dirty="0">
              <a:latin typeface="Times" pitchFamily="2" charset="0"/>
            </a:endParaRPr>
          </a:p>
        </p:txBody>
      </p:sp>
      <p:sp>
        <p:nvSpPr>
          <p:cNvPr id="4" name="灯片编号占位符 3">
            <a:extLst>
              <a:ext uri="{FF2B5EF4-FFF2-40B4-BE49-F238E27FC236}">
                <a16:creationId xmlns:a16="http://schemas.microsoft.com/office/drawing/2014/main" id="{4E3413C0-F327-A242-840A-1F42E754C132}"/>
              </a:ext>
            </a:extLst>
          </p:cNvPr>
          <p:cNvSpPr>
            <a:spLocks noGrp="1"/>
          </p:cNvSpPr>
          <p:nvPr>
            <p:ph type="sldNum" sz="quarter" idx="12"/>
          </p:nvPr>
        </p:nvSpPr>
        <p:spPr/>
        <p:txBody>
          <a:bodyPr/>
          <a:lstStyle/>
          <a:p>
            <a:fld id="{3BA621FD-5CB1-094B-97AC-112BE2702968}" type="slidenum">
              <a:rPr kumimoji="1" lang="zh-CN" altLang="en-US" smtClean="0"/>
              <a:t>25</a:t>
            </a:fld>
            <a:endParaRPr kumimoji="1" lang="zh-CN" altLang="en-US"/>
          </a:p>
        </p:txBody>
      </p:sp>
    </p:spTree>
    <p:extLst>
      <p:ext uri="{BB962C8B-B14F-4D97-AF65-F5344CB8AC3E}">
        <p14:creationId xmlns:p14="http://schemas.microsoft.com/office/powerpoint/2010/main" val="26493283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717EC-ECD6-A14F-80C2-08C96904052D}"/>
              </a:ext>
            </a:extLst>
          </p:cNvPr>
          <p:cNvSpPr>
            <a:spLocks noGrp="1"/>
          </p:cNvSpPr>
          <p:nvPr>
            <p:ph type="title"/>
          </p:nvPr>
        </p:nvSpPr>
        <p:spPr/>
        <p:txBody>
          <a:bodyPr/>
          <a:lstStyle/>
          <a:p>
            <a:r>
              <a:rPr kumimoji="1" lang="en-US" altLang="zh-CN" dirty="0">
                <a:latin typeface="Times" pitchFamily="2" charset="0"/>
              </a:rPr>
              <a:t>HIGHRES</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B5789C94-212E-7946-86E3-499C1BFD45EE}"/>
              </a:ext>
            </a:extLst>
          </p:cNvPr>
          <p:cNvSpPr>
            <a:spLocks noGrp="1"/>
          </p:cNvSpPr>
          <p:nvPr>
            <p:ph idx="1"/>
          </p:nvPr>
        </p:nvSpPr>
        <p:spPr/>
        <p:txBody>
          <a:bodyPr/>
          <a:lstStyle/>
          <a:p>
            <a:r>
              <a:rPr lang="en-US" altLang="zh-CN" dirty="0">
                <a:latin typeface="Times" pitchFamily="2" charset="0"/>
              </a:rPr>
              <a:t>Three main components:</a:t>
            </a:r>
          </a:p>
          <a:p>
            <a:pPr lvl="1"/>
            <a:r>
              <a:rPr lang="en" altLang="zh-CN" dirty="0">
                <a:latin typeface="Times" pitchFamily="2" charset="0"/>
              </a:rPr>
              <a:t>document highlight annotation: </a:t>
            </a:r>
            <a:r>
              <a:rPr lang="en" altLang="zh-CN" i="1" dirty="0">
                <a:latin typeface="Times" pitchFamily="2" charset="0"/>
              </a:rPr>
              <a:t>can be reused</a:t>
            </a:r>
          </a:p>
          <a:p>
            <a:pPr lvl="1"/>
            <a:r>
              <a:rPr lang="en" altLang="zh-CN" dirty="0">
                <a:latin typeface="Times" pitchFamily="2" charset="0"/>
              </a:rPr>
              <a:t>highlight-based content evaluation: </a:t>
            </a:r>
            <a:r>
              <a:rPr lang="en" altLang="zh-CN" i="1" dirty="0">
                <a:latin typeface="Times" pitchFamily="2" charset="0"/>
              </a:rPr>
              <a:t>“Precision” and “Recall”</a:t>
            </a:r>
          </a:p>
          <a:p>
            <a:pPr lvl="1"/>
            <a:r>
              <a:rPr lang="en" altLang="zh-CN" dirty="0">
                <a:latin typeface="Times" pitchFamily="2" charset="0"/>
              </a:rPr>
              <a:t>clarity and fluency evaluation: </a:t>
            </a:r>
            <a:r>
              <a:rPr lang="en" altLang="zh-CN" i="1" dirty="0">
                <a:latin typeface="Times" pitchFamily="2" charset="0"/>
              </a:rPr>
              <a:t>independent</a:t>
            </a:r>
          </a:p>
          <a:p>
            <a:r>
              <a:rPr lang="en" altLang="zh-CN" dirty="0">
                <a:latin typeface="Times" pitchFamily="2" charset="0"/>
              </a:rPr>
              <a:t>Employ crowd-workers as human judges and implement appropriate sanity checking mechanisms</a:t>
            </a:r>
          </a:p>
          <a:p>
            <a:r>
              <a:rPr lang="en" altLang="zh-CN" dirty="0">
                <a:latin typeface="Times" pitchFamily="2" charset="0"/>
              </a:rPr>
              <a:t>Present an extended version of ROUGE: </a:t>
            </a:r>
            <a:r>
              <a:rPr lang="en" altLang="zh-CN" i="1" dirty="0">
                <a:latin typeface="Times" pitchFamily="2" charset="0"/>
              </a:rPr>
              <a:t>summary vs. document</a:t>
            </a:r>
          </a:p>
          <a:p>
            <a:endParaRPr lang="en" altLang="zh-CN" dirty="0">
              <a:latin typeface="Times" pitchFamily="2" charset="0"/>
            </a:endParaRPr>
          </a:p>
          <a:p>
            <a:endParaRPr lang="en" altLang="zh-CN" i="1" dirty="0">
              <a:latin typeface="Times" pitchFamily="2" charset="0"/>
            </a:endParaRPr>
          </a:p>
          <a:p>
            <a:pPr marL="0" indent="0">
              <a:buNone/>
            </a:pPr>
            <a:endParaRPr kumimoji="1" lang="zh-CN" altLang="en-US" dirty="0">
              <a:latin typeface="Times" pitchFamily="2" charset="0"/>
            </a:endParaRPr>
          </a:p>
        </p:txBody>
      </p:sp>
      <p:sp>
        <p:nvSpPr>
          <p:cNvPr id="4" name="灯片编号占位符 3">
            <a:extLst>
              <a:ext uri="{FF2B5EF4-FFF2-40B4-BE49-F238E27FC236}">
                <a16:creationId xmlns:a16="http://schemas.microsoft.com/office/drawing/2014/main" id="{4E3413C0-F327-A242-840A-1F42E754C132}"/>
              </a:ext>
            </a:extLst>
          </p:cNvPr>
          <p:cNvSpPr>
            <a:spLocks noGrp="1"/>
          </p:cNvSpPr>
          <p:nvPr>
            <p:ph type="sldNum" sz="quarter" idx="12"/>
          </p:nvPr>
        </p:nvSpPr>
        <p:spPr/>
        <p:txBody>
          <a:bodyPr/>
          <a:lstStyle/>
          <a:p>
            <a:fld id="{3BA621FD-5CB1-094B-97AC-112BE2702968}" type="slidenum">
              <a:rPr kumimoji="1" lang="zh-CN" altLang="en-US" smtClean="0"/>
              <a:t>26</a:t>
            </a:fld>
            <a:endParaRPr kumimoji="1" lang="zh-CN" altLang="en-US"/>
          </a:p>
        </p:txBody>
      </p:sp>
    </p:spTree>
    <p:extLst>
      <p:ext uri="{BB962C8B-B14F-4D97-AF65-F5344CB8AC3E}">
        <p14:creationId xmlns:p14="http://schemas.microsoft.com/office/powerpoint/2010/main" val="36420667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717EC-ECD6-A14F-80C2-08C96904052D}"/>
              </a:ext>
            </a:extLst>
          </p:cNvPr>
          <p:cNvSpPr>
            <a:spLocks noGrp="1"/>
          </p:cNvSpPr>
          <p:nvPr>
            <p:ph type="title"/>
          </p:nvPr>
        </p:nvSpPr>
        <p:spPr/>
        <p:txBody>
          <a:bodyPr/>
          <a:lstStyle/>
          <a:p>
            <a:r>
              <a:rPr kumimoji="1" lang="en-US" altLang="zh-CN" dirty="0">
                <a:latin typeface="Times" pitchFamily="2" charset="0"/>
              </a:rPr>
              <a:t>HIGHRES</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B5789C94-212E-7946-86E3-499C1BFD45EE}"/>
              </a:ext>
            </a:extLst>
          </p:cNvPr>
          <p:cNvSpPr>
            <a:spLocks noGrp="1"/>
          </p:cNvSpPr>
          <p:nvPr>
            <p:ph idx="1"/>
          </p:nvPr>
        </p:nvSpPr>
        <p:spPr/>
        <p:txBody>
          <a:bodyPr/>
          <a:lstStyle/>
          <a:p>
            <a:r>
              <a:rPr lang="en" altLang="zh-CN" dirty="0">
                <a:latin typeface="Times" pitchFamily="2" charset="0"/>
              </a:rPr>
              <a:t>document highlight annotation</a:t>
            </a:r>
          </a:p>
          <a:p>
            <a:endParaRPr lang="en" altLang="zh-CN" i="1" dirty="0">
              <a:latin typeface="Times" pitchFamily="2" charset="0"/>
            </a:endParaRPr>
          </a:p>
          <a:p>
            <a:pPr marL="0" indent="0">
              <a:buNone/>
            </a:pPr>
            <a:endParaRPr kumimoji="1" lang="zh-CN" altLang="en-US" dirty="0">
              <a:latin typeface="Times" pitchFamily="2" charset="0"/>
            </a:endParaRPr>
          </a:p>
        </p:txBody>
      </p:sp>
      <p:sp>
        <p:nvSpPr>
          <p:cNvPr id="4" name="灯片编号占位符 3">
            <a:extLst>
              <a:ext uri="{FF2B5EF4-FFF2-40B4-BE49-F238E27FC236}">
                <a16:creationId xmlns:a16="http://schemas.microsoft.com/office/drawing/2014/main" id="{4E3413C0-F327-A242-840A-1F42E754C132}"/>
              </a:ext>
            </a:extLst>
          </p:cNvPr>
          <p:cNvSpPr>
            <a:spLocks noGrp="1"/>
          </p:cNvSpPr>
          <p:nvPr>
            <p:ph type="sldNum" sz="quarter" idx="12"/>
          </p:nvPr>
        </p:nvSpPr>
        <p:spPr/>
        <p:txBody>
          <a:bodyPr/>
          <a:lstStyle/>
          <a:p>
            <a:fld id="{3BA621FD-5CB1-094B-97AC-112BE2702968}" type="slidenum">
              <a:rPr kumimoji="1" lang="zh-CN" altLang="en-US" smtClean="0"/>
              <a:t>27</a:t>
            </a:fld>
            <a:endParaRPr kumimoji="1" lang="zh-CN" altLang="en-US"/>
          </a:p>
        </p:txBody>
      </p:sp>
      <p:sp>
        <p:nvSpPr>
          <p:cNvPr id="5" name="文本框 4">
            <a:extLst>
              <a:ext uri="{FF2B5EF4-FFF2-40B4-BE49-F238E27FC236}">
                <a16:creationId xmlns:a16="http://schemas.microsoft.com/office/drawing/2014/main" id="{008779B7-1BF8-A14B-AC6A-2ABD7DF66E7F}"/>
              </a:ext>
            </a:extLst>
          </p:cNvPr>
          <p:cNvSpPr txBox="1"/>
          <p:nvPr/>
        </p:nvSpPr>
        <p:spPr>
          <a:xfrm>
            <a:off x="1069675" y="2398143"/>
            <a:ext cx="8971472" cy="1477328"/>
          </a:xfrm>
          <a:prstGeom prst="rect">
            <a:avLst/>
          </a:prstGeom>
          <a:noFill/>
        </p:spPr>
        <p:txBody>
          <a:bodyPr wrap="square" rtlCol="0">
            <a:spAutoFit/>
          </a:bodyPr>
          <a:lstStyle/>
          <a:p>
            <a:pPr marL="342900" indent="-342900">
              <a:buFont typeface="Arial" panose="020B0604020202020204" pitchFamily="34" charset="0"/>
              <a:buChar char="•"/>
            </a:pPr>
            <a:r>
              <a:rPr lang="en" altLang="zh-CN" sz="2400" dirty="0">
                <a:latin typeface="Times" pitchFamily="2" charset="0"/>
              </a:rPr>
              <a:t>ask human judges to highlight words or phrases in source document that are considered salient. </a:t>
            </a:r>
          </a:p>
          <a:p>
            <a:endParaRPr lang="en" altLang="zh-CN" sz="2400" dirty="0">
              <a:latin typeface="Times" pitchFamily="2" charset="0"/>
            </a:endParaRPr>
          </a:p>
          <a:p>
            <a:endParaRPr kumimoji="1" lang="zh-CN" altLang="en-US" dirty="0"/>
          </a:p>
        </p:txBody>
      </p:sp>
    </p:spTree>
    <p:extLst>
      <p:ext uri="{BB962C8B-B14F-4D97-AF65-F5344CB8AC3E}">
        <p14:creationId xmlns:p14="http://schemas.microsoft.com/office/powerpoint/2010/main" val="10030104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717EC-ECD6-A14F-80C2-08C96904052D}"/>
              </a:ext>
            </a:extLst>
          </p:cNvPr>
          <p:cNvSpPr>
            <a:spLocks noGrp="1"/>
          </p:cNvSpPr>
          <p:nvPr>
            <p:ph type="title"/>
          </p:nvPr>
        </p:nvSpPr>
        <p:spPr/>
        <p:txBody>
          <a:bodyPr/>
          <a:lstStyle/>
          <a:p>
            <a:r>
              <a:rPr kumimoji="1" lang="en-US" altLang="zh-CN" dirty="0">
                <a:latin typeface="Times" pitchFamily="2" charset="0"/>
              </a:rPr>
              <a:t>HIGHRES</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B5789C94-212E-7946-86E3-499C1BFD45EE}"/>
              </a:ext>
            </a:extLst>
          </p:cNvPr>
          <p:cNvSpPr>
            <a:spLocks noGrp="1"/>
          </p:cNvSpPr>
          <p:nvPr>
            <p:ph idx="1"/>
          </p:nvPr>
        </p:nvSpPr>
        <p:spPr/>
        <p:txBody>
          <a:bodyPr/>
          <a:lstStyle/>
          <a:p>
            <a:r>
              <a:rPr lang="en" altLang="zh-CN" dirty="0">
                <a:latin typeface="Times" pitchFamily="2" charset="0"/>
              </a:rPr>
              <a:t>document highlight annotation</a:t>
            </a:r>
          </a:p>
          <a:p>
            <a:endParaRPr lang="en" altLang="zh-CN" i="1" dirty="0">
              <a:latin typeface="Times" pitchFamily="2" charset="0"/>
            </a:endParaRPr>
          </a:p>
          <a:p>
            <a:pPr marL="0" indent="0">
              <a:buNone/>
            </a:pPr>
            <a:endParaRPr kumimoji="1" lang="zh-CN" altLang="en-US" dirty="0">
              <a:latin typeface="Times" pitchFamily="2" charset="0"/>
            </a:endParaRPr>
          </a:p>
        </p:txBody>
      </p:sp>
      <p:sp>
        <p:nvSpPr>
          <p:cNvPr id="4" name="灯片编号占位符 3">
            <a:extLst>
              <a:ext uri="{FF2B5EF4-FFF2-40B4-BE49-F238E27FC236}">
                <a16:creationId xmlns:a16="http://schemas.microsoft.com/office/drawing/2014/main" id="{4E3413C0-F327-A242-840A-1F42E754C132}"/>
              </a:ext>
            </a:extLst>
          </p:cNvPr>
          <p:cNvSpPr>
            <a:spLocks noGrp="1"/>
          </p:cNvSpPr>
          <p:nvPr>
            <p:ph type="sldNum" sz="quarter" idx="12"/>
          </p:nvPr>
        </p:nvSpPr>
        <p:spPr/>
        <p:txBody>
          <a:bodyPr/>
          <a:lstStyle/>
          <a:p>
            <a:fld id="{3BA621FD-5CB1-094B-97AC-112BE2702968}" type="slidenum">
              <a:rPr kumimoji="1" lang="zh-CN" altLang="en-US" smtClean="0"/>
              <a:t>28</a:t>
            </a:fld>
            <a:endParaRPr kumimoji="1" lang="zh-CN" altLang="en-US"/>
          </a:p>
        </p:txBody>
      </p:sp>
      <p:sp>
        <p:nvSpPr>
          <p:cNvPr id="5" name="文本框 4">
            <a:extLst>
              <a:ext uri="{FF2B5EF4-FFF2-40B4-BE49-F238E27FC236}">
                <a16:creationId xmlns:a16="http://schemas.microsoft.com/office/drawing/2014/main" id="{008779B7-1BF8-A14B-AC6A-2ABD7DF66E7F}"/>
              </a:ext>
            </a:extLst>
          </p:cNvPr>
          <p:cNvSpPr txBox="1"/>
          <p:nvPr/>
        </p:nvSpPr>
        <p:spPr>
          <a:xfrm>
            <a:off x="1069675" y="2398143"/>
            <a:ext cx="8971472" cy="1846659"/>
          </a:xfrm>
          <a:prstGeom prst="rect">
            <a:avLst/>
          </a:prstGeom>
          <a:noFill/>
        </p:spPr>
        <p:txBody>
          <a:bodyPr wrap="square" rtlCol="0">
            <a:spAutoFit/>
          </a:bodyPr>
          <a:lstStyle/>
          <a:p>
            <a:pPr marL="342900" indent="-342900">
              <a:buFont typeface="Arial" panose="020B0604020202020204" pitchFamily="34" charset="0"/>
              <a:buChar char="•"/>
            </a:pPr>
            <a:r>
              <a:rPr lang="en" altLang="zh-CN" sz="2400" dirty="0">
                <a:latin typeface="Times" pitchFamily="2" charset="0"/>
              </a:rPr>
              <a:t>ask human judges to highlight words or phrases in source document that are considered salient. </a:t>
            </a:r>
          </a:p>
          <a:p>
            <a:pPr marL="342900" indent="-342900">
              <a:buFont typeface="Arial" panose="020B0604020202020204" pitchFamily="34" charset="0"/>
              <a:buChar char="•"/>
            </a:pPr>
            <a:r>
              <a:rPr lang="en" altLang="zh-CN" sz="2400" dirty="0">
                <a:latin typeface="Times" pitchFamily="2" charset="0"/>
              </a:rPr>
              <a:t>limitation: K words can be highlighted in total</a:t>
            </a:r>
          </a:p>
          <a:p>
            <a:pPr marL="342900" indent="-342900">
              <a:buFont typeface="Arial" panose="020B0604020202020204" pitchFamily="34" charset="0"/>
              <a:buChar char="•"/>
            </a:pPr>
            <a:endParaRPr lang="en" altLang="zh-CN" sz="2400" dirty="0">
              <a:latin typeface="Times" pitchFamily="2" charset="0"/>
            </a:endParaRPr>
          </a:p>
          <a:p>
            <a:endParaRPr kumimoji="1" lang="zh-CN" altLang="en-US" dirty="0"/>
          </a:p>
        </p:txBody>
      </p:sp>
      <p:pic>
        <p:nvPicPr>
          <p:cNvPr id="6" name="图片 5">
            <a:extLst>
              <a:ext uri="{FF2B5EF4-FFF2-40B4-BE49-F238E27FC236}">
                <a16:creationId xmlns:a16="http://schemas.microsoft.com/office/drawing/2014/main" id="{35B47194-E429-D441-8543-BFEB24286D16}"/>
              </a:ext>
            </a:extLst>
          </p:cNvPr>
          <p:cNvPicPr>
            <a:picLocks noChangeAspect="1"/>
          </p:cNvPicPr>
          <p:nvPr/>
        </p:nvPicPr>
        <p:blipFill rotWithShape="1">
          <a:blip r:embed="rId3"/>
          <a:srcRect l="2814" t="15690" r="4159" b="44602"/>
          <a:stretch/>
        </p:blipFill>
        <p:spPr>
          <a:xfrm>
            <a:off x="1069675" y="3937684"/>
            <a:ext cx="5752381" cy="2674188"/>
          </a:xfrm>
          <a:prstGeom prst="rect">
            <a:avLst/>
          </a:prstGeom>
        </p:spPr>
      </p:pic>
    </p:spTree>
    <p:extLst>
      <p:ext uri="{BB962C8B-B14F-4D97-AF65-F5344CB8AC3E}">
        <p14:creationId xmlns:p14="http://schemas.microsoft.com/office/powerpoint/2010/main" val="4207509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717EC-ECD6-A14F-80C2-08C96904052D}"/>
              </a:ext>
            </a:extLst>
          </p:cNvPr>
          <p:cNvSpPr>
            <a:spLocks noGrp="1"/>
          </p:cNvSpPr>
          <p:nvPr>
            <p:ph type="title"/>
          </p:nvPr>
        </p:nvSpPr>
        <p:spPr/>
        <p:txBody>
          <a:bodyPr/>
          <a:lstStyle/>
          <a:p>
            <a:r>
              <a:rPr kumimoji="1" lang="en-US" altLang="zh-CN" dirty="0">
                <a:latin typeface="Times" pitchFamily="2" charset="0"/>
              </a:rPr>
              <a:t>HIGHRES</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B5789C94-212E-7946-86E3-499C1BFD45EE}"/>
              </a:ext>
            </a:extLst>
          </p:cNvPr>
          <p:cNvSpPr>
            <a:spLocks noGrp="1"/>
          </p:cNvSpPr>
          <p:nvPr>
            <p:ph idx="1"/>
          </p:nvPr>
        </p:nvSpPr>
        <p:spPr/>
        <p:txBody>
          <a:bodyPr/>
          <a:lstStyle/>
          <a:p>
            <a:r>
              <a:rPr lang="en" altLang="zh-CN" dirty="0">
                <a:latin typeface="Times" pitchFamily="2" charset="0"/>
              </a:rPr>
              <a:t>document highlight annotation</a:t>
            </a:r>
          </a:p>
          <a:p>
            <a:endParaRPr lang="en" altLang="zh-CN" i="1" dirty="0">
              <a:latin typeface="Times" pitchFamily="2" charset="0"/>
            </a:endParaRPr>
          </a:p>
          <a:p>
            <a:pPr marL="0" indent="0">
              <a:buNone/>
            </a:pPr>
            <a:endParaRPr kumimoji="1" lang="zh-CN" altLang="en-US" dirty="0">
              <a:latin typeface="Times" pitchFamily="2" charset="0"/>
            </a:endParaRPr>
          </a:p>
        </p:txBody>
      </p:sp>
      <p:sp>
        <p:nvSpPr>
          <p:cNvPr id="4" name="灯片编号占位符 3">
            <a:extLst>
              <a:ext uri="{FF2B5EF4-FFF2-40B4-BE49-F238E27FC236}">
                <a16:creationId xmlns:a16="http://schemas.microsoft.com/office/drawing/2014/main" id="{4E3413C0-F327-A242-840A-1F42E754C132}"/>
              </a:ext>
            </a:extLst>
          </p:cNvPr>
          <p:cNvSpPr>
            <a:spLocks noGrp="1"/>
          </p:cNvSpPr>
          <p:nvPr>
            <p:ph type="sldNum" sz="quarter" idx="12"/>
          </p:nvPr>
        </p:nvSpPr>
        <p:spPr/>
        <p:txBody>
          <a:bodyPr/>
          <a:lstStyle/>
          <a:p>
            <a:fld id="{3BA621FD-5CB1-094B-97AC-112BE2702968}" type="slidenum">
              <a:rPr kumimoji="1" lang="zh-CN" altLang="en-US" smtClean="0"/>
              <a:t>29</a:t>
            </a:fld>
            <a:endParaRPr kumimoji="1" lang="zh-CN" altLang="en-US"/>
          </a:p>
        </p:txBody>
      </p:sp>
      <p:sp>
        <p:nvSpPr>
          <p:cNvPr id="5" name="文本框 4">
            <a:extLst>
              <a:ext uri="{FF2B5EF4-FFF2-40B4-BE49-F238E27FC236}">
                <a16:creationId xmlns:a16="http://schemas.microsoft.com/office/drawing/2014/main" id="{008779B7-1BF8-A14B-AC6A-2ABD7DF66E7F}"/>
              </a:ext>
            </a:extLst>
          </p:cNvPr>
          <p:cNvSpPr txBox="1"/>
          <p:nvPr/>
        </p:nvSpPr>
        <p:spPr>
          <a:xfrm>
            <a:off x="1069675" y="2398143"/>
            <a:ext cx="8971472" cy="1846659"/>
          </a:xfrm>
          <a:prstGeom prst="rect">
            <a:avLst/>
          </a:prstGeom>
          <a:noFill/>
        </p:spPr>
        <p:txBody>
          <a:bodyPr wrap="square" rtlCol="0">
            <a:spAutoFit/>
          </a:bodyPr>
          <a:lstStyle/>
          <a:p>
            <a:pPr marL="342900" indent="-342900">
              <a:buFont typeface="Arial" panose="020B0604020202020204" pitchFamily="34" charset="0"/>
              <a:buChar char="•"/>
            </a:pPr>
            <a:r>
              <a:rPr lang="en" altLang="zh-CN" sz="2400" dirty="0">
                <a:latin typeface="Times" pitchFamily="2" charset="0"/>
              </a:rPr>
              <a:t>ask human judges to highlight words or phrases in source document that are considered salient. </a:t>
            </a:r>
          </a:p>
          <a:p>
            <a:pPr marL="342900" indent="-342900">
              <a:buFont typeface="Arial" panose="020B0604020202020204" pitchFamily="34" charset="0"/>
              <a:buChar char="•"/>
            </a:pPr>
            <a:r>
              <a:rPr lang="en" altLang="zh-CN" sz="2400" dirty="0">
                <a:latin typeface="Times" pitchFamily="2" charset="0"/>
              </a:rPr>
              <a:t>limitation: K words can be highlighted in total</a:t>
            </a:r>
          </a:p>
          <a:p>
            <a:pPr marL="342900" indent="-342900">
              <a:buFont typeface="Arial" panose="020B0604020202020204" pitchFamily="34" charset="0"/>
              <a:buChar char="•"/>
            </a:pPr>
            <a:endParaRPr lang="en" altLang="zh-CN" sz="2400" dirty="0">
              <a:latin typeface="Times" pitchFamily="2" charset="0"/>
            </a:endParaRPr>
          </a:p>
          <a:p>
            <a:endParaRPr kumimoji="1" lang="zh-CN" altLang="en-US" dirty="0"/>
          </a:p>
        </p:txBody>
      </p:sp>
      <p:pic>
        <p:nvPicPr>
          <p:cNvPr id="6" name="图片 5">
            <a:extLst>
              <a:ext uri="{FF2B5EF4-FFF2-40B4-BE49-F238E27FC236}">
                <a16:creationId xmlns:a16="http://schemas.microsoft.com/office/drawing/2014/main" id="{35B47194-E429-D441-8543-BFEB24286D16}"/>
              </a:ext>
            </a:extLst>
          </p:cNvPr>
          <p:cNvPicPr>
            <a:picLocks noChangeAspect="1"/>
          </p:cNvPicPr>
          <p:nvPr/>
        </p:nvPicPr>
        <p:blipFill rotWithShape="1">
          <a:blip r:embed="rId3"/>
          <a:srcRect l="2814" t="15690" r="4159" b="44602"/>
          <a:stretch/>
        </p:blipFill>
        <p:spPr>
          <a:xfrm>
            <a:off x="1069675" y="3937684"/>
            <a:ext cx="5752381" cy="2674188"/>
          </a:xfrm>
          <a:prstGeom prst="rect">
            <a:avLst/>
          </a:prstGeom>
        </p:spPr>
      </p:pic>
      <p:pic>
        <p:nvPicPr>
          <p:cNvPr id="7" name="内容占位符 7">
            <a:extLst>
              <a:ext uri="{FF2B5EF4-FFF2-40B4-BE49-F238E27FC236}">
                <a16:creationId xmlns:a16="http://schemas.microsoft.com/office/drawing/2014/main" id="{7E971C93-559C-7047-9FC8-020E752795A9}"/>
              </a:ext>
            </a:extLst>
          </p:cNvPr>
          <p:cNvPicPr>
            <a:picLocks noChangeAspect="1"/>
          </p:cNvPicPr>
          <p:nvPr/>
        </p:nvPicPr>
        <p:blipFill rotWithShape="1">
          <a:blip r:embed="rId3"/>
          <a:srcRect l="3850" t="85320" r="19283" b="2786"/>
          <a:stretch/>
        </p:blipFill>
        <p:spPr>
          <a:xfrm>
            <a:off x="6953176" y="4763296"/>
            <a:ext cx="4632099" cy="780691"/>
          </a:xfrm>
          <a:prstGeom prst="rect">
            <a:avLst/>
          </a:prstGeom>
        </p:spPr>
      </p:pic>
    </p:spTree>
    <p:extLst>
      <p:ext uri="{BB962C8B-B14F-4D97-AF65-F5344CB8AC3E}">
        <p14:creationId xmlns:p14="http://schemas.microsoft.com/office/powerpoint/2010/main" val="2371348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783F2F-39A7-F94A-A172-4344E443DD8F}"/>
              </a:ext>
            </a:extLst>
          </p:cNvPr>
          <p:cNvSpPr>
            <a:spLocks noGrp="1"/>
          </p:cNvSpPr>
          <p:nvPr>
            <p:ph type="title"/>
          </p:nvPr>
        </p:nvSpPr>
        <p:spPr/>
        <p:txBody>
          <a:bodyPr/>
          <a:lstStyle/>
          <a:p>
            <a:r>
              <a:rPr kumimoji="1" lang="en-US" altLang="zh-CN" dirty="0">
                <a:latin typeface="Times" pitchFamily="2" charset="0"/>
              </a:rPr>
              <a:t>What is Summarization?</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0D1687BC-D6E7-444B-83CA-4E8A10AF5719}"/>
              </a:ext>
            </a:extLst>
          </p:cNvPr>
          <p:cNvSpPr>
            <a:spLocks noGrp="1"/>
          </p:cNvSpPr>
          <p:nvPr>
            <p:ph idx="1"/>
          </p:nvPr>
        </p:nvSpPr>
        <p:spPr>
          <a:xfrm>
            <a:off x="838200" y="1825625"/>
            <a:ext cx="10515600" cy="572518"/>
          </a:xfrm>
        </p:spPr>
        <p:txBody>
          <a:bodyPr/>
          <a:lstStyle/>
          <a:p>
            <a:r>
              <a:rPr kumimoji="1" lang="en-US" altLang="zh-CN" dirty="0">
                <a:latin typeface="Times" pitchFamily="2" charset="0"/>
              </a:rPr>
              <a:t>Source document	</a:t>
            </a:r>
            <a:endParaRPr kumimoji="1" lang="zh-CN" altLang="en-US" dirty="0">
              <a:latin typeface="Times" pitchFamily="2" charset="0"/>
            </a:endParaRPr>
          </a:p>
        </p:txBody>
      </p:sp>
      <p:sp>
        <p:nvSpPr>
          <p:cNvPr id="4" name="矩形 3">
            <a:extLst>
              <a:ext uri="{FF2B5EF4-FFF2-40B4-BE49-F238E27FC236}">
                <a16:creationId xmlns:a16="http://schemas.microsoft.com/office/drawing/2014/main" id="{FECE2188-3AB8-0740-A530-C9C8529F2F07}"/>
              </a:ext>
            </a:extLst>
          </p:cNvPr>
          <p:cNvSpPr/>
          <p:nvPr/>
        </p:nvSpPr>
        <p:spPr>
          <a:xfrm>
            <a:off x="838200" y="2398142"/>
            <a:ext cx="5066583" cy="403988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zh-CN" sz="2200" dirty="0" err="1">
                <a:solidFill>
                  <a:schemeClr val="tx1"/>
                </a:solidFill>
                <a:latin typeface="Times" pitchFamily="2" charset="0"/>
              </a:rPr>
              <a:t>justin</a:t>
            </a:r>
            <a:r>
              <a:rPr lang="en" altLang="zh-CN" sz="2200" dirty="0">
                <a:solidFill>
                  <a:schemeClr val="tx1"/>
                </a:solidFill>
                <a:latin typeface="Times" pitchFamily="2" charset="0"/>
              </a:rPr>
              <a:t> </a:t>
            </a:r>
            <a:r>
              <a:rPr lang="en" altLang="zh-CN" sz="2200" dirty="0" err="1">
                <a:solidFill>
                  <a:schemeClr val="tx1"/>
                </a:solidFill>
                <a:latin typeface="Times" pitchFamily="2" charset="0"/>
              </a:rPr>
              <a:t>timberlake</a:t>
            </a:r>
            <a:r>
              <a:rPr lang="en" altLang="zh-CN" sz="2200" dirty="0">
                <a:solidFill>
                  <a:schemeClr val="tx1"/>
                </a:solidFill>
                <a:latin typeface="Times" pitchFamily="2" charset="0"/>
              </a:rPr>
              <a:t> and </a:t>
            </a:r>
            <a:r>
              <a:rPr lang="en" altLang="zh-CN" sz="2200" dirty="0" err="1">
                <a:solidFill>
                  <a:schemeClr val="tx1"/>
                </a:solidFill>
                <a:latin typeface="Times" pitchFamily="2" charset="0"/>
              </a:rPr>
              <a:t>jessica</a:t>
            </a:r>
            <a:r>
              <a:rPr lang="en" altLang="zh-CN" sz="2200" dirty="0">
                <a:solidFill>
                  <a:schemeClr val="tx1"/>
                </a:solidFill>
                <a:latin typeface="Times" pitchFamily="2" charset="0"/>
              </a:rPr>
              <a:t> </a:t>
            </a:r>
            <a:r>
              <a:rPr lang="en" altLang="zh-CN" sz="2200" dirty="0" err="1">
                <a:solidFill>
                  <a:schemeClr val="tx1"/>
                </a:solidFill>
                <a:latin typeface="Times" pitchFamily="2" charset="0"/>
              </a:rPr>
              <a:t>biel</a:t>
            </a:r>
            <a:r>
              <a:rPr lang="en" altLang="zh-CN" sz="2200" dirty="0">
                <a:solidFill>
                  <a:schemeClr val="tx1"/>
                </a:solidFill>
                <a:latin typeface="Times" pitchFamily="2" charset="0"/>
              </a:rPr>
              <a:t> , welcome to parenthood . the celebrity couple announced the arrival of their son , </a:t>
            </a:r>
            <a:r>
              <a:rPr lang="en" altLang="zh-CN" sz="2200" dirty="0" err="1">
                <a:solidFill>
                  <a:schemeClr val="tx1"/>
                </a:solidFill>
                <a:latin typeface="Times" pitchFamily="2" charset="0"/>
              </a:rPr>
              <a:t>silas</a:t>
            </a:r>
            <a:r>
              <a:rPr lang="en" altLang="zh-CN" sz="2200" dirty="0">
                <a:solidFill>
                  <a:schemeClr val="tx1"/>
                </a:solidFill>
                <a:latin typeface="Times" pitchFamily="2" charset="0"/>
              </a:rPr>
              <a:t> </a:t>
            </a:r>
            <a:r>
              <a:rPr lang="en" altLang="zh-CN" sz="2200" dirty="0" err="1">
                <a:solidFill>
                  <a:schemeClr val="tx1"/>
                </a:solidFill>
                <a:latin typeface="Times" pitchFamily="2" charset="0"/>
              </a:rPr>
              <a:t>randall</a:t>
            </a:r>
            <a:r>
              <a:rPr lang="en" altLang="zh-CN" sz="2200" dirty="0">
                <a:solidFill>
                  <a:schemeClr val="tx1"/>
                </a:solidFill>
                <a:latin typeface="Times" pitchFamily="2" charset="0"/>
              </a:rPr>
              <a:t> </a:t>
            </a:r>
            <a:r>
              <a:rPr lang="en" altLang="zh-CN" sz="2200" dirty="0" err="1">
                <a:solidFill>
                  <a:schemeClr val="tx1"/>
                </a:solidFill>
                <a:latin typeface="Times" pitchFamily="2" charset="0"/>
              </a:rPr>
              <a:t>timberlake</a:t>
            </a:r>
            <a:r>
              <a:rPr lang="en" altLang="zh-CN" sz="2200" dirty="0">
                <a:solidFill>
                  <a:schemeClr val="tx1"/>
                </a:solidFill>
                <a:latin typeface="Times" pitchFamily="2" charset="0"/>
              </a:rPr>
              <a:t> , in statements to people . `` </a:t>
            </a:r>
            <a:r>
              <a:rPr lang="en" altLang="zh-CN" sz="2200" dirty="0" err="1">
                <a:solidFill>
                  <a:schemeClr val="tx1"/>
                </a:solidFill>
                <a:latin typeface="Times" pitchFamily="2" charset="0"/>
              </a:rPr>
              <a:t>silas</a:t>
            </a:r>
            <a:r>
              <a:rPr lang="en" altLang="zh-CN" sz="2200" dirty="0">
                <a:solidFill>
                  <a:schemeClr val="tx1"/>
                </a:solidFill>
                <a:latin typeface="Times" pitchFamily="2" charset="0"/>
              </a:rPr>
              <a:t> was the middle name of </a:t>
            </a:r>
            <a:r>
              <a:rPr lang="en" altLang="zh-CN" sz="2200" dirty="0" err="1">
                <a:solidFill>
                  <a:schemeClr val="tx1"/>
                </a:solidFill>
                <a:latin typeface="Times" pitchFamily="2" charset="0"/>
              </a:rPr>
              <a:t>timberlake</a:t>
            </a:r>
            <a:r>
              <a:rPr lang="en" altLang="zh-CN" sz="2200" dirty="0">
                <a:solidFill>
                  <a:schemeClr val="tx1"/>
                </a:solidFill>
                <a:latin typeface="Times" pitchFamily="2" charset="0"/>
              </a:rPr>
              <a:t> 's maternal grandfather bill </a:t>
            </a:r>
            <a:r>
              <a:rPr lang="en" altLang="zh-CN" sz="2200" dirty="0" err="1">
                <a:solidFill>
                  <a:schemeClr val="tx1"/>
                </a:solidFill>
                <a:latin typeface="Times" pitchFamily="2" charset="0"/>
              </a:rPr>
              <a:t>bomar</a:t>
            </a:r>
            <a:r>
              <a:rPr lang="en" altLang="zh-CN" sz="2200" dirty="0">
                <a:solidFill>
                  <a:schemeClr val="tx1"/>
                </a:solidFill>
                <a:latin typeface="Times" pitchFamily="2" charset="0"/>
              </a:rPr>
              <a:t> , who died in 2012 , while </a:t>
            </a:r>
            <a:r>
              <a:rPr lang="en" altLang="zh-CN" sz="2200" dirty="0" err="1">
                <a:solidFill>
                  <a:schemeClr val="tx1"/>
                </a:solidFill>
                <a:latin typeface="Times" pitchFamily="2" charset="0"/>
              </a:rPr>
              <a:t>randall</a:t>
            </a:r>
            <a:r>
              <a:rPr lang="en" altLang="zh-CN" sz="2200" dirty="0">
                <a:solidFill>
                  <a:schemeClr val="tx1"/>
                </a:solidFill>
                <a:latin typeface="Times" pitchFamily="2" charset="0"/>
              </a:rPr>
              <a:t> is the musician 's own middle name , as well as his father 's first , '' people reports . the couple announced the pregnancy in </a:t>
            </a:r>
            <a:r>
              <a:rPr lang="en" altLang="zh-CN" sz="2200" dirty="0" err="1">
                <a:solidFill>
                  <a:schemeClr val="tx1"/>
                </a:solidFill>
                <a:latin typeface="Times" pitchFamily="2" charset="0"/>
              </a:rPr>
              <a:t>january</a:t>
            </a:r>
            <a:r>
              <a:rPr lang="en" altLang="zh-CN" sz="2200" dirty="0">
                <a:solidFill>
                  <a:schemeClr val="tx1"/>
                </a:solidFill>
                <a:latin typeface="Times" pitchFamily="2" charset="0"/>
              </a:rPr>
              <a:t> , …</a:t>
            </a:r>
          </a:p>
        </p:txBody>
      </p:sp>
      <p:sp>
        <p:nvSpPr>
          <p:cNvPr id="9" name="灯片编号占位符 8">
            <a:extLst>
              <a:ext uri="{FF2B5EF4-FFF2-40B4-BE49-F238E27FC236}">
                <a16:creationId xmlns:a16="http://schemas.microsoft.com/office/drawing/2014/main" id="{44F0C2EB-2E94-5A40-9069-86E8C23300E8}"/>
              </a:ext>
            </a:extLst>
          </p:cNvPr>
          <p:cNvSpPr>
            <a:spLocks noGrp="1"/>
          </p:cNvSpPr>
          <p:nvPr>
            <p:ph type="sldNum" sz="quarter" idx="12"/>
          </p:nvPr>
        </p:nvSpPr>
        <p:spPr/>
        <p:txBody>
          <a:bodyPr/>
          <a:lstStyle/>
          <a:p>
            <a:fld id="{3BA621FD-5CB1-094B-97AC-112BE2702968}" type="slidenum">
              <a:rPr kumimoji="1" lang="zh-CN" altLang="en-US" smtClean="0"/>
              <a:t>3</a:t>
            </a:fld>
            <a:endParaRPr kumimoji="1" lang="zh-CN" altLang="en-US"/>
          </a:p>
        </p:txBody>
      </p:sp>
      <p:sp>
        <p:nvSpPr>
          <p:cNvPr id="6" name="矩形 5">
            <a:extLst>
              <a:ext uri="{FF2B5EF4-FFF2-40B4-BE49-F238E27FC236}">
                <a16:creationId xmlns:a16="http://schemas.microsoft.com/office/drawing/2014/main" id="{26C5F45C-0DD4-3243-B3BA-FD2E4A8580F7}"/>
              </a:ext>
            </a:extLst>
          </p:cNvPr>
          <p:cNvSpPr/>
          <p:nvPr/>
        </p:nvSpPr>
        <p:spPr>
          <a:xfrm>
            <a:off x="6561826" y="5292546"/>
            <a:ext cx="5463396" cy="1107996"/>
          </a:xfrm>
          <a:prstGeom prst="rect">
            <a:avLst/>
          </a:prstGeom>
        </p:spPr>
        <p:txBody>
          <a:bodyPr wrap="square">
            <a:spAutoFit/>
          </a:bodyPr>
          <a:lstStyle/>
          <a:p>
            <a:r>
              <a:rPr lang="en" altLang="zh-CN" sz="2200" dirty="0" err="1">
                <a:effectLst/>
                <a:latin typeface="Times" pitchFamily="2" charset="0"/>
              </a:rPr>
              <a:t>timberlake</a:t>
            </a:r>
            <a:r>
              <a:rPr lang="en" altLang="zh-CN" sz="2200" dirty="0">
                <a:effectLst/>
                <a:latin typeface="Times" pitchFamily="2" charset="0"/>
              </a:rPr>
              <a:t> and </a:t>
            </a:r>
            <a:r>
              <a:rPr lang="en" altLang="zh-CN" sz="2200" dirty="0" err="1">
                <a:effectLst/>
                <a:latin typeface="Times" pitchFamily="2" charset="0"/>
              </a:rPr>
              <a:t>biel</a:t>
            </a:r>
            <a:r>
              <a:rPr lang="en" altLang="zh-CN" sz="2200" dirty="0">
                <a:effectLst/>
                <a:latin typeface="Times" pitchFamily="2" charset="0"/>
              </a:rPr>
              <a:t> welcome son </a:t>
            </a:r>
            <a:r>
              <a:rPr lang="en" altLang="zh-CN" sz="2200" dirty="0" err="1">
                <a:effectLst/>
                <a:latin typeface="Times" pitchFamily="2" charset="0"/>
              </a:rPr>
              <a:t>silas</a:t>
            </a:r>
            <a:r>
              <a:rPr lang="en" altLang="zh-CN" sz="2200" dirty="0">
                <a:effectLst/>
                <a:latin typeface="Times" pitchFamily="2" charset="0"/>
              </a:rPr>
              <a:t> </a:t>
            </a:r>
            <a:r>
              <a:rPr lang="en" altLang="zh-CN" sz="2200" dirty="0" err="1">
                <a:effectLst/>
                <a:latin typeface="Times" pitchFamily="2" charset="0"/>
              </a:rPr>
              <a:t>randall</a:t>
            </a:r>
            <a:r>
              <a:rPr lang="en" altLang="zh-CN" sz="2200" dirty="0">
                <a:effectLst/>
                <a:latin typeface="Times" pitchFamily="2" charset="0"/>
              </a:rPr>
              <a:t> </a:t>
            </a:r>
            <a:r>
              <a:rPr lang="en" altLang="zh-CN" sz="2200" dirty="0" err="1">
                <a:effectLst/>
                <a:latin typeface="Times" pitchFamily="2" charset="0"/>
              </a:rPr>
              <a:t>timberlake</a:t>
            </a:r>
            <a:r>
              <a:rPr lang="en" altLang="zh-CN" sz="2200" dirty="0">
                <a:effectLst/>
                <a:latin typeface="Times" pitchFamily="2" charset="0"/>
              </a:rPr>
              <a:t> . the couple announced the pregnancy in </a:t>
            </a:r>
            <a:r>
              <a:rPr lang="en" altLang="zh-CN" sz="2200" dirty="0" err="1">
                <a:effectLst/>
                <a:latin typeface="Times" pitchFamily="2" charset="0"/>
              </a:rPr>
              <a:t>january</a:t>
            </a:r>
            <a:r>
              <a:rPr lang="en" altLang="zh-CN" sz="2200" dirty="0">
                <a:effectLst/>
                <a:latin typeface="Times" pitchFamily="2" charset="0"/>
              </a:rPr>
              <a:t> . </a:t>
            </a:r>
          </a:p>
        </p:txBody>
      </p:sp>
      <p:sp>
        <p:nvSpPr>
          <p:cNvPr id="7" name="内容占位符 2">
            <a:extLst>
              <a:ext uri="{FF2B5EF4-FFF2-40B4-BE49-F238E27FC236}">
                <a16:creationId xmlns:a16="http://schemas.microsoft.com/office/drawing/2014/main" id="{45516CDD-1C55-274D-9D54-56B0587228CB}"/>
              </a:ext>
            </a:extLst>
          </p:cNvPr>
          <p:cNvSpPr txBox="1">
            <a:spLocks/>
          </p:cNvSpPr>
          <p:nvPr/>
        </p:nvSpPr>
        <p:spPr>
          <a:xfrm>
            <a:off x="6287218" y="4720028"/>
            <a:ext cx="3909204" cy="5725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a:latin typeface="Times" pitchFamily="2" charset="0"/>
              </a:rPr>
              <a:t>Abstractive Summary</a:t>
            </a:r>
            <a:endParaRPr kumimoji="1" lang="zh-CN" altLang="en-US" dirty="0">
              <a:latin typeface="Times" pitchFamily="2" charset="0"/>
            </a:endParaRPr>
          </a:p>
        </p:txBody>
      </p:sp>
      <p:sp>
        <p:nvSpPr>
          <p:cNvPr id="8" name="矩形 7">
            <a:extLst>
              <a:ext uri="{FF2B5EF4-FFF2-40B4-BE49-F238E27FC236}">
                <a16:creationId xmlns:a16="http://schemas.microsoft.com/office/drawing/2014/main" id="{E7BCE7C9-5C81-7443-85E7-C68EDEF21B05}"/>
              </a:ext>
            </a:extLst>
          </p:cNvPr>
          <p:cNvSpPr/>
          <p:nvPr/>
        </p:nvSpPr>
        <p:spPr>
          <a:xfrm>
            <a:off x="6561826" y="2398143"/>
            <a:ext cx="5463396" cy="1107996"/>
          </a:xfrm>
          <a:prstGeom prst="rect">
            <a:avLst/>
          </a:prstGeom>
        </p:spPr>
        <p:txBody>
          <a:bodyPr wrap="square">
            <a:spAutoFit/>
          </a:bodyPr>
          <a:lstStyle/>
          <a:p>
            <a:r>
              <a:rPr lang="en" altLang="zh-CN" sz="2200" dirty="0" err="1">
                <a:solidFill>
                  <a:schemeClr val="tx1"/>
                </a:solidFill>
                <a:latin typeface="Times" pitchFamily="2" charset="0"/>
              </a:rPr>
              <a:t>justin</a:t>
            </a:r>
            <a:r>
              <a:rPr lang="en" altLang="zh-CN" sz="2200" dirty="0">
                <a:solidFill>
                  <a:schemeClr val="tx1"/>
                </a:solidFill>
                <a:latin typeface="Times" pitchFamily="2" charset="0"/>
              </a:rPr>
              <a:t> </a:t>
            </a:r>
            <a:r>
              <a:rPr lang="en" altLang="zh-CN" sz="2200" dirty="0" err="1">
                <a:solidFill>
                  <a:schemeClr val="tx1"/>
                </a:solidFill>
                <a:latin typeface="Times" pitchFamily="2" charset="0"/>
              </a:rPr>
              <a:t>timberlake</a:t>
            </a:r>
            <a:r>
              <a:rPr lang="en" altLang="zh-CN" sz="2200" dirty="0">
                <a:solidFill>
                  <a:schemeClr val="tx1"/>
                </a:solidFill>
                <a:latin typeface="Times" pitchFamily="2" charset="0"/>
              </a:rPr>
              <a:t> and </a:t>
            </a:r>
            <a:r>
              <a:rPr lang="en" altLang="zh-CN" sz="2200" dirty="0" err="1">
                <a:solidFill>
                  <a:schemeClr val="tx1"/>
                </a:solidFill>
                <a:latin typeface="Times" pitchFamily="2" charset="0"/>
              </a:rPr>
              <a:t>jessica</a:t>
            </a:r>
            <a:r>
              <a:rPr lang="en" altLang="zh-CN" sz="2200" dirty="0">
                <a:solidFill>
                  <a:schemeClr val="tx1"/>
                </a:solidFill>
                <a:latin typeface="Times" pitchFamily="2" charset="0"/>
              </a:rPr>
              <a:t> </a:t>
            </a:r>
            <a:r>
              <a:rPr lang="en" altLang="zh-CN" sz="2200" dirty="0" err="1">
                <a:solidFill>
                  <a:schemeClr val="tx1"/>
                </a:solidFill>
                <a:latin typeface="Times" pitchFamily="2" charset="0"/>
              </a:rPr>
              <a:t>biel</a:t>
            </a:r>
            <a:r>
              <a:rPr lang="en" altLang="zh-CN" sz="2200" dirty="0">
                <a:solidFill>
                  <a:schemeClr val="tx1"/>
                </a:solidFill>
                <a:latin typeface="Times" pitchFamily="2" charset="0"/>
              </a:rPr>
              <a:t> , welcome to parenthood . the celebrity couple announced the arrival of their son .</a:t>
            </a:r>
            <a:endParaRPr lang="en" altLang="zh-CN" sz="2200" dirty="0">
              <a:effectLst/>
              <a:latin typeface="Times" pitchFamily="2" charset="0"/>
            </a:endParaRPr>
          </a:p>
        </p:txBody>
      </p:sp>
      <p:sp>
        <p:nvSpPr>
          <p:cNvPr id="10" name="内容占位符 2">
            <a:extLst>
              <a:ext uri="{FF2B5EF4-FFF2-40B4-BE49-F238E27FC236}">
                <a16:creationId xmlns:a16="http://schemas.microsoft.com/office/drawing/2014/main" id="{F29B7C6F-525D-EC44-BB30-2B89E2BAB7C1}"/>
              </a:ext>
            </a:extLst>
          </p:cNvPr>
          <p:cNvSpPr txBox="1">
            <a:spLocks/>
          </p:cNvSpPr>
          <p:nvPr/>
        </p:nvSpPr>
        <p:spPr>
          <a:xfrm>
            <a:off x="6374920" y="1825625"/>
            <a:ext cx="3909204" cy="5725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a:latin typeface="Times" pitchFamily="2" charset="0"/>
              </a:rPr>
              <a:t>Extractive Summary</a:t>
            </a:r>
            <a:endParaRPr kumimoji="1" lang="zh-CN" altLang="en-US" dirty="0">
              <a:latin typeface="Times" pitchFamily="2" charset="0"/>
            </a:endParaRPr>
          </a:p>
        </p:txBody>
      </p:sp>
    </p:spTree>
    <p:extLst>
      <p:ext uri="{BB962C8B-B14F-4D97-AF65-F5344CB8AC3E}">
        <p14:creationId xmlns:p14="http://schemas.microsoft.com/office/powerpoint/2010/main" val="42697434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717EC-ECD6-A14F-80C2-08C96904052D}"/>
              </a:ext>
            </a:extLst>
          </p:cNvPr>
          <p:cNvSpPr>
            <a:spLocks noGrp="1"/>
          </p:cNvSpPr>
          <p:nvPr>
            <p:ph type="title"/>
          </p:nvPr>
        </p:nvSpPr>
        <p:spPr/>
        <p:txBody>
          <a:bodyPr/>
          <a:lstStyle/>
          <a:p>
            <a:r>
              <a:rPr kumimoji="1" lang="en-US" altLang="zh-CN" dirty="0">
                <a:latin typeface="Times" pitchFamily="2" charset="0"/>
              </a:rPr>
              <a:t>HIGHRES</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B5789C94-212E-7946-86E3-499C1BFD45EE}"/>
              </a:ext>
            </a:extLst>
          </p:cNvPr>
          <p:cNvSpPr>
            <a:spLocks noGrp="1"/>
          </p:cNvSpPr>
          <p:nvPr>
            <p:ph idx="1"/>
          </p:nvPr>
        </p:nvSpPr>
        <p:spPr/>
        <p:txBody>
          <a:bodyPr/>
          <a:lstStyle/>
          <a:p>
            <a:r>
              <a:rPr lang="en" altLang="zh-CN" dirty="0">
                <a:latin typeface="Times" pitchFamily="2" charset="0"/>
              </a:rPr>
              <a:t>document highlight annotation</a:t>
            </a:r>
          </a:p>
          <a:p>
            <a:endParaRPr lang="en" altLang="zh-CN" i="1" dirty="0">
              <a:latin typeface="Times" pitchFamily="2" charset="0"/>
            </a:endParaRPr>
          </a:p>
          <a:p>
            <a:pPr marL="0" indent="0">
              <a:buNone/>
            </a:pPr>
            <a:endParaRPr kumimoji="1" lang="zh-CN" altLang="en-US" dirty="0">
              <a:latin typeface="Times" pitchFamily="2" charset="0"/>
            </a:endParaRPr>
          </a:p>
        </p:txBody>
      </p:sp>
      <p:sp>
        <p:nvSpPr>
          <p:cNvPr id="4" name="灯片编号占位符 3">
            <a:extLst>
              <a:ext uri="{FF2B5EF4-FFF2-40B4-BE49-F238E27FC236}">
                <a16:creationId xmlns:a16="http://schemas.microsoft.com/office/drawing/2014/main" id="{4E3413C0-F327-A242-840A-1F42E754C132}"/>
              </a:ext>
            </a:extLst>
          </p:cNvPr>
          <p:cNvSpPr>
            <a:spLocks noGrp="1"/>
          </p:cNvSpPr>
          <p:nvPr>
            <p:ph type="sldNum" sz="quarter" idx="12"/>
          </p:nvPr>
        </p:nvSpPr>
        <p:spPr/>
        <p:txBody>
          <a:bodyPr/>
          <a:lstStyle/>
          <a:p>
            <a:fld id="{3BA621FD-5CB1-094B-97AC-112BE2702968}" type="slidenum">
              <a:rPr kumimoji="1" lang="zh-CN" altLang="en-US" smtClean="0"/>
              <a:t>30</a:t>
            </a:fld>
            <a:endParaRPr kumimoji="1" lang="zh-CN" altLang="en-US"/>
          </a:p>
        </p:txBody>
      </p:sp>
      <p:sp>
        <p:nvSpPr>
          <p:cNvPr id="5" name="文本框 4">
            <a:extLst>
              <a:ext uri="{FF2B5EF4-FFF2-40B4-BE49-F238E27FC236}">
                <a16:creationId xmlns:a16="http://schemas.microsoft.com/office/drawing/2014/main" id="{008779B7-1BF8-A14B-AC6A-2ABD7DF66E7F}"/>
              </a:ext>
            </a:extLst>
          </p:cNvPr>
          <p:cNvSpPr txBox="1"/>
          <p:nvPr/>
        </p:nvSpPr>
        <p:spPr>
          <a:xfrm>
            <a:off x="1069675" y="2398143"/>
            <a:ext cx="8971472" cy="2215991"/>
          </a:xfrm>
          <a:prstGeom prst="rect">
            <a:avLst/>
          </a:prstGeom>
          <a:noFill/>
        </p:spPr>
        <p:txBody>
          <a:bodyPr wrap="square" rtlCol="0">
            <a:spAutoFit/>
          </a:bodyPr>
          <a:lstStyle/>
          <a:p>
            <a:pPr marL="342900" indent="-342900">
              <a:buFont typeface="Arial" panose="020B0604020202020204" pitchFamily="34" charset="0"/>
              <a:buChar char="•"/>
            </a:pPr>
            <a:r>
              <a:rPr lang="en" altLang="zh-CN" sz="2400" dirty="0">
                <a:latin typeface="Times" pitchFamily="2" charset="0"/>
              </a:rPr>
              <a:t>ask human judges to highlight words or phrases in source document that are considered salient. </a:t>
            </a:r>
          </a:p>
          <a:p>
            <a:pPr marL="342900" indent="-342900">
              <a:buFont typeface="Arial" panose="020B0604020202020204" pitchFamily="34" charset="0"/>
              <a:buChar char="•"/>
            </a:pPr>
            <a:r>
              <a:rPr lang="en" altLang="zh-CN" sz="2400" dirty="0">
                <a:latin typeface="Times" pitchFamily="2" charset="0"/>
              </a:rPr>
              <a:t>limitation: K words can be highlighted in total</a:t>
            </a:r>
          </a:p>
          <a:p>
            <a:pPr marL="342900" indent="-342900">
              <a:buFont typeface="Arial" panose="020B0604020202020204" pitchFamily="34" charset="0"/>
              <a:buChar char="•"/>
            </a:pPr>
            <a:r>
              <a:rPr lang="en" altLang="zh-CN" sz="2400" dirty="0">
                <a:latin typeface="Times" pitchFamily="2" charset="0"/>
              </a:rPr>
              <a:t>sanity check </a:t>
            </a:r>
          </a:p>
          <a:p>
            <a:pPr marL="342900" indent="-342900">
              <a:buFont typeface="Arial" panose="020B0604020202020204" pitchFamily="34" charset="0"/>
              <a:buChar char="•"/>
            </a:pPr>
            <a:endParaRPr lang="en" altLang="zh-CN" sz="2400" dirty="0">
              <a:latin typeface="Times" pitchFamily="2" charset="0"/>
            </a:endParaRPr>
          </a:p>
          <a:p>
            <a:endParaRPr kumimoji="1" lang="zh-CN" altLang="en-US" dirty="0"/>
          </a:p>
        </p:txBody>
      </p:sp>
      <p:sp>
        <p:nvSpPr>
          <p:cNvPr id="7" name="矩形 6">
            <a:extLst>
              <a:ext uri="{FF2B5EF4-FFF2-40B4-BE49-F238E27FC236}">
                <a16:creationId xmlns:a16="http://schemas.microsoft.com/office/drawing/2014/main" id="{C050A041-292F-A642-B74C-5798822D1773}"/>
              </a:ext>
            </a:extLst>
          </p:cNvPr>
          <p:cNvSpPr/>
          <p:nvPr/>
        </p:nvSpPr>
        <p:spPr>
          <a:xfrm>
            <a:off x="1426234" y="4001294"/>
            <a:ext cx="8131834" cy="400110"/>
          </a:xfrm>
          <a:prstGeom prst="rect">
            <a:avLst/>
          </a:prstGeom>
        </p:spPr>
        <p:txBody>
          <a:bodyPr wrap="square">
            <a:spAutoFit/>
          </a:bodyPr>
          <a:lstStyle/>
          <a:p>
            <a:r>
              <a:rPr lang="en" altLang="zh-CN" sz="2000" dirty="0">
                <a:solidFill>
                  <a:srgbClr val="FF0000"/>
                </a:solidFill>
                <a:latin typeface="Times" pitchFamily="2" charset="0"/>
              </a:rPr>
              <a:t>ask the judges to answer a True/False question based on the article</a:t>
            </a:r>
            <a:endParaRPr lang="zh-CN" altLang="en-US" sz="2000" dirty="0">
              <a:solidFill>
                <a:srgbClr val="FF0000"/>
              </a:solidFill>
              <a:latin typeface="Times" pitchFamily="2" charset="0"/>
            </a:endParaRPr>
          </a:p>
        </p:txBody>
      </p:sp>
    </p:spTree>
    <p:extLst>
      <p:ext uri="{BB962C8B-B14F-4D97-AF65-F5344CB8AC3E}">
        <p14:creationId xmlns:p14="http://schemas.microsoft.com/office/powerpoint/2010/main" val="2393124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717EC-ECD6-A14F-80C2-08C96904052D}"/>
              </a:ext>
            </a:extLst>
          </p:cNvPr>
          <p:cNvSpPr>
            <a:spLocks noGrp="1"/>
          </p:cNvSpPr>
          <p:nvPr>
            <p:ph type="title"/>
          </p:nvPr>
        </p:nvSpPr>
        <p:spPr/>
        <p:txBody>
          <a:bodyPr/>
          <a:lstStyle/>
          <a:p>
            <a:r>
              <a:rPr kumimoji="1" lang="en-US" altLang="zh-CN" dirty="0">
                <a:latin typeface="Times" pitchFamily="2" charset="0"/>
              </a:rPr>
              <a:t>HIGHRES</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B5789C94-212E-7946-86E3-499C1BFD45EE}"/>
              </a:ext>
            </a:extLst>
          </p:cNvPr>
          <p:cNvSpPr>
            <a:spLocks noGrp="1"/>
          </p:cNvSpPr>
          <p:nvPr>
            <p:ph idx="1"/>
          </p:nvPr>
        </p:nvSpPr>
        <p:spPr/>
        <p:txBody>
          <a:bodyPr/>
          <a:lstStyle/>
          <a:p>
            <a:r>
              <a:rPr lang="en" altLang="zh-CN" dirty="0">
                <a:latin typeface="Times" pitchFamily="2" charset="0"/>
              </a:rPr>
              <a:t>highlight-based content evaluation</a:t>
            </a:r>
            <a:endParaRPr lang="en" altLang="zh-CN" i="1" dirty="0">
              <a:latin typeface="Times" pitchFamily="2" charset="0"/>
            </a:endParaRPr>
          </a:p>
          <a:p>
            <a:pPr marL="0" indent="0">
              <a:buNone/>
            </a:pPr>
            <a:endParaRPr kumimoji="1" lang="zh-CN" altLang="en-US" dirty="0">
              <a:latin typeface="Times" pitchFamily="2" charset="0"/>
            </a:endParaRPr>
          </a:p>
        </p:txBody>
      </p:sp>
      <p:sp>
        <p:nvSpPr>
          <p:cNvPr id="4" name="灯片编号占位符 3">
            <a:extLst>
              <a:ext uri="{FF2B5EF4-FFF2-40B4-BE49-F238E27FC236}">
                <a16:creationId xmlns:a16="http://schemas.microsoft.com/office/drawing/2014/main" id="{4E3413C0-F327-A242-840A-1F42E754C132}"/>
              </a:ext>
            </a:extLst>
          </p:cNvPr>
          <p:cNvSpPr>
            <a:spLocks noGrp="1"/>
          </p:cNvSpPr>
          <p:nvPr>
            <p:ph type="sldNum" sz="quarter" idx="12"/>
          </p:nvPr>
        </p:nvSpPr>
        <p:spPr/>
        <p:txBody>
          <a:bodyPr/>
          <a:lstStyle/>
          <a:p>
            <a:fld id="{3BA621FD-5CB1-094B-97AC-112BE2702968}" type="slidenum">
              <a:rPr kumimoji="1" lang="zh-CN" altLang="en-US" smtClean="0"/>
              <a:t>31</a:t>
            </a:fld>
            <a:endParaRPr kumimoji="1" lang="zh-CN" altLang="en-US"/>
          </a:p>
        </p:txBody>
      </p:sp>
      <p:sp>
        <p:nvSpPr>
          <p:cNvPr id="5" name="文本框 4">
            <a:extLst>
              <a:ext uri="{FF2B5EF4-FFF2-40B4-BE49-F238E27FC236}">
                <a16:creationId xmlns:a16="http://schemas.microsoft.com/office/drawing/2014/main" id="{008779B7-1BF8-A14B-AC6A-2ABD7DF66E7F}"/>
              </a:ext>
            </a:extLst>
          </p:cNvPr>
          <p:cNvSpPr txBox="1"/>
          <p:nvPr/>
        </p:nvSpPr>
        <p:spPr>
          <a:xfrm>
            <a:off x="1069675" y="2398143"/>
            <a:ext cx="8971472" cy="1107996"/>
          </a:xfrm>
          <a:prstGeom prst="rect">
            <a:avLst/>
          </a:prstGeom>
          <a:noFill/>
        </p:spPr>
        <p:txBody>
          <a:bodyPr wrap="square" rtlCol="0">
            <a:spAutoFit/>
          </a:bodyPr>
          <a:lstStyle/>
          <a:p>
            <a:pPr marL="342900" indent="-342900">
              <a:buFont typeface="Arial" panose="020B0604020202020204" pitchFamily="34" charset="0"/>
              <a:buChar char="•"/>
            </a:pPr>
            <a:r>
              <a:rPr lang="en" altLang="zh-CN" sz="2400" dirty="0">
                <a:latin typeface="Times" pitchFamily="2" charset="0"/>
              </a:rPr>
              <a:t>present human judges a document that has been highlighted using heatmap coloring and a summary to assess. </a:t>
            </a:r>
          </a:p>
          <a:p>
            <a:endParaRPr kumimoji="1" lang="zh-CN" altLang="en-US" dirty="0"/>
          </a:p>
        </p:txBody>
      </p:sp>
      <p:pic>
        <p:nvPicPr>
          <p:cNvPr id="8" name="图片 7">
            <a:extLst>
              <a:ext uri="{FF2B5EF4-FFF2-40B4-BE49-F238E27FC236}">
                <a16:creationId xmlns:a16="http://schemas.microsoft.com/office/drawing/2014/main" id="{4778B2DF-76D7-8248-9892-A22CA18052A7}"/>
              </a:ext>
            </a:extLst>
          </p:cNvPr>
          <p:cNvPicPr>
            <a:picLocks noChangeAspect="1"/>
          </p:cNvPicPr>
          <p:nvPr/>
        </p:nvPicPr>
        <p:blipFill rotWithShape="1">
          <a:blip r:embed="rId3"/>
          <a:srcRect l="2814" t="1846" r="4159" b="44601"/>
          <a:stretch/>
        </p:blipFill>
        <p:spPr>
          <a:xfrm>
            <a:off x="1054293" y="3251430"/>
            <a:ext cx="5752381" cy="3606570"/>
          </a:xfrm>
          <a:prstGeom prst="rect">
            <a:avLst/>
          </a:prstGeom>
        </p:spPr>
      </p:pic>
      <p:pic>
        <p:nvPicPr>
          <p:cNvPr id="9" name="内容占位符 7">
            <a:extLst>
              <a:ext uri="{FF2B5EF4-FFF2-40B4-BE49-F238E27FC236}">
                <a16:creationId xmlns:a16="http://schemas.microsoft.com/office/drawing/2014/main" id="{05D511F0-FE6F-F24D-BC26-518AA364CC9B}"/>
              </a:ext>
            </a:extLst>
          </p:cNvPr>
          <p:cNvPicPr>
            <a:picLocks noChangeAspect="1"/>
          </p:cNvPicPr>
          <p:nvPr/>
        </p:nvPicPr>
        <p:blipFill rotWithShape="1">
          <a:blip r:embed="rId3"/>
          <a:srcRect l="3850" t="85320" r="19283" b="2786"/>
          <a:stretch/>
        </p:blipFill>
        <p:spPr>
          <a:xfrm>
            <a:off x="6822056" y="3429000"/>
            <a:ext cx="4632099" cy="780691"/>
          </a:xfrm>
          <a:prstGeom prst="rect">
            <a:avLst/>
          </a:prstGeom>
        </p:spPr>
      </p:pic>
    </p:spTree>
    <p:extLst>
      <p:ext uri="{BB962C8B-B14F-4D97-AF65-F5344CB8AC3E}">
        <p14:creationId xmlns:p14="http://schemas.microsoft.com/office/powerpoint/2010/main" val="2198564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717EC-ECD6-A14F-80C2-08C96904052D}"/>
              </a:ext>
            </a:extLst>
          </p:cNvPr>
          <p:cNvSpPr>
            <a:spLocks noGrp="1"/>
          </p:cNvSpPr>
          <p:nvPr>
            <p:ph type="title"/>
          </p:nvPr>
        </p:nvSpPr>
        <p:spPr/>
        <p:txBody>
          <a:bodyPr/>
          <a:lstStyle/>
          <a:p>
            <a:r>
              <a:rPr kumimoji="1" lang="en-US" altLang="zh-CN" dirty="0">
                <a:latin typeface="Times" pitchFamily="2" charset="0"/>
              </a:rPr>
              <a:t>HIGHRES</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B5789C94-212E-7946-86E3-499C1BFD45EE}"/>
              </a:ext>
            </a:extLst>
          </p:cNvPr>
          <p:cNvSpPr>
            <a:spLocks noGrp="1"/>
          </p:cNvSpPr>
          <p:nvPr>
            <p:ph idx="1"/>
          </p:nvPr>
        </p:nvSpPr>
        <p:spPr/>
        <p:txBody>
          <a:bodyPr/>
          <a:lstStyle/>
          <a:p>
            <a:r>
              <a:rPr lang="en" altLang="zh-CN" dirty="0">
                <a:latin typeface="Times" pitchFamily="2" charset="0"/>
              </a:rPr>
              <a:t>highlight-based content evaluation</a:t>
            </a:r>
            <a:endParaRPr lang="en" altLang="zh-CN" i="1" dirty="0">
              <a:latin typeface="Times" pitchFamily="2" charset="0"/>
            </a:endParaRPr>
          </a:p>
          <a:p>
            <a:pPr marL="0" indent="0">
              <a:buNone/>
            </a:pPr>
            <a:endParaRPr kumimoji="1" lang="zh-CN" altLang="en-US" dirty="0">
              <a:latin typeface="Times" pitchFamily="2" charset="0"/>
            </a:endParaRPr>
          </a:p>
        </p:txBody>
      </p:sp>
      <p:sp>
        <p:nvSpPr>
          <p:cNvPr id="4" name="灯片编号占位符 3">
            <a:extLst>
              <a:ext uri="{FF2B5EF4-FFF2-40B4-BE49-F238E27FC236}">
                <a16:creationId xmlns:a16="http://schemas.microsoft.com/office/drawing/2014/main" id="{4E3413C0-F327-A242-840A-1F42E754C132}"/>
              </a:ext>
            </a:extLst>
          </p:cNvPr>
          <p:cNvSpPr>
            <a:spLocks noGrp="1"/>
          </p:cNvSpPr>
          <p:nvPr>
            <p:ph type="sldNum" sz="quarter" idx="12"/>
          </p:nvPr>
        </p:nvSpPr>
        <p:spPr/>
        <p:txBody>
          <a:bodyPr/>
          <a:lstStyle/>
          <a:p>
            <a:fld id="{3BA621FD-5CB1-094B-97AC-112BE2702968}" type="slidenum">
              <a:rPr kumimoji="1" lang="zh-CN" altLang="en-US" smtClean="0"/>
              <a:t>32</a:t>
            </a:fld>
            <a:endParaRPr kumimoji="1" lang="zh-CN" altLang="en-US"/>
          </a:p>
        </p:txBody>
      </p:sp>
      <p:sp>
        <p:nvSpPr>
          <p:cNvPr id="5" name="文本框 4">
            <a:extLst>
              <a:ext uri="{FF2B5EF4-FFF2-40B4-BE49-F238E27FC236}">
                <a16:creationId xmlns:a16="http://schemas.microsoft.com/office/drawing/2014/main" id="{008779B7-1BF8-A14B-AC6A-2ABD7DF66E7F}"/>
              </a:ext>
            </a:extLst>
          </p:cNvPr>
          <p:cNvSpPr txBox="1"/>
          <p:nvPr/>
        </p:nvSpPr>
        <p:spPr>
          <a:xfrm>
            <a:off x="1069675" y="2398143"/>
            <a:ext cx="8971472" cy="2585323"/>
          </a:xfrm>
          <a:prstGeom prst="rect">
            <a:avLst/>
          </a:prstGeom>
          <a:noFill/>
        </p:spPr>
        <p:txBody>
          <a:bodyPr wrap="square" rtlCol="0">
            <a:spAutoFit/>
          </a:bodyPr>
          <a:lstStyle/>
          <a:p>
            <a:pPr marL="342900" indent="-342900">
              <a:buFont typeface="Arial" panose="020B0604020202020204" pitchFamily="34" charset="0"/>
              <a:buChar char="•"/>
            </a:pPr>
            <a:r>
              <a:rPr lang="en" altLang="zh-CN" sz="2400" dirty="0">
                <a:latin typeface="Times" pitchFamily="2" charset="0"/>
              </a:rPr>
              <a:t>present human judges a document that has been highlighted using heatmap coloring and a summary to assess. </a:t>
            </a:r>
          </a:p>
          <a:p>
            <a:pPr marL="342900" indent="-342900">
              <a:buFont typeface="Arial" panose="020B0604020202020204" pitchFamily="34" charset="0"/>
              <a:buChar char="•"/>
            </a:pPr>
            <a:r>
              <a:rPr lang="en" altLang="zh-CN" sz="2400" dirty="0">
                <a:latin typeface="Times" pitchFamily="2" charset="0"/>
              </a:rPr>
              <a:t>assess the summary according to two aspects:</a:t>
            </a:r>
          </a:p>
          <a:p>
            <a:r>
              <a:rPr lang="en" altLang="zh-CN" sz="2400" dirty="0">
                <a:latin typeface="Times" pitchFamily="2" charset="0"/>
              </a:rPr>
              <a:t>	(1) </a:t>
            </a:r>
            <a:r>
              <a:rPr lang="en" altLang="zh-CN" sz="2400" i="1" dirty="0">
                <a:latin typeface="Times" pitchFamily="2" charset="0"/>
              </a:rPr>
              <a:t>All important information is present in the summary.</a:t>
            </a:r>
          </a:p>
          <a:p>
            <a:r>
              <a:rPr lang="en" altLang="zh-CN" sz="2400" dirty="0">
                <a:latin typeface="Times" pitchFamily="2" charset="0"/>
              </a:rPr>
              <a:t>	(2) </a:t>
            </a:r>
            <a:r>
              <a:rPr lang="en" altLang="zh-CN" sz="2400" i="1" dirty="0">
                <a:latin typeface="Times" pitchFamily="2" charset="0"/>
              </a:rPr>
              <a:t>Only important information is in the summary. </a:t>
            </a:r>
            <a:endParaRPr lang="en" altLang="zh-CN" sz="3200" dirty="0">
              <a:latin typeface="Times" pitchFamily="2" charset="0"/>
            </a:endParaRPr>
          </a:p>
          <a:p>
            <a:pPr marL="342900" indent="-342900">
              <a:buFont typeface="Arial" panose="020B0604020202020204" pitchFamily="34" charset="0"/>
              <a:buChar char="•"/>
            </a:pPr>
            <a:endParaRPr lang="en" altLang="zh-CN" sz="2400" dirty="0">
              <a:latin typeface="Times" pitchFamily="2" charset="0"/>
            </a:endParaRPr>
          </a:p>
          <a:p>
            <a:endParaRPr kumimoji="1" lang="zh-CN" altLang="en-US" dirty="0"/>
          </a:p>
        </p:txBody>
      </p:sp>
    </p:spTree>
    <p:extLst>
      <p:ext uri="{BB962C8B-B14F-4D97-AF65-F5344CB8AC3E}">
        <p14:creationId xmlns:p14="http://schemas.microsoft.com/office/powerpoint/2010/main" val="36609628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717EC-ECD6-A14F-80C2-08C96904052D}"/>
              </a:ext>
            </a:extLst>
          </p:cNvPr>
          <p:cNvSpPr>
            <a:spLocks noGrp="1"/>
          </p:cNvSpPr>
          <p:nvPr>
            <p:ph type="title"/>
          </p:nvPr>
        </p:nvSpPr>
        <p:spPr/>
        <p:txBody>
          <a:bodyPr/>
          <a:lstStyle/>
          <a:p>
            <a:r>
              <a:rPr kumimoji="1" lang="en-US" altLang="zh-CN" dirty="0">
                <a:latin typeface="Times" pitchFamily="2" charset="0"/>
              </a:rPr>
              <a:t>HIGHRES</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B5789C94-212E-7946-86E3-499C1BFD45EE}"/>
              </a:ext>
            </a:extLst>
          </p:cNvPr>
          <p:cNvSpPr>
            <a:spLocks noGrp="1"/>
          </p:cNvSpPr>
          <p:nvPr>
            <p:ph idx="1"/>
          </p:nvPr>
        </p:nvSpPr>
        <p:spPr/>
        <p:txBody>
          <a:bodyPr/>
          <a:lstStyle/>
          <a:p>
            <a:r>
              <a:rPr lang="en" altLang="zh-CN" dirty="0">
                <a:latin typeface="Times" pitchFamily="2" charset="0"/>
              </a:rPr>
              <a:t>highlight-based content evaluation</a:t>
            </a:r>
            <a:endParaRPr lang="en" altLang="zh-CN" i="1" dirty="0">
              <a:latin typeface="Times" pitchFamily="2" charset="0"/>
            </a:endParaRPr>
          </a:p>
          <a:p>
            <a:pPr marL="0" indent="0">
              <a:buNone/>
            </a:pPr>
            <a:endParaRPr kumimoji="1" lang="zh-CN" altLang="en-US" dirty="0">
              <a:latin typeface="Times" pitchFamily="2" charset="0"/>
            </a:endParaRPr>
          </a:p>
        </p:txBody>
      </p:sp>
      <p:sp>
        <p:nvSpPr>
          <p:cNvPr id="4" name="灯片编号占位符 3">
            <a:extLst>
              <a:ext uri="{FF2B5EF4-FFF2-40B4-BE49-F238E27FC236}">
                <a16:creationId xmlns:a16="http://schemas.microsoft.com/office/drawing/2014/main" id="{4E3413C0-F327-A242-840A-1F42E754C132}"/>
              </a:ext>
            </a:extLst>
          </p:cNvPr>
          <p:cNvSpPr>
            <a:spLocks noGrp="1"/>
          </p:cNvSpPr>
          <p:nvPr>
            <p:ph type="sldNum" sz="quarter" idx="12"/>
          </p:nvPr>
        </p:nvSpPr>
        <p:spPr/>
        <p:txBody>
          <a:bodyPr/>
          <a:lstStyle/>
          <a:p>
            <a:fld id="{3BA621FD-5CB1-094B-97AC-112BE2702968}" type="slidenum">
              <a:rPr kumimoji="1" lang="zh-CN" altLang="en-US" smtClean="0"/>
              <a:t>33</a:t>
            </a:fld>
            <a:endParaRPr kumimoji="1" lang="zh-CN" altLang="en-US"/>
          </a:p>
        </p:txBody>
      </p:sp>
      <p:sp>
        <p:nvSpPr>
          <p:cNvPr id="5" name="文本框 4">
            <a:extLst>
              <a:ext uri="{FF2B5EF4-FFF2-40B4-BE49-F238E27FC236}">
                <a16:creationId xmlns:a16="http://schemas.microsoft.com/office/drawing/2014/main" id="{008779B7-1BF8-A14B-AC6A-2ABD7DF66E7F}"/>
              </a:ext>
            </a:extLst>
          </p:cNvPr>
          <p:cNvSpPr txBox="1"/>
          <p:nvPr/>
        </p:nvSpPr>
        <p:spPr>
          <a:xfrm>
            <a:off x="1069675" y="2398143"/>
            <a:ext cx="8971472" cy="2585323"/>
          </a:xfrm>
          <a:prstGeom prst="rect">
            <a:avLst/>
          </a:prstGeom>
          <a:noFill/>
        </p:spPr>
        <p:txBody>
          <a:bodyPr wrap="square" rtlCol="0">
            <a:spAutoFit/>
          </a:bodyPr>
          <a:lstStyle/>
          <a:p>
            <a:pPr marL="342900" indent="-342900">
              <a:buFont typeface="Arial" panose="020B0604020202020204" pitchFamily="34" charset="0"/>
              <a:buChar char="•"/>
            </a:pPr>
            <a:r>
              <a:rPr lang="en" altLang="zh-CN" sz="2400" dirty="0">
                <a:latin typeface="Times" pitchFamily="2" charset="0"/>
              </a:rPr>
              <a:t>present human judges a document that has been highlighted using heatmap coloring and a summary to assess. </a:t>
            </a:r>
          </a:p>
          <a:p>
            <a:pPr marL="342900" indent="-342900">
              <a:buFont typeface="Arial" panose="020B0604020202020204" pitchFamily="34" charset="0"/>
              <a:buChar char="•"/>
            </a:pPr>
            <a:r>
              <a:rPr lang="en" altLang="zh-CN" sz="2400" dirty="0">
                <a:latin typeface="Times" pitchFamily="2" charset="0"/>
              </a:rPr>
              <a:t>assess the summary according to two aspects:</a:t>
            </a:r>
          </a:p>
          <a:p>
            <a:r>
              <a:rPr lang="en" altLang="zh-CN" sz="2400" dirty="0">
                <a:latin typeface="Times" pitchFamily="2" charset="0"/>
              </a:rPr>
              <a:t>	(1) </a:t>
            </a:r>
            <a:r>
              <a:rPr lang="en" altLang="zh-CN" sz="2400" i="1" dirty="0">
                <a:latin typeface="Times" pitchFamily="2" charset="0"/>
              </a:rPr>
              <a:t>how much important information is present in the summary.</a:t>
            </a:r>
          </a:p>
          <a:p>
            <a:r>
              <a:rPr lang="en" altLang="zh-CN" sz="2400" dirty="0">
                <a:latin typeface="Times" pitchFamily="2" charset="0"/>
              </a:rPr>
              <a:t>	(2) </a:t>
            </a:r>
            <a:r>
              <a:rPr lang="en" altLang="zh-CN" sz="2400" i="1" dirty="0">
                <a:latin typeface="Times" pitchFamily="2" charset="0"/>
              </a:rPr>
              <a:t>how much information in summary is important information. </a:t>
            </a:r>
            <a:endParaRPr lang="en" altLang="zh-CN" sz="3200" dirty="0">
              <a:latin typeface="Times" pitchFamily="2" charset="0"/>
            </a:endParaRPr>
          </a:p>
          <a:p>
            <a:pPr marL="342900" indent="-342900">
              <a:buFont typeface="Arial" panose="020B0604020202020204" pitchFamily="34" charset="0"/>
              <a:buChar char="•"/>
            </a:pPr>
            <a:endParaRPr lang="en" altLang="zh-CN" sz="2400" dirty="0">
              <a:latin typeface="Times" pitchFamily="2" charset="0"/>
            </a:endParaRPr>
          </a:p>
          <a:p>
            <a:endParaRPr kumimoji="1" lang="zh-CN" altLang="en-US" dirty="0"/>
          </a:p>
        </p:txBody>
      </p:sp>
      <p:sp>
        <p:nvSpPr>
          <p:cNvPr id="6" name="文本框 5">
            <a:extLst>
              <a:ext uri="{FF2B5EF4-FFF2-40B4-BE49-F238E27FC236}">
                <a16:creationId xmlns:a16="http://schemas.microsoft.com/office/drawing/2014/main" id="{67A29AB5-EEAF-9D46-A4C6-3CDADB424C97}"/>
              </a:ext>
            </a:extLst>
          </p:cNvPr>
          <p:cNvSpPr txBox="1"/>
          <p:nvPr/>
        </p:nvSpPr>
        <p:spPr>
          <a:xfrm>
            <a:off x="1414732" y="4433977"/>
            <a:ext cx="7257564" cy="461665"/>
          </a:xfrm>
          <a:prstGeom prst="rect">
            <a:avLst/>
          </a:prstGeom>
          <a:noFill/>
        </p:spPr>
        <p:txBody>
          <a:bodyPr wrap="none" rtlCol="0">
            <a:spAutoFit/>
          </a:bodyPr>
          <a:lstStyle/>
          <a:p>
            <a:r>
              <a:rPr kumimoji="1" lang="en-US" altLang="zh-CN" sz="2400" dirty="0">
                <a:solidFill>
                  <a:srgbClr val="FF0000"/>
                </a:solidFill>
                <a:latin typeface="Times" pitchFamily="2" charset="0"/>
              </a:rPr>
              <a:t>Quiz: Which aspect is Precision? Which aspect is Recall?</a:t>
            </a:r>
            <a:endParaRPr kumimoji="1" lang="zh-CN" altLang="en-US" sz="2400" dirty="0">
              <a:solidFill>
                <a:srgbClr val="FF0000"/>
              </a:solidFill>
              <a:latin typeface="Times" pitchFamily="2" charset="0"/>
            </a:endParaRPr>
          </a:p>
        </p:txBody>
      </p:sp>
    </p:spTree>
    <p:extLst>
      <p:ext uri="{BB962C8B-B14F-4D97-AF65-F5344CB8AC3E}">
        <p14:creationId xmlns:p14="http://schemas.microsoft.com/office/powerpoint/2010/main" val="2255495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717EC-ECD6-A14F-80C2-08C96904052D}"/>
              </a:ext>
            </a:extLst>
          </p:cNvPr>
          <p:cNvSpPr>
            <a:spLocks noGrp="1"/>
          </p:cNvSpPr>
          <p:nvPr>
            <p:ph type="title"/>
          </p:nvPr>
        </p:nvSpPr>
        <p:spPr/>
        <p:txBody>
          <a:bodyPr/>
          <a:lstStyle/>
          <a:p>
            <a:r>
              <a:rPr kumimoji="1" lang="en-US" altLang="zh-CN" dirty="0">
                <a:latin typeface="Times" pitchFamily="2" charset="0"/>
              </a:rPr>
              <a:t>HIGHRES</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B5789C94-212E-7946-86E3-499C1BFD45EE}"/>
              </a:ext>
            </a:extLst>
          </p:cNvPr>
          <p:cNvSpPr>
            <a:spLocks noGrp="1"/>
          </p:cNvSpPr>
          <p:nvPr>
            <p:ph idx="1"/>
          </p:nvPr>
        </p:nvSpPr>
        <p:spPr/>
        <p:txBody>
          <a:bodyPr/>
          <a:lstStyle/>
          <a:p>
            <a:r>
              <a:rPr lang="en" altLang="zh-CN" dirty="0">
                <a:latin typeface="Times" pitchFamily="2" charset="0"/>
              </a:rPr>
              <a:t>highlight-based content evaluation</a:t>
            </a:r>
            <a:endParaRPr lang="en" altLang="zh-CN" i="1" dirty="0">
              <a:latin typeface="Times" pitchFamily="2" charset="0"/>
            </a:endParaRPr>
          </a:p>
          <a:p>
            <a:pPr marL="0" indent="0">
              <a:buNone/>
            </a:pPr>
            <a:endParaRPr kumimoji="1" lang="zh-CN" altLang="en-US" dirty="0">
              <a:latin typeface="Times" pitchFamily="2" charset="0"/>
            </a:endParaRPr>
          </a:p>
        </p:txBody>
      </p:sp>
      <p:sp>
        <p:nvSpPr>
          <p:cNvPr id="4" name="灯片编号占位符 3">
            <a:extLst>
              <a:ext uri="{FF2B5EF4-FFF2-40B4-BE49-F238E27FC236}">
                <a16:creationId xmlns:a16="http://schemas.microsoft.com/office/drawing/2014/main" id="{4E3413C0-F327-A242-840A-1F42E754C132}"/>
              </a:ext>
            </a:extLst>
          </p:cNvPr>
          <p:cNvSpPr>
            <a:spLocks noGrp="1"/>
          </p:cNvSpPr>
          <p:nvPr>
            <p:ph type="sldNum" sz="quarter" idx="12"/>
          </p:nvPr>
        </p:nvSpPr>
        <p:spPr/>
        <p:txBody>
          <a:bodyPr/>
          <a:lstStyle/>
          <a:p>
            <a:fld id="{3BA621FD-5CB1-094B-97AC-112BE2702968}" type="slidenum">
              <a:rPr kumimoji="1" lang="zh-CN" altLang="en-US" smtClean="0"/>
              <a:t>34</a:t>
            </a:fld>
            <a:endParaRPr kumimoji="1" lang="zh-CN" altLang="en-US"/>
          </a:p>
        </p:txBody>
      </p:sp>
      <p:sp>
        <p:nvSpPr>
          <p:cNvPr id="5" name="文本框 4">
            <a:extLst>
              <a:ext uri="{FF2B5EF4-FFF2-40B4-BE49-F238E27FC236}">
                <a16:creationId xmlns:a16="http://schemas.microsoft.com/office/drawing/2014/main" id="{008779B7-1BF8-A14B-AC6A-2ABD7DF66E7F}"/>
              </a:ext>
            </a:extLst>
          </p:cNvPr>
          <p:cNvSpPr txBox="1"/>
          <p:nvPr/>
        </p:nvSpPr>
        <p:spPr>
          <a:xfrm>
            <a:off x="1069675" y="2398143"/>
            <a:ext cx="8971472" cy="1231106"/>
          </a:xfrm>
          <a:prstGeom prst="rect">
            <a:avLst/>
          </a:prstGeom>
          <a:noFill/>
        </p:spPr>
        <p:txBody>
          <a:bodyPr wrap="square" rtlCol="0">
            <a:spAutoFit/>
          </a:bodyPr>
          <a:lstStyle/>
          <a:p>
            <a:endParaRPr lang="en" altLang="zh-CN" sz="3200" dirty="0">
              <a:latin typeface="Times" pitchFamily="2" charset="0"/>
            </a:endParaRPr>
          </a:p>
          <a:p>
            <a:pPr marL="342900" indent="-342900">
              <a:buFont typeface="Arial" panose="020B0604020202020204" pitchFamily="34" charset="0"/>
              <a:buChar char="•"/>
            </a:pPr>
            <a:endParaRPr lang="en" altLang="zh-CN" sz="2400" dirty="0">
              <a:latin typeface="Times" pitchFamily="2" charset="0"/>
            </a:endParaRPr>
          </a:p>
          <a:p>
            <a:endParaRPr kumimoji="1" lang="zh-CN" altLang="en-US" dirty="0"/>
          </a:p>
        </p:txBody>
      </p:sp>
      <p:pic>
        <p:nvPicPr>
          <p:cNvPr id="6" name="图片 5">
            <a:extLst>
              <a:ext uri="{FF2B5EF4-FFF2-40B4-BE49-F238E27FC236}">
                <a16:creationId xmlns:a16="http://schemas.microsoft.com/office/drawing/2014/main" id="{774AA25B-2D6C-F548-A393-15A02D23E83F}"/>
              </a:ext>
            </a:extLst>
          </p:cNvPr>
          <p:cNvPicPr>
            <a:picLocks noChangeAspect="1"/>
          </p:cNvPicPr>
          <p:nvPr/>
        </p:nvPicPr>
        <p:blipFill>
          <a:blip r:embed="rId3"/>
          <a:stretch>
            <a:fillRect/>
          </a:stretch>
        </p:blipFill>
        <p:spPr>
          <a:xfrm>
            <a:off x="0" y="2496116"/>
            <a:ext cx="12192000" cy="3860234"/>
          </a:xfrm>
          <a:prstGeom prst="rect">
            <a:avLst/>
          </a:prstGeom>
        </p:spPr>
      </p:pic>
      <p:sp>
        <p:nvSpPr>
          <p:cNvPr id="7" name="矩形 6">
            <a:extLst>
              <a:ext uri="{FF2B5EF4-FFF2-40B4-BE49-F238E27FC236}">
                <a16:creationId xmlns:a16="http://schemas.microsoft.com/office/drawing/2014/main" id="{CED46544-1741-E34A-A34E-5426144F8BAC}"/>
              </a:ext>
            </a:extLst>
          </p:cNvPr>
          <p:cNvSpPr/>
          <p:nvPr/>
        </p:nvSpPr>
        <p:spPr>
          <a:xfrm>
            <a:off x="120770" y="2622430"/>
            <a:ext cx="2915728" cy="300199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C56400EE-9919-C74F-8D83-81D1FE938FD2}"/>
              </a:ext>
            </a:extLst>
          </p:cNvPr>
          <p:cNvSpPr/>
          <p:nvPr/>
        </p:nvSpPr>
        <p:spPr>
          <a:xfrm>
            <a:off x="9155502" y="2500297"/>
            <a:ext cx="2915728" cy="377463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879180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717EC-ECD6-A14F-80C2-08C96904052D}"/>
              </a:ext>
            </a:extLst>
          </p:cNvPr>
          <p:cNvSpPr>
            <a:spLocks noGrp="1"/>
          </p:cNvSpPr>
          <p:nvPr>
            <p:ph type="title"/>
          </p:nvPr>
        </p:nvSpPr>
        <p:spPr/>
        <p:txBody>
          <a:bodyPr/>
          <a:lstStyle/>
          <a:p>
            <a:r>
              <a:rPr kumimoji="1" lang="en-US" altLang="zh-CN" dirty="0">
                <a:latin typeface="Times" pitchFamily="2" charset="0"/>
              </a:rPr>
              <a:t>HIGHRES</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B5789C94-212E-7946-86E3-499C1BFD45EE}"/>
              </a:ext>
            </a:extLst>
          </p:cNvPr>
          <p:cNvSpPr>
            <a:spLocks noGrp="1"/>
          </p:cNvSpPr>
          <p:nvPr>
            <p:ph idx="1"/>
          </p:nvPr>
        </p:nvSpPr>
        <p:spPr/>
        <p:txBody>
          <a:bodyPr/>
          <a:lstStyle/>
          <a:p>
            <a:r>
              <a:rPr lang="en" altLang="zh-CN" dirty="0">
                <a:latin typeface="Times" pitchFamily="2" charset="0"/>
              </a:rPr>
              <a:t>clarity and fluency evaluation</a:t>
            </a:r>
            <a:endParaRPr kumimoji="1" lang="zh-CN" altLang="en-US" dirty="0">
              <a:latin typeface="Times" pitchFamily="2" charset="0"/>
            </a:endParaRPr>
          </a:p>
        </p:txBody>
      </p:sp>
      <p:sp>
        <p:nvSpPr>
          <p:cNvPr id="4" name="灯片编号占位符 3">
            <a:extLst>
              <a:ext uri="{FF2B5EF4-FFF2-40B4-BE49-F238E27FC236}">
                <a16:creationId xmlns:a16="http://schemas.microsoft.com/office/drawing/2014/main" id="{4E3413C0-F327-A242-840A-1F42E754C132}"/>
              </a:ext>
            </a:extLst>
          </p:cNvPr>
          <p:cNvSpPr>
            <a:spLocks noGrp="1"/>
          </p:cNvSpPr>
          <p:nvPr>
            <p:ph type="sldNum" sz="quarter" idx="12"/>
          </p:nvPr>
        </p:nvSpPr>
        <p:spPr/>
        <p:txBody>
          <a:bodyPr/>
          <a:lstStyle/>
          <a:p>
            <a:fld id="{3BA621FD-5CB1-094B-97AC-112BE2702968}" type="slidenum">
              <a:rPr kumimoji="1" lang="zh-CN" altLang="en-US" smtClean="0"/>
              <a:t>35</a:t>
            </a:fld>
            <a:endParaRPr kumimoji="1" lang="zh-CN" altLang="en-US"/>
          </a:p>
        </p:txBody>
      </p:sp>
      <p:sp>
        <p:nvSpPr>
          <p:cNvPr id="5" name="文本框 4">
            <a:extLst>
              <a:ext uri="{FF2B5EF4-FFF2-40B4-BE49-F238E27FC236}">
                <a16:creationId xmlns:a16="http://schemas.microsoft.com/office/drawing/2014/main" id="{008779B7-1BF8-A14B-AC6A-2ABD7DF66E7F}"/>
              </a:ext>
            </a:extLst>
          </p:cNvPr>
          <p:cNvSpPr txBox="1"/>
          <p:nvPr/>
        </p:nvSpPr>
        <p:spPr>
          <a:xfrm>
            <a:off x="1069674" y="2398143"/>
            <a:ext cx="9661585" cy="2308324"/>
          </a:xfrm>
          <a:prstGeom prst="rect">
            <a:avLst/>
          </a:prstGeom>
          <a:noFill/>
        </p:spPr>
        <p:txBody>
          <a:bodyPr wrap="square" rtlCol="0">
            <a:spAutoFit/>
          </a:bodyPr>
          <a:lstStyle/>
          <a:p>
            <a:pPr marL="342900" indent="-342900">
              <a:buFont typeface="Arial" panose="020B0604020202020204" pitchFamily="34" charset="0"/>
              <a:buChar char="•"/>
            </a:pPr>
            <a:r>
              <a:rPr lang="en" altLang="zh-CN" sz="2400" dirty="0">
                <a:latin typeface="Times" pitchFamily="2" charset="0"/>
              </a:rPr>
              <a:t>For clarity,</a:t>
            </a:r>
          </a:p>
          <a:p>
            <a:pPr marL="800100" lvl="1" indent="-342900">
              <a:buFont typeface="Arial" panose="020B0604020202020204" pitchFamily="34" charset="0"/>
              <a:buChar char="•"/>
            </a:pPr>
            <a:r>
              <a:rPr lang="en" altLang="zh-CN" sz="2400" dirty="0">
                <a:latin typeface="Times" pitchFamily="2" charset="0"/>
              </a:rPr>
              <a:t>each judge is asked whether the summary is easy to be understood</a:t>
            </a:r>
          </a:p>
          <a:p>
            <a:pPr marL="342900" indent="-342900">
              <a:buFont typeface="Arial" panose="020B0604020202020204" pitchFamily="34" charset="0"/>
              <a:buChar char="•"/>
            </a:pPr>
            <a:r>
              <a:rPr lang="en" altLang="zh-CN" sz="2400" dirty="0">
                <a:latin typeface="Times" pitchFamily="2" charset="0"/>
              </a:rPr>
              <a:t>For fluency, </a:t>
            </a:r>
          </a:p>
          <a:p>
            <a:pPr marL="800100" lvl="1" indent="-342900">
              <a:buFont typeface="Arial" panose="020B0604020202020204" pitchFamily="34" charset="0"/>
              <a:buChar char="•"/>
            </a:pPr>
            <a:r>
              <a:rPr lang="en" altLang="zh-CN" sz="2400" dirty="0">
                <a:latin typeface="Times" pitchFamily="2" charset="0"/>
              </a:rPr>
              <a:t>each judge is asked whether the summary sounds natural and has no grammatical problems. </a:t>
            </a:r>
          </a:p>
          <a:p>
            <a:endParaRPr lang="en" altLang="zh-CN" sz="2400" dirty="0">
              <a:latin typeface="Times" pitchFamily="2" charset="0"/>
            </a:endParaRPr>
          </a:p>
        </p:txBody>
      </p:sp>
    </p:spTree>
    <p:extLst>
      <p:ext uri="{BB962C8B-B14F-4D97-AF65-F5344CB8AC3E}">
        <p14:creationId xmlns:p14="http://schemas.microsoft.com/office/powerpoint/2010/main" val="3446382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717EC-ECD6-A14F-80C2-08C96904052D}"/>
              </a:ext>
            </a:extLst>
          </p:cNvPr>
          <p:cNvSpPr>
            <a:spLocks noGrp="1"/>
          </p:cNvSpPr>
          <p:nvPr>
            <p:ph type="title"/>
          </p:nvPr>
        </p:nvSpPr>
        <p:spPr/>
        <p:txBody>
          <a:bodyPr/>
          <a:lstStyle/>
          <a:p>
            <a:r>
              <a:rPr kumimoji="1" lang="en-US" altLang="zh-CN" dirty="0">
                <a:latin typeface="Times" pitchFamily="2" charset="0"/>
              </a:rPr>
              <a:t>HIGHRES</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B5789C94-212E-7946-86E3-499C1BFD45EE}"/>
              </a:ext>
            </a:extLst>
          </p:cNvPr>
          <p:cNvSpPr>
            <a:spLocks noGrp="1"/>
          </p:cNvSpPr>
          <p:nvPr>
            <p:ph idx="1"/>
          </p:nvPr>
        </p:nvSpPr>
        <p:spPr/>
        <p:txBody>
          <a:bodyPr/>
          <a:lstStyle/>
          <a:p>
            <a:r>
              <a:rPr lang="en" altLang="zh-CN" dirty="0">
                <a:latin typeface="Times" pitchFamily="2" charset="0"/>
              </a:rPr>
              <a:t>clarity and fluency evaluation</a:t>
            </a:r>
            <a:endParaRPr kumimoji="1" lang="zh-CN" altLang="en-US" dirty="0">
              <a:latin typeface="Times" pitchFamily="2" charset="0"/>
            </a:endParaRPr>
          </a:p>
        </p:txBody>
      </p:sp>
      <p:sp>
        <p:nvSpPr>
          <p:cNvPr id="4" name="灯片编号占位符 3">
            <a:extLst>
              <a:ext uri="{FF2B5EF4-FFF2-40B4-BE49-F238E27FC236}">
                <a16:creationId xmlns:a16="http://schemas.microsoft.com/office/drawing/2014/main" id="{4E3413C0-F327-A242-840A-1F42E754C132}"/>
              </a:ext>
            </a:extLst>
          </p:cNvPr>
          <p:cNvSpPr>
            <a:spLocks noGrp="1"/>
          </p:cNvSpPr>
          <p:nvPr>
            <p:ph type="sldNum" sz="quarter" idx="12"/>
          </p:nvPr>
        </p:nvSpPr>
        <p:spPr/>
        <p:txBody>
          <a:bodyPr/>
          <a:lstStyle/>
          <a:p>
            <a:fld id="{3BA621FD-5CB1-094B-97AC-112BE2702968}" type="slidenum">
              <a:rPr kumimoji="1" lang="zh-CN" altLang="en-US" smtClean="0"/>
              <a:t>36</a:t>
            </a:fld>
            <a:endParaRPr kumimoji="1" lang="zh-CN" altLang="en-US"/>
          </a:p>
        </p:txBody>
      </p:sp>
      <p:sp>
        <p:nvSpPr>
          <p:cNvPr id="5" name="文本框 4">
            <a:extLst>
              <a:ext uri="{FF2B5EF4-FFF2-40B4-BE49-F238E27FC236}">
                <a16:creationId xmlns:a16="http://schemas.microsoft.com/office/drawing/2014/main" id="{008779B7-1BF8-A14B-AC6A-2ABD7DF66E7F}"/>
              </a:ext>
            </a:extLst>
          </p:cNvPr>
          <p:cNvSpPr txBox="1"/>
          <p:nvPr/>
        </p:nvSpPr>
        <p:spPr>
          <a:xfrm>
            <a:off x="1069674" y="2398143"/>
            <a:ext cx="9661585" cy="2677656"/>
          </a:xfrm>
          <a:prstGeom prst="rect">
            <a:avLst/>
          </a:prstGeom>
          <a:noFill/>
        </p:spPr>
        <p:txBody>
          <a:bodyPr wrap="square" rtlCol="0">
            <a:spAutoFit/>
          </a:bodyPr>
          <a:lstStyle/>
          <a:p>
            <a:pPr marL="342900" indent="-342900">
              <a:buFont typeface="Arial" panose="020B0604020202020204" pitchFamily="34" charset="0"/>
              <a:buChar char="•"/>
            </a:pPr>
            <a:r>
              <a:rPr lang="en" altLang="zh-CN" sz="2400" dirty="0">
                <a:latin typeface="Times" pitchFamily="2" charset="0"/>
              </a:rPr>
              <a:t>For clarity,</a:t>
            </a:r>
          </a:p>
          <a:p>
            <a:pPr marL="800100" lvl="1" indent="-342900">
              <a:buFont typeface="Arial" panose="020B0604020202020204" pitchFamily="34" charset="0"/>
              <a:buChar char="•"/>
            </a:pPr>
            <a:r>
              <a:rPr lang="en" altLang="zh-CN" sz="2400" dirty="0">
                <a:latin typeface="Times" pitchFamily="2" charset="0"/>
              </a:rPr>
              <a:t>each judge is asked whether the summary is easy to be understood</a:t>
            </a:r>
          </a:p>
          <a:p>
            <a:pPr marL="342900" indent="-342900">
              <a:buFont typeface="Arial" panose="020B0604020202020204" pitchFamily="34" charset="0"/>
              <a:buChar char="•"/>
            </a:pPr>
            <a:r>
              <a:rPr lang="en" altLang="zh-CN" sz="2400" dirty="0">
                <a:latin typeface="Times" pitchFamily="2" charset="0"/>
              </a:rPr>
              <a:t>For fluency, </a:t>
            </a:r>
          </a:p>
          <a:p>
            <a:pPr marL="800100" lvl="1" indent="-342900">
              <a:buFont typeface="Arial" panose="020B0604020202020204" pitchFamily="34" charset="0"/>
              <a:buChar char="•"/>
            </a:pPr>
            <a:r>
              <a:rPr lang="en" altLang="zh-CN" sz="2400" dirty="0">
                <a:latin typeface="Times" pitchFamily="2" charset="0"/>
              </a:rPr>
              <a:t>each judge is asked whether the summary sounds natural and has no grammatical problems. </a:t>
            </a:r>
          </a:p>
          <a:p>
            <a:pPr marL="342900" indent="-342900">
              <a:buFont typeface="Arial" panose="020B0604020202020204" pitchFamily="34" charset="0"/>
              <a:buChar char="•"/>
            </a:pPr>
            <a:r>
              <a:rPr lang="en" altLang="zh-CN" sz="2400" dirty="0">
                <a:latin typeface="Times" pitchFamily="2" charset="0"/>
              </a:rPr>
              <a:t>Evaluate each metric separately. </a:t>
            </a:r>
            <a:endParaRPr lang="en" altLang="zh-CN" sz="3200" dirty="0">
              <a:latin typeface="Times" pitchFamily="2" charset="0"/>
            </a:endParaRPr>
          </a:p>
          <a:p>
            <a:pPr marL="342900" indent="-342900">
              <a:buFont typeface="Arial" panose="020B0604020202020204" pitchFamily="34" charset="0"/>
              <a:buChar char="•"/>
            </a:pPr>
            <a:endParaRPr lang="en" altLang="zh-CN" sz="2400" dirty="0">
              <a:latin typeface="Times" pitchFamily="2" charset="0"/>
            </a:endParaRPr>
          </a:p>
        </p:txBody>
      </p:sp>
    </p:spTree>
    <p:extLst>
      <p:ext uri="{BB962C8B-B14F-4D97-AF65-F5344CB8AC3E}">
        <p14:creationId xmlns:p14="http://schemas.microsoft.com/office/powerpoint/2010/main" val="40874351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717EC-ECD6-A14F-80C2-08C96904052D}"/>
              </a:ext>
            </a:extLst>
          </p:cNvPr>
          <p:cNvSpPr>
            <a:spLocks noGrp="1"/>
          </p:cNvSpPr>
          <p:nvPr>
            <p:ph type="title"/>
          </p:nvPr>
        </p:nvSpPr>
        <p:spPr/>
        <p:txBody>
          <a:bodyPr/>
          <a:lstStyle/>
          <a:p>
            <a:r>
              <a:rPr kumimoji="1" lang="en-US" altLang="zh-CN" dirty="0">
                <a:latin typeface="Times" pitchFamily="2" charset="0"/>
              </a:rPr>
              <a:t>HIGHRES</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B5789C94-212E-7946-86E3-499C1BFD45EE}"/>
              </a:ext>
            </a:extLst>
          </p:cNvPr>
          <p:cNvSpPr>
            <a:spLocks noGrp="1"/>
          </p:cNvSpPr>
          <p:nvPr>
            <p:ph idx="1"/>
          </p:nvPr>
        </p:nvSpPr>
        <p:spPr/>
        <p:txBody>
          <a:bodyPr/>
          <a:lstStyle/>
          <a:p>
            <a:r>
              <a:rPr lang="en" altLang="zh-CN" dirty="0">
                <a:latin typeface="Times" pitchFamily="2" charset="0"/>
              </a:rPr>
              <a:t>clarity and fluency evaluation</a:t>
            </a:r>
            <a:endParaRPr kumimoji="1" lang="zh-CN" altLang="en-US" dirty="0">
              <a:latin typeface="Times" pitchFamily="2" charset="0"/>
            </a:endParaRPr>
          </a:p>
        </p:txBody>
      </p:sp>
      <p:sp>
        <p:nvSpPr>
          <p:cNvPr id="4" name="灯片编号占位符 3">
            <a:extLst>
              <a:ext uri="{FF2B5EF4-FFF2-40B4-BE49-F238E27FC236}">
                <a16:creationId xmlns:a16="http://schemas.microsoft.com/office/drawing/2014/main" id="{4E3413C0-F327-A242-840A-1F42E754C132}"/>
              </a:ext>
            </a:extLst>
          </p:cNvPr>
          <p:cNvSpPr>
            <a:spLocks noGrp="1"/>
          </p:cNvSpPr>
          <p:nvPr>
            <p:ph type="sldNum" sz="quarter" idx="12"/>
          </p:nvPr>
        </p:nvSpPr>
        <p:spPr/>
        <p:txBody>
          <a:bodyPr/>
          <a:lstStyle/>
          <a:p>
            <a:fld id="{3BA621FD-5CB1-094B-97AC-112BE2702968}" type="slidenum">
              <a:rPr kumimoji="1" lang="zh-CN" altLang="en-US" smtClean="0"/>
              <a:t>37</a:t>
            </a:fld>
            <a:endParaRPr kumimoji="1" lang="zh-CN" altLang="en-US"/>
          </a:p>
        </p:txBody>
      </p:sp>
      <p:sp>
        <p:nvSpPr>
          <p:cNvPr id="5" name="文本框 4">
            <a:extLst>
              <a:ext uri="{FF2B5EF4-FFF2-40B4-BE49-F238E27FC236}">
                <a16:creationId xmlns:a16="http://schemas.microsoft.com/office/drawing/2014/main" id="{008779B7-1BF8-A14B-AC6A-2ABD7DF66E7F}"/>
              </a:ext>
            </a:extLst>
          </p:cNvPr>
          <p:cNvSpPr txBox="1"/>
          <p:nvPr/>
        </p:nvSpPr>
        <p:spPr>
          <a:xfrm>
            <a:off x="1069674" y="2398143"/>
            <a:ext cx="9661585" cy="3046988"/>
          </a:xfrm>
          <a:prstGeom prst="rect">
            <a:avLst/>
          </a:prstGeom>
          <a:noFill/>
        </p:spPr>
        <p:txBody>
          <a:bodyPr wrap="square" rtlCol="0">
            <a:spAutoFit/>
          </a:bodyPr>
          <a:lstStyle/>
          <a:p>
            <a:pPr marL="342900" indent="-342900">
              <a:buFont typeface="Arial" panose="020B0604020202020204" pitchFamily="34" charset="0"/>
              <a:buChar char="•"/>
            </a:pPr>
            <a:r>
              <a:rPr lang="en" altLang="zh-CN" sz="2400" dirty="0">
                <a:latin typeface="Times" pitchFamily="2" charset="0"/>
              </a:rPr>
              <a:t>For clarity,</a:t>
            </a:r>
          </a:p>
          <a:p>
            <a:pPr marL="800100" lvl="1" indent="-342900">
              <a:buFont typeface="Arial" panose="020B0604020202020204" pitchFamily="34" charset="0"/>
              <a:buChar char="•"/>
            </a:pPr>
            <a:r>
              <a:rPr lang="en" altLang="zh-CN" sz="2400" dirty="0">
                <a:latin typeface="Times" pitchFamily="2" charset="0"/>
              </a:rPr>
              <a:t>each judge is asked whether the summary is easy to be understood</a:t>
            </a:r>
          </a:p>
          <a:p>
            <a:pPr marL="342900" indent="-342900">
              <a:buFont typeface="Arial" panose="020B0604020202020204" pitchFamily="34" charset="0"/>
              <a:buChar char="•"/>
            </a:pPr>
            <a:r>
              <a:rPr lang="en" altLang="zh-CN" sz="2400" dirty="0">
                <a:latin typeface="Times" pitchFamily="2" charset="0"/>
              </a:rPr>
              <a:t>For fluency, </a:t>
            </a:r>
          </a:p>
          <a:p>
            <a:pPr marL="800100" lvl="1" indent="-342900">
              <a:buFont typeface="Arial" panose="020B0604020202020204" pitchFamily="34" charset="0"/>
              <a:buChar char="•"/>
            </a:pPr>
            <a:r>
              <a:rPr lang="en" altLang="zh-CN" sz="2400" dirty="0">
                <a:latin typeface="Times" pitchFamily="2" charset="0"/>
              </a:rPr>
              <a:t>each judge is asked whether the summary sounds natural and has no grammatical problems. </a:t>
            </a:r>
          </a:p>
          <a:p>
            <a:pPr marL="342900" indent="-342900">
              <a:buFont typeface="Arial" panose="020B0604020202020204" pitchFamily="34" charset="0"/>
              <a:buChar char="•"/>
            </a:pPr>
            <a:r>
              <a:rPr lang="en" altLang="zh-CN" sz="2400" dirty="0">
                <a:latin typeface="Times" pitchFamily="2" charset="0"/>
              </a:rPr>
              <a:t>Evaluate each metric separately. </a:t>
            </a:r>
          </a:p>
          <a:p>
            <a:pPr marL="342900" indent="-342900">
              <a:buFont typeface="Arial" panose="020B0604020202020204" pitchFamily="34" charset="0"/>
              <a:buChar char="•"/>
            </a:pPr>
            <a:r>
              <a:rPr lang="en" altLang="zh-CN" sz="2400" dirty="0">
                <a:latin typeface="Times" pitchFamily="2" charset="0"/>
              </a:rPr>
              <a:t>Sanity checking</a:t>
            </a:r>
            <a:endParaRPr lang="en" altLang="zh-CN" sz="3200" dirty="0">
              <a:latin typeface="Times" pitchFamily="2" charset="0"/>
            </a:endParaRPr>
          </a:p>
          <a:p>
            <a:pPr marL="342900" indent="-342900">
              <a:buFont typeface="Arial" panose="020B0604020202020204" pitchFamily="34" charset="0"/>
              <a:buChar char="•"/>
            </a:pPr>
            <a:endParaRPr lang="en" altLang="zh-CN" sz="2400" dirty="0">
              <a:latin typeface="Times" pitchFamily="2" charset="0"/>
            </a:endParaRPr>
          </a:p>
        </p:txBody>
      </p:sp>
      <p:sp>
        <p:nvSpPr>
          <p:cNvPr id="6" name="文本框 5">
            <a:extLst>
              <a:ext uri="{FF2B5EF4-FFF2-40B4-BE49-F238E27FC236}">
                <a16:creationId xmlns:a16="http://schemas.microsoft.com/office/drawing/2014/main" id="{DD8FB335-2256-3C47-8A8E-25A9BA0E3011}"/>
              </a:ext>
            </a:extLst>
          </p:cNvPr>
          <p:cNvSpPr txBox="1"/>
          <p:nvPr/>
        </p:nvSpPr>
        <p:spPr>
          <a:xfrm>
            <a:off x="1489240" y="5161300"/>
            <a:ext cx="9633086" cy="1015663"/>
          </a:xfrm>
          <a:prstGeom prst="rect">
            <a:avLst/>
          </a:prstGeom>
          <a:noFill/>
        </p:spPr>
        <p:txBody>
          <a:bodyPr wrap="none" rtlCol="0">
            <a:spAutoFit/>
          </a:bodyPr>
          <a:lstStyle/>
          <a:p>
            <a:pPr marL="342900" indent="-342900">
              <a:buFont typeface="Arial" panose="020B0604020202020204" pitchFamily="34" charset="0"/>
              <a:buChar char="•"/>
            </a:pPr>
            <a:r>
              <a:rPr lang="en" altLang="zh-CN" sz="2000" dirty="0">
                <a:solidFill>
                  <a:srgbClr val="FF0000"/>
                </a:solidFill>
                <a:latin typeface="Times" pitchFamily="2" charset="0"/>
              </a:rPr>
              <a:t>insert three artificial summaries of different quality (good, mediocre and bad summaries)</a:t>
            </a:r>
          </a:p>
          <a:p>
            <a:pPr marL="342900" indent="-342900">
              <a:buFont typeface="Arial" panose="020B0604020202020204" pitchFamily="34" charset="0"/>
              <a:buChar char="•"/>
            </a:pPr>
            <a:r>
              <a:rPr lang="en" altLang="zh-CN" sz="2000" dirty="0">
                <a:solidFill>
                  <a:srgbClr val="FF0000"/>
                </a:solidFill>
                <a:latin typeface="Times" pitchFamily="2" charset="0"/>
              </a:rPr>
              <a:t>reject judgements that failed to pass this criteria: bad &lt; mediocre &lt; good. </a:t>
            </a:r>
          </a:p>
          <a:p>
            <a:endParaRPr kumimoji="1" lang="zh-CN" altLang="en-US" sz="2000" dirty="0">
              <a:solidFill>
                <a:srgbClr val="FF0000"/>
              </a:solidFill>
              <a:latin typeface="Times" pitchFamily="2" charset="0"/>
            </a:endParaRPr>
          </a:p>
        </p:txBody>
      </p:sp>
    </p:spTree>
    <p:extLst>
      <p:ext uri="{BB962C8B-B14F-4D97-AF65-F5344CB8AC3E}">
        <p14:creationId xmlns:p14="http://schemas.microsoft.com/office/powerpoint/2010/main" val="1844715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717EC-ECD6-A14F-80C2-08C96904052D}"/>
              </a:ext>
            </a:extLst>
          </p:cNvPr>
          <p:cNvSpPr>
            <a:spLocks noGrp="1"/>
          </p:cNvSpPr>
          <p:nvPr>
            <p:ph type="title"/>
          </p:nvPr>
        </p:nvSpPr>
        <p:spPr/>
        <p:txBody>
          <a:bodyPr/>
          <a:lstStyle/>
          <a:p>
            <a:r>
              <a:rPr kumimoji="1" lang="en-US" altLang="zh-CN" dirty="0">
                <a:latin typeface="Times" pitchFamily="2" charset="0"/>
              </a:rPr>
              <a:t>HIGHRES</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B5789C94-212E-7946-86E3-499C1BFD45EE}"/>
              </a:ext>
            </a:extLst>
          </p:cNvPr>
          <p:cNvSpPr>
            <a:spLocks noGrp="1"/>
          </p:cNvSpPr>
          <p:nvPr>
            <p:ph idx="1"/>
          </p:nvPr>
        </p:nvSpPr>
        <p:spPr/>
        <p:txBody>
          <a:bodyPr/>
          <a:lstStyle/>
          <a:p>
            <a:r>
              <a:rPr lang="en" altLang="zh-CN" dirty="0">
                <a:latin typeface="Times" pitchFamily="2" charset="0"/>
              </a:rPr>
              <a:t>Highlight-based ROUGE Evaluation </a:t>
            </a:r>
          </a:p>
        </p:txBody>
      </p:sp>
      <p:sp>
        <p:nvSpPr>
          <p:cNvPr id="4" name="灯片编号占位符 3">
            <a:extLst>
              <a:ext uri="{FF2B5EF4-FFF2-40B4-BE49-F238E27FC236}">
                <a16:creationId xmlns:a16="http://schemas.microsoft.com/office/drawing/2014/main" id="{4E3413C0-F327-A242-840A-1F42E754C132}"/>
              </a:ext>
            </a:extLst>
          </p:cNvPr>
          <p:cNvSpPr>
            <a:spLocks noGrp="1"/>
          </p:cNvSpPr>
          <p:nvPr>
            <p:ph type="sldNum" sz="quarter" idx="12"/>
          </p:nvPr>
        </p:nvSpPr>
        <p:spPr/>
        <p:txBody>
          <a:bodyPr/>
          <a:lstStyle/>
          <a:p>
            <a:fld id="{3BA621FD-5CB1-094B-97AC-112BE2702968}" type="slidenum">
              <a:rPr kumimoji="1" lang="zh-CN" altLang="en-US" smtClean="0"/>
              <a:t>38</a:t>
            </a:fld>
            <a:endParaRPr kumimoji="1" lang="zh-CN" altLang="en-US"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008779B7-1BF8-A14B-AC6A-2ABD7DF66E7F}"/>
                  </a:ext>
                </a:extLst>
              </p:cNvPr>
              <p:cNvSpPr txBox="1"/>
              <p:nvPr/>
            </p:nvSpPr>
            <p:spPr>
              <a:xfrm>
                <a:off x="1069674" y="2398143"/>
                <a:ext cx="9661585" cy="1230401"/>
              </a:xfrm>
              <a:prstGeom prst="rect">
                <a:avLst/>
              </a:prstGeom>
              <a:noFill/>
            </p:spPr>
            <p:txBody>
              <a:bodyPr wrap="square" rtlCol="0">
                <a:spAutoFit/>
              </a:bodyPr>
              <a:lstStyle/>
              <a:p>
                <a:r>
                  <a:rPr lang="en" altLang="zh-CN" sz="2400" dirty="0">
                    <a:latin typeface="Times" pitchFamily="2" charset="0"/>
                  </a:rPr>
                  <a:t>Given a document </a:t>
                </a:r>
                <a14:m>
                  <m:oMath xmlns:m="http://schemas.openxmlformats.org/officeDocument/2006/math">
                    <m:r>
                      <a:rPr lang="en-US" altLang="zh-CN" sz="2400" b="0" i="1" smtClean="0">
                        <a:latin typeface="Cambria Math" panose="02040503050406030204" pitchFamily="18" charset="0"/>
                      </a:rPr>
                      <m:t>𝐷</m:t>
                    </m:r>
                  </m:oMath>
                </a14:m>
                <a:r>
                  <a:rPr lang="en" altLang="zh-CN" sz="2400" dirty="0">
                    <a:latin typeface="Times" pitchFamily="2" charset="0"/>
                  </a:rPr>
                  <a:t> as a sequence of m tokens {</a:t>
                </a:r>
                <a14:m>
                  <m:oMath xmlns:m="http://schemas.openxmlformats.org/officeDocument/2006/math">
                    <m:sSub>
                      <m:sSubPr>
                        <m:ctrlPr>
                          <a:rPr lang="en-US" altLang="zh-CN" sz="2400" b="0" i="1" dirty="0" smtClean="0">
                            <a:latin typeface="Cambria Math" panose="02040503050406030204" pitchFamily="18" charset="0"/>
                          </a:rPr>
                        </m:ctrlPr>
                      </m:sSubPr>
                      <m:e>
                        <m:r>
                          <a:rPr lang="en" altLang="zh-CN" sz="2400" i="1" dirty="0" smtClean="0">
                            <a:latin typeface="Cambria Math" panose="02040503050406030204" pitchFamily="18" charset="0"/>
                          </a:rPr>
                          <m:t>𝑤</m:t>
                        </m:r>
                      </m:e>
                      <m:sub>
                        <m:r>
                          <a:rPr lang="en-US" altLang="zh-CN" sz="2400" b="0" i="1" dirty="0" smtClean="0">
                            <a:latin typeface="Cambria Math" panose="02040503050406030204" pitchFamily="18" charset="0"/>
                          </a:rPr>
                          <m:t>1</m:t>
                        </m:r>
                      </m:sub>
                    </m:sSub>
                    <m:r>
                      <a:rPr lang="en" altLang="zh-CN" sz="2400" i="1" dirty="0" smtClean="0">
                        <a:latin typeface="Cambria Math" panose="02040503050406030204" pitchFamily="18" charset="0"/>
                      </a:rPr>
                      <m:t>, . . . , </m:t>
                    </m:r>
                    <m:sSub>
                      <m:sSubPr>
                        <m:ctrlPr>
                          <a:rPr lang="en-US" altLang="zh-CN" sz="2400" b="0" i="1" dirty="0" smtClean="0">
                            <a:latin typeface="Cambria Math" panose="02040503050406030204" pitchFamily="18" charset="0"/>
                          </a:rPr>
                        </m:ctrlPr>
                      </m:sSubPr>
                      <m:e>
                        <m:r>
                          <a:rPr lang="en" altLang="zh-CN" sz="2400" i="1" dirty="0" err="1">
                            <a:latin typeface="Cambria Math" panose="02040503050406030204" pitchFamily="18" charset="0"/>
                          </a:rPr>
                          <m:t>𝑤</m:t>
                        </m:r>
                      </m:e>
                      <m:sub>
                        <m:r>
                          <a:rPr lang="en-US" altLang="zh-CN" sz="2400" b="0" i="1" dirty="0" smtClean="0">
                            <a:latin typeface="Cambria Math" panose="02040503050406030204" pitchFamily="18" charset="0"/>
                          </a:rPr>
                          <m:t>𝑚</m:t>
                        </m:r>
                      </m:sub>
                    </m:sSub>
                  </m:oMath>
                </a14:m>
                <a:r>
                  <a:rPr lang="en" altLang="zh-CN" sz="2400" dirty="0">
                    <a:latin typeface="Times" pitchFamily="2" charset="0"/>
                  </a:rPr>
                  <a:t>}, annotated with </a:t>
                </a:r>
                <a14:m>
                  <m:oMath xmlns:m="http://schemas.openxmlformats.org/officeDocument/2006/math">
                    <m:r>
                      <a:rPr lang="en" altLang="zh-CN" sz="2400" i="1" dirty="0" smtClean="0">
                        <a:latin typeface="Cambria Math" panose="02040503050406030204" pitchFamily="18" charset="0"/>
                      </a:rPr>
                      <m:t>𝑁</m:t>
                    </m:r>
                  </m:oMath>
                </a14:m>
                <a:r>
                  <a:rPr lang="en" altLang="zh-CN" sz="2400" dirty="0">
                    <a:latin typeface="Times" pitchFamily="2" charset="0"/>
                  </a:rPr>
                  <a:t> annotators, we define the weight </a:t>
                </a:r>
                <a14:m>
                  <m:oMath xmlns:m="http://schemas.openxmlformats.org/officeDocument/2006/math">
                    <m:sSubSup>
                      <m:sSubSupPr>
                        <m:ctrlPr>
                          <a:rPr lang="en-US" altLang="zh-CN" sz="2400" b="0" i="1" dirty="0" smtClean="0">
                            <a:latin typeface="Cambria Math" panose="02040503050406030204" pitchFamily="18" charset="0"/>
                          </a:rPr>
                        </m:ctrlPr>
                      </m:sSubSupPr>
                      <m:e>
                        <m:r>
                          <a:rPr lang="el-GR" altLang="zh-CN" sz="2400" i="1" dirty="0" smtClean="0">
                            <a:latin typeface="Cambria Math" panose="02040503050406030204" pitchFamily="18" charset="0"/>
                          </a:rPr>
                          <m:t>𝛽</m:t>
                        </m:r>
                      </m:e>
                      <m:sub>
                        <m:r>
                          <a:rPr lang="en-US" altLang="zh-CN" sz="2400" b="0" i="1" dirty="0" smtClean="0">
                            <a:latin typeface="Cambria Math" panose="02040503050406030204" pitchFamily="18" charset="0"/>
                          </a:rPr>
                          <m:t>𝑔</m:t>
                        </m:r>
                      </m:sub>
                      <m:sup>
                        <m:r>
                          <a:rPr lang="en-US" altLang="zh-CN" sz="2400" b="0" i="1" dirty="0" smtClean="0">
                            <a:latin typeface="Cambria Math" panose="02040503050406030204" pitchFamily="18" charset="0"/>
                          </a:rPr>
                          <m:t>𝑛</m:t>
                        </m:r>
                      </m:sup>
                    </m:sSubSup>
                    <m:r>
                      <a:rPr lang="en" altLang="zh-CN" sz="2400" i="1" dirty="0">
                        <a:latin typeface="Cambria Math" panose="02040503050406030204" pitchFamily="18" charset="0"/>
                      </a:rPr>
                      <m:t> ∈ [0, 1] </m:t>
                    </m:r>
                  </m:oMath>
                </a14:m>
                <a:r>
                  <a:rPr lang="en" altLang="zh-CN" sz="2400" dirty="0">
                    <a:latin typeface="Times" pitchFamily="2" charset="0"/>
                  </a:rPr>
                  <a:t>for an n-gram</a:t>
                </a:r>
                <a14:m>
                  <m:oMath xmlns:m="http://schemas.openxmlformats.org/officeDocument/2006/math">
                    <m:r>
                      <a:rPr lang="en" altLang="zh-CN" sz="2400" i="1" dirty="0" smtClean="0">
                        <a:latin typeface="Cambria Math" panose="02040503050406030204" pitchFamily="18" charset="0"/>
                      </a:rPr>
                      <m:t> </m:t>
                    </m:r>
                    <m:r>
                      <a:rPr lang="en" altLang="zh-CN" sz="2400" i="1" dirty="0" smtClean="0">
                        <a:latin typeface="Cambria Math" panose="02040503050406030204" pitchFamily="18" charset="0"/>
                      </a:rPr>
                      <m:t>𝑔</m:t>
                    </m:r>
                    <m:r>
                      <a:rPr lang="en" altLang="zh-CN" sz="2400" i="1" dirty="0" smtClean="0">
                        <a:latin typeface="Cambria Math" panose="02040503050406030204" pitchFamily="18" charset="0"/>
                      </a:rPr>
                      <m:t> </m:t>
                    </m:r>
                  </m:oMath>
                </a14:m>
                <a:r>
                  <a:rPr lang="en" altLang="zh-CN" sz="2400" dirty="0">
                    <a:latin typeface="Times" pitchFamily="2" charset="0"/>
                  </a:rPr>
                  <a:t>as: </a:t>
                </a:r>
                <a:endParaRPr lang="en" altLang="zh-CN" sz="3200" dirty="0">
                  <a:latin typeface="Times" pitchFamily="2" charset="0"/>
                </a:endParaRPr>
              </a:p>
              <a:p>
                <a:endParaRPr lang="en" altLang="zh-CN" sz="2400" dirty="0">
                  <a:latin typeface="Times" pitchFamily="2" charset="0"/>
                </a:endParaRPr>
              </a:p>
            </p:txBody>
          </p:sp>
        </mc:Choice>
        <mc:Fallback xmlns="">
          <p:sp>
            <p:nvSpPr>
              <p:cNvPr id="5" name="文本框 4">
                <a:extLst>
                  <a:ext uri="{FF2B5EF4-FFF2-40B4-BE49-F238E27FC236}">
                    <a16:creationId xmlns:a16="http://schemas.microsoft.com/office/drawing/2014/main" id="{008779B7-1BF8-A14B-AC6A-2ABD7DF66E7F}"/>
                  </a:ext>
                </a:extLst>
              </p:cNvPr>
              <p:cNvSpPr txBox="1">
                <a:spLocks noRot="1" noChangeAspect="1" noMove="1" noResize="1" noEditPoints="1" noAdjustHandles="1" noChangeArrowheads="1" noChangeShapeType="1" noTextEdit="1"/>
              </p:cNvSpPr>
              <p:nvPr/>
            </p:nvSpPr>
            <p:spPr>
              <a:xfrm>
                <a:off x="1069674" y="2398143"/>
                <a:ext cx="9661585" cy="1230401"/>
              </a:xfrm>
              <a:prstGeom prst="rect">
                <a:avLst/>
              </a:prstGeom>
              <a:blipFill>
                <a:blip r:embed="rId3"/>
                <a:stretch>
                  <a:fillRect l="-1051" t="-4082" r="-14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61FD0ACC-F136-6941-8E1E-D33B89DEE89E}"/>
                  </a:ext>
                </a:extLst>
              </p:cNvPr>
              <p:cNvSpPr txBox="1"/>
              <p:nvPr/>
            </p:nvSpPr>
            <p:spPr>
              <a:xfrm>
                <a:off x="1201057" y="3429000"/>
                <a:ext cx="7240814" cy="98142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i="1" dirty="0" smtClean="0">
                          <a:latin typeface="Cambria Math" panose="02040503050406030204" pitchFamily="18" charset="0"/>
                        </a:rPr>
                        <m:t>𝑃</m:t>
                      </m:r>
                      <m:d>
                        <m:dPr>
                          <m:ctrlPr>
                            <a:rPr lang="en-US" altLang="zh-CN" sz="2400" i="1" dirty="0">
                              <a:latin typeface="Cambria Math" panose="02040503050406030204" pitchFamily="18" charset="0"/>
                            </a:rPr>
                          </m:ctrlPr>
                        </m:dPr>
                        <m:e>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𝑔</m:t>
                              </m:r>
                            </m:e>
                            <m:sub>
                              <m:r>
                                <a:rPr lang="en-US" altLang="zh-CN" sz="2400" b="0" i="1" dirty="0" smtClean="0">
                                  <a:latin typeface="Cambria Math" panose="02040503050406030204" pitchFamily="18" charset="0"/>
                                </a:rPr>
                                <m:t>𝑖</m:t>
                              </m:r>
                            </m:sub>
                          </m:sSub>
                        </m:e>
                      </m:d>
                      <m:r>
                        <a:rPr lang="en-US" altLang="zh-CN" sz="2400" i="1" dirty="0">
                          <a:latin typeface="Cambria Math" panose="02040503050406030204" pitchFamily="18" charset="0"/>
                        </a:rPr>
                        <m:t>=</m:t>
                      </m:r>
                      <m:f>
                        <m:fPr>
                          <m:ctrlPr>
                            <a:rPr lang="en-US" altLang="zh-CN" sz="2400" i="1" dirty="0" smtClean="0">
                              <a:latin typeface="Cambria Math" panose="02040503050406030204" pitchFamily="18" charset="0"/>
                            </a:rPr>
                          </m:ctrlPr>
                        </m:fPr>
                        <m:num>
                          <m:r>
                            <a:rPr lang="en-US" altLang="zh-CN" sz="2400" b="0" i="1" dirty="0" smtClean="0">
                              <a:latin typeface="Cambria Math" panose="02040503050406030204" pitchFamily="18" charset="0"/>
                            </a:rPr>
                            <m:t>1</m:t>
                          </m:r>
                        </m:num>
                        <m:den>
                          <m:r>
                            <a:rPr lang="en-US" altLang="zh-CN" sz="2400" b="0" i="1" dirty="0" smtClean="0">
                              <a:latin typeface="Cambria Math" panose="02040503050406030204" pitchFamily="18" charset="0"/>
                            </a:rPr>
                            <m:t>𝑛</m:t>
                          </m:r>
                        </m:den>
                      </m:f>
                      <m:nary>
                        <m:naryPr>
                          <m:chr m:val="∑"/>
                          <m:supHide m:val="on"/>
                          <m:ctrlPr>
                            <a:rPr lang="en-US" altLang="zh-CN" sz="2400" i="1" dirty="0" smtClean="0">
                              <a:latin typeface="Cambria Math" panose="02040503050406030204" pitchFamily="18" charset="0"/>
                            </a:rPr>
                          </m:ctrlPr>
                        </m:naryPr>
                        <m:sub>
                          <m:sSub>
                            <m:sSubPr>
                              <m:ctrlPr>
                                <a:rPr lang="en-US" altLang="zh-CN" sz="2400" b="0" i="1" dirty="0" smtClean="0">
                                  <a:latin typeface="Cambria Math" panose="02040503050406030204" pitchFamily="18" charset="0"/>
                                </a:rPr>
                              </m:ctrlPr>
                            </m:sSubPr>
                            <m:e>
                              <m:r>
                                <m:rPr>
                                  <m:brk m:alnAt="25"/>
                                </m:rPr>
                                <a:rPr lang="en-US" altLang="zh-CN" sz="2400" b="0" i="1" dirty="0" smtClean="0">
                                  <a:latin typeface="Cambria Math" panose="02040503050406030204" pitchFamily="18" charset="0"/>
                                </a:rPr>
                                <m:t>𝑤</m:t>
                              </m:r>
                            </m:e>
                            <m:sub>
                              <m:r>
                                <m:rPr>
                                  <m:brk m:alnAt="25"/>
                                </m:rPr>
                                <a:rPr lang="en-US" altLang="zh-CN" sz="2400" b="0" i="1" dirty="0" smtClean="0">
                                  <a:latin typeface="Cambria Math" panose="02040503050406030204" pitchFamily="18" charset="0"/>
                                </a:rPr>
                                <m:t>𝑗</m:t>
                              </m:r>
                            </m:sub>
                          </m:sSub>
                          <m:r>
                            <a:rPr lang="en-US" altLang="zh-CN" sz="2400" b="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𝑔</m:t>
                              </m:r>
                            </m:e>
                            <m:sub>
                              <m:r>
                                <a:rPr lang="en-US" altLang="zh-CN" sz="2400" b="0" i="1" dirty="0" smtClean="0">
                                  <a:latin typeface="Cambria Math" panose="02040503050406030204" pitchFamily="18" charset="0"/>
                                </a:rPr>
                                <m:t>𝑖</m:t>
                              </m:r>
                            </m:sub>
                          </m:sSub>
                        </m:sub>
                        <m:sup/>
                        <m:e>
                          <m:f>
                            <m:fPr>
                              <m:ctrlPr>
                                <a:rPr lang="en-US" altLang="zh-CN" sz="2400" i="1" dirty="0" smtClean="0">
                                  <a:latin typeface="Cambria Math" panose="02040503050406030204" pitchFamily="18" charset="0"/>
                                </a:rPr>
                              </m:ctrlPr>
                            </m:fPr>
                            <m:num>
                              <m:r>
                                <a:rPr lang="en-US" altLang="zh-CN" sz="2400" b="0" i="1" dirty="0" smtClean="0">
                                  <a:latin typeface="Cambria Math" panose="02040503050406030204" pitchFamily="18" charset="0"/>
                                </a:rPr>
                                <m:t>𝑇𝑖𝑚𝑒𝑠</m:t>
                              </m:r>
                              <m:r>
                                <a:rPr lang="en-US" altLang="zh-CN" sz="2400" b="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𝑤</m:t>
                                  </m:r>
                                </m:e>
                                <m:sub>
                                  <m:r>
                                    <a:rPr lang="en-US" altLang="zh-CN" sz="2400" b="0" i="1" dirty="0" smtClean="0">
                                      <a:latin typeface="Cambria Math" panose="02040503050406030204" pitchFamily="18" charset="0"/>
                                    </a:rPr>
                                    <m:t>𝑗</m:t>
                                  </m:r>
                                </m:sub>
                              </m:sSub>
                              <m:r>
                                <a:rPr lang="en-US" altLang="zh-CN" sz="2400" b="0" i="1" dirty="0" smtClean="0">
                                  <a:latin typeface="Cambria Math" panose="02040503050406030204" pitchFamily="18" charset="0"/>
                                </a:rPr>
                                <m:t>)</m:t>
                              </m:r>
                            </m:num>
                            <m:den>
                              <m:r>
                                <a:rPr lang="en-US" altLang="zh-CN" sz="2400" b="0" i="1" dirty="0" smtClean="0">
                                  <a:latin typeface="Cambria Math" panose="02040503050406030204" pitchFamily="18" charset="0"/>
                                </a:rPr>
                                <m:t>𝑁</m:t>
                              </m:r>
                            </m:den>
                          </m:f>
                        </m:e>
                      </m:nary>
                    </m:oMath>
                  </m:oMathPara>
                </a14:m>
                <a:endParaRPr lang="en-US" altLang="zh-CN" sz="2400" i="1" dirty="0">
                  <a:latin typeface="Cambria Math" panose="02040503050406030204" pitchFamily="18" charset="0"/>
                </a:endParaRPr>
              </a:p>
            </p:txBody>
          </p:sp>
        </mc:Choice>
        <mc:Fallback xmlns="">
          <p:sp>
            <p:nvSpPr>
              <p:cNvPr id="6" name="文本框 5">
                <a:extLst>
                  <a:ext uri="{FF2B5EF4-FFF2-40B4-BE49-F238E27FC236}">
                    <a16:creationId xmlns:a16="http://schemas.microsoft.com/office/drawing/2014/main" id="{61FD0ACC-F136-6941-8E1E-D33B89DEE89E}"/>
                  </a:ext>
                </a:extLst>
              </p:cNvPr>
              <p:cNvSpPr txBox="1">
                <a:spLocks noRot="1" noChangeAspect="1" noMove="1" noResize="1" noEditPoints="1" noAdjustHandles="1" noChangeArrowheads="1" noChangeShapeType="1" noTextEdit="1"/>
              </p:cNvSpPr>
              <p:nvPr/>
            </p:nvSpPr>
            <p:spPr>
              <a:xfrm>
                <a:off x="1201057" y="3429000"/>
                <a:ext cx="7240814" cy="981423"/>
              </a:xfrm>
              <a:prstGeom prst="rect">
                <a:avLst/>
              </a:prstGeom>
              <a:blipFill>
                <a:blip r:embed="rId4"/>
                <a:stretch>
                  <a:fillRect t="-137179" b="-178205"/>
                </a:stretch>
              </a:blipFill>
            </p:spPr>
            <p:txBody>
              <a:bodyPr/>
              <a:lstStyle/>
              <a:p>
                <a:r>
                  <a:rPr lang="zh-CN" altLang="en-US">
                    <a:noFill/>
                  </a:rPr>
                  <a:t> </a:t>
                </a:r>
              </a:p>
            </p:txBody>
          </p:sp>
        </mc:Fallback>
      </mc:AlternateContent>
      <p:sp>
        <p:nvSpPr>
          <p:cNvPr id="11" name="矩形 10">
            <a:extLst>
              <a:ext uri="{FF2B5EF4-FFF2-40B4-BE49-F238E27FC236}">
                <a16:creationId xmlns:a16="http://schemas.microsoft.com/office/drawing/2014/main" id="{AEE3EB4F-AE3A-734A-9998-E03E5750BE5B}"/>
              </a:ext>
            </a:extLst>
          </p:cNvPr>
          <p:cNvSpPr/>
          <p:nvPr/>
        </p:nvSpPr>
        <p:spPr>
          <a:xfrm>
            <a:off x="5080721" y="3429000"/>
            <a:ext cx="1559063" cy="86062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2" name="肘形连接符 11">
            <a:extLst>
              <a:ext uri="{FF2B5EF4-FFF2-40B4-BE49-F238E27FC236}">
                <a16:creationId xmlns:a16="http://schemas.microsoft.com/office/drawing/2014/main" id="{B5C97FFF-E6DE-4C4F-8AD9-D00F5BB53AC7}"/>
              </a:ext>
            </a:extLst>
          </p:cNvPr>
          <p:cNvCxnSpPr>
            <a:cxnSpLocks/>
            <a:stCxn id="11" idx="2"/>
          </p:cNvCxnSpPr>
          <p:nvPr/>
        </p:nvCxnSpPr>
        <p:spPr>
          <a:xfrm rot="16200000" flipH="1">
            <a:off x="6102480" y="4047396"/>
            <a:ext cx="657937" cy="1142390"/>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314EF05D-ACEB-024F-8F04-EB25EF72EDEF}"/>
                  </a:ext>
                </a:extLst>
              </p:cNvPr>
              <p:cNvSpPr txBox="1"/>
              <p:nvPr/>
            </p:nvSpPr>
            <p:spPr>
              <a:xfrm>
                <a:off x="7002644" y="4747506"/>
                <a:ext cx="4302572" cy="424796"/>
              </a:xfrm>
              <a:prstGeom prst="rect">
                <a:avLst/>
              </a:prstGeom>
              <a:noFill/>
            </p:spPr>
            <p:txBody>
              <a:bodyPr wrap="square" rtlCol="0">
                <a:spAutoFit/>
              </a:bodyPr>
              <a:lstStyle/>
              <a:p>
                <a:r>
                  <a:rPr kumimoji="1" lang="en-US" altLang="zh-CN" sz="2000" dirty="0">
                    <a:latin typeface="Times" pitchFamily="2" charset="0"/>
                  </a:rPr>
                  <a:t>The probability of </a:t>
                </a:r>
                <a14:m>
                  <m:oMath xmlns:m="http://schemas.openxmlformats.org/officeDocument/2006/math">
                    <m:sSub>
                      <m:sSubPr>
                        <m:ctrlPr>
                          <a:rPr kumimoji="1" lang="en-US" altLang="zh-CN" sz="2000" b="0" i="1" dirty="0" smtClean="0">
                            <a:latin typeface="Cambria Math" panose="02040503050406030204" pitchFamily="18" charset="0"/>
                          </a:rPr>
                        </m:ctrlPr>
                      </m:sSubPr>
                      <m:e>
                        <m:r>
                          <a:rPr kumimoji="1" lang="en-US" altLang="zh-CN" sz="2000" i="1" dirty="0" smtClean="0">
                            <a:latin typeface="Cambria Math" panose="02040503050406030204" pitchFamily="18" charset="0"/>
                          </a:rPr>
                          <m:t>𝑤</m:t>
                        </m:r>
                      </m:e>
                      <m:sub>
                        <m:r>
                          <a:rPr kumimoji="1" lang="en-US" altLang="zh-CN" sz="2000" b="0" i="1" dirty="0" smtClean="0">
                            <a:latin typeface="Cambria Math" panose="02040503050406030204" pitchFamily="18" charset="0"/>
                          </a:rPr>
                          <m:t>𝑗</m:t>
                        </m:r>
                      </m:sub>
                    </m:sSub>
                  </m:oMath>
                </a14:m>
                <a:r>
                  <a:rPr kumimoji="1" lang="en-US" altLang="zh-CN" sz="2000" dirty="0">
                    <a:latin typeface="Times" pitchFamily="2" charset="0"/>
                  </a:rPr>
                  <a:t> being highlighted</a:t>
                </a:r>
              </a:p>
            </p:txBody>
          </p:sp>
        </mc:Choice>
        <mc:Fallback xmlns="">
          <p:sp>
            <p:nvSpPr>
              <p:cNvPr id="14" name="文本框 13">
                <a:extLst>
                  <a:ext uri="{FF2B5EF4-FFF2-40B4-BE49-F238E27FC236}">
                    <a16:creationId xmlns:a16="http://schemas.microsoft.com/office/drawing/2014/main" id="{314EF05D-ACEB-024F-8F04-EB25EF72EDEF}"/>
                  </a:ext>
                </a:extLst>
              </p:cNvPr>
              <p:cNvSpPr txBox="1">
                <a:spLocks noRot="1" noChangeAspect="1" noMove="1" noResize="1" noEditPoints="1" noAdjustHandles="1" noChangeArrowheads="1" noChangeShapeType="1" noTextEdit="1"/>
              </p:cNvSpPr>
              <p:nvPr/>
            </p:nvSpPr>
            <p:spPr>
              <a:xfrm>
                <a:off x="7002644" y="4747506"/>
                <a:ext cx="4302572" cy="424796"/>
              </a:xfrm>
              <a:prstGeom prst="rect">
                <a:avLst/>
              </a:prstGeom>
              <a:blipFill>
                <a:blip r:embed="rId5"/>
                <a:stretch>
                  <a:fillRect l="-1471" t="-2857" b="-20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74696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717EC-ECD6-A14F-80C2-08C96904052D}"/>
              </a:ext>
            </a:extLst>
          </p:cNvPr>
          <p:cNvSpPr>
            <a:spLocks noGrp="1"/>
          </p:cNvSpPr>
          <p:nvPr>
            <p:ph type="title"/>
          </p:nvPr>
        </p:nvSpPr>
        <p:spPr/>
        <p:txBody>
          <a:bodyPr/>
          <a:lstStyle/>
          <a:p>
            <a:r>
              <a:rPr kumimoji="1" lang="en-US" altLang="zh-CN" dirty="0">
                <a:latin typeface="Times" pitchFamily="2" charset="0"/>
              </a:rPr>
              <a:t>HIGHRES</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B5789C94-212E-7946-86E3-499C1BFD45EE}"/>
              </a:ext>
            </a:extLst>
          </p:cNvPr>
          <p:cNvSpPr>
            <a:spLocks noGrp="1"/>
          </p:cNvSpPr>
          <p:nvPr>
            <p:ph idx="1"/>
          </p:nvPr>
        </p:nvSpPr>
        <p:spPr/>
        <p:txBody>
          <a:bodyPr/>
          <a:lstStyle/>
          <a:p>
            <a:r>
              <a:rPr lang="en" altLang="zh-CN" dirty="0">
                <a:latin typeface="Times" pitchFamily="2" charset="0"/>
              </a:rPr>
              <a:t>Highlight-based ROUGE Evaluation </a:t>
            </a:r>
          </a:p>
        </p:txBody>
      </p:sp>
      <p:sp>
        <p:nvSpPr>
          <p:cNvPr id="4" name="灯片编号占位符 3">
            <a:extLst>
              <a:ext uri="{FF2B5EF4-FFF2-40B4-BE49-F238E27FC236}">
                <a16:creationId xmlns:a16="http://schemas.microsoft.com/office/drawing/2014/main" id="{4E3413C0-F327-A242-840A-1F42E754C132}"/>
              </a:ext>
            </a:extLst>
          </p:cNvPr>
          <p:cNvSpPr>
            <a:spLocks noGrp="1"/>
          </p:cNvSpPr>
          <p:nvPr>
            <p:ph type="sldNum" sz="quarter" idx="12"/>
          </p:nvPr>
        </p:nvSpPr>
        <p:spPr/>
        <p:txBody>
          <a:bodyPr/>
          <a:lstStyle/>
          <a:p>
            <a:fld id="{3BA621FD-5CB1-094B-97AC-112BE2702968}" type="slidenum">
              <a:rPr kumimoji="1" lang="zh-CN" altLang="en-US" smtClean="0"/>
              <a:t>39</a:t>
            </a:fld>
            <a:endParaRPr kumimoji="1" lang="zh-CN" altLang="en-US"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008779B7-1BF8-A14B-AC6A-2ABD7DF66E7F}"/>
                  </a:ext>
                </a:extLst>
              </p:cNvPr>
              <p:cNvSpPr txBox="1"/>
              <p:nvPr/>
            </p:nvSpPr>
            <p:spPr>
              <a:xfrm>
                <a:off x="1069674" y="2398143"/>
                <a:ext cx="9661585" cy="1230401"/>
              </a:xfrm>
              <a:prstGeom prst="rect">
                <a:avLst/>
              </a:prstGeom>
              <a:noFill/>
            </p:spPr>
            <p:txBody>
              <a:bodyPr wrap="square" rtlCol="0">
                <a:spAutoFit/>
              </a:bodyPr>
              <a:lstStyle/>
              <a:p>
                <a:r>
                  <a:rPr lang="en" altLang="zh-CN" sz="2400" dirty="0">
                    <a:latin typeface="Times" pitchFamily="2" charset="0"/>
                  </a:rPr>
                  <a:t>Given a document </a:t>
                </a:r>
                <a14:m>
                  <m:oMath xmlns:m="http://schemas.openxmlformats.org/officeDocument/2006/math">
                    <m:r>
                      <a:rPr lang="en-US" altLang="zh-CN" sz="2400" b="0" i="1" smtClean="0">
                        <a:latin typeface="Cambria Math" panose="02040503050406030204" pitchFamily="18" charset="0"/>
                      </a:rPr>
                      <m:t>𝐷</m:t>
                    </m:r>
                  </m:oMath>
                </a14:m>
                <a:r>
                  <a:rPr lang="en" altLang="zh-CN" sz="2400" dirty="0">
                    <a:latin typeface="Times" pitchFamily="2" charset="0"/>
                  </a:rPr>
                  <a:t> as a sequence of m tokens {</a:t>
                </a:r>
                <a14:m>
                  <m:oMath xmlns:m="http://schemas.openxmlformats.org/officeDocument/2006/math">
                    <m:sSub>
                      <m:sSubPr>
                        <m:ctrlPr>
                          <a:rPr lang="en-US" altLang="zh-CN" sz="2400" b="0" i="1" dirty="0" smtClean="0">
                            <a:latin typeface="Cambria Math" panose="02040503050406030204" pitchFamily="18" charset="0"/>
                          </a:rPr>
                        </m:ctrlPr>
                      </m:sSubPr>
                      <m:e>
                        <m:r>
                          <a:rPr lang="en" altLang="zh-CN" sz="2400" i="1" dirty="0" smtClean="0">
                            <a:latin typeface="Cambria Math" panose="02040503050406030204" pitchFamily="18" charset="0"/>
                          </a:rPr>
                          <m:t>𝑤</m:t>
                        </m:r>
                      </m:e>
                      <m:sub>
                        <m:r>
                          <a:rPr lang="en-US" altLang="zh-CN" sz="2400" b="0" i="1" dirty="0" smtClean="0">
                            <a:latin typeface="Cambria Math" panose="02040503050406030204" pitchFamily="18" charset="0"/>
                          </a:rPr>
                          <m:t>1</m:t>
                        </m:r>
                      </m:sub>
                    </m:sSub>
                    <m:r>
                      <a:rPr lang="en" altLang="zh-CN" sz="2400" i="1" dirty="0" smtClean="0">
                        <a:latin typeface="Cambria Math" panose="02040503050406030204" pitchFamily="18" charset="0"/>
                      </a:rPr>
                      <m:t>, . . . , </m:t>
                    </m:r>
                    <m:sSub>
                      <m:sSubPr>
                        <m:ctrlPr>
                          <a:rPr lang="en-US" altLang="zh-CN" sz="2400" b="0" i="1" dirty="0" smtClean="0">
                            <a:latin typeface="Cambria Math" panose="02040503050406030204" pitchFamily="18" charset="0"/>
                          </a:rPr>
                        </m:ctrlPr>
                      </m:sSubPr>
                      <m:e>
                        <m:r>
                          <a:rPr lang="en" altLang="zh-CN" sz="2400" i="1" dirty="0" err="1">
                            <a:latin typeface="Cambria Math" panose="02040503050406030204" pitchFamily="18" charset="0"/>
                          </a:rPr>
                          <m:t>𝑤</m:t>
                        </m:r>
                      </m:e>
                      <m:sub>
                        <m:r>
                          <a:rPr lang="en-US" altLang="zh-CN" sz="2400" b="0" i="1" dirty="0" smtClean="0">
                            <a:latin typeface="Cambria Math" panose="02040503050406030204" pitchFamily="18" charset="0"/>
                          </a:rPr>
                          <m:t>𝑚</m:t>
                        </m:r>
                      </m:sub>
                    </m:sSub>
                  </m:oMath>
                </a14:m>
                <a:r>
                  <a:rPr lang="en" altLang="zh-CN" sz="2400" dirty="0">
                    <a:latin typeface="Times" pitchFamily="2" charset="0"/>
                  </a:rPr>
                  <a:t>}, annotated with </a:t>
                </a:r>
                <a14:m>
                  <m:oMath xmlns:m="http://schemas.openxmlformats.org/officeDocument/2006/math">
                    <m:r>
                      <a:rPr lang="en" altLang="zh-CN" sz="2400" i="1" dirty="0" smtClean="0">
                        <a:latin typeface="Cambria Math" panose="02040503050406030204" pitchFamily="18" charset="0"/>
                      </a:rPr>
                      <m:t>𝑁</m:t>
                    </m:r>
                  </m:oMath>
                </a14:m>
                <a:r>
                  <a:rPr lang="en" altLang="zh-CN" sz="2400" dirty="0">
                    <a:latin typeface="Times" pitchFamily="2" charset="0"/>
                  </a:rPr>
                  <a:t> annotators, we define the weight </a:t>
                </a:r>
                <a14:m>
                  <m:oMath xmlns:m="http://schemas.openxmlformats.org/officeDocument/2006/math">
                    <m:sSubSup>
                      <m:sSubSupPr>
                        <m:ctrlPr>
                          <a:rPr lang="en-US" altLang="zh-CN" sz="2400" b="0" i="1" dirty="0" smtClean="0">
                            <a:latin typeface="Cambria Math" panose="02040503050406030204" pitchFamily="18" charset="0"/>
                          </a:rPr>
                        </m:ctrlPr>
                      </m:sSubSupPr>
                      <m:e>
                        <m:r>
                          <a:rPr lang="el-GR" altLang="zh-CN" sz="2400" i="1" dirty="0" smtClean="0">
                            <a:latin typeface="Cambria Math" panose="02040503050406030204" pitchFamily="18" charset="0"/>
                          </a:rPr>
                          <m:t>𝛽</m:t>
                        </m:r>
                      </m:e>
                      <m:sub>
                        <m:r>
                          <a:rPr lang="en-US" altLang="zh-CN" sz="2400" b="0" i="1" dirty="0" smtClean="0">
                            <a:latin typeface="Cambria Math" panose="02040503050406030204" pitchFamily="18" charset="0"/>
                          </a:rPr>
                          <m:t>𝑔</m:t>
                        </m:r>
                      </m:sub>
                      <m:sup>
                        <m:r>
                          <a:rPr lang="en-US" altLang="zh-CN" sz="2400" b="0" i="1" dirty="0" smtClean="0">
                            <a:latin typeface="Cambria Math" panose="02040503050406030204" pitchFamily="18" charset="0"/>
                          </a:rPr>
                          <m:t>𝑛</m:t>
                        </m:r>
                      </m:sup>
                    </m:sSubSup>
                    <m:r>
                      <a:rPr lang="en" altLang="zh-CN" sz="2400" i="1" dirty="0">
                        <a:latin typeface="Cambria Math" panose="02040503050406030204" pitchFamily="18" charset="0"/>
                      </a:rPr>
                      <m:t> ∈ [0, 1] </m:t>
                    </m:r>
                  </m:oMath>
                </a14:m>
                <a:r>
                  <a:rPr lang="en" altLang="zh-CN" sz="2400" dirty="0">
                    <a:latin typeface="Times" pitchFamily="2" charset="0"/>
                  </a:rPr>
                  <a:t>for an n-gram</a:t>
                </a:r>
                <a14:m>
                  <m:oMath xmlns:m="http://schemas.openxmlformats.org/officeDocument/2006/math">
                    <m:r>
                      <a:rPr lang="en" altLang="zh-CN" sz="2400" i="1" dirty="0" smtClean="0">
                        <a:latin typeface="Cambria Math" panose="02040503050406030204" pitchFamily="18" charset="0"/>
                      </a:rPr>
                      <m:t> </m:t>
                    </m:r>
                    <m:r>
                      <a:rPr lang="en" altLang="zh-CN" sz="2400" i="1" dirty="0" smtClean="0">
                        <a:latin typeface="Cambria Math" panose="02040503050406030204" pitchFamily="18" charset="0"/>
                      </a:rPr>
                      <m:t>𝑔</m:t>
                    </m:r>
                    <m:r>
                      <a:rPr lang="en" altLang="zh-CN" sz="2400" i="1" dirty="0" smtClean="0">
                        <a:latin typeface="Cambria Math" panose="02040503050406030204" pitchFamily="18" charset="0"/>
                      </a:rPr>
                      <m:t> </m:t>
                    </m:r>
                  </m:oMath>
                </a14:m>
                <a:r>
                  <a:rPr lang="en" altLang="zh-CN" sz="2400" dirty="0">
                    <a:latin typeface="Times" pitchFamily="2" charset="0"/>
                  </a:rPr>
                  <a:t>as: </a:t>
                </a:r>
                <a:endParaRPr lang="en" altLang="zh-CN" sz="3200" dirty="0">
                  <a:latin typeface="Times" pitchFamily="2" charset="0"/>
                </a:endParaRPr>
              </a:p>
              <a:p>
                <a:endParaRPr lang="en" altLang="zh-CN" sz="2400" dirty="0">
                  <a:latin typeface="Times" pitchFamily="2" charset="0"/>
                </a:endParaRPr>
              </a:p>
            </p:txBody>
          </p:sp>
        </mc:Choice>
        <mc:Fallback xmlns="">
          <p:sp>
            <p:nvSpPr>
              <p:cNvPr id="5" name="文本框 4">
                <a:extLst>
                  <a:ext uri="{FF2B5EF4-FFF2-40B4-BE49-F238E27FC236}">
                    <a16:creationId xmlns:a16="http://schemas.microsoft.com/office/drawing/2014/main" id="{008779B7-1BF8-A14B-AC6A-2ABD7DF66E7F}"/>
                  </a:ext>
                </a:extLst>
              </p:cNvPr>
              <p:cNvSpPr txBox="1">
                <a:spLocks noRot="1" noChangeAspect="1" noMove="1" noResize="1" noEditPoints="1" noAdjustHandles="1" noChangeArrowheads="1" noChangeShapeType="1" noTextEdit="1"/>
              </p:cNvSpPr>
              <p:nvPr/>
            </p:nvSpPr>
            <p:spPr>
              <a:xfrm>
                <a:off x="1069674" y="2398143"/>
                <a:ext cx="9661585" cy="1230401"/>
              </a:xfrm>
              <a:prstGeom prst="rect">
                <a:avLst/>
              </a:prstGeom>
              <a:blipFill>
                <a:blip r:embed="rId3"/>
                <a:stretch>
                  <a:fillRect l="-1051" t="-4082" r="-14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61FD0ACC-F136-6941-8E1E-D33B89DEE89E}"/>
                  </a:ext>
                </a:extLst>
              </p:cNvPr>
              <p:cNvSpPr txBox="1"/>
              <p:nvPr/>
            </p:nvSpPr>
            <p:spPr>
              <a:xfrm>
                <a:off x="1201057" y="3429000"/>
                <a:ext cx="7240814" cy="98142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i="1" dirty="0" smtClean="0">
                          <a:latin typeface="Cambria Math" panose="02040503050406030204" pitchFamily="18" charset="0"/>
                        </a:rPr>
                        <m:t>𝑃</m:t>
                      </m:r>
                      <m:d>
                        <m:dPr>
                          <m:ctrlPr>
                            <a:rPr lang="en-US" altLang="zh-CN" sz="2400" i="1" dirty="0">
                              <a:latin typeface="Cambria Math" panose="02040503050406030204" pitchFamily="18" charset="0"/>
                            </a:rPr>
                          </m:ctrlPr>
                        </m:dPr>
                        <m:e>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𝑔</m:t>
                              </m:r>
                            </m:e>
                            <m:sub>
                              <m:r>
                                <a:rPr lang="en-US" altLang="zh-CN" sz="2400" b="0" i="1" dirty="0" smtClean="0">
                                  <a:latin typeface="Cambria Math" panose="02040503050406030204" pitchFamily="18" charset="0"/>
                                </a:rPr>
                                <m:t>𝑖</m:t>
                              </m:r>
                            </m:sub>
                          </m:sSub>
                        </m:e>
                      </m:d>
                      <m:r>
                        <a:rPr lang="en-US" altLang="zh-CN" sz="2400" i="1" dirty="0">
                          <a:latin typeface="Cambria Math" panose="02040503050406030204" pitchFamily="18" charset="0"/>
                        </a:rPr>
                        <m:t>=</m:t>
                      </m:r>
                      <m:f>
                        <m:fPr>
                          <m:ctrlPr>
                            <a:rPr lang="en-US" altLang="zh-CN" sz="2400" i="1" dirty="0" smtClean="0">
                              <a:latin typeface="Cambria Math" panose="02040503050406030204" pitchFamily="18" charset="0"/>
                            </a:rPr>
                          </m:ctrlPr>
                        </m:fPr>
                        <m:num>
                          <m:r>
                            <a:rPr lang="en-US" altLang="zh-CN" sz="2400" b="0" i="1" dirty="0" smtClean="0">
                              <a:latin typeface="Cambria Math" panose="02040503050406030204" pitchFamily="18" charset="0"/>
                            </a:rPr>
                            <m:t>1</m:t>
                          </m:r>
                        </m:num>
                        <m:den>
                          <m:r>
                            <a:rPr lang="en-US" altLang="zh-CN" sz="2400" b="0" i="1" dirty="0" smtClean="0">
                              <a:latin typeface="Cambria Math" panose="02040503050406030204" pitchFamily="18" charset="0"/>
                            </a:rPr>
                            <m:t>𝑛</m:t>
                          </m:r>
                        </m:den>
                      </m:f>
                      <m:nary>
                        <m:naryPr>
                          <m:chr m:val="∑"/>
                          <m:supHide m:val="on"/>
                          <m:ctrlPr>
                            <a:rPr lang="en-US" altLang="zh-CN" sz="2400" i="1" dirty="0" smtClean="0">
                              <a:latin typeface="Cambria Math" panose="02040503050406030204" pitchFamily="18" charset="0"/>
                            </a:rPr>
                          </m:ctrlPr>
                        </m:naryPr>
                        <m:sub>
                          <m:sSub>
                            <m:sSubPr>
                              <m:ctrlPr>
                                <a:rPr lang="en-US" altLang="zh-CN" sz="2400" b="0" i="1" dirty="0" smtClean="0">
                                  <a:latin typeface="Cambria Math" panose="02040503050406030204" pitchFamily="18" charset="0"/>
                                </a:rPr>
                              </m:ctrlPr>
                            </m:sSubPr>
                            <m:e>
                              <m:r>
                                <m:rPr>
                                  <m:brk m:alnAt="25"/>
                                </m:rPr>
                                <a:rPr lang="en-US" altLang="zh-CN" sz="2400" b="0" i="1" dirty="0" smtClean="0">
                                  <a:latin typeface="Cambria Math" panose="02040503050406030204" pitchFamily="18" charset="0"/>
                                </a:rPr>
                                <m:t>𝑤</m:t>
                              </m:r>
                            </m:e>
                            <m:sub>
                              <m:r>
                                <m:rPr>
                                  <m:brk m:alnAt="25"/>
                                </m:rPr>
                                <a:rPr lang="en-US" altLang="zh-CN" sz="2400" b="0" i="1" dirty="0" smtClean="0">
                                  <a:latin typeface="Cambria Math" panose="02040503050406030204" pitchFamily="18" charset="0"/>
                                </a:rPr>
                                <m:t>𝑗</m:t>
                              </m:r>
                            </m:sub>
                          </m:sSub>
                          <m:r>
                            <a:rPr lang="en-US" altLang="zh-CN" sz="2400" b="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𝑔</m:t>
                              </m:r>
                            </m:e>
                            <m:sub>
                              <m:r>
                                <a:rPr lang="en-US" altLang="zh-CN" sz="2400" b="0" i="1" dirty="0" smtClean="0">
                                  <a:latin typeface="Cambria Math" panose="02040503050406030204" pitchFamily="18" charset="0"/>
                                </a:rPr>
                                <m:t>𝑖</m:t>
                              </m:r>
                            </m:sub>
                          </m:sSub>
                        </m:sub>
                        <m:sup/>
                        <m:e>
                          <m:f>
                            <m:fPr>
                              <m:ctrlPr>
                                <a:rPr lang="en-US" altLang="zh-CN" sz="2400" i="1" dirty="0" smtClean="0">
                                  <a:latin typeface="Cambria Math" panose="02040503050406030204" pitchFamily="18" charset="0"/>
                                </a:rPr>
                              </m:ctrlPr>
                            </m:fPr>
                            <m:num>
                              <m:r>
                                <a:rPr lang="en-US" altLang="zh-CN" sz="2400" b="0" i="1" dirty="0" smtClean="0">
                                  <a:latin typeface="Cambria Math" panose="02040503050406030204" pitchFamily="18" charset="0"/>
                                </a:rPr>
                                <m:t>𝑇𝑖𝑚𝑒𝑠</m:t>
                              </m:r>
                              <m:r>
                                <a:rPr lang="en-US" altLang="zh-CN" sz="2400" b="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𝑤</m:t>
                                  </m:r>
                                </m:e>
                                <m:sub>
                                  <m:r>
                                    <a:rPr lang="en-US" altLang="zh-CN" sz="2400" b="0" i="1" dirty="0" smtClean="0">
                                      <a:latin typeface="Cambria Math" panose="02040503050406030204" pitchFamily="18" charset="0"/>
                                    </a:rPr>
                                    <m:t>𝑗</m:t>
                                  </m:r>
                                </m:sub>
                              </m:sSub>
                              <m:r>
                                <a:rPr lang="en-US" altLang="zh-CN" sz="2400" b="0" i="1" dirty="0" smtClean="0">
                                  <a:latin typeface="Cambria Math" panose="02040503050406030204" pitchFamily="18" charset="0"/>
                                </a:rPr>
                                <m:t>)</m:t>
                              </m:r>
                            </m:num>
                            <m:den>
                              <m:r>
                                <a:rPr lang="en-US" altLang="zh-CN" sz="2400" b="0" i="1" dirty="0" smtClean="0">
                                  <a:latin typeface="Cambria Math" panose="02040503050406030204" pitchFamily="18" charset="0"/>
                                </a:rPr>
                                <m:t>𝑁</m:t>
                              </m:r>
                            </m:den>
                          </m:f>
                        </m:e>
                      </m:nary>
                    </m:oMath>
                  </m:oMathPara>
                </a14:m>
                <a:endParaRPr lang="en-US" altLang="zh-CN" sz="2400" i="1" dirty="0">
                  <a:latin typeface="Cambria Math" panose="02040503050406030204" pitchFamily="18" charset="0"/>
                </a:endParaRPr>
              </a:p>
            </p:txBody>
          </p:sp>
        </mc:Choice>
        <mc:Fallback xmlns="">
          <p:sp>
            <p:nvSpPr>
              <p:cNvPr id="6" name="文本框 5">
                <a:extLst>
                  <a:ext uri="{FF2B5EF4-FFF2-40B4-BE49-F238E27FC236}">
                    <a16:creationId xmlns:a16="http://schemas.microsoft.com/office/drawing/2014/main" id="{61FD0ACC-F136-6941-8E1E-D33B89DEE89E}"/>
                  </a:ext>
                </a:extLst>
              </p:cNvPr>
              <p:cNvSpPr txBox="1">
                <a:spLocks noRot="1" noChangeAspect="1" noMove="1" noResize="1" noEditPoints="1" noAdjustHandles="1" noChangeArrowheads="1" noChangeShapeType="1" noTextEdit="1"/>
              </p:cNvSpPr>
              <p:nvPr/>
            </p:nvSpPr>
            <p:spPr>
              <a:xfrm>
                <a:off x="1201057" y="3429000"/>
                <a:ext cx="7240814" cy="981423"/>
              </a:xfrm>
              <a:prstGeom prst="rect">
                <a:avLst/>
              </a:prstGeom>
              <a:blipFill>
                <a:blip r:embed="rId4"/>
                <a:stretch>
                  <a:fillRect t="-137179" b="-178205"/>
                </a:stretch>
              </a:blipFill>
            </p:spPr>
            <p:txBody>
              <a:bodyPr/>
              <a:lstStyle/>
              <a:p>
                <a:r>
                  <a:rPr lang="zh-CN" altLang="en-US">
                    <a:noFill/>
                  </a:rPr>
                  <a:t> </a:t>
                </a:r>
              </a:p>
            </p:txBody>
          </p:sp>
        </mc:Fallback>
      </mc:AlternateContent>
      <p:sp>
        <p:nvSpPr>
          <p:cNvPr id="11" name="矩形 10">
            <a:extLst>
              <a:ext uri="{FF2B5EF4-FFF2-40B4-BE49-F238E27FC236}">
                <a16:creationId xmlns:a16="http://schemas.microsoft.com/office/drawing/2014/main" id="{AEE3EB4F-AE3A-734A-9998-E03E5750BE5B}"/>
              </a:ext>
            </a:extLst>
          </p:cNvPr>
          <p:cNvSpPr/>
          <p:nvPr/>
        </p:nvSpPr>
        <p:spPr>
          <a:xfrm>
            <a:off x="5080721" y="3429000"/>
            <a:ext cx="1559063" cy="86062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2" name="肘形连接符 11">
            <a:extLst>
              <a:ext uri="{FF2B5EF4-FFF2-40B4-BE49-F238E27FC236}">
                <a16:creationId xmlns:a16="http://schemas.microsoft.com/office/drawing/2014/main" id="{B5C97FFF-E6DE-4C4F-8AD9-D00F5BB53AC7}"/>
              </a:ext>
            </a:extLst>
          </p:cNvPr>
          <p:cNvCxnSpPr>
            <a:cxnSpLocks/>
            <a:stCxn id="11" idx="2"/>
          </p:cNvCxnSpPr>
          <p:nvPr/>
        </p:nvCxnSpPr>
        <p:spPr>
          <a:xfrm rot="16200000" flipH="1">
            <a:off x="6102480" y="4047396"/>
            <a:ext cx="657937" cy="1142390"/>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314EF05D-ACEB-024F-8F04-EB25EF72EDEF}"/>
                  </a:ext>
                </a:extLst>
              </p:cNvPr>
              <p:cNvSpPr txBox="1"/>
              <p:nvPr/>
            </p:nvSpPr>
            <p:spPr>
              <a:xfrm>
                <a:off x="7002644" y="4747506"/>
                <a:ext cx="4302572" cy="424796"/>
              </a:xfrm>
              <a:prstGeom prst="rect">
                <a:avLst/>
              </a:prstGeom>
              <a:noFill/>
            </p:spPr>
            <p:txBody>
              <a:bodyPr wrap="square" rtlCol="0">
                <a:spAutoFit/>
              </a:bodyPr>
              <a:lstStyle/>
              <a:p>
                <a:r>
                  <a:rPr kumimoji="1" lang="en-US" altLang="zh-CN" sz="2000" dirty="0">
                    <a:latin typeface="Times" pitchFamily="2" charset="0"/>
                  </a:rPr>
                  <a:t>The probability of </a:t>
                </a:r>
                <a14:m>
                  <m:oMath xmlns:m="http://schemas.openxmlformats.org/officeDocument/2006/math">
                    <m:sSub>
                      <m:sSubPr>
                        <m:ctrlPr>
                          <a:rPr kumimoji="1" lang="en-US" altLang="zh-CN" sz="2000" b="0" i="1" dirty="0" smtClean="0">
                            <a:latin typeface="Cambria Math" panose="02040503050406030204" pitchFamily="18" charset="0"/>
                          </a:rPr>
                        </m:ctrlPr>
                      </m:sSubPr>
                      <m:e>
                        <m:r>
                          <a:rPr kumimoji="1" lang="en-US" altLang="zh-CN" sz="2000" i="1" dirty="0" smtClean="0">
                            <a:latin typeface="Cambria Math" panose="02040503050406030204" pitchFamily="18" charset="0"/>
                          </a:rPr>
                          <m:t>𝑤</m:t>
                        </m:r>
                      </m:e>
                      <m:sub>
                        <m:r>
                          <a:rPr kumimoji="1" lang="en-US" altLang="zh-CN" sz="2000" b="0" i="1" dirty="0" smtClean="0">
                            <a:latin typeface="Cambria Math" panose="02040503050406030204" pitchFamily="18" charset="0"/>
                          </a:rPr>
                          <m:t>𝑗</m:t>
                        </m:r>
                      </m:sub>
                    </m:sSub>
                  </m:oMath>
                </a14:m>
                <a:r>
                  <a:rPr kumimoji="1" lang="en-US" altLang="zh-CN" sz="2000" dirty="0">
                    <a:latin typeface="Times" pitchFamily="2" charset="0"/>
                  </a:rPr>
                  <a:t> being highlighted</a:t>
                </a:r>
              </a:p>
            </p:txBody>
          </p:sp>
        </mc:Choice>
        <mc:Fallback xmlns="">
          <p:sp>
            <p:nvSpPr>
              <p:cNvPr id="14" name="文本框 13">
                <a:extLst>
                  <a:ext uri="{FF2B5EF4-FFF2-40B4-BE49-F238E27FC236}">
                    <a16:creationId xmlns:a16="http://schemas.microsoft.com/office/drawing/2014/main" id="{314EF05D-ACEB-024F-8F04-EB25EF72EDEF}"/>
                  </a:ext>
                </a:extLst>
              </p:cNvPr>
              <p:cNvSpPr txBox="1">
                <a:spLocks noRot="1" noChangeAspect="1" noMove="1" noResize="1" noEditPoints="1" noAdjustHandles="1" noChangeArrowheads="1" noChangeShapeType="1" noTextEdit="1"/>
              </p:cNvSpPr>
              <p:nvPr/>
            </p:nvSpPr>
            <p:spPr>
              <a:xfrm>
                <a:off x="7002644" y="4747506"/>
                <a:ext cx="4302572" cy="424796"/>
              </a:xfrm>
              <a:prstGeom prst="rect">
                <a:avLst/>
              </a:prstGeom>
              <a:blipFill>
                <a:blip r:embed="rId5"/>
                <a:stretch>
                  <a:fillRect l="-1471" t="-2857" b="-20000"/>
                </a:stretch>
              </a:blipFill>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08D4AEFC-ABE9-1342-A64F-482D84CD46DA}"/>
              </a:ext>
            </a:extLst>
          </p:cNvPr>
          <p:cNvSpPr/>
          <p:nvPr/>
        </p:nvSpPr>
        <p:spPr>
          <a:xfrm>
            <a:off x="3037114" y="3284795"/>
            <a:ext cx="800100" cy="104227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3" name="肘形连接符 12">
            <a:extLst>
              <a:ext uri="{FF2B5EF4-FFF2-40B4-BE49-F238E27FC236}">
                <a16:creationId xmlns:a16="http://schemas.microsoft.com/office/drawing/2014/main" id="{F71C8163-CF37-564F-8555-04D289679627}"/>
              </a:ext>
            </a:extLst>
          </p:cNvPr>
          <p:cNvCxnSpPr>
            <a:cxnSpLocks/>
            <a:stCxn id="10" idx="2"/>
            <a:endCxn id="15" idx="1"/>
          </p:cNvCxnSpPr>
          <p:nvPr/>
        </p:nvCxnSpPr>
        <p:spPr>
          <a:xfrm rot="16200000" flipH="1">
            <a:off x="3472699" y="4291534"/>
            <a:ext cx="1621862" cy="1692932"/>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54606B0E-4330-4040-9E0F-6D17C1CC65AD}"/>
                  </a:ext>
                </a:extLst>
              </p:cNvPr>
              <p:cNvSpPr txBox="1"/>
              <p:nvPr/>
            </p:nvSpPr>
            <p:spPr>
              <a:xfrm>
                <a:off x="5130096" y="5748876"/>
                <a:ext cx="5336517" cy="400110"/>
              </a:xfrm>
              <a:prstGeom prst="rect">
                <a:avLst/>
              </a:prstGeom>
              <a:noFill/>
            </p:spPr>
            <p:txBody>
              <a:bodyPr wrap="square" rtlCol="0">
                <a:spAutoFit/>
              </a:bodyPr>
              <a:lstStyle/>
              <a:p>
                <a:r>
                  <a:rPr kumimoji="1" lang="en-US" altLang="zh-CN" sz="2000" dirty="0">
                    <a:latin typeface="Times" pitchFamily="2" charset="0"/>
                  </a:rPr>
                  <a:t>The probability of </a:t>
                </a:r>
                <a14:m>
                  <m:oMath xmlns:m="http://schemas.openxmlformats.org/officeDocument/2006/math">
                    <m:sSub>
                      <m:sSubPr>
                        <m:ctrlPr>
                          <a:rPr kumimoji="1" lang="en-US" altLang="zh-CN" sz="2000" b="0" i="1" dirty="0" smtClean="0">
                            <a:latin typeface="Cambria Math" panose="02040503050406030204" pitchFamily="18" charset="0"/>
                          </a:rPr>
                        </m:ctrlPr>
                      </m:sSubPr>
                      <m:e>
                        <m:r>
                          <a:rPr kumimoji="1" lang="en-US" altLang="zh-CN" sz="2000" b="0" i="1" dirty="0" smtClean="0">
                            <a:latin typeface="Cambria Math" panose="02040503050406030204" pitchFamily="18" charset="0"/>
                          </a:rPr>
                          <m:t>𝑔</m:t>
                        </m:r>
                      </m:e>
                      <m:sub>
                        <m:r>
                          <a:rPr kumimoji="1" lang="en-US" altLang="zh-CN" sz="2000" b="0" i="1" dirty="0" smtClean="0">
                            <a:latin typeface="Cambria Math" panose="02040503050406030204" pitchFamily="18" charset="0"/>
                          </a:rPr>
                          <m:t>𝑖</m:t>
                        </m:r>
                      </m:sub>
                    </m:sSub>
                  </m:oMath>
                </a14:m>
                <a:r>
                  <a:rPr kumimoji="1" lang="en-US" altLang="zh-CN" sz="2000" dirty="0">
                    <a:latin typeface="Times" pitchFamily="2" charset="0"/>
                  </a:rPr>
                  <a:t> being highlighted</a:t>
                </a:r>
              </a:p>
            </p:txBody>
          </p:sp>
        </mc:Choice>
        <mc:Fallback xmlns="">
          <p:sp>
            <p:nvSpPr>
              <p:cNvPr id="15" name="文本框 14">
                <a:extLst>
                  <a:ext uri="{FF2B5EF4-FFF2-40B4-BE49-F238E27FC236}">
                    <a16:creationId xmlns:a16="http://schemas.microsoft.com/office/drawing/2014/main" id="{54606B0E-4330-4040-9E0F-6D17C1CC65AD}"/>
                  </a:ext>
                </a:extLst>
              </p:cNvPr>
              <p:cNvSpPr txBox="1">
                <a:spLocks noRot="1" noChangeAspect="1" noMove="1" noResize="1" noEditPoints="1" noAdjustHandles="1" noChangeArrowheads="1" noChangeShapeType="1" noTextEdit="1"/>
              </p:cNvSpPr>
              <p:nvPr/>
            </p:nvSpPr>
            <p:spPr>
              <a:xfrm>
                <a:off x="5130096" y="5748876"/>
                <a:ext cx="5336517" cy="400110"/>
              </a:xfrm>
              <a:prstGeom prst="rect">
                <a:avLst/>
              </a:prstGeom>
              <a:blipFill>
                <a:blip r:embed="rId6"/>
                <a:stretch>
                  <a:fillRect l="-1425" t="-6061" b="-242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91095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783F2F-39A7-F94A-A172-4344E443DD8F}"/>
              </a:ext>
            </a:extLst>
          </p:cNvPr>
          <p:cNvSpPr>
            <a:spLocks noGrp="1"/>
          </p:cNvSpPr>
          <p:nvPr>
            <p:ph type="title"/>
          </p:nvPr>
        </p:nvSpPr>
        <p:spPr/>
        <p:txBody>
          <a:bodyPr/>
          <a:lstStyle/>
          <a:p>
            <a:r>
              <a:rPr kumimoji="1" lang="en-US" altLang="zh-CN" dirty="0">
                <a:latin typeface="Times" pitchFamily="2" charset="0"/>
              </a:rPr>
              <a:t>What is Summarization?</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0D1687BC-D6E7-444B-83CA-4E8A10AF5719}"/>
              </a:ext>
            </a:extLst>
          </p:cNvPr>
          <p:cNvSpPr>
            <a:spLocks noGrp="1"/>
          </p:cNvSpPr>
          <p:nvPr>
            <p:ph idx="1"/>
          </p:nvPr>
        </p:nvSpPr>
        <p:spPr>
          <a:xfrm>
            <a:off x="838200" y="1825625"/>
            <a:ext cx="10515600" cy="572518"/>
          </a:xfrm>
        </p:spPr>
        <p:txBody>
          <a:bodyPr/>
          <a:lstStyle/>
          <a:p>
            <a:r>
              <a:rPr kumimoji="1" lang="en-US" altLang="zh-CN" dirty="0">
                <a:latin typeface="Times" pitchFamily="2" charset="0"/>
              </a:rPr>
              <a:t>Source document	</a:t>
            </a:r>
            <a:endParaRPr kumimoji="1" lang="zh-CN" altLang="en-US" dirty="0">
              <a:latin typeface="Times" pitchFamily="2" charset="0"/>
            </a:endParaRPr>
          </a:p>
        </p:txBody>
      </p:sp>
      <p:sp>
        <p:nvSpPr>
          <p:cNvPr id="4" name="矩形 3">
            <a:extLst>
              <a:ext uri="{FF2B5EF4-FFF2-40B4-BE49-F238E27FC236}">
                <a16:creationId xmlns:a16="http://schemas.microsoft.com/office/drawing/2014/main" id="{FECE2188-3AB8-0740-A530-C9C8529F2F07}"/>
              </a:ext>
            </a:extLst>
          </p:cNvPr>
          <p:cNvSpPr/>
          <p:nvPr/>
        </p:nvSpPr>
        <p:spPr>
          <a:xfrm>
            <a:off x="838200" y="2398142"/>
            <a:ext cx="5066583" cy="403988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zh-CN" sz="2200" dirty="0" err="1">
                <a:solidFill>
                  <a:schemeClr val="tx1"/>
                </a:solidFill>
                <a:highlight>
                  <a:srgbClr val="FFFF00"/>
                </a:highlight>
                <a:latin typeface="Times" pitchFamily="2" charset="0"/>
              </a:rPr>
              <a:t>justin</a:t>
            </a:r>
            <a:r>
              <a:rPr lang="en" altLang="zh-CN" sz="2200" dirty="0">
                <a:solidFill>
                  <a:schemeClr val="tx1"/>
                </a:solidFill>
                <a:highlight>
                  <a:srgbClr val="FFFF00"/>
                </a:highlight>
                <a:latin typeface="Times" pitchFamily="2" charset="0"/>
              </a:rPr>
              <a:t> </a:t>
            </a:r>
            <a:r>
              <a:rPr lang="en" altLang="zh-CN" sz="2200" dirty="0" err="1">
                <a:solidFill>
                  <a:schemeClr val="tx1"/>
                </a:solidFill>
                <a:highlight>
                  <a:srgbClr val="FFFF00"/>
                </a:highlight>
                <a:latin typeface="Times" pitchFamily="2" charset="0"/>
              </a:rPr>
              <a:t>timberlake</a:t>
            </a:r>
            <a:r>
              <a:rPr lang="en" altLang="zh-CN" sz="2200" dirty="0">
                <a:solidFill>
                  <a:schemeClr val="tx1"/>
                </a:solidFill>
                <a:highlight>
                  <a:srgbClr val="FFFF00"/>
                </a:highlight>
                <a:latin typeface="Times" pitchFamily="2" charset="0"/>
              </a:rPr>
              <a:t> and </a:t>
            </a:r>
            <a:r>
              <a:rPr lang="en" altLang="zh-CN" sz="2200" dirty="0" err="1">
                <a:solidFill>
                  <a:schemeClr val="tx1"/>
                </a:solidFill>
                <a:highlight>
                  <a:srgbClr val="FFFF00"/>
                </a:highlight>
                <a:latin typeface="Times" pitchFamily="2" charset="0"/>
              </a:rPr>
              <a:t>jessica</a:t>
            </a:r>
            <a:r>
              <a:rPr lang="en" altLang="zh-CN" sz="2200" dirty="0">
                <a:solidFill>
                  <a:schemeClr val="tx1"/>
                </a:solidFill>
                <a:highlight>
                  <a:srgbClr val="FFFF00"/>
                </a:highlight>
                <a:latin typeface="Times" pitchFamily="2" charset="0"/>
              </a:rPr>
              <a:t> </a:t>
            </a:r>
            <a:r>
              <a:rPr lang="en" altLang="zh-CN" sz="2200" dirty="0" err="1">
                <a:solidFill>
                  <a:schemeClr val="tx1"/>
                </a:solidFill>
                <a:highlight>
                  <a:srgbClr val="FFFF00"/>
                </a:highlight>
                <a:latin typeface="Times" pitchFamily="2" charset="0"/>
              </a:rPr>
              <a:t>biel</a:t>
            </a:r>
            <a:r>
              <a:rPr lang="en" altLang="zh-CN" sz="2200" dirty="0">
                <a:solidFill>
                  <a:schemeClr val="tx1"/>
                </a:solidFill>
                <a:highlight>
                  <a:srgbClr val="FFFF00"/>
                </a:highlight>
                <a:latin typeface="Times" pitchFamily="2" charset="0"/>
              </a:rPr>
              <a:t> , welcome to parenthood . the celebrity couple announced the arrival of their son , </a:t>
            </a:r>
            <a:r>
              <a:rPr lang="en" altLang="zh-CN" sz="2200" dirty="0" err="1">
                <a:solidFill>
                  <a:schemeClr val="tx1"/>
                </a:solidFill>
                <a:latin typeface="Times" pitchFamily="2" charset="0"/>
              </a:rPr>
              <a:t>silas</a:t>
            </a:r>
            <a:r>
              <a:rPr lang="en" altLang="zh-CN" sz="2200" dirty="0">
                <a:solidFill>
                  <a:schemeClr val="tx1"/>
                </a:solidFill>
                <a:latin typeface="Times" pitchFamily="2" charset="0"/>
              </a:rPr>
              <a:t> </a:t>
            </a:r>
            <a:r>
              <a:rPr lang="en" altLang="zh-CN" sz="2200" dirty="0" err="1">
                <a:solidFill>
                  <a:schemeClr val="tx1"/>
                </a:solidFill>
                <a:latin typeface="Times" pitchFamily="2" charset="0"/>
              </a:rPr>
              <a:t>randall</a:t>
            </a:r>
            <a:r>
              <a:rPr lang="en" altLang="zh-CN" sz="2200" dirty="0">
                <a:solidFill>
                  <a:schemeClr val="tx1"/>
                </a:solidFill>
                <a:latin typeface="Times" pitchFamily="2" charset="0"/>
              </a:rPr>
              <a:t> </a:t>
            </a:r>
            <a:r>
              <a:rPr lang="en" altLang="zh-CN" sz="2200" dirty="0" err="1">
                <a:solidFill>
                  <a:schemeClr val="tx1"/>
                </a:solidFill>
                <a:latin typeface="Times" pitchFamily="2" charset="0"/>
              </a:rPr>
              <a:t>timberlake</a:t>
            </a:r>
            <a:r>
              <a:rPr lang="en" altLang="zh-CN" sz="2200" dirty="0">
                <a:solidFill>
                  <a:schemeClr val="tx1"/>
                </a:solidFill>
                <a:latin typeface="Times" pitchFamily="2" charset="0"/>
              </a:rPr>
              <a:t> , in statements to people . `` </a:t>
            </a:r>
            <a:r>
              <a:rPr lang="en" altLang="zh-CN" sz="2200" dirty="0" err="1">
                <a:solidFill>
                  <a:schemeClr val="tx1"/>
                </a:solidFill>
                <a:latin typeface="Times" pitchFamily="2" charset="0"/>
              </a:rPr>
              <a:t>silas</a:t>
            </a:r>
            <a:r>
              <a:rPr lang="en" altLang="zh-CN" sz="2200" dirty="0">
                <a:solidFill>
                  <a:schemeClr val="tx1"/>
                </a:solidFill>
                <a:latin typeface="Times" pitchFamily="2" charset="0"/>
              </a:rPr>
              <a:t> was the middle name of </a:t>
            </a:r>
            <a:r>
              <a:rPr lang="en" altLang="zh-CN" sz="2200" dirty="0" err="1">
                <a:solidFill>
                  <a:schemeClr val="tx1"/>
                </a:solidFill>
                <a:latin typeface="Times" pitchFamily="2" charset="0"/>
              </a:rPr>
              <a:t>timberlake</a:t>
            </a:r>
            <a:r>
              <a:rPr lang="en" altLang="zh-CN" sz="2200" dirty="0">
                <a:solidFill>
                  <a:schemeClr val="tx1"/>
                </a:solidFill>
                <a:latin typeface="Times" pitchFamily="2" charset="0"/>
              </a:rPr>
              <a:t> 's maternal grandfather bill </a:t>
            </a:r>
            <a:r>
              <a:rPr lang="en" altLang="zh-CN" sz="2200" dirty="0" err="1">
                <a:solidFill>
                  <a:schemeClr val="tx1"/>
                </a:solidFill>
                <a:latin typeface="Times" pitchFamily="2" charset="0"/>
              </a:rPr>
              <a:t>bomar</a:t>
            </a:r>
            <a:r>
              <a:rPr lang="en" altLang="zh-CN" sz="2200" dirty="0">
                <a:solidFill>
                  <a:schemeClr val="tx1"/>
                </a:solidFill>
                <a:latin typeface="Times" pitchFamily="2" charset="0"/>
              </a:rPr>
              <a:t> , who died in 2012 , while </a:t>
            </a:r>
            <a:r>
              <a:rPr lang="en" altLang="zh-CN" sz="2200" dirty="0" err="1">
                <a:solidFill>
                  <a:schemeClr val="tx1"/>
                </a:solidFill>
                <a:latin typeface="Times" pitchFamily="2" charset="0"/>
              </a:rPr>
              <a:t>randall</a:t>
            </a:r>
            <a:r>
              <a:rPr lang="en" altLang="zh-CN" sz="2200" dirty="0">
                <a:solidFill>
                  <a:schemeClr val="tx1"/>
                </a:solidFill>
                <a:latin typeface="Times" pitchFamily="2" charset="0"/>
              </a:rPr>
              <a:t> is the musician 's own middle name , as well as his father 's first , '' people reports . the couple announced the pregnancy in </a:t>
            </a:r>
            <a:r>
              <a:rPr lang="en" altLang="zh-CN" sz="2200" dirty="0" err="1">
                <a:solidFill>
                  <a:schemeClr val="tx1"/>
                </a:solidFill>
                <a:latin typeface="Times" pitchFamily="2" charset="0"/>
              </a:rPr>
              <a:t>january</a:t>
            </a:r>
            <a:r>
              <a:rPr lang="en" altLang="zh-CN" sz="2200" dirty="0">
                <a:solidFill>
                  <a:schemeClr val="tx1"/>
                </a:solidFill>
                <a:latin typeface="Times" pitchFamily="2" charset="0"/>
              </a:rPr>
              <a:t> , …</a:t>
            </a:r>
          </a:p>
        </p:txBody>
      </p:sp>
      <p:sp>
        <p:nvSpPr>
          <p:cNvPr id="7" name="矩形 6">
            <a:extLst>
              <a:ext uri="{FF2B5EF4-FFF2-40B4-BE49-F238E27FC236}">
                <a16:creationId xmlns:a16="http://schemas.microsoft.com/office/drawing/2014/main" id="{8154D005-D3C0-D642-A72C-5CA01044342B}"/>
              </a:ext>
            </a:extLst>
          </p:cNvPr>
          <p:cNvSpPr/>
          <p:nvPr/>
        </p:nvSpPr>
        <p:spPr>
          <a:xfrm>
            <a:off x="6561826" y="2398143"/>
            <a:ext cx="5463396" cy="1107996"/>
          </a:xfrm>
          <a:prstGeom prst="rect">
            <a:avLst/>
          </a:prstGeom>
        </p:spPr>
        <p:txBody>
          <a:bodyPr wrap="square">
            <a:spAutoFit/>
          </a:bodyPr>
          <a:lstStyle/>
          <a:p>
            <a:r>
              <a:rPr lang="en" altLang="zh-CN" sz="2200" dirty="0" err="1">
                <a:solidFill>
                  <a:schemeClr val="tx1"/>
                </a:solidFill>
                <a:highlight>
                  <a:srgbClr val="FFFF00"/>
                </a:highlight>
                <a:latin typeface="Times" pitchFamily="2" charset="0"/>
              </a:rPr>
              <a:t>justin</a:t>
            </a:r>
            <a:r>
              <a:rPr lang="en" altLang="zh-CN" sz="2200" dirty="0">
                <a:solidFill>
                  <a:schemeClr val="tx1"/>
                </a:solidFill>
                <a:highlight>
                  <a:srgbClr val="FFFF00"/>
                </a:highlight>
                <a:latin typeface="Times" pitchFamily="2" charset="0"/>
              </a:rPr>
              <a:t> </a:t>
            </a:r>
            <a:r>
              <a:rPr lang="en" altLang="zh-CN" sz="2200" dirty="0" err="1">
                <a:solidFill>
                  <a:schemeClr val="tx1"/>
                </a:solidFill>
                <a:highlight>
                  <a:srgbClr val="FFFF00"/>
                </a:highlight>
                <a:latin typeface="Times" pitchFamily="2" charset="0"/>
              </a:rPr>
              <a:t>timberlake</a:t>
            </a:r>
            <a:r>
              <a:rPr lang="en" altLang="zh-CN" sz="2200" dirty="0">
                <a:solidFill>
                  <a:schemeClr val="tx1"/>
                </a:solidFill>
                <a:highlight>
                  <a:srgbClr val="FFFF00"/>
                </a:highlight>
                <a:latin typeface="Times" pitchFamily="2" charset="0"/>
              </a:rPr>
              <a:t> and </a:t>
            </a:r>
            <a:r>
              <a:rPr lang="en" altLang="zh-CN" sz="2200" dirty="0" err="1">
                <a:solidFill>
                  <a:schemeClr val="tx1"/>
                </a:solidFill>
                <a:highlight>
                  <a:srgbClr val="FFFF00"/>
                </a:highlight>
                <a:latin typeface="Times" pitchFamily="2" charset="0"/>
              </a:rPr>
              <a:t>jessica</a:t>
            </a:r>
            <a:r>
              <a:rPr lang="en" altLang="zh-CN" sz="2200" dirty="0">
                <a:solidFill>
                  <a:schemeClr val="tx1"/>
                </a:solidFill>
                <a:highlight>
                  <a:srgbClr val="FFFF00"/>
                </a:highlight>
                <a:latin typeface="Times" pitchFamily="2" charset="0"/>
              </a:rPr>
              <a:t> </a:t>
            </a:r>
            <a:r>
              <a:rPr lang="en" altLang="zh-CN" sz="2200" dirty="0" err="1">
                <a:solidFill>
                  <a:schemeClr val="tx1"/>
                </a:solidFill>
                <a:highlight>
                  <a:srgbClr val="FFFF00"/>
                </a:highlight>
                <a:latin typeface="Times" pitchFamily="2" charset="0"/>
              </a:rPr>
              <a:t>biel</a:t>
            </a:r>
            <a:r>
              <a:rPr lang="en" altLang="zh-CN" sz="2200" dirty="0">
                <a:solidFill>
                  <a:schemeClr val="tx1"/>
                </a:solidFill>
                <a:highlight>
                  <a:srgbClr val="FFFF00"/>
                </a:highlight>
                <a:latin typeface="Times" pitchFamily="2" charset="0"/>
              </a:rPr>
              <a:t> , welcome to parenthood . the celebrity couple announced the arrival of their son .</a:t>
            </a:r>
            <a:endParaRPr lang="en" altLang="zh-CN" sz="2200" dirty="0">
              <a:effectLst/>
              <a:highlight>
                <a:srgbClr val="FFFF00"/>
              </a:highlight>
              <a:latin typeface="Times" pitchFamily="2" charset="0"/>
            </a:endParaRPr>
          </a:p>
        </p:txBody>
      </p:sp>
      <p:sp>
        <p:nvSpPr>
          <p:cNvPr id="8" name="内容占位符 2">
            <a:extLst>
              <a:ext uri="{FF2B5EF4-FFF2-40B4-BE49-F238E27FC236}">
                <a16:creationId xmlns:a16="http://schemas.microsoft.com/office/drawing/2014/main" id="{42D4EB5A-66CF-FC41-925D-DCB8AB470886}"/>
              </a:ext>
            </a:extLst>
          </p:cNvPr>
          <p:cNvSpPr txBox="1">
            <a:spLocks/>
          </p:cNvSpPr>
          <p:nvPr/>
        </p:nvSpPr>
        <p:spPr>
          <a:xfrm>
            <a:off x="6374920" y="1825625"/>
            <a:ext cx="3909204" cy="5725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a:latin typeface="Times" pitchFamily="2" charset="0"/>
              </a:rPr>
              <a:t>Extractive Summary</a:t>
            </a:r>
            <a:endParaRPr kumimoji="1" lang="zh-CN" altLang="en-US" dirty="0">
              <a:latin typeface="Times" pitchFamily="2" charset="0"/>
            </a:endParaRPr>
          </a:p>
        </p:txBody>
      </p:sp>
      <p:sp>
        <p:nvSpPr>
          <p:cNvPr id="10" name="灯片编号占位符 9">
            <a:extLst>
              <a:ext uri="{FF2B5EF4-FFF2-40B4-BE49-F238E27FC236}">
                <a16:creationId xmlns:a16="http://schemas.microsoft.com/office/drawing/2014/main" id="{C1911697-57F8-E644-AD8D-351348AE6BD3}"/>
              </a:ext>
            </a:extLst>
          </p:cNvPr>
          <p:cNvSpPr>
            <a:spLocks noGrp="1"/>
          </p:cNvSpPr>
          <p:nvPr>
            <p:ph type="sldNum" sz="quarter" idx="12"/>
          </p:nvPr>
        </p:nvSpPr>
        <p:spPr/>
        <p:txBody>
          <a:bodyPr/>
          <a:lstStyle/>
          <a:p>
            <a:fld id="{3BA621FD-5CB1-094B-97AC-112BE2702968}" type="slidenum">
              <a:rPr kumimoji="1" lang="zh-CN" altLang="en-US" smtClean="0"/>
              <a:t>4</a:t>
            </a:fld>
            <a:endParaRPr kumimoji="1" lang="zh-CN" altLang="en-US"/>
          </a:p>
        </p:txBody>
      </p:sp>
    </p:spTree>
    <p:extLst>
      <p:ext uri="{BB962C8B-B14F-4D97-AF65-F5344CB8AC3E}">
        <p14:creationId xmlns:p14="http://schemas.microsoft.com/office/powerpoint/2010/main" val="23086983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717EC-ECD6-A14F-80C2-08C96904052D}"/>
              </a:ext>
            </a:extLst>
          </p:cNvPr>
          <p:cNvSpPr>
            <a:spLocks noGrp="1"/>
          </p:cNvSpPr>
          <p:nvPr>
            <p:ph type="title"/>
          </p:nvPr>
        </p:nvSpPr>
        <p:spPr/>
        <p:txBody>
          <a:bodyPr/>
          <a:lstStyle/>
          <a:p>
            <a:r>
              <a:rPr kumimoji="1" lang="en-US" altLang="zh-CN" dirty="0">
                <a:latin typeface="Times" pitchFamily="2" charset="0"/>
              </a:rPr>
              <a:t>HIGHRES</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B5789C94-212E-7946-86E3-499C1BFD45EE}"/>
              </a:ext>
            </a:extLst>
          </p:cNvPr>
          <p:cNvSpPr>
            <a:spLocks noGrp="1"/>
          </p:cNvSpPr>
          <p:nvPr>
            <p:ph idx="1"/>
          </p:nvPr>
        </p:nvSpPr>
        <p:spPr>
          <a:xfrm>
            <a:off x="838200" y="1825625"/>
            <a:ext cx="10515600" cy="1603375"/>
          </a:xfrm>
        </p:spPr>
        <p:txBody>
          <a:bodyPr/>
          <a:lstStyle/>
          <a:p>
            <a:r>
              <a:rPr lang="en" altLang="zh-CN" dirty="0">
                <a:latin typeface="Times" pitchFamily="2" charset="0"/>
              </a:rPr>
              <a:t>Highlight-based ROUGE Evaluation </a:t>
            </a:r>
          </a:p>
        </p:txBody>
      </p:sp>
      <p:sp>
        <p:nvSpPr>
          <p:cNvPr id="4" name="灯片编号占位符 3">
            <a:extLst>
              <a:ext uri="{FF2B5EF4-FFF2-40B4-BE49-F238E27FC236}">
                <a16:creationId xmlns:a16="http://schemas.microsoft.com/office/drawing/2014/main" id="{4E3413C0-F327-A242-840A-1F42E754C132}"/>
              </a:ext>
            </a:extLst>
          </p:cNvPr>
          <p:cNvSpPr>
            <a:spLocks noGrp="1"/>
          </p:cNvSpPr>
          <p:nvPr>
            <p:ph type="sldNum" sz="quarter" idx="12"/>
          </p:nvPr>
        </p:nvSpPr>
        <p:spPr/>
        <p:txBody>
          <a:bodyPr/>
          <a:lstStyle/>
          <a:p>
            <a:fld id="{3BA621FD-5CB1-094B-97AC-112BE2702968}" type="slidenum">
              <a:rPr kumimoji="1" lang="zh-CN" altLang="en-US" smtClean="0"/>
              <a:t>40</a:t>
            </a:fld>
            <a:endParaRPr kumimoji="1" lang="zh-CN" altLang="en-US"/>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008779B7-1BF8-A14B-AC6A-2ABD7DF66E7F}"/>
                  </a:ext>
                </a:extLst>
              </p:cNvPr>
              <p:cNvSpPr txBox="1"/>
              <p:nvPr/>
            </p:nvSpPr>
            <p:spPr>
              <a:xfrm>
                <a:off x="1069674" y="2398143"/>
                <a:ext cx="9661585" cy="1230401"/>
              </a:xfrm>
              <a:prstGeom prst="rect">
                <a:avLst/>
              </a:prstGeom>
              <a:noFill/>
            </p:spPr>
            <p:txBody>
              <a:bodyPr wrap="square" rtlCol="0">
                <a:spAutoFit/>
              </a:bodyPr>
              <a:lstStyle/>
              <a:p>
                <a:r>
                  <a:rPr lang="en" altLang="zh-CN" sz="2400" dirty="0">
                    <a:latin typeface="Times" pitchFamily="2" charset="0"/>
                  </a:rPr>
                  <a:t>Given a document </a:t>
                </a:r>
                <a14:m>
                  <m:oMath xmlns:m="http://schemas.openxmlformats.org/officeDocument/2006/math">
                    <m:r>
                      <a:rPr lang="en-US" altLang="zh-CN" sz="2400" b="0" i="1" smtClean="0">
                        <a:latin typeface="Cambria Math" panose="02040503050406030204" pitchFamily="18" charset="0"/>
                      </a:rPr>
                      <m:t>𝐷</m:t>
                    </m:r>
                  </m:oMath>
                </a14:m>
                <a:r>
                  <a:rPr lang="en" altLang="zh-CN" sz="2400" dirty="0">
                    <a:latin typeface="Times" pitchFamily="2" charset="0"/>
                  </a:rPr>
                  <a:t> as a sequence of m tokens {</a:t>
                </a:r>
                <a14:m>
                  <m:oMath xmlns:m="http://schemas.openxmlformats.org/officeDocument/2006/math">
                    <m:sSub>
                      <m:sSubPr>
                        <m:ctrlPr>
                          <a:rPr lang="en-US" altLang="zh-CN" sz="2400" b="0" i="1" dirty="0" smtClean="0">
                            <a:latin typeface="Cambria Math" panose="02040503050406030204" pitchFamily="18" charset="0"/>
                          </a:rPr>
                        </m:ctrlPr>
                      </m:sSubPr>
                      <m:e>
                        <m:r>
                          <a:rPr lang="en" altLang="zh-CN" sz="2400" i="1" dirty="0" smtClean="0">
                            <a:latin typeface="Cambria Math" panose="02040503050406030204" pitchFamily="18" charset="0"/>
                          </a:rPr>
                          <m:t>𝑤</m:t>
                        </m:r>
                      </m:e>
                      <m:sub>
                        <m:r>
                          <a:rPr lang="en-US" altLang="zh-CN" sz="2400" b="0" i="1" dirty="0" smtClean="0">
                            <a:latin typeface="Cambria Math" panose="02040503050406030204" pitchFamily="18" charset="0"/>
                          </a:rPr>
                          <m:t>1</m:t>
                        </m:r>
                      </m:sub>
                    </m:sSub>
                    <m:r>
                      <a:rPr lang="en" altLang="zh-CN" sz="2400" i="1" dirty="0" smtClean="0">
                        <a:latin typeface="Cambria Math" panose="02040503050406030204" pitchFamily="18" charset="0"/>
                      </a:rPr>
                      <m:t>, . . . , </m:t>
                    </m:r>
                    <m:sSub>
                      <m:sSubPr>
                        <m:ctrlPr>
                          <a:rPr lang="en-US" altLang="zh-CN" sz="2400" b="0" i="1" dirty="0" smtClean="0">
                            <a:latin typeface="Cambria Math" panose="02040503050406030204" pitchFamily="18" charset="0"/>
                          </a:rPr>
                        </m:ctrlPr>
                      </m:sSubPr>
                      <m:e>
                        <m:r>
                          <a:rPr lang="en" altLang="zh-CN" sz="2400" i="1" dirty="0" err="1">
                            <a:latin typeface="Cambria Math" panose="02040503050406030204" pitchFamily="18" charset="0"/>
                          </a:rPr>
                          <m:t>𝑤</m:t>
                        </m:r>
                      </m:e>
                      <m:sub>
                        <m:r>
                          <a:rPr lang="en-US" altLang="zh-CN" sz="2400" b="0" i="1" dirty="0" smtClean="0">
                            <a:latin typeface="Cambria Math" panose="02040503050406030204" pitchFamily="18" charset="0"/>
                          </a:rPr>
                          <m:t>𝑚</m:t>
                        </m:r>
                      </m:sub>
                    </m:sSub>
                  </m:oMath>
                </a14:m>
                <a:r>
                  <a:rPr lang="en" altLang="zh-CN" sz="2400" dirty="0">
                    <a:latin typeface="Times" pitchFamily="2" charset="0"/>
                  </a:rPr>
                  <a:t>}, annotated with </a:t>
                </a:r>
                <a14:m>
                  <m:oMath xmlns:m="http://schemas.openxmlformats.org/officeDocument/2006/math">
                    <m:r>
                      <a:rPr lang="en" altLang="zh-CN" sz="2400" i="1" dirty="0" smtClean="0">
                        <a:latin typeface="Cambria Math" panose="02040503050406030204" pitchFamily="18" charset="0"/>
                      </a:rPr>
                      <m:t>𝑁</m:t>
                    </m:r>
                  </m:oMath>
                </a14:m>
                <a:r>
                  <a:rPr lang="en" altLang="zh-CN" sz="2400" dirty="0">
                    <a:latin typeface="Times" pitchFamily="2" charset="0"/>
                  </a:rPr>
                  <a:t> annotators, we define the weight </a:t>
                </a:r>
                <a14:m>
                  <m:oMath xmlns:m="http://schemas.openxmlformats.org/officeDocument/2006/math">
                    <m:sSubSup>
                      <m:sSubSupPr>
                        <m:ctrlPr>
                          <a:rPr lang="en-US" altLang="zh-CN" sz="2400" b="0" i="1" dirty="0" smtClean="0">
                            <a:latin typeface="Cambria Math" panose="02040503050406030204" pitchFamily="18" charset="0"/>
                          </a:rPr>
                        </m:ctrlPr>
                      </m:sSubSupPr>
                      <m:e>
                        <m:r>
                          <a:rPr lang="el-GR" altLang="zh-CN" sz="2400" i="1" dirty="0" smtClean="0">
                            <a:latin typeface="Cambria Math" panose="02040503050406030204" pitchFamily="18" charset="0"/>
                          </a:rPr>
                          <m:t>𝛽</m:t>
                        </m:r>
                      </m:e>
                      <m:sub>
                        <m:r>
                          <a:rPr lang="en-US" altLang="zh-CN" sz="2400" b="0" i="1" dirty="0" smtClean="0">
                            <a:latin typeface="Cambria Math" panose="02040503050406030204" pitchFamily="18" charset="0"/>
                          </a:rPr>
                          <m:t>𝑔</m:t>
                        </m:r>
                      </m:sub>
                      <m:sup>
                        <m:r>
                          <a:rPr lang="en-US" altLang="zh-CN" sz="2400" b="0" i="1" dirty="0" smtClean="0">
                            <a:latin typeface="Cambria Math" panose="02040503050406030204" pitchFamily="18" charset="0"/>
                          </a:rPr>
                          <m:t>𝑛</m:t>
                        </m:r>
                      </m:sup>
                    </m:sSubSup>
                    <m:r>
                      <a:rPr lang="en" altLang="zh-CN" sz="2400" i="1" dirty="0">
                        <a:latin typeface="Cambria Math" panose="02040503050406030204" pitchFamily="18" charset="0"/>
                      </a:rPr>
                      <m:t> ∈ [0, 1] </m:t>
                    </m:r>
                  </m:oMath>
                </a14:m>
                <a:r>
                  <a:rPr lang="en" altLang="zh-CN" sz="2400" dirty="0">
                    <a:latin typeface="Times" pitchFamily="2" charset="0"/>
                  </a:rPr>
                  <a:t>for an n-gram</a:t>
                </a:r>
                <a14:m>
                  <m:oMath xmlns:m="http://schemas.openxmlformats.org/officeDocument/2006/math">
                    <m:r>
                      <a:rPr lang="en" altLang="zh-CN" sz="2400" i="1" dirty="0" smtClean="0">
                        <a:latin typeface="Cambria Math" panose="02040503050406030204" pitchFamily="18" charset="0"/>
                      </a:rPr>
                      <m:t> </m:t>
                    </m:r>
                    <m:r>
                      <a:rPr lang="en" altLang="zh-CN" sz="2400" i="1" dirty="0" smtClean="0">
                        <a:latin typeface="Cambria Math" panose="02040503050406030204" pitchFamily="18" charset="0"/>
                      </a:rPr>
                      <m:t>𝑔</m:t>
                    </m:r>
                    <m:r>
                      <a:rPr lang="en" altLang="zh-CN" sz="2400" i="1" dirty="0" smtClean="0">
                        <a:latin typeface="Cambria Math" panose="02040503050406030204" pitchFamily="18" charset="0"/>
                      </a:rPr>
                      <m:t> </m:t>
                    </m:r>
                  </m:oMath>
                </a14:m>
                <a:r>
                  <a:rPr lang="en" altLang="zh-CN" sz="2400" dirty="0">
                    <a:latin typeface="Times" pitchFamily="2" charset="0"/>
                  </a:rPr>
                  <a:t>as: </a:t>
                </a:r>
                <a:endParaRPr lang="en" altLang="zh-CN" sz="3200" dirty="0">
                  <a:latin typeface="Times" pitchFamily="2" charset="0"/>
                </a:endParaRPr>
              </a:p>
              <a:p>
                <a:endParaRPr lang="en" altLang="zh-CN" sz="2400" dirty="0">
                  <a:latin typeface="Times" pitchFamily="2" charset="0"/>
                </a:endParaRPr>
              </a:p>
            </p:txBody>
          </p:sp>
        </mc:Choice>
        <mc:Fallback xmlns="">
          <p:sp>
            <p:nvSpPr>
              <p:cNvPr id="5" name="文本框 4">
                <a:extLst>
                  <a:ext uri="{FF2B5EF4-FFF2-40B4-BE49-F238E27FC236}">
                    <a16:creationId xmlns:a16="http://schemas.microsoft.com/office/drawing/2014/main" id="{008779B7-1BF8-A14B-AC6A-2ABD7DF66E7F}"/>
                  </a:ext>
                </a:extLst>
              </p:cNvPr>
              <p:cNvSpPr txBox="1">
                <a:spLocks noRot="1" noChangeAspect="1" noMove="1" noResize="1" noEditPoints="1" noAdjustHandles="1" noChangeArrowheads="1" noChangeShapeType="1" noTextEdit="1"/>
              </p:cNvSpPr>
              <p:nvPr/>
            </p:nvSpPr>
            <p:spPr>
              <a:xfrm>
                <a:off x="1069674" y="2398143"/>
                <a:ext cx="9661585" cy="1230401"/>
              </a:xfrm>
              <a:prstGeom prst="rect">
                <a:avLst/>
              </a:prstGeom>
              <a:blipFill>
                <a:blip r:embed="rId3"/>
                <a:stretch>
                  <a:fillRect l="-1051" t="-4082" r="-14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B8A91E83-E504-DB42-9F20-036AD868C7B9}"/>
                  </a:ext>
                </a:extLst>
              </p:cNvPr>
              <p:cNvSpPr/>
              <p:nvPr/>
            </p:nvSpPr>
            <p:spPr>
              <a:xfrm>
                <a:off x="1069674" y="5487905"/>
                <a:ext cx="10284126" cy="391902"/>
              </a:xfrm>
              <a:prstGeom prst="rect">
                <a:avLst/>
              </a:prstGeom>
            </p:spPr>
            <p:txBody>
              <a:bodyPr wrap="square">
                <a:spAutoFit/>
              </a:bodyPr>
              <a:lstStyle/>
              <a:p>
                <a:r>
                  <a:rPr lang="en" altLang="zh-CN" dirty="0">
                    <a:latin typeface="Times" pitchFamily="2" charset="0"/>
                  </a:rPr>
                  <a:t>if an n-gram is highlighted by every crowd-worker, the n-gram </a:t>
                </a:r>
                <a14:m>
                  <m:oMath xmlns:m="http://schemas.openxmlformats.org/officeDocument/2006/math">
                    <m:r>
                      <a:rPr lang="en" altLang="zh-CN" i="1" dirty="0" smtClean="0">
                        <a:latin typeface="Cambria Math" panose="02040503050406030204" pitchFamily="18" charset="0"/>
                      </a:rPr>
                      <m:t>𝑔</m:t>
                    </m:r>
                  </m:oMath>
                </a14:m>
                <a:r>
                  <a:rPr lang="en" altLang="zh-CN" dirty="0">
                    <a:latin typeface="Times" pitchFamily="2" charset="0"/>
                  </a:rPr>
                  <a:t> will have a maximum weight of</a:t>
                </a:r>
                <a14:m>
                  <m:oMath xmlns:m="http://schemas.openxmlformats.org/officeDocument/2006/math">
                    <m:sSubSup>
                      <m:sSubSupPr>
                        <m:ctrlPr>
                          <a:rPr lang="en-US" altLang="zh-CN" i="1" dirty="0">
                            <a:latin typeface="Cambria Math" panose="02040503050406030204" pitchFamily="18" charset="0"/>
                          </a:rPr>
                        </m:ctrlPr>
                      </m:sSubSupPr>
                      <m:e>
                        <m:r>
                          <a:rPr lang="en-US" altLang="zh-CN" b="0" i="1" dirty="0" smtClean="0">
                            <a:latin typeface="Cambria Math" panose="02040503050406030204" pitchFamily="18" charset="0"/>
                          </a:rPr>
                          <m:t>  </m:t>
                        </m:r>
                        <m:r>
                          <a:rPr lang="el-GR" altLang="zh-CN" i="1" dirty="0">
                            <a:latin typeface="Cambria Math" panose="02040503050406030204" pitchFamily="18" charset="0"/>
                          </a:rPr>
                          <m:t>𝛽</m:t>
                        </m:r>
                      </m:e>
                      <m:sub>
                        <m:r>
                          <a:rPr lang="en-US" altLang="zh-CN" i="1" dirty="0">
                            <a:latin typeface="Cambria Math" panose="02040503050406030204" pitchFamily="18" charset="0"/>
                          </a:rPr>
                          <m:t>𝑔</m:t>
                        </m:r>
                      </m:sub>
                      <m:sup>
                        <m:r>
                          <a:rPr lang="en-US" altLang="zh-CN" i="1" dirty="0">
                            <a:latin typeface="Cambria Math" panose="02040503050406030204" pitchFamily="18" charset="0"/>
                          </a:rPr>
                          <m:t>𝑛</m:t>
                        </m:r>
                      </m:sup>
                    </m:sSubSup>
                    <m:r>
                      <a:rPr lang="en" altLang="zh-CN" i="1" dirty="0">
                        <a:latin typeface="Cambria Math" panose="02040503050406030204" pitchFamily="18" charset="0"/>
                      </a:rPr>
                      <m:t>=1</m:t>
                    </m:r>
                  </m:oMath>
                </a14:m>
                <a:r>
                  <a:rPr lang="en" altLang="zh-CN" dirty="0">
                    <a:latin typeface="Times" pitchFamily="2" charset="0"/>
                  </a:rPr>
                  <a:t>. </a:t>
                </a:r>
              </a:p>
            </p:txBody>
          </p:sp>
        </mc:Choice>
        <mc:Fallback xmlns="">
          <p:sp>
            <p:nvSpPr>
              <p:cNvPr id="17" name="矩形 16">
                <a:extLst>
                  <a:ext uri="{FF2B5EF4-FFF2-40B4-BE49-F238E27FC236}">
                    <a16:creationId xmlns:a16="http://schemas.microsoft.com/office/drawing/2014/main" id="{B8A91E83-E504-DB42-9F20-036AD868C7B9}"/>
                  </a:ext>
                </a:extLst>
              </p:cNvPr>
              <p:cNvSpPr>
                <a:spLocks noRot="1" noChangeAspect="1" noMove="1" noResize="1" noEditPoints="1" noAdjustHandles="1" noChangeArrowheads="1" noChangeShapeType="1" noTextEdit="1"/>
              </p:cNvSpPr>
              <p:nvPr/>
            </p:nvSpPr>
            <p:spPr>
              <a:xfrm>
                <a:off x="1069674" y="5487905"/>
                <a:ext cx="10284126" cy="391902"/>
              </a:xfrm>
              <a:prstGeom prst="rect">
                <a:avLst/>
              </a:prstGeom>
              <a:blipFill>
                <a:blip r:embed="rId4"/>
                <a:stretch>
                  <a:fillRect l="-493" t="-3125" b="-156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2FDD46E3-27AD-5A4D-8D62-8E458C4580B8}"/>
                  </a:ext>
                </a:extLst>
              </p:cNvPr>
              <p:cNvSpPr/>
              <p:nvPr/>
            </p:nvSpPr>
            <p:spPr>
              <a:xfrm>
                <a:off x="1232960" y="3798340"/>
                <a:ext cx="3451971" cy="913840"/>
              </a:xfrm>
              <a:prstGeom prst="rect">
                <a:avLst/>
              </a:prstGeom>
            </p:spPr>
            <p:txBody>
              <a:bodyPr wrap="none">
                <a:spAutoFit/>
              </a:bodyPr>
              <a:lstStyle/>
              <a:p>
                <a14:m>
                  <m:oMath xmlns:m="http://schemas.openxmlformats.org/officeDocument/2006/math">
                    <m:sSubSup>
                      <m:sSubSupPr>
                        <m:ctrlPr>
                          <a:rPr lang="en-US" altLang="zh-CN" sz="2800" i="1" dirty="0" smtClean="0">
                            <a:latin typeface="Cambria Math" panose="02040503050406030204" pitchFamily="18" charset="0"/>
                          </a:rPr>
                        </m:ctrlPr>
                      </m:sSubSupPr>
                      <m:e>
                        <m:r>
                          <a:rPr lang="en-US" altLang="zh-CN" sz="2800" i="1" dirty="0">
                            <a:latin typeface="Cambria Math" panose="02040503050406030204" pitchFamily="18" charset="0"/>
                          </a:rPr>
                          <m:t>   </m:t>
                        </m:r>
                        <m:r>
                          <a:rPr lang="el-GR" altLang="zh-CN" sz="2800" i="1" dirty="0">
                            <a:latin typeface="Cambria Math" panose="02040503050406030204" pitchFamily="18" charset="0"/>
                          </a:rPr>
                          <m:t>𝛽</m:t>
                        </m:r>
                      </m:e>
                      <m:sub>
                        <m:r>
                          <a:rPr lang="en-US" altLang="zh-CN" sz="2800" i="1" dirty="0">
                            <a:latin typeface="Cambria Math" panose="02040503050406030204" pitchFamily="18" charset="0"/>
                          </a:rPr>
                          <m:t>𝑔</m:t>
                        </m:r>
                      </m:sub>
                      <m:sup>
                        <m:r>
                          <a:rPr lang="en-US" altLang="zh-CN" sz="2800" i="1" dirty="0">
                            <a:latin typeface="Cambria Math" panose="02040503050406030204" pitchFamily="18" charset="0"/>
                          </a:rPr>
                          <m:t>𝑛</m:t>
                        </m:r>
                      </m:sup>
                    </m:sSubSup>
                  </m:oMath>
                </a14:m>
                <a:r>
                  <a:rPr lang="en-US" altLang="zh-CN" sz="2800" i="1" dirty="0">
                    <a:latin typeface="Cambria Math" panose="02040503050406030204" pitchFamily="18" charset="0"/>
                  </a:rPr>
                  <a:t>=</a:t>
                </a:r>
                <a14:m>
                  <m:oMath xmlns:m="http://schemas.openxmlformats.org/officeDocument/2006/math">
                    <m:r>
                      <a:rPr lang="en-US" altLang="zh-CN" sz="2800" i="1" dirty="0">
                        <a:latin typeface="Cambria Math" panose="02040503050406030204" pitchFamily="18" charset="0"/>
                      </a:rPr>
                      <m:t> </m:t>
                    </m:r>
                    <m:f>
                      <m:fPr>
                        <m:ctrlPr>
                          <a:rPr lang="en-US" altLang="zh-CN" sz="2800" i="1" dirty="0" smtClean="0">
                            <a:latin typeface="Cambria Math" panose="02040503050406030204" pitchFamily="18" charset="0"/>
                          </a:rPr>
                        </m:ctrlPr>
                      </m:fPr>
                      <m:num>
                        <m:nary>
                          <m:naryPr>
                            <m:chr m:val="∑"/>
                            <m:limLoc m:val="subSup"/>
                            <m:ctrlPr>
                              <a:rPr lang="en-US" altLang="zh-CN" sz="2800" i="1" dirty="0" smtClean="0">
                                <a:latin typeface="Cambria Math" panose="02040503050406030204" pitchFamily="18" charset="0"/>
                              </a:rPr>
                            </m:ctrlPr>
                          </m:naryPr>
                          <m:sub>
                            <m:r>
                              <m:rPr>
                                <m:brk m:alnAt="25"/>
                              </m:rPr>
                              <a:rPr lang="en-US" altLang="zh-CN" sz="2800" b="0" i="1" dirty="0" smtClean="0">
                                <a:latin typeface="Cambria Math" panose="02040503050406030204" pitchFamily="18" charset="0"/>
                              </a:rPr>
                              <m:t>𝑖</m:t>
                            </m:r>
                            <m:r>
                              <a:rPr lang="en-US" altLang="zh-CN" sz="2800" b="0" i="1" dirty="0" smtClean="0">
                                <a:latin typeface="Cambria Math" panose="02040503050406030204" pitchFamily="18" charset="0"/>
                              </a:rPr>
                              <m:t>=1</m:t>
                            </m:r>
                          </m:sub>
                          <m:sup>
                            <m:r>
                              <a:rPr lang="en-US" altLang="zh-CN" sz="2800" b="0" i="1" dirty="0" smtClean="0">
                                <a:latin typeface="Cambria Math" panose="02040503050406030204" pitchFamily="18" charset="0"/>
                              </a:rPr>
                              <m:t>𝑐𝑜𝑢𝑛𝑡</m:t>
                            </m:r>
                            <m:r>
                              <a:rPr lang="en-US" altLang="zh-CN" sz="2800" b="0" i="1" dirty="0" smtClean="0">
                                <a:latin typeface="Cambria Math" panose="02040503050406030204" pitchFamily="18" charset="0"/>
                              </a:rPr>
                              <m:t>(</m:t>
                            </m:r>
                            <m:r>
                              <a:rPr lang="en-US" altLang="zh-CN" sz="2800" b="0" i="1" dirty="0" smtClean="0">
                                <a:latin typeface="Cambria Math" panose="02040503050406030204" pitchFamily="18" charset="0"/>
                              </a:rPr>
                              <m:t>𝑔</m:t>
                            </m:r>
                            <m:r>
                              <a:rPr lang="en-US" altLang="zh-CN" sz="2800" b="0" i="1" dirty="0" smtClean="0">
                                <a:latin typeface="Cambria Math" panose="02040503050406030204" pitchFamily="18" charset="0"/>
                              </a:rPr>
                              <m:t>,   </m:t>
                            </m:r>
                            <m:r>
                              <a:rPr lang="en-US" altLang="zh-CN" sz="2800" b="0" i="1" dirty="0" smtClean="0">
                                <a:latin typeface="Cambria Math" panose="02040503050406030204" pitchFamily="18" charset="0"/>
                              </a:rPr>
                              <m:t>𝐷</m:t>
                            </m:r>
                            <m:r>
                              <a:rPr lang="en-US" altLang="zh-CN" sz="2800" b="0" i="1" dirty="0" smtClean="0">
                                <a:latin typeface="Cambria Math" panose="02040503050406030204" pitchFamily="18" charset="0"/>
                              </a:rPr>
                              <m:t>)</m:t>
                            </m:r>
                          </m:sup>
                          <m:e>
                            <m:r>
                              <a:rPr lang="en-US" altLang="zh-CN" sz="2800" b="0" i="1" dirty="0" smtClean="0">
                                <a:latin typeface="Cambria Math" panose="02040503050406030204" pitchFamily="18" charset="0"/>
                              </a:rPr>
                              <m:t>𝑃</m:t>
                            </m:r>
                            <m:r>
                              <a:rPr lang="en-US" altLang="zh-CN" sz="2800" b="0" i="1" dirty="0" smtClean="0">
                                <a:latin typeface="Cambria Math" panose="02040503050406030204" pitchFamily="18" charset="0"/>
                              </a:rPr>
                              <m:t>(</m:t>
                            </m:r>
                            <m:sSub>
                              <m:sSubPr>
                                <m:ctrlPr>
                                  <a:rPr lang="en-US" altLang="zh-CN" sz="2800" b="0" i="1" dirty="0" smtClean="0">
                                    <a:latin typeface="Cambria Math" panose="02040503050406030204" pitchFamily="18" charset="0"/>
                                  </a:rPr>
                                </m:ctrlPr>
                              </m:sSubPr>
                              <m:e>
                                <m:r>
                                  <a:rPr lang="en-US" altLang="zh-CN" sz="2800" b="0" i="1" dirty="0" smtClean="0">
                                    <a:latin typeface="Cambria Math" panose="02040503050406030204" pitchFamily="18" charset="0"/>
                                  </a:rPr>
                                  <m:t>𝑔</m:t>
                                </m:r>
                              </m:e>
                              <m:sub>
                                <m:r>
                                  <a:rPr lang="en-US" altLang="zh-CN" sz="2800" b="0" i="1" dirty="0" smtClean="0">
                                    <a:latin typeface="Cambria Math" panose="02040503050406030204" pitchFamily="18" charset="0"/>
                                  </a:rPr>
                                  <m:t>𝑖</m:t>
                                </m:r>
                              </m:sub>
                            </m:sSub>
                            <m:r>
                              <a:rPr lang="en-US" altLang="zh-CN" sz="2800" b="0" i="1" dirty="0" smtClean="0">
                                <a:latin typeface="Cambria Math" panose="02040503050406030204" pitchFamily="18" charset="0"/>
                              </a:rPr>
                              <m:t>)</m:t>
                            </m:r>
                          </m:e>
                        </m:nary>
                      </m:num>
                      <m:den>
                        <m:r>
                          <a:rPr lang="en-US" altLang="zh-CN" sz="2800" i="1" dirty="0">
                            <a:latin typeface="Cambria Math" panose="02040503050406030204" pitchFamily="18" charset="0"/>
                          </a:rPr>
                          <m:t> </m:t>
                        </m:r>
                        <m:r>
                          <a:rPr lang="en-US" altLang="zh-CN" sz="2800" i="1" dirty="0">
                            <a:latin typeface="Cambria Math" panose="02040503050406030204" pitchFamily="18" charset="0"/>
                          </a:rPr>
                          <m:t>𝐶𝑜𝑢𝑛𝑡</m:t>
                        </m:r>
                        <m:d>
                          <m:dPr>
                            <m:ctrlPr>
                              <a:rPr lang="en-US" altLang="zh-CN" sz="2800" i="1" dirty="0">
                                <a:latin typeface="Cambria Math" panose="02040503050406030204" pitchFamily="18" charset="0"/>
                              </a:rPr>
                            </m:ctrlPr>
                          </m:dPr>
                          <m:e>
                            <m:r>
                              <a:rPr lang="en-US" altLang="zh-CN" sz="2800" i="1" dirty="0">
                                <a:latin typeface="Cambria Math" panose="02040503050406030204" pitchFamily="18" charset="0"/>
                              </a:rPr>
                              <m:t>𝑔</m:t>
                            </m:r>
                            <m:r>
                              <a:rPr lang="en-US" altLang="zh-CN" sz="2800" i="1" dirty="0">
                                <a:latin typeface="Cambria Math" panose="02040503050406030204" pitchFamily="18" charset="0"/>
                              </a:rPr>
                              <m:t>,   </m:t>
                            </m:r>
                            <m:r>
                              <a:rPr lang="en-US" altLang="zh-CN" sz="2800" i="1" dirty="0">
                                <a:latin typeface="Cambria Math" panose="02040503050406030204" pitchFamily="18" charset="0"/>
                              </a:rPr>
                              <m:t>𝐷</m:t>
                            </m:r>
                          </m:e>
                        </m:d>
                      </m:den>
                    </m:f>
                  </m:oMath>
                </a14:m>
                <a:endParaRPr lang="zh-CN" altLang="en-US" sz="2800" dirty="0"/>
              </a:p>
            </p:txBody>
          </p:sp>
        </mc:Choice>
        <mc:Fallback xmlns="">
          <p:sp>
            <p:nvSpPr>
              <p:cNvPr id="7" name="矩形 6">
                <a:extLst>
                  <a:ext uri="{FF2B5EF4-FFF2-40B4-BE49-F238E27FC236}">
                    <a16:creationId xmlns:a16="http://schemas.microsoft.com/office/drawing/2014/main" id="{2FDD46E3-27AD-5A4D-8D62-8E458C4580B8}"/>
                  </a:ext>
                </a:extLst>
              </p:cNvPr>
              <p:cNvSpPr>
                <a:spLocks noRot="1" noChangeAspect="1" noMove="1" noResize="1" noEditPoints="1" noAdjustHandles="1" noChangeArrowheads="1" noChangeShapeType="1" noTextEdit="1"/>
              </p:cNvSpPr>
              <p:nvPr/>
            </p:nvSpPr>
            <p:spPr>
              <a:xfrm>
                <a:off x="1232960" y="3798340"/>
                <a:ext cx="3451971" cy="913840"/>
              </a:xfrm>
              <a:prstGeom prst="rect">
                <a:avLst/>
              </a:prstGeom>
              <a:blipFill>
                <a:blip r:embed="rId5"/>
                <a:stretch>
                  <a:fillRect l="-2190" t="-41096" b="-34247"/>
                </a:stretch>
              </a:blipFill>
            </p:spPr>
            <p:txBody>
              <a:bodyPr/>
              <a:lstStyle/>
              <a:p>
                <a:r>
                  <a:rPr lang="zh-CN" altLang="en-US">
                    <a:noFill/>
                  </a:rPr>
                  <a:t> </a:t>
                </a:r>
              </a:p>
            </p:txBody>
          </p:sp>
        </mc:Fallback>
      </mc:AlternateContent>
      <p:sp>
        <p:nvSpPr>
          <p:cNvPr id="11" name="矩形 10">
            <a:extLst>
              <a:ext uri="{FF2B5EF4-FFF2-40B4-BE49-F238E27FC236}">
                <a16:creationId xmlns:a16="http://schemas.microsoft.com/office/drawing/2014/main" id="{F5C70058-9724-DC44-A757-8F5148B0418C}"/>
              </a:ext>
            </a:extLst>
          </p:cNvPr>
          <p:cNvSpPr/>
          <p:nvPr/>
        </p:nvSpPr>
        <p:spPr>
          <a:xfrm>
            <a:off x="2657278" y="4340222"/>
            <a:ext cx="1540737" cy="31480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C327F466-26BC-6343-ACEB-BFE10C800BB0}"/>
                  </a:ext>
                </a:extLst>
              </p:cNvPr>
              <p:cNvSpPr txBox="1"/>
              <p:nvPr/>
            </p:nvSpPr>
            <p:spPr>
              <a:xfrm>
                <a:off x="6106205" y="4290028"/>
                <a:ext cx="4251998" cy="400110"/>
              </a:xfrm>
              <a:prstGeom prst="rect">
                <a:avLst/>
              </a:prstGeom>
              <a:noFill/>
            </p:spPr>
            <p:txBody>
              <a:bodyPr wrap="square" rtlCol="0">
                <a:spAutoFit/>
              </a:bodyPr>
              <a:lstStyle/>
              <a:p>
                <a:r>
                  <a:rPr kumimoji="1" lang="en-US" altLang="zh-CN" sz="2000" dirty="0">
                    <a:latin typeface="Times" pitchFamily="2" charset="0"/>
                  </a:rPr>
                  <a:t>The number of </a:t>
                </a:r>
                <a14:m>
                  <m:oMath xmlns:m="http://schemas.openxmlformats.org/officeDocument/2006/math">
                    <m:r>
                      <a:rPr kumimoji="1" lang="en-US" altLang="zh-CN" sz="2000" i="1" dirty="0" smtClean="0">
                        <a:latin typeface="Cambria Math" panose="02040503050406030204" pitchFamily="18" charset="0"/>
                      </a:rPr>
                      <m:t>𝑔</m:t>
                    </m:r>
                  </m:oMath>
                </a14:m>
                <a:r>
                  <a:rPr kumimoji="1" lang="en-US" altLang="zh-CN" sz="2000" dirty="0">
                    <a:latin typeface="Times" pitchFamily="2" charset="0"/>
                  </a:rPr>
                  <a:t> in </a:t>
                </a:r>
                <a14:m>
                  <m:oMath xmlns:m="http://schemas.openxmlformats.org/officeDocument/2006/math">
                    <m:r>
                      <a:rPr kumimoji="1" lang="en-US" altLang="zh-CN" sz="2000" i="1" dirty="0" smtClean="0">
                        <a:latin typeface="Cambria Math" panose="02040503050406030204" pitchFamily="18" charset="0"/>
                      </a:rPr>
                      <m:t>𝐷</m:t>
                    </m:r>
                  </m:oMath>
                </a14:m>
                <a:endParaRPr kumimoji="1" lang="en-US" altLang="zh-CN" sz="2000" dirty="0">
                  <a:latin typeface="Times" pitchFamily="2" charset="0"/>
                </a:endParaRPr>
              </a:p>
            </p:txBody>
          </p:sp>
        </mc:Choice>
        <mc:Fallback xmlns="">
          <p:sp>
            <p:nvSpPr>
              <p:cNvPr id="14" name="文本框 13">
                <a:extLst>
                  <a:ext uri="{FF2B5EF4-FFF2-40B4-BE49-F238E27FC236}">
                    <a16:creationId xmlns:a16="http://schemas.microsoft.com/office/drawing/2014/main" id="{C327F466-26BC-6343-ACEB-BFE10C800BB0}"/>
                  </a:ext>
                </a:extLst>
              </p:cNvPr>
              <p:cNvSpPr txBox="1">
                <a:spLocks noRot="1" noChangeAspect="1" noMove="1" noResize="1" noEditPoints="1" noAdjustHandles="1" noChangeArrowheads="1" noChangeShapeType="1" noTextEdit="1"/>
              </p:cNvSpPr>
              <p:nvPr/>
            </p:nvSpPr>
            <p:spPr>
              <a:xfrm>
                <a:off x="6106205" y="4290028"/>
                <a:ext cx="4251998" cy="400110"/>
              </a:xfrm>
              <a:prstGeom prst="rect">
                <a:avLst/>
              </a:prstGeom>
              <a:blipFill>
                <a:blip r:embed="rId6"/>
                <a:stretch>
                  <a:fillRect l="-1488" t="-6061" b="-24242"/>
                </a:stretch>
              </a:blipFill>
            </p:spPr>
            <p:txBody>
              <a:bodyPr/>
              <a:lstStyle/>
              <a:p>
                <a:r>
                  <a:rPr lang="zh-CN" altLang="en-US">
                    <a:noFill/>
                  </a:rPr>
                  <a:t> </a:t>
                </a:r>
              </a:p>
            </p:txBody>
          </p:sp>
        </mc:Fallback>
      </mc:AlternateContent>
      <p:cxnSp>
        <p:nvCxnSpPr>
          <p:cNvPr id="19" name="直线箭头连接符 18">
            <a:extLst>
              <a:ext uri="{FF2B5EF4-FFF2-40B4-BE49-F238E27FC236}">
                <a16:creationId xmlns:a16="http://schemas.microsoft.com/office/drawing/2014/main" id="{2370B1F5-C925-7E45-8690-FC17CE28F9F0}"/>
              </a:ext>
            </a:extLst>
          </p:cNvPr>
          <p:cNvCxnSpPr>
            <a:stCxn id="11" idx="3"/>
            <a:endCxn id="14" idx="1"/>
          </p:cNvCxnSpPr>
          <p:nvPr/>
        </p:nvCxnSpPr>
        <p:spPr>
          <a:xfrm flipV="1">
            <a:off x="4198015" y="4490083"/>
            <a:ext cx="1908190" cy="7542"/>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066689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500"/>
                                        <p:tgtEl>
                                          <p:spTgt spid="19"/>
                                        </p:tgtEl>
                                      </p:cBhvr>
                                    </p:animEffec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1" grpId="0" animBg="1"/>
      <p:bldP spid="1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717EC-ECD6-A14F-80C2-08C96904052D}"/>
              </a:ext>
            </a:extLst>
          </p:cNvPr>
          <p:cNvSpPr>
            <a:spLocks noGrp="1"/>
          </p:cNvSpPr>
          <p:nvPr>
            <p:ph type="title"/>
          </p:nvPr>
        </p:nvSpPr>
        <p:spPr/>
        <p:txBody>
          <a:bodyPr/>
          <a:lstStyle/>
          <a:p>
            <a:r>
              <a:rPr kumimoji="1" lang="en-US" altLang="zh-CN" dirty="0">
                <a:latin typeface="Times" pitchFamily="2" charset="0"/>
              </a:rPr>
              <a:t>HIGHRES</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B5789C94-212E-7946-86E3-499C1BFD45EE}"/>
              </a:ext>
            </a:extLst>
          </p:cNvPr>
          <p:cNvSpPr>
            <a:spLocks noGrp="1"/>
          </p:cNvSpPr>
          <p:nvPr>
            <p:ph idx="1"/>
          </p:nvPr>
        </p:nvSpPr>
        <p:spPr/>
        <p:txBody>
          <a:bodyPr/>
          <a:lstStyle/>
          <a:p>
            <a:r>
              <a:rPr lang="en" altLang="zh-CN" dirty="0">
                <a:latin typeface="Times" pitchFamily="2" charset="0"/>
              </a:rPr>
              <a:t>Highlight-based ROUGE Evaluation </a:t>
            </a:r>
          </a:p>
        </p:txBody>
      </p:sp>
      <p:sp>
        <p:nvSpPr>
          <p:cNvPr id="4" name="灯片编号占位符 3">
            <a:extLst>
              <a:ext uri="{FF2B5EF4-FFF2-40B4-BE49-F238E27FC236}">
                <a16:creationId xmlns:a16="http://schemas.microsoft.com/office/drawing/2014/main" id="{4E3413C0-F327-A242-840A-1F42E754C132}"/>
              </a:ext>
            </a:extLst>
          </p:cNvPr>
          <p:cNvSpPr>
            <a:spLocks noGrp="1"/>
          </p:cNvSpPr>
          <p:nvPr>
            <p:ph type="sldNum" sz="quarter" idx="12"/>
          </p:nvPr>
        </p:nvSpPr>
        <p:spPr/>
        <p:txBody>
          <a:bodyPr/>
          <a:lstStyle/>
          <a:p>
            <a:fld id="{3BA621FD-5CB1-094B-97AC-112BE2702968}" type="slidenum">
              <a:rPr kumimoji="1" lang="zh-CN" altLang="en-US" smtClean="0"/>
              <a:t>41</a:t>
            </a:fld>
            <a:endParaRPr kumimoji="1" lang="zh-CN" altLang="en-US"/>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008779B7-1BF8-A14B-AC6A-2ABD7DF66E7F}"/>
                  </a:ext>
                </a:extLst>
              </p:cNvPr>
              <p:cNvSpPr txBox="1"/>
              <p:nvPr/>
            </p:nvSpPr>
            <p:spPr>
              <a:xfrm>
                <a:off x="1069674" y="2398143"/>
                <a:ext cx="9661585" cy="1230401"/>
              </a:xfrm>
              <a:prstGeom prst="rect">
                <a:avLst/>
              </a:prstGeom>
              <a:noFill/>
            </p:spPr>
            <p:txBody>
              <a:bodyPr wrap="square" rtlCol="0">
                <a:spAutoFit/>
              </a:bodyPr>
              <a:lstStyle/>
              <a:p>
                <a:r>
                  <a:rPr lang="en" altLang="zh-CN" sz="2400" dirty="0">
                    <a:latin typeface="Times" pitchFamily="2" charset="0"/>
                  </a:rPr>
                  <a:t>Given a document </a:t>
                </a:r>
                <a14:m>
                  <m:oMath xmlns:m="http://schemas.openxmlformats.org/officeDocument/2006/math">
                    <m:r>
                      <a:rPr lang="en-US" altLang="zh-CN" sz="2400" b="0" i="1" smtClean="0">
                        <a:latin typeface="Cambria Math" panose="02040503050406030204" pitchFamily="18" charset="0"/>
                      </a:rPr>
                      <m:t>𝐷</m:t>
                    </m:r>
                  </m:oMath>
                </a14:m>
                <a:r>
                  <a:rPr lang="en" altLang="zh-CN" sz="2400" dirty="0">
                    <a:latin typeface="Times" pitchFamily="2" charset="0"/>
                  </a:rPr>
                  <a:t> as a sequence of m tokens {</a:t>
                </a:r>
                <a14:m>
                  <m:oMath xmlns:m="http://schemas.openxmlformats.org/officeDocument/2006/math">
                    <m:sSub>
                      <m:sSubPr>
                        <m:ctrlPr>
                          <a:rPr lang="en-US" altLang="zh-CN" sz="2400" b="0" i="1" dirty="0" smtClean="0">
                            <a:latin typeface="Cambria Math" panose="02040503050406030204" pitchFamily="18" charset="0"/>
                          </a:rPr>
                        </m:ctrlPr>
                      </m:sSubPr>
                      <m:e>
                        <m:r>
                          <a:rPr lang="en" altLang="zh-CN" sz="2400" i="1" dirty="0" smtClean="0">
                            <a:latin typeface="Cambria Math" panose="02040503050406030204" pitchFamily="18" charset="0"/>
                          </a:rPr>
                          <m:t>𝑤</m:t>
                        </m:r>
                      </m:e>
                      <m:sub>
                        <m:r>
                          <a:rPr lang="en-US" altLang="zh-CN" sz="2400" b="0" i="1" dirty="0" smtClean="0">
                            <a:latin typeface="Cambria Math" panose="02040503050406030204" pitchFamily="18" charset="0"/>
                          </a:rPr>
                          <m:t>1</m:t>
                        </m:r>
                      </m:sub>
                    </m:sSub>
                    <m:r>
                      <a:rPr lang="en" altLang="zh-CN" sz="2400" i="1" dirty="0" smtClean="0">
                        <a:latin typeface="Cambria Math" panose="02040503050406030204" pitchFamily="18" charset="0"/>
                      </a:rPr>
                      <m:t>, . . . , </m:t>
                    </m:r>
                    <m:sSub>
                      <m:sSubPr>
                        <m:ctrlPr>
                          <a:rPr lang="en-US" altLang="zh-CN" sz="2400" b="0" i="1" dirty="0" smtClean="0">
                            <a:latin typeface="Cambria Math" panose="02040503050406030204" pitchFamily="18" charset="0"/>
                          </a:rPr>
                        </m:ctrlPr>
                      </m:sSubPr>
                      <m:e>
                        <m:r>
                          <a:rPr lang="en" altLang="zh-CN" sz="2400" i="1" dirty="0" err="1">
                            <a:latin typeface="Cambria Math" panose="02040503050406030204" pitchFamily="18" charset="0"/>
                          </a:rPr>
                          <m:t>𝑤</m:t>
                        </m:r>
                      </m:e>
                      <m:sub>
                        <m:r>
                          <a:rPr lang="en-US" altLang="zh-CN" sz="2400" b="0" i="1" dirty="0" smtClean="0">
                            <a:latin typeface="Cambria Math" panose="02040503050406030204" pitchFamily="18" charset="0"/>
                          </a:rPr>
                          <m:t>𝑚</m:t>
                        </m:r>
                      </m:sub>
                    </m:sSub>
                  </m:oMath>
                </a14:m>
                <a:r>
                  <a:rPr lang="en" altLang="zh-CN" sz="2400" dirty="0">
                    <a:latin typeface="Times" pitchFamily="2" charset="0"/>
                  </a:rPr>
                  <a:t>}, annotated with </a:t>
                </a:r>
                <a14:m>
                  <m:oMath xmlns:m="http://schemas.openxmlformats.org/officeDocument/2006/math">
                    <m:r>
                      <a:rPr lang="en" altLang="zh-CN" sz="2400" i="1" dirty="0" smtClean="0">
                        <a:latin typeface="Cambria Math" panose="02040503050406030204" pitchFamily="18" charset="0"/>
                      </a:rPr>
                      <m:t>𝑁</m:t>
                    </m:r>
                  </m:oMath>
                </a14:m>
                <a:r>
                  <a:rPr lang="en" altLang="zh-CN" sz="2400" dirty="0">
                    <a:latin typeface="Times" pitchFamily="2" charset="0"/>
                  </a:rPr>
                  <a:t> annotators, we define the weight </a:t>
                </a:r>
                <a14:m>
                  <m:oMath xmlns:m="http://schemas.openxmlformats.org/officeDocument/2006/math">
                    <m:sSubSup>
                      <m:sSubSupPr>
                        <m:ctrlPr>
                          <a:rPr lang="en-US" altLang="zh-CN" sz="2400" b="0" i="1" dirty="0" smtClean="0">
                            <a:latin typeface="Cambria Math" panose="02040503050406030204" pitchFamily="18" charset="0"/>
                          </a:rPr>
                        </m:ctrlPr>
                      </m:sSubSupPr>
                      <m:e>
                        <m:r>
                          <a:rPr lang="el-GR" altLang="zh-CN" sz="2400" i="1" dirty="0" smtClean="0">
                            <a:latin typeface="Cambria Math" panose="02040503050406030204" pitchFamily="18" charset="0"/>
                          </a:rPr>
                          <m:t>𝛽</m:t>
                        </m:r>
                      </m:e>
                      <m:sub>
                        <m:r>
                          <a:rPr lang="en-US" altLang="zh-CN" sz="2400" b="0" i="1" dirty="0" smtClean="0">
                            <a:latin typeface="Cambria Math" panose="02040503050406030204" pitchFamily="18" charset="0"/>
                          </a:rPr>
                          <m:t>𝑔</m:t>
                        </m:r>
                      </m:sub>
                      <m:sup>
                        <m:r>
                          <a:rPr lang="en-US" altLang="zh-CN" sz="2400" b="0" i="1" dirty="0" smtClean="0">
                            <a:latin typeface="Cambria Math" panose="02040503050406030204" pitchFamily="18" charset="0"/>
                          </a:rPr>
                          <m:t>𝑛</m:t>
                        </m:r>
                      </m:sup>
                    </m:sSubSup>
                    <m:r>
                      <a:rPr lang="en" altLang="zh-CN" sz="2400" i="1" dirty="0">
                        <a:latin typeface="Cambria Math" panose="02040503050406030204" pitchFamily="18" charset="0"/>
                      </a:rPr>
                      <m:t> ∈ [0, 1] </m:t>
                    </m:r>
                  </m:oMath>
                </a14:m>
                <a:r>
                  <a:rPr lang="en" altLang="zh-CN" sz="2400" dirty="0">
                    <a:latin typeface="Times" pitchFamily="2" charset="0"/>
                  </a:rPr>
                  <a:t>for an n-gram</a:t>
                </a:r>
                <a14:m>
                  <m:oMath xmlns:m="http://schemas.openxmlformats.org/officeDocument/2006/math">
                    <m:r>
                      <a:rPr lang="en" altLang="zh-CN" sz="2400" i="1" dirty="0" smtClean="0">
                        <a:latin typeface="Cambria Math" panose="02040503050406030204" pitchFamily="18" charset="0"/>
                      </a:rPr>
                      <m:t> </m:t>
                    </m:r>
                    <m:r>
                      <a:rPr lang="en" altLang="zh-CN" sz="2400" i="1" dirty="0" smtClean="0">
                        <a:latin typeface="Cambria Math" panose="02040503050406030204" pitchFamily="18" charset="0"/>
                      </a:rPr>
                      <m:t>𝑔</m:t>
                    </m:r>
                    <m:r>
                      <a:rPr lang="en" altLang="zh-CN" sz="2400" i="1" dirty="0" smtClean="0">
                        <a:latin typeface="Cambria Math" panose="02040503050406030204" pitchFamily="18" charset="0"/>
                      </a:rPr>
                      <m:t> </m:t>
                    </m:r>
                  </m:oMath>
                </a14:m>
                <a:r>
                  <a:rPr lang="en" altLang="zh-CN" sz="2400" dirty="0">
                    <a:latin typeface="Times" pitchFamily="2" charset="0"/>
                  </a:rPr>
                  <a:t>as: </a:t>
                </a:r>
                <a:endParaRPr lang="en" altLang="zh-CN" sz="3200" dirty="0">
                  <a:latin typeface="Times" pitchFamily="2" charset="0"/>
                </a:endParaRPr>
              </a:p>
              <a:p>
                <a:endParaRPr lang="en" altLang="zh-CN" sz="2400" dirty="0">
                  <a:latin typeface="Times" pitchFamily="2" charset="0"/>
                </a:endParaRPr>
              </a:p>
            </p:txBody>
          </p:sp>
        </mc:Choice>
        <mc:Fallback xmlns="">
          <p:sp>
            <p:nvSpPr>
              <p:cNvPr id="5" name="文本框 4">
                <a:extLst>
                  <a:ext uri="{FF2B5EF4-FFF2-40B4-BE49-F238E27FC236}">
                    <a16:creationId xmlns:a16="http://schemas.microsoft.com/office/drawing/2014/main" id="{008779B7-1BF8-A14B-AC6A-2ABD7DF66E7F}"/>
                  </a:ext>
                </a:extLst>
              </p:cNvPr>
              <p:cNvSpPr txBox="1">
                <a:spLocks noRot="1" noChangeAspect="1" noMove="1" noResize="1" noEditPoints="1" noAdjustHandles="1" noChangeArrowheads="1" noChangeShapeType="1" noTextEdit="1"/>
              </p:cNvSpPr>
              <p:nvPr/>
            </p:nvSpPr>
            <p:spPr>
              <a:xfrm>
                <a:off x="1069674" y="2398143"/>
                <a:ext cx="9661585" cy="1230401"/>
              </a:xfrm>
              <a:prstGeom prst="rect">
                <a:avLst/>
              </a:prstGeom>
              <a:blipFill>
                <a:blip r:embed="rId3"/>
                <a:stretch>
                  <a:fillRect l="-1051" t="-4082" r="-1445"/>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CD7AD7BA-5B62-B948-B9AB-34591DA3294B}"/>
              </a:ext>
            </a:extLst>
          </p:cNvPr>
          <p:cNvPicPr>
            <a:picLocks noChangeAspect="1"/>
          </p:cNvPicPr>
          <p:nvPr/>
        </p:nvPicPr>
        <p:blipFill>
          <a:blip r:embed="rId4"/>
          <a:stretch>
            <a:fillRect/>
          </a:stretch>
        </p:blipFill>
        <p:spPr>
          <a:xfrm>
            <a:off x="5605084" y="3294036"/>
            <a:ext cx="4292600" cy="2921000"/>
          </a:xfrm>
          <a:prstGeom prst="rect">
            <a:avLst/>
          </a:prstGeom>
        </p:spPr>
      </p:pic>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1BD5CBB4-F16C-1D4E-9886-4A4E59DF0FFF}"/>
                  </a:ext>
                </a:extLst>
              </p:cNvPr>
              <p:cNvSpPr/>
              <p:nvPr/>
            </p:nvSpPr>
            <p:spPr>
              <a:xfrm>
                <a:off x="1232960" y="3798340"/>
                <a:ext cx="3451971" cy="913840"/>
              </a:xfrm>
              <a:prstGeom prst="rect">
                <a:avLst/>
              </a:prstGeom>
            </p:spPr>
            <p:txBody>
              <a:bodyPr wrap="none">
                <a:spAutoFit/>
              </a:bodyPr>
              <a:lstStyle/>
              <a:p>
                <a14:m>
                  <m:oMath xmlns:m="http://schemas.openxmlformats.org/officeDocument/2006/math">
                    <m:sSubSup>
                      <m:sSubSupPr>
                        <m:ctrlPr>
                          <a:rPr lang="en-US" altLang="zh-CN" sz="2800" i="1" dirty="0" smtClean="0">
                            <a:latin typeface="Cambria Math" panose="02040503050406030204" pitchFamily="18" charset="0"/>
                          </a:rPr>
                        </m:ctrlPr>
                      </m:sSubSupPr>
                      <m:e>
                        <m:r>
                          <a:rPr lang="en-US" altLang="zh-CN" sz="2800" i="1" dirty="0">
                            <a:latin typeface="Cambria Math" panose="02040503050406030204" pitchFamily="18" charset="0"/>
                          </a:rPr>
                          <m:t>   </m:t>
                        </m:r>
                        <m:r>
                          <a:rPr lang="el-GR" altLang="zh-CN" sz="2800" i="1" dirty="0">
                            <a:latin typeface="Cambria Math" panose="02040503050406030204" pitchFamily="18" charset="0"/>
                          </a:rPr>
                          <m:t>𝛽</m:t>
                        </m:r>
                      </m:e>
                      <m:sub>
                        <m:r>
                          <a:rPr lang="en-US" altLang="zh-CN" sz="2800" i="1" dirty="0">
                            <a:latin typeface="Cambria Math" panose="02040503050406030204" pitchFamily="18" charset="0"/>
                          </a:rPr>
                          <m:t>𝑔</m:t>
                        </m:r>
                      </m:sub>
                      <m:sup>
                        <m:r>
                          <a:rPr lang="en-US" altLang="zh-CN" sz="2800" i="1" dirty="0">
                            <a:latin typeface="Cambria Math" panose="02040503050406030204" pitchFamily="18" charset="0"/>
                          </a:rPr>
                          <m:t>𝑛</m:t>
                        </m:r>
                      </m:sup>
                    </m:sSubSup>
                  </m:oMath>
                </a14:m>
                <a:r>
                  <a:rPr lang="en-US" altLang="zh-CN" sz="2800" i="1" dirty="0">
                    <a:latin typeface="Cambria Math" panose="02040503050406030204" pitchFamily="18" charset="0"/>
                  </a:rPr>
                  <a:t>=</a:t>
                </a:r>
                <a14:m>
                  <m:oMath xmlns:m="http://schemas.openxmlformats.org/officeDocument/2006/math">
                    <m:r>
                      <a:rPr lang="en-US" altLang="zh-CN" sz="2800" i="1" dirty="0">
                        <a:latin typeface="Cambria Math" panose="02040503050406030204" pitchFamily="18" charset="0"/>
                      </a:rPr>
                      <m:t> </m:t>
                    </m:r>
                    <m:f>
                      <m:fPr>
                        <m:ctrlPr>
                          <a:rPr lang="en-US" altLang="zh-CN" sz="2800" i="1" dirty="0" smtClean="0">
                            <a:latin typeface="Cambria Math" panose="02040503050406030204" pitchFamily="18" charset="0"/>
                          </a:rPr>
                        </m:ctrlPr>
                      </m:fPr>
                      <m:num>
                        <m:nary>
                          <m:naryPr>
                            <m:chr m:val="∑"/>
                            <m:limLoc m:val="subSup"/>
                            <m:ctrlPr>
                              <a:rPr lang="en-US" altLang="zh-CN" sz="2800" i="1" dirty="0" smtClean="0">
                                <a:latin typeface="Cambria Math" panose="02040503050406030204" pitchFamily="18" charset="0"/>
                              </a:rPr>
                            </m:ctrlPr>
                          </m:naryPr>
                          <m:sub>
                            <m:r>
                              <m:rPr>
                                <m:brk m:alnAt="25"/>
                              </m:rPr>
                              <a:rPr lang="en-US" altLang="zh-CN" sz="2800" b="0" i="1" dirty="0" smtClean="0">
                                <a:latin typeface="Cambria Math" panose="02040503050406030204" pitchFamily="18" charset="0"/>
                              </a:rPr>
                              <m:t>𝑖</m:t>
                            </m:r>
                            <m:r>
                              <a:rPr lang="en-US" altLang="zh-CN" sz="2800" b="0" i="1" dirty="0" smtClean="0">
                                <a:latin typeface="Cambria Math" panose="02040503050406030204" pitchFamily="18" charset="0"/>
                              </a:rPr>
                              <m:t>=1</m:t>
                            </m:r>
                          </m:sub>
                          <m:sup>
                            <m:r>
                              <a:rPr lang="en-US" altLang="zh-CN" sz="2800" b="0" i="1" dirty="0" smtClean="0">
                                <a:latin typeface="Cambria Math" panose="02040503050406030204" pitchFamily="18" charset="0"/>
                              </a:rPr>
                              <m:t>𝑐𝑜𝑢𝑛𝑡</m:t>
                            </m:r>
                            <m:r>
                              <a:rPr lang="en-US" altLang="zh-CN" sz="2800" b="0" i="1" dirty="0" smtClean="0">
                                <a:latin typeface="Cambria Math" panose="02040503050406030204" pitchFamily="18" charset="0"/>
                              </a:rPr>
                              <m:t>(</m:t>
                            </m:r>
                            <m:r>
                              <a:rPr lang="en-US" altLang="zh-CN" sz="2800" b="0" i="1" dirty="0" smtClean="0">
                                <a:latin typeface="Cambria Math" panose="02040503050406030204" pitchFamily="18" charset="0"/>
                              </a:rPr>
                              <m:t>𝑔</m:t>
                            </m:r>
                            <m:r>
                              <a:rPr lang="en-US" altLang="zh-CN" sz="2800" b="0" i="1" dirty="0" smtClean="0">
                                <a:latin typeface="Cambria Math" panose="02040503050406030204" pitchFamily="18" charset="0"/>
                              </a:rPr>
                              <m:t>,   </m:t>
                            </m:r>
                            <m:r>
                              <a:rPr lang="en-US" altLang="zh-CN" sz="2800" b="0" i="1" dirty="0" smtClean="0">
                                <a:latin typeface="Cambria Math" panose="02040503050406030204" pitchFamily="18" charset="0"/>
                              </a:rPr>
                              <m:t>𝐷</m:t>
                            </m:r>
                            <m:r>
                              <a:rPr lang="en-US" altLang="zh-CN" sz="2800" b="0" i="1" dirty="0" smtClean="0">
                                <a:latin typeface="Cambria Math" panose="02040503050406030204" pitchFamily="18" charset="0"/>
                              </a:rPr>
                              <m:t>)</m:t>
                            </m:r>
                          </m:sup>
                          <m:e>
                            <m:r>
                              <a:rPr lang="en-US" altLang="zh-CN" sz="2800" b="0" i="1" dirty="0" smtClean="0">
                                <a:latin typeface="Cambria Math" panose="02040503050406030204" pitchFamily="18" charset="0"/>
                              </a:rPr>
                              <m:t>𝑃</m:t>
                            </m:r>
                            <m:r>
                              <a:rPr lang="en-US" altLang="zh-CN" sz="2800" b="0" i="1" dirty="0" smtClean="0">
                                <a:latin typeface="Cambria Math" panose="02040503050406030204" pitchFamily="18" charset="0"/>
                              </a:rPr>
                              <m:t>(</m:t>
                            </m:r>
                            <m:sSub>
                              <m:sSubPr>
                                <m:ctrlPr>
                                  <a:rPr lang="en-US" altLang="zh-CN" sz="2800" b="0" i="1" dirty="0" smtClean="0">
                                    <a:latin typeface="Cambria Math" panose="02040503050406030204" pitchFamily="18" charset="0"/>
                                  </a:rPr>
                                </m:ctrlPr>
                              </m:sSubPr>
                              <m:e>
                                <m:r>
                                  <a:rPr lang="en-US" altLang="zh-CN" sz="2800" b="0" i="1" dirty="0" smtClean="0">
                                    <a:latin typeface="Cambria Math" panose="02040503050406030204" pitchFamily="18" charset="0"/>
                                  </a:rPr>
                                  <m:t>𝑔</m:t>
                                </m:r>
                              </m:e>
                              <m:sub>
                                <m:r>
                                  <a:rPr lang="en-US" altLang="zh-CN" sz="2800" b="0" i="1" dirty="0" smtClean="0">
                                    <a:latin typeface="Cambria Math" panose="02040503050406030204" pitchFamily="18" charset="0"/>
                                  </a:rPr>
                                  <m:t>𝑖</m:t>
                                </m:r>
                              </m:sub>
                            </m:sSub>
                            <m:r>
                              <a:rPr lang="en-US" altLang="zh-CN" sz="2800" b="0" i="1" dirty="0" smtClean="0">
                                <a:latin typeface="Cambria Math" panose="02040503050406030204" pitchFamily="18" charset="0"/>
                              </a:rPr>
                              <m:t>)</m:t>
                            </m:r>
                          </m:e>
                        </m:nary>
                      </m:num>
                      <m:den>
                        <m:r>
                          <a:rPr lang="en-US" altLang="zh-CN" sz="2800" i="1" dirty="0">
                            <a:latin typeface="Cambria Math" panose="02040503050406030204" pitchFamily="18" charset="0"/>
                          </a:rPr>
                          <m:t> </m:t>
                        </m:r>
                        <m:r>
                          <a:rPr lang="en-US" altLang="zh-CN" sz="2800" i="1" dirty="0">
                            <a:latin typeface="Cambria Math" panose="02040503050406030204" pitchFamily="18" charset="0"/>
                          </a:rPr>
                          <m:t>𝐶𝑜𝑢𝑛𝑡</m:t>
                        </m:r>
                        <m:d>
                          <m:dPr>
                            <m:ctrlPr>
                              <a:rPr lang="en-US" altLang="zh-CN" sz="2800" i="1" dirty="0">
                                <a:latin typeface="Cambria Math" panose="02040503050406030204" pitchFamily="18" charset="0"/>
                              </a:rPr>
                            </m:ctrlPr>
                          </m:dPr>
                          <m:e>
                            <m:r>
                              <a:rPr lang="en-US" altLang="zh-CN" sz="2800" i="1" dirty="0">
                                <a:latin typeface="Cambria Math" panose="02040503050406030204" pitchFamily="18" charset="0"/>
                              </a:rPr>
                              <m:t>𝑔</m:t>
                            </m:r>
                            <m:r>
                              <a:rPr lang="en-US" altLang="zh-CN" sz="2800" i="1" dirty="0">
                                <a:latin typeface="Cambria Math" panose="02040503050406030204" pitchFamily="18" charset="0"/>
                              </a:rPr>
                              <m:t>,   </m:t>
                            </m:r>
                            <m:r>
                              <a:rPr lang="en-US" altLang="zh-CN" sz="2800" i="1" dirty="0">
                                <a:latin typeface="Cambria Math" panose="02040503050406030204" pitchFamily="18" charset="0"/>
                              </a:rPr>
                              <m:t>𝐷</m:t>
                            </m:r>
                          </m:e>
                        </m:d>
                      </m:den>
                    </m:f>
                  </m:oMath>
                </a14:m>
                <a:endParaRPr lang="zh-CN" altLang="en-US" sz="2800" dirty="0"/>
              </a:p>
            </p:txBody>
          </p:sp>
        </mc:Choice>
        <mc:Fallback xmlns="">
          <p:sp>
            <p:nvSpPr>
              <p:cNvPr id="9" name="矩形 8">
                <a:extLst>
                  <a:ext uri="{FF2B5EF4-FFF2-40B4-BE49-F238E27FC236}">
                    <a16:creationId xmlns:a16="http://schemas.microsoft.com/office/drawing/2014/main" id="{1BD5CBB4-F16C-1D4E-9886-4A4E59DF0FFF}"/>
                  </a:ext>
                </a:extLst>
              </p:cNvPr>
              <p:cNvSpPr>
                <a:spLocks noRot="1" noChangeAspect="1" noMove="1" noResize="1" noEditPoints="1" noAdjustHandles="1" noChangeArrowheads="1" noChangeShapeType="1" noTextEdit="1"/>
              </p:cNvSpPr>
              <p:nvPr/>
            </p:nvSpPr>
            <p:spPr>
              <a:xfrm>
                <a:off x="1232960" y="3798340"/>
                <a:ext cx="3451971" cy="913840"/>
              </a:xfrm>
              <a:prstGeom prst="rect">
                <a:avLst/>
              </a:prstGeom>
              <a:blipFill>
                <a:blip r:embed="rId5"/>
                <a:stretch>
                  <a:fillRect l="-2190" t="-41096" b="-342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428787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717EC-ECD6-A14F-80C2-08C96904052D}"/>
              </a:ext>
            </a:extLst>
          </p:cNvPr>
          <p:cNvSpPr>
            <a:spLocks noGrp="1"/>
          </p:cNvSpPr>
          <p:nvPr>
            <p:ph type="title"/>
          </p:nvPr>
        </p:nvSpPr>
        <p:spPr/>
        <p:txBody>
          <a:bodyPr/>
          <a:lstStyle/>
          <a:p>
            <a:r>
              <a:rPr kumimoji="1" lang="en-US" altLang="zh-CN" dirty="0">
                <a:latin typeface="Times" pitchFamily="2" charset="0"/>
              </a:rPr>
              <a:t>HIGHRES—Experiment</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B5789C94-212E-7946-86E3-499C1BFD45EE}"/>
              </a:ext>
            </a:extLst>
          </p:cNvPr>
          <p:cNvSpPr>
            <a:spLocks noGrp="1"/>
          </p:cNvSpPr>
          <p:nvPr>
            <p:ph idx="1"/>
          </p:nvPr>
        </p:nvSpPr>
        <p:spPr/>
        <p:txBody>
          <a:bodyPr/>
          <a:lstStyle/>
          <a:p>
            <a:r>
              <a:rPr lang="en" altLang="zh-CN" dirty="0">
                <a:latin typeface="Times" pitchFamily="2" charset="0"/>
              </a:rPr>
              <a:t>Data</a:t>
            </a:r>
          </a:p>
          <a:p>
            <a:pPr lvl="1"/>
            <a:r>
              <a:rPr lang="en" altLang="zh-CN" dirty="0">
                <a:latin typeface="Times" pitchFamily="2" charset="0"/>
              </a:rPr>
              <a:t>XSUM</a:t>
            </a:r>
          </a:p>
          <a:p>
            <a:pPr marL="457200" lvl="1" indent="0">
              <a:buNone/>
            </a:pPr>
            <a:endParaRPr lang="en" altLang="zh-CN" dirty="0">
              <a:latin typeface="Times" pitchFamily="2" charset="0"/>
            </a:endParaRPr>
          </a:p>
          <a:p>
            <a:r>
              <a:rPr lang="en" altLang="zh-CN" dirty="0">
                <a:latin typeface="Times" pitchFamily="2" charset="0"/>
              </a:rPr>
              <a:t>Model</a:t>
            </a:r>
          </a:p>
          <a:p>
            <a:pPr lvl="1"/>
            <a:r>
              <a:rPr lang="en" altLang="zh-CN" dirty="0">
                <a:latin typeface="Times" pitchFamily="2" charset="0"/>
              </a:rPr>
              <a:t>TConvS2S</a:t>
            </a:r>
          </a:p>
          <a:p>
            <a:pPr lvl="1"/>
            <a:r>
              <a:rPr lang="en" altLang="zh-CN" dirty="0" err="1">
                <a:latin typeface="Times" pitchFamily="2" charset="0"/>
              </a:rPr>
              <a:t>PtGen</a:t>
            </a:r>
            <a:endParaRPr lang="en" altLang="zh-CN" dirty="0">
              <a:latin typeface="Times" pitchFamily="2" charset="0"/>
            </a:endParaRPr>
          </a:p>
          <a:p>
            <a:endParaRPr lang="en" altLang="zh-CN" dirty="0">
              <a:latin typeface="Times" pitchFamily="2" charset="0"/>
            </a:endParaRPr>
          </a:p>
          <a:p>
            <a:r>
              <a:rPr lang="en" altLang="zh-CN" dirty="0" err="1">
                <a:latin typeface="Times" pitchFamily="2" charset="0"/>
              </a:rPr>
              <a:t>Highligth</a:t>
            </a:r>
            <a:r>
              <a:rPr lang="en" altLang="zh-CN" dirty="0">
                <a:latin typeface="Times" pitchFamily="2" charset="0"/>
              </a:rPr>
              <a:t> Annotation</a:t>
            </a:r>
          </a:p>
          <a:p>
            <a:pPr lvl="1"/>
            <a:r>
              <a:rPr lang="en" altLang="zh-CN" dirty="0">
                <a:latin typeface="Times" pitchFamily="2" charset="0"/>
              </a:rPr>
              <a:t>10 different participants for each of 50 articles. </a:t>
            </a:r>
          </a:p>
        </p:txBody>
      </p:sp>
      <p:sp>
        <p:nvSpPr>
          <p:cNvPr id="4" name="灯片编号占位符 3">
            <a:extLst>
              <a:ext uri="{FF2B5EF4-FFF2-40B4-BE49-F238E27FC236}">
                <a16:creationId xmlns:a16="http://schemas.microsoft.com/office/drawing/2014/main" id="{4E3413C0-F327-A242-840A-1F42E754C132}"/>
              </a:ext>
            </a:extLst>
          </p:cNvPr>
          <p:cNvSpPr>
            <a:spLocks noGrp="1"/>
          </p:cNvSpPr>
          <p:nvPr>
            <p:ph type="sldNum" sz="quarter" idx="12"/>
          </p:nvPr>
        </p:nvSpPr>
        <p:spPr/>
        <p:txBody>
          <a:bodyPr/>
          <a:lstStyle/>
          <a:p>
            <a:fld id="{3BA621FD-5CB1-094B-97AC-112BE2702968}" type="slidenum">
              <a:rPr kumimoji="1" lang="zh-CN" altLang="en-US" smtClean="0"/>
              <a:t>42</a:t>
            </a:fld>
            <a:endParaRPr kumimoji="1" lang="zh-CN" altLang="en-US"/>
          </a:p>
        </p:txBody>
      </p:sp>
    </p:spTree>
    <p:extLst>
      <p:ext uri="{BB962C8B-B14F-4D97-AF65-F5344CB8AC3E}">
        <p14:creationId xmlns:p14="http://schemas.microsoft.com/office/powerpoint/2010/main" val="34170298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717EC-ECD6-A14F-80C2-08C96904052D}"/>
              </a:ext>
            </a:extLst>
          </p:cNvPr>
          <p:cNvSpPr>
            <a:spLocks noGrp="1"/>
          </p:cNvSpPr>
          <p:nvPr>
            <p:ph type="title"/>
          </p:nvPr>
        </p:nvSpPr>
        <p:spPr/>
        <p:txBody>
          <a:bodyPr/>
          <a:lstStyle/>
          <a:p>
            <a:r>
              <a:rPr kumimoji="1" lang="en-US" altLang="zh-CN" dirty="0">
                <a:latin typeface="Times" pitchFamily="2" charset="0"/>
              </a:rPr>
              <a:t>HIGHRES—Experiment</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B5789C94-212E-7946-86E3-499C1BFD45EE}"/>
              </a:ext>
            </a:extLst>
          </p:cNvPr>
          <p:cNvSpPr>
            <a:spLocks noGrp="1"/>
          </p:cNvSpPr>
          <p:nvPr>
            <p:ph idx="1"/>
          </p:nvPr>
        </p:nvSpPr>
        <p:spPr/>
        <p:txBody>
          <a:bodyPr/>
          <a:lstStyle/>
          <a:p>
            <a:r>
              <a:rPr lang="en" altLang="zh-CN" dirty="0">
                <a:latin typeface="Times" pitchFamily="2" charset="0"/>
              </a:rPr>
              <a:t>Highlight Annotation </a:t>
            </a:r>
          </a:p>
          <a:p>
            <a:pPr lvl="1"/>
            <a:r>
              <a:rPr lang="en" altLang="zh-CN" dirty="0">
                <a:latin typeface="Times" pitchFamily="2" charset="0"/>
              </a:rPr>
              <a:t>The participants were free to highlight content as they deem fit.</a:t>
            </a:r>
          </a:p>
          <a:p>
            <a:pPr lvl="1"/>
            <a:r>
              <a:rPr lang="en" altLang="zh-CN" dirty="0">
                <a:latin typeface="Times" pitchFamily="2" charset="0"/>
              </a:rPr>
              <a:t>Compute agreement on the binary labels provided by each judge on each word (highlighted or not)</a:t>
            </a:r>
          </a:p>
          <a:p>
            <a:pPr marL="914400" lvl="2" indent="0">
              <a:buNone/>
            </a:pPr>
            <a:r>
              <a:rPr lang="en" altLang="zh-CN" sz="2400" i="1" dirty="0">
                <a:latin typeface="Times" pitchFamily="2" charset="0"/>
              </a:rPr>
              <a:t>an average agreement of </a:t>
            </a:r>
            <a:r>
              <a:rPr lang="en" altLang="zh-CN" sz="2400" i="1" dirty="0">
                <a:solidFill>
                  <a:srgbClr val="FF0000"/>
                </a:solidFill>
                <a:latin typeface="Times" pitchFamily="2" charset="0"/>
              </a:rPr>
              <a:t>0.19</a:t>
            </a:r>
            <a:r>
              <a:rPr lang="en" altLang="zh-CN" sz="2400" i="1" dirty="0">
                <a:latin typeface="Times" pitchFamily="2" charset="0"/>
              </a:rPr>
              <a:t> for the 50 articles considered. </a:t>
            </a:r>
          </a:p>
          <a:p>
            <a:pPr marL="457200" lvl="1" indent="0">
              <a:buNone/>
            </a:pPr>
            <a:endParaRPr lang="en" altLang="zh-CN" dirty="0">
              <a:latin typeface="Times" pitchFamily="2" charset="0"/>
            </a:endParaRPr>
          </a:p>
          <a:p>
            <a:pPr lvl="1"/>
            <a:endParaRPr lang="en" altLang="zh-CN" dirty="0">
              <a:latin typeface="Times" pitchFamily="2" charset="0"/>
            </a:endParaRPr>
          </a:p>
          <a:p>
            <a:pPr lvl="1"/>
            <a:endParaRPr lang="en" altLang="zh-CN" dirty="0">
              <a:latin typeface="Times" pitchFamily="2" charset="0"/>
            </a:endParaRPr>
          </a:p>
        </p:txBody>
      </p:sp>
      <p:sp>
        <p:nvSpPr>
          <p:cNvPr id="4" name="灯片编号占位符 3">
            <a:extLst>
              <a:ext uri="{FF2B5EF4-FFF2-40B4-BE49-F238E27FC236}">
                <a16:creationId xmlns:a16="http://schemas.microsoft.com/office/drawing/2014/main" id="{4E3413C0-F327-A242-840A-1F42E754C132}"/>
              </a:ext>
            </a:extLst>
          </p:cNvPr>
          <p:cNvSpPr>
            <a:spLocks noGrp="1"/>
          </p:cNvSpPr>
          <p:nvPr>
            <p:ph type="sldNum" sz="quarter" idx="12"/>
          </p:nvPr>
        </p:nvSpPr>
        <p:spPr/>
        <p:txBody>
          <a:bodyPr/>
          <a:lstStyle/>
          <a:p>
            <a:fld id="{3BA621FD-5CB1-094B-97AC-112BE2702968}" type="slidenum">
              <a:rPr kumimoji="1" lang="zh-CN" altLang="en-US" smtClean="0"/>
              <a:t>43</a:t>
            </a:fld>
            <a:endParaRPr kumimoji="1" lang="zh-CN" altLang="en-US"/>
          </a:p>
        </p:txBody>
      </p:sp>
    </p:spTree>
    <p:extLst>
      <p:ext uri="{BB962C8B-B14F-4D97-AF65-F5344CB8AC3E}">
        <p14:creationId xmlns:p14="http://schemas.microsoft.com/office/powerpoint/2010/main" val="7405493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717EC-ECD6-A14F-80C2-08C96904052D}"/>
              </a:ext>
            </a:extLst>
          </p:cNvPr>
          <p:cNvSpPr>
            <a:spLocks noGrp="1"/>
          </p:cNvSpPr>
          <p:nvPr>
            <p:ph type="title"/>
          </p:nvPr>
        </p:nvSpPr>
        <p:spPr/>
        <p:txBody>
          <a:bodyPr/>
          <a:lstStyle/>
          <a:p>
            <a:r>
              <a:rPr kumimoji="1" lang="en-US" altLang="zh-CN" dirty="0">
                <a:latin typeface="Times" pitchFamily="2" charset="0"/>
              </a:rPr>
              <a:t>HIGHRES—Experiment</a:t>
            </a:r>
            <a:endParaRPr kumimoji="1" lang="zh-CN" altLang="en-US" dirty="0">
              <a:latin typeface="Times" pitchFamily="2" charset="0"/>
            </a:endParaRPr>
          </a:p>
        </p:txBody>
      </p:sp>
      <p:sp>
        <p:nvSpPr>
          <p:cNvPr id="4" name="灯片编号占位符 3">
            <a:extLst>
              <a:ext uri="{FF2B5EF4-FFF2-40B4-BE49-F238E27FC236}">
                <a16:creationId xmlns:a16="http://schemas.microsoft.com/office/drawing/2014/main" id="{4E3413C0-F327-A242-840A-1F42E754C132}"/>
              </a:ext>
            </a:extLst>
          </p:cNvPr>
          <p:cNvSpPr>
            <a:spLocks noGrp="1"/>
          </p:cNvSpPr>
          <p:nvPr>
            <p:ph type="sldNum" sz="quarter" idx="12"/>
          </p:nvPr>
        </p:nvSpPr>
        <p:spPr/>
        <p:txBody>
          <a:bodyPr/>
          <a:lstStyle/>
          <a:p>
            <a:fld id="{3BA621FD-5CB1-094B-97AC-112BE2702968}" type="slidenum">
              <a:rPr kumimoji="1" lang="zh-CN" altLang="en-US" smtClean="0"/>
              <a:t>44</a:t>
            </a:fld>
            <a:endParaRPr kumimoji="1" lang="zh-CN" altLang="en-US"/>
          </a:p>
        </p:txBody>
      </p:sp>
      <p:pic>
        <p:nvPicPr>
          <p:cNvPr id="5" name="图片 4">
            <a:extLst>
              <a:ext uri="{FF2B5EF4-FFF2-40B4-BE49-F238E27FC236}">
                <a16:creationId xmlns:a16="http://schemas.microsoft.com/office/drawing/2014/main" id="{615F924F-F444-A448-8B1D-D2E4DA8F291E}"/>
              </a:ext>
            </a:extLst>
          </p:cNvPr>
          <p:cNvPicPr>
            <a:picLocks noChangeAspect="1"/>
          </p:cNvPicPr>
          <p:nvPr/>
        </p:nvPicPr>
        <p:blipFill>
          <a:blip r:embed="rId3"/>
          <a:stretch>
            <a:fillRect/>
          </a:stretch>
        </p:blipFill>
        <p:spPr>
          <a:xfrm>
            <a:off x="1219200" y="1334294"/>
            <a:ext cx="9753600" cy="5334000"/>
          </a:xfrm>
          <a:prstGeom prst="rect">
            <a:avLst/>
          </a:prstGeom>
        </p:spPr>
      </p:pic>
    </p:spTree>
    <p:extLst>
      <p:ext uri="{BB962C8B-B14F-4D97-AF65-F5344CB8AC3E}">
        <p14:creationId xmlns:p14="http://schemas.microsoft.com/office/powerpoint/2010/main" val="31444189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717EC-ECD6-A14F-80C2-08C96904052D}"/>
              </a:ext>
            </a:extLst>
          </p:cNvPr>
          <p:cNvSpPr>
            <a:spLocks noGrp="1"/>
          </p:cNvSpPr>
          <p:nvPr>
            <p:ph type="title"/>
          </p:nvPr>
        </p:nvSpPr>
        <p:spPr/>
        <p:txBody>
          <a:bodyPr/>
          <a:lstStyle/>
          <a:p>
            <a:r>
              <a:rPr kumimoji="1" lang="en-US" altLang="zh-CN" dirty="0">
                <a:latin typeface="Times" pitchFamily="2" charset="0"/>
              </a:rPr>
              <a:t>HIGHRES—Experiment</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B5789C94-212E-7946-86E3-499C1BFD45EE}"/>
              </a:ext>
            </a:extLst>
          </p:cNvPr>
          <p:cNvSpPr>
            <a:spLocks noGrp="1"/>
          </p:cNvSpPr>
          <p:nvPr>
            <p:ph idx="1"/>
          </p:nvPr>
        </p:nvSpPr>
        <p:spPr/>
        <p:txBody>
          <a:bodyPr/>
          <a:lstStyle/>
          <a:p>
            <a:r>
              <a:rPr lang="en" altLang="zh-CN" dirty="0">
                <a:latin typeface="Times" pitchFamily="2" charset="0"/>
              </a:rPr>
              <a:t>Highlight Annotation </a:t>
            </a:r>
          </a:p>
          <a:p>
            <a:pPr lvl="1"/>
            <a:r>
              <a:rPr lang="en" altLang="zh-CN" dirty="0">
                <a:latin typeface="Times" pitchFamily="2" charset="0"/>
              </a:rPr>
              <a:t>The participants were free to highlight content as they deem fit.</a:t>
            </a:r>
          </a:p>
          <a:p>
            <a:pPr lvl="1"/>
            <a:r>
              <a:rPr lang="en" altLang="zh-CN" dirty="0">
                <a:latin typeface="Times" pitchFamily="2" charset="0"/>
              </a:rPr>
              <a:t>Compute agreement on the binary labels provided by each judge on each word (highlighted or not)</a:t>
            </a:r>
          </a:p>
          <a:p>
            <a:pPr marL="914400" lvl="2" indent="0">
              <a:buNone/>
            </a:pPr>
            <a:r>
              <a:rPr lang="en" altLang="zh-CN" sz="2400" i="1" dirty="0">
                <a:latin typeface="Times" pitchFamily="2" charset="0"/>
              </a:rPr>
              <a:t>an average agreement of </a:t>
            </a:r>
            <a:r>
              <a:rPr lang="en" altLang="zh-CN" sz="2400" i="1" dirty="0">
                <a:solidFill>
                  <a:srgbClr val="FF0000"/>
                </a:solidFill>
                <a:latin typeface="Times" pitchFamily="2" charset="0"/>
              </a:rPr>
              <a:t>0.19</a:t>
            </a:r>
            <a:r>
              <a:rPr lang="en" altLang="zh-CN" sz="2400" i="1" dirty="0">
                <a:latin typeface="Times" pitchFamily="2" charset="0"/>
              </a:rPr>
              <a:t> for the 50 articles considered. </a:t>
            </a:r>
          </a:p>
          <a:p>
            <a:pPr lvl="1"/>
            <a:r>
              <a:rPr lang="en" altLang="zh-CN" dirty="0">
                <a:latin typeface="Times" pitchFamily="2" charset="0"/>
              </a:rPr>
              <a:t>The annotators have different opinions on which parts of an article are salient. </a:t>
            </a:r>
          </a:p>
          <a:p>
            <a:pPr lvl="1"/>
            <a:endParaRPr lang="en" altLang="zh-CN" dirty="0">
              <a:latin typeface="Times" pitchFamily="2" charset="0"/>
            </a:endParaRPr>
          </a:p>
          <a:p>
            <a:pPr lvl="1"/>
            <a:endParaRPr lang="en" altLang="zh-CN" dirty="0">
              <a:latin typeface="Times" pitchFamily="2" charset="0"/>
            </a:endParaRPr>
          </a:p>
          <a:p>
            <a:pPr lvl="1"/>
            <a:endParaRPr lang="en" altLang="zh-CN" dirty="0">
              <a:latin typeface="Times" pitchFamily="2" charset="0"/>
            </a:endParaRPr>
          </a:p>
        </p:txBody>
      </p:sp>
      <p:sp>
        <p:nvSpPr>
          <p:cNvPr id="4" name="灯片编号占位符 3">
            <a:extLst>
              <a:ext uri="{FF2B5EF4-FFF2-40B4-BE49-F238E27FC236}">
                <a16:creationId xmlns:a16="http://schemas.microsoft.com/office/drawing/2014/main" id="{4E3413C0-F327-A242-840A-1F42E754C132}"/>
              </a:ext>
            </a:extLst>
          </p:cNvPr>
          <p:cNvSpPr>
            <a:spLocks noGrp="1"/>
          </p:cNvSpPr>
          <p:nvPr>
            <p:ph type="sldNum" sz="quarter" idx="12"/>
          </p:nvPr>
        </p:nvSpPr>
        <p:spPr/>
        <p:txBody>
          <a:bodyPr/>
          <a:lstStyle/>
          <a:p>
            <a:fld id="{3BA621FD-5CB1-094B-97AC-112BE2702968}" type="slidenum">
              <a:rPr kumimoji="1" lang="zh-CN" altLang="en-US" smtClean="0"/>
              <a:t>45</a:t>
            </a:fld>
            <a:endParaRPr kumimoji="1" lang="zh-CN" altLang="en-US"/>
          </a:p>
        </p:txBody>
      </p:sp>
      <p:sp>
        <p:nvSpPr>
          <p:cNvPr id="6" name="矩形 5">
            <a:extLst>
              <a:ext uri="{FF2B5EF4-FFF2-40B4-BE49-F238E27FC236}">
                <a16:creationId xmlns:a16="http://schemas.microsoft.com/office/drawing/2014/main" id="{85BAEFC2-60B2-F546-9C60-9AF46033A447}"/>
              </a:ext>
            </a:extLst>
          </p:cNvPr>
          <p:cNvSpPr/>
          <p:nvPr/>
        </p:nvSpPr>
        <p:spPr>
          <a:xfrm>
            <a:off x="1480457" y="4502221"/>
            <a:ext cx="9296400" cy="1200329"/>
          </a:xfrm>
          <a:prstGeom prst="rect">
            <a:avLst/>
          </a:prstGeom>
        </p:spPr>
        <p:txBody>
          <a:bodyPr wrap="square">
            <a:spAutoFit/>
          </a:bodyPr>
          <a:lstStyle/>
          <a:p>
            <a:r>
              <a:rPr lang="en" altLang="zh-CN" sz="2400" dirty="0">
                <a:latin typeface="Times" pitchFamily="2" charset="0"/>
              </a:rPr>
              <a:t>These results confirm that the annotation </a:t>
            </a:r>
            <a:r>
              <a:rPr lang="en" altLang="zh-CN" sz="2400" dirty="0" err="1">
                <a:latin typeface="Times" pitchFamily="2" charset="0"/>
              </a:rPr>
              <a:t>behaviour</a:t>
            </a:r>
            <a:r>
              <a:rPr lang="en" altLang="zh-CN" sz="2400" dirty="0">
                <a:latin typeface="Times" pitchFamily="2" charset="0"/>
              </a:rPr>
              <a:t> originates from the </a:t>
            </a:r>
            <a:r>
              <a:rPr lang="en" altLang="zh-CN" sz="2400" i="1" dirty="0">
                <a:solidFill>
                  <a:srgbClr val="FF0000"/>
                </a:solidFill>
                <a:latin typeface="Times" pitchFamily="2" charset="0"/>
              </a:rPr>
              <a:t>nature of the document and the summary it requires</a:t>
            </a:r>
            <a:r>
              <a:rPr lang="en" altLang="zh-CN" sz="2400" dirty="0">
                <a:latin typeface="Times" pitchFamily="2" charset="0"/>
              </a:rPr>
              <a:t>, and validates our highlight annotation setup. </a:t>
            </a:r>
          </a:p>
        </p:txBody>
      </p:sp>
    </p:spTree>
    <p:extLst>
      <p:ext uri="{BB962C8B-B14F-4D97-AF65-F5344CB8AC3E}">
        <p14:creationId xmlns:p14="http://schemas.microsoft.com/office/powerpoint/2010/main" val="2286266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717EC-ECD6-A14F-80C2-08C96904052D}"/>
              </a:ext>
            </a:extLst>
          </p:cNvPr>
          <p:cNvSpPr>
            <a:spLocks noGrp="1"/>
          </p:cNvSpPr>
          <p:nvPr>
            <p:ph type="title"/>
          </p:nvPr>
        </p:nvSpPr>
        <p:spPr/>
        <p:txBody>
          <a:bodyPr/>
          <a:lstStyle/>
          <a:p>
            <a:r>
              <a:rPr kumimoji="1" lang="en-US" altLang="zh-CN" dirty="0">
                <a:latin typeface="Times" pitchFamily="2" charset="0"/>
              </a:rPr>
              <a:t>HIGHRES—Experiment</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B5789C94-212E-7946-86E3-499C1BFD45EE}"/>
              </a:ext>
            </a:extLst>
          </p:cNvPr>
          <p:cNvSpPr>
            <a:spLocks noGrp="1"/>
          </p:cNvSpPr>
          <p:nvPr>
            <p:ph idx="1"/>
          </p:nvPr>
        </p:nvSpPr>
        <p:spPr>
          <a:xfrm>
            <a:off x="838200" y="1825625"/>
            <a:ext cx="10515600" cy="981075"/>
          </a:xfrm>
        </p:spPr>
        <p:txBody>
          <a:bodyPr/>
          <a:lstStyle/>
          <a:p>
            <a:r>
              <a:rPr lang="en" altLang="zh-CN" dirty="0">
                <a:latin typeface="Times" pitchFamily="2" charset="0"/>
              </a:rPr>
              <a:t>Content Evaluation of Summaries </a:t>
            </a:r>
          </a:p>
        </p:txBody>
      </p:sp>
      <p:sp>
        <p:nvSpPr>
          <p:cNvPr id="4" name="灯片编号占位符 3">
            <a:extLst>
              <a:ext uri="{FF2B5EF4-FFF2-40B4-BE49-F238E27FC236}">
                <a16:creationId xmlns:a16="http://schemas.microsoft.com/office/drawing/2014/main" id="{4E3413C0-F327-A242-840A-1F42E754C132}"/>
              </a:ext>
            </a:extLst>
          </p:cNvPr>
          <p:cNvSpPr>
            <a:spLocks noGrp="1"/>
          </p:cNvSpPr>
          <p:nvPr>
            <p:ph type="sldNum" sz="quarter" idx="12"/>
          </p:nvPr>
        </p:nvSpPr>
        <p:spPr/>
        <p:txBody>
          <a:bodyPr/>
          <a:lstStyle/>
          <a:p>
            <a:fld id="{3BA621FD-5CB1-094B-97AC-112BE2702968}" type="slidenum">
              <a:rPr kumimoji="1" lang="zh-CN" altLang="en-US" smtClean="0"/>
              <a:t>46</a:t>
            </a:fld>
            <a:endParaRPr kumimoji="1" lang="zh-CN" altLang="en-US"/>
          </a:p>
        </p:txBody>
      </p:sp>
      <p:pic>
        <p:nvPicPr>
          <p:cNvPr id="5" name="图片 4">
            <a:extLst>
              <a:ext uri="{FF2B5EF4-FFF2-40B4-BE49-F238E27FC236}">
                <a16:creationId xmlns:a16="http://schemas.microsoft.com/office/drawing/2014/main" id="{DDADE8B2-2057-9548-8D14-E0CB273F69FA}"/>
              </a:ext>
            </a:extLst>
          </p:cNvPr>
          <p:cNvPicPr>
            <a:picLocks noChangeAspect="1"/>
          </p:cNvPicPr>
          <p:nvPr/>
        </p:nvPicPr>
        <p:blipFill>
          <a:blip r:embed="rId3"/>
          <a:stretch>
            <a:fillRect/>
          </a:stretch>
        </p:blipFill>
        <p:spPr>
          <a:xfrm>
            <a:off x="1962148" y="2601687"/>
            <a:ext cx="6525620" cy="3292928"/>
          </a:xfrm>
          <a:prstGeom prst="rect">
            <a:avLst/>
          </a:prstGeom>
        </p:spPr>
      </p:pic>
      <p:sp>
        <p:nvSpPr>
          <p:cNvPr id="11" name="矩形 10">
            <a:extLst>
              <a:ext uri="{FF2B5EF4-FFF2-40B4-BE49-F238E27FC236}">
                <a16:creationId xmlns:a16="http://schemas.microsoft.com/office/drawing/2014/main" id="{EDB4C920-C9E9-A44D-80B6-746B04078B62}"/>
              </a:ext>
            </a:extLst>
          </p:cNvPr>
          <p:cNvSpPr/>
          <p:nvPr/>
        </p:nvSpPr>
        <p:spPr>
          <a:xfrm>
            <a:off x="3788224" y="3575957"/>
            <a:ext cx="4441372" cy="6204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框 11">
            <a:extLst>
              <a:ext uri="{FF2B5EF4-FFF2-40B4-BE49-F238E27FC236}">
                <a16:creationId xmlns:a16="http://schemas.microsoft.com/office/drawing/2014/main" id="{74D8C01F-F5EF-8B44-AD15-98F9405DE6AE}"/>
              </a:ext>
            </a:extLst>
          </p:cNvPr>
          <p:cNvSpPr txBox="1"/>
          <p:nvPr/>
        </p:nvSpPr>
        <p:spPr>
          <a:xfrm>
            <a:off x="8377422" y="3477986"/>
            <a:ext cx="3799438" cy="707886"/>
          </a:xfrm>
          <a:prstGeom prst="rect">
            <a:avLst/>
          </a:prstGeom>
          <a:noFill/>
        </p:spPr>
        <p:txBody>
          <a:bodyPr wrap="none" rtlCol="0">
            <a:spAutoFit/>
          </a:bodyPr>
          <a:lstStyle/>
          <a:p>
            <a:r>
              <a:rPr kumimoji="1" lang="en-US" altLang="zh-CN" sz="2000" dirty="0">
                <a:latin typeface="Times" pitchFamily="2" charset="0"/>
              </a:rPr>
              <a:t>Difference between two models:</a:t>
            </a:r>
          </a:p>
          <a:p>
            <a:r>
              <a:rPr kumimoji="1" lang="en-US" altLang="zh-CN" sz="2000" dirty="0">
                <a:solidFill>
                  <a:srgbClr val="FF0000"/>
                </a:solidFill>
                <a:latin typeface="Times" pitchFamily="2" charset="0"/>
              </a:rPr>
              <a:t>Highlight&gt;non-highlight&gt;reference</a:t>
            </a:r>
            <a:endParaRPr kumimoji="1" lang="zh-CN" altLang="en-US" sz="2000" dirty="0">
              <a:solidFill>
                <a:srgbClr val="FF0000"/>
              </a:solidFill>
              <a:latin typeface="Times" pitchFamily="2" charset="0"/>
            </a:endParaRPr>
          </a:p>
        </p:txBody>
      </p:sp>
    </p:spTree>
    <p:extLst>
      <p:ext uri="{BB962C8B-B14F-4D97-AF65-F5344CB8AC3E}">
        <p14:creationId xmlns:p14="http://schemas.microsoft.com/office/powerpoint/2010/main" val="4108205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717EC-ECD6-A14F-80C2-08C96904052D}"/>
              </a:ext>
            </a:extLst>
          </p:cNvPr>
          <p:cNvSpPr>
            <a:spLocks noGrp="1"/>
          </p:cNvSpPr>
          <p:nvPr>
            <p:ph type="title"/>
          </p:nvPr>
        </p:nvSpPr>
        <p:spPr/>
        <p:txBody>
          <a:bodyPr/>
          <a:lstStyle/>
          <a:p>
            <a:r>
              <a:rPr kumimoji="1" lang="en-US" altLang="zh-CN" dirty="0">
                <a:latin typeface="Times" pitchFamily="2" charset="0"/>
              </a:rPr>
              <a:t>HIGHRES—Experiment</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B5789C94-212E-7946-86E3-499C1BFD45EE}"/>
              </a:ext>
            </a:extLst>
          </p:cNvPr>
          <p:cNvSpPr>
            <a:spLocks noGrp="1"/>
          </p:cNvSpPr>
          <p:nvPr>
            <p:ph idx="1"/>
          </p:nvPr>
        </p:nvSpPr>
        <p:spPr>
          <a:xfrm>
            <a:off x="838200" y="1825625"/>
            <a:ext cx="10515600" cy="981075"/>
          </a:xfrm>
        </p:spPr>
        <p:txBody>
          <a:bodyPr/>
          <a:lstStyle/>
          <a:p>
            <a:r>
              <a:rPr lang="en" altLang="zh-CN" dirty="0">
                <a:latin typeface="Times" pitchFamily="2" charset="0"/>
              </a:rPr>
              <a:t>Clarity and Fluency Evaluation </a:t>
            </a:r>
          </a:p>
        </p:txBody>
      </p:sp>
      <p:sp>
        <p:nvSpPr>
          <p:cNvPr id="4" name="灯片编号占位符 3">
            <a:extLst>
              <a:ext uri="{FF2B5EF4-FFF2-40B4-BE49-F238E27FC236}">
                <a16:creationId xmlns:a16="http://schemas.microsoft.com/office/drawing/2014/main" id="{4E3413C0-F327-A242-840A-1F42E754C132}"/>
              </a:ext>
            </a:extLst>
          </p:cNvPr>
          <p:cNvSpPr>
            <a:spLocks noGrp="1"/>
          </p:cNvSpPr>
          <p:nvPr>
            <p:ph type="sldNum" sz="quarter" idx="12"/>
          </p:nvPr>
        </p:nvSpPr>
        <p:spPr/>
        <p:txBody>
          <a:bodyPr/>
          <a:lstStyle/>
          <a:p>
            <a:fld id="{3BA621FD-5CB1-094B-97AC-112BE2702968}" type="slidenum">
              <a:rPr kumimoji="1" lang="zh-CN" altLang="en-US" smtClean="0"/>
              <a:t>47</a:t>
            </a:fld>
            <a:endParaRPr kumimoji="1" lang="zh-CN" altLang="en-US"/>
          </a:p>
        </p:txBody>
      </p:sp>
      <p:pic>
        <p:nvPicPr>
          <p:cNvPr id="7" name="图片 6">
            <a:extLst>
              <a:ext uri="{FF2B5EF4-FFF2-40B4-BE49-F238E27FC236}">
                <a16:creationId xmlns:a16="http://schemas.microsoft.com/office/drawing/2014/main" id="{A42FB307-68FD-5D4C-9750-44D24F8B21E7}"/>
              </a:ext>
            </a:extLst>
          </p:cNvPr>
          <p:cNvPicPr>
            <a:picLocks noChangeAspect="1"/>
          </p:cNvPicPr>
          <p:nvPr/>
        </p:nvPicPr>
        <p:blipFill>
          <a:blip r:embed="rId3"/>
          <a:stretch>
            <a:fillRect/>
          </a:stretch>
        </p:blipFill>
        <p:spPr>
          <a:xfrm>
            <a:off x="2806700" y="2879091"/>
            <a:ext cx="5365750" cy="2344420"/>
          </a:xfrm>
          <a:prstGeom prst="rect">
            <a:avLst/>
          </a:prstGeom>
        </p:spPr>
      </p:pic>
    </p:spTree>
    <p:extLst>
      <p:ext uri="{BB962C8B-B14F-4D97-AF65-F5344CB8AC3E}">
        <p14:creationId xmlns:p14="http://schemas.microsoft.com/office/powerpoint/2010/main" val="17772386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717EC-ECD6-A14F-80C2-08C96904052D}"/>
              </a:ext>
            </a:extLst>
          </p:cNvPr>
          <p:cNvSpPr>
            <a:spLocks noGrp="1"/>
          </p:cNvSpPr>
          <p:nvPr>
            <p:ph type="title"/>
          </p:nvPr>
        </p:nvSpPr>
        <p:spPr/>
        <p:txBody>
          <a:bodyPr/>
          <a:lstStyle/>
          <a:p>
            <a:r>
              <a:rPr kumimoji="1" lang="en-US" altLang="zh-CN" dirty="0">
                <a:latin typeface="Times" pitchFamily="2" charset="0"/>
              </a:rPr>
              <a:t>HIGHRES—Experiment</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B5789C94-212E-7946-86E3-499C1BFD45EE}"/>
              </a:ext>
            </a:extLst>
          </p:cNvPr>
          <p:cNvSpPr>
            <a:spLocks noGrp="1"/>
          </p:cNvSpPr>
          <p:nvPr>
            <p:ph idx="1"/>
          </p:nvPr>
        </p:nvSpPr>
        <p:spPr>
          <a:xfrm>
            <a:off x="838200" y="1825625"/>
            <a:ext cx="10515600" cy="981075"/>
          </a:xfrm>
        </p:spPr>
        <p:txBody>
          <a:bodyPr/>
          <a:lstStyle/>
          <a:p>
            <a:r>
              <a:rPr lang="en" altLang="zh-CN" dirty="0">
                <a:latin typeface="Times" pitchFamily="2" charset="0"/>
              </a:rPr>
              <a:t>Highlight-based ROUGE Evaluation </a:t>
            </a:r>
          </a:p>
        </p:txBody>
      </p:sp>
      <p:sp>
        <p:nvSpPr>
          <p:cNvPr id="4" name="灯片编号占位符 3">
            <a:extLst>
              <a:ext uri="{FF2B5EF4-FFF2-40B4-BE49-F238E27FC236}">
                <a16:creationId xmlns:a16="http://schemas.microsoft.com/office/drawing/2014/main" id="{4E3413C0-F327-A242-840A-1F42E754C132}"/>
              </a:ext>
            </a:extLst>
          </p:cNvPr>
          <p:cNvSpPr>
            <a:spLocks noGrp="1"/>
          </p:cNvSpPr>
          <p:nvPr>
            <p:ph type="sldNum" sz="quarter" idx="12"/>
          </p:nvPr>
        </p:nvSpPr>
        <p:spPr/>
        <p:txBody>
          <a:bodyPr/>
          <a:lstStyle/>
          <a:p>
            <a:fld id="{3BA621FD-5CB1-094B-97AC-112BE2702968}" type="slidenum">
              <a:rPr kumimoji="1" lang="zh-CN" altLang="en-US" smtClean="0"/>
              <a:t>48</a:t>
            </a:fld>
            <a:endParaRPr kumimoji="1" lang="zh-CN" altLang="en-US"/>
          </a:p>
        </p:txBody>
      </p:sp>
      <p:pic>
        <p:nvPicPr>
          <p:cNvPr id="5" name="图片 4">
            <a:extLst>
              <a:ext uri="{FF2B5EF4-FFF2-40B4-BE49-F238E27FC236}">
                <a16:creationId xmlns:a16="http://schemas.microsoft.com/office/drawing/2014/main" id="{2C8D76A1-666B-C144-8F92-AA767EC93D11}"/>
              </a:ext>
            </a:extLst>
          </p:cNvPr>
          <p:cNvPicPr>
            <a:picLocks noChangeAspect="1"/>
          </p:cNvPicPr>
          <p:nvPr/>
        </p:nvPicPr>
        <p:blipFill>
          <a:blip r:embed="rId3"/>
          <a:stretch>
            <a:fillRect/>
          </a:stretch>
        </p:blipFill>
        <p:spPr>
          <a:xfrm>
            <a:off x="3359150" y="2559051"/>
            <a:ext cx="4819650" cy="3484978"/>
          </a:xfrm>
          <a:prstGeom prst="rect">
            <a:avLst/>
          </a:prstGeom>
        </p:spPr>
      </p:pic>
      <p:sp>
        <p:nvSpPr>
          <p:cNvPr id="6" name="文本框 5">
            <a:extLst>
              <a:ext uri="{FF2B5EF4-FFF2-40B4-BE49-F238E27FC236}">
                <a16:creationId xmlns:a16="http://schemas.microsoft.com/office/drawing/2014/main" id="{6BF92E13-8A49-4C40-9DC7-61CE256500ED}"/>
              </a:ext>
            </a:extLst>
          </p:cNvPr>
          <p:cNvSpPr txBox="1"/>
          <p:nvPr/>
        </p:nvSpPr>
        <p:spPr>
          <a:xfrm>
            <a:off x="838200" y="3105834"/>
            <a:ext cx="3750129" cy="707886"/>
          </a:xfrm>
          <a:prstGeom prst="rect">
            <a:avLst/>
          </a:prstGeom>
          <a:noFill/>
        </p:spPr>
        <p:txBody>
          <a:bodyPr wrap="square" rtlCol="0">
            <a:spAutoFit/>
          </a:bodyPr>
          <a:lstStyle/>
          <a:p>
            <a:r>
              <a:rPr kumimoji="1" lang="en-US" altLang="zh-CN" sz="2000" dirty="0">
                <a:latin typeface="Times" pitchFamily="2" charset="0"/>
              </a:rPr>
              <a:t>Compare summaries with highlighted text</a:t>
            </a:r>
            <a:endParaRPr kumimoji="1" lang="zh-CN" altLang="en-US" sz="2000" dirty="0">
              <a:latin typeface="Times" pitchFamily="2" charset="0"/>
            </a:endParaRPr>
          </a:p>
        </p:txBody>
      </p:sp>
    </p:spTree>
    <p:extLst>
      <p:ext uri="{BB962C8B-B14F-4D97-AF65-F5344CB8AC3E}">
        <p14:creationId xmlns:p14="http://schemas.microsoft.com/office/powerpoint/2010/main" val="22927912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717EC-ECD6-A14F-80C2-08C96904052D}"/>
              </a:ext>
            </a:extLst>
          </p:cNvPr>
          <p:cNvSpPr>
            <a:spLocks noGrp="1"/>
          </p:cNvSpPr>
          <p:nvPr>
            <p:ph type="title"/>
          </p:nvPr>
        </p:nvSpPr>
        <p:spPr/>
        <p:txBody>
          <a:bodyPr/>
          <a:lstStyle/>
          <a:p>
            <a:r>
              <a:rPr kumimoji="1" lang="en-US" altLang="zh-CN" dirty="0">
                <a:latin typeface="Times" pitchFamily="2" charset="0"/>
              </a:rPr>
              <a:t>HIGHRES—Experiment</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B5789C94-212E-7946-86E3-499C1BFD45EE}"/>
              </a:ext>
            </a:extLst>
          </p:cNvPr>
          <p:cNvSpPr>
            <a:spLocks noGrp="1"/>
          </p:cNvSpPr>
          <p:nvPr>
            <p:ph idx="1"/>
          </p:nvPr>
        </p:nvSpPr>
        <p:spPr>
          <a:xfrm>
            <a:off x="838200" y="1825625"/>
            <a:ext cx="10515600" cy="981075"/>
          </a:xfrm>
        </p:spPr>
        <p:txBody>
          <a:bodyPr/>
          <a:lstStyle/>
          <a:p>
            <a:r>
              <a:rPr kumimoji="1" lang="en-US" altLang="zh-CN" dirty="0">
                <a:latin typeface="Times" pitchFamily="2" charset="0"/>
              </a:rPr>
              <a:t>Compare summaries with highlighted text</a:t>
            </a:r>
            <a:endParaRPr kumimoji="1" lang="zh-CN" altLang="en-US" dirty="0">
              <a:latin typeface="Times" pitchFamily="2" charset="0"/>
            </a:endParaRPr>
          </a:p>
        </p:txBody>
      </p:sp>
      <p:sp>
        <p:nvSpPr>
          <p:cNvPr id="4" name="灯片编号占位符 3">
            <a:extLst>
              <a:ext uri="{FF2B5EF4-FFF2-40B4-BE49-F238E27FC236}">
                <a16:creationId xmlns:a16="http://schemas.microsoft.com/office/drawing/2014/main" id="{4E3413C0-F327-A242-840A-1F42E754C132}"/>
              </a:ext>
            </a:extLst>
          </p:cNvPr>
          <p:cNvSpPr>
            <a:spLocks noGrp="1"/>
          </p:cNvSpPr>
          <p:nvPr>
            <p:ph type="sldNum" sz="quarter" idx="12"/>
          </p:nvPr>
        </p:nvSpPr>
        <p:spPr/>
        <p:txBody>
          <a:bodyPr/>
          <a:lstStyle/>
          <a:p>
            <a:fld id="{3BA621FD-5CB1-094B-97AC-112BE2702968}" type="slidenum">
              <a:rPr kumimoji="1" lang="zh-CN" altLang="en-US" smtClean="0"/>
              <a:t>49</a:t>
            </a:fld>
            <a:endParaRPr kumimoji="1" lang="zh-CN" altLang="en-US"/>
          </a:p>
        </p:txBody>
      </p:sp>
      <p:grpSp>
        <p:nvGrpSpPr>
          <p:cNvPr id="11" name="组合 10">
            <a:extLst>
              <a:ext uri="{FF2B5EF4-FFF2-40B4-BE49-F238E27FC236}">
                <a16:creationId xmlns:a16="http://schemas.microsoft.com/office/drawing/2014/main" id="{2A6DD701-6662-B342-AA55-2F030949556B}"/>
              </a:ext>
            </a:extLst>
          </p:cNvPr>
          <p:cNvGrpSpPr/>
          <p:nvPr/>
        </p:nvGrpSpPr>
        <p:grpSpPr>
          <a:xfrm>
            <a:off x="6953252" y="3041463"/>
            <a:ext cx="4762500" cy="1661166"/>
            <a:chOff x="6096000" y="2871372"/>
            <a:chExt cx="4762500" cy="1661166"/>
          </a:xfrm>
        </p:grpSpPr>
        <p:pic>
          <p:nvPicPr>
            <p:cNvPr id="10" name="图片 9">
              <a:extLst>
                <a:ext uri="{FF2B5EF4-FFF2-40B4-BE49-F238E27FC236}">
                  <a16:creationId xmlns:a16="http://schemas.microsoft.com/office/drawing/2014/main" id="{0B8FCD1D-407F-BF4D-A9AA-5D3287A81699}"/>
                </a:ext>
              </a:extLst>
            </p:cNvPr>
            <p:cNvPicPr>
              <a:picLocks noChangeAspect="1"/>
            </p:cNvPicPr>
            <p:nvPr/>
          </p:nvPicPr>
          <p:blipFill rotWithShape="1">
            <a:blip r:embed="rId3"/>
            <a:srcRect t="37358" r="1186" b="28243"/>
            <a:stretch/>
          </p:blipFill>
          <p:spPr>
            <a:xfrm>
              <a:off x="6096000" y="3333780"/>
              <a:ext cx="4762500" cy="1198758"/>
            </a:xfrm>
            <a:prstGeom prst="rect">
              <a:avLst/>
            </a:prstGeom>
          </p:spPr>
        </p:pic>
        <p:pic>
          <p:nvPicPr>
            <p:cNvPr id="5" name="图片 4">
              <a:extLst>
                <a:ext uri="{FF2B5EF4-FFF2-40B4-BE49-F238E27FC236}">
                  <a16:creationId xmlns:a16="http://schemas.microsoft.com/office/drawing/2014/main" id="{2C8D76A1-666B-C144-8F92-AA767EC93D11}"/>
                </a:ext>
              </a:extLst>
            </p:cNvPr>
            <p:cNvPicPr>
              <a:picLocks noChangeAspect="1"/>
            </p:cNvPicPr>
            <p:nvPr/>
          </p:nvPicPr>
          <p:blipFill rotWithShape="1">
            <a:blip r:embed="rId3"/>
            <a:srcRect r="1186" b="83330"/>
            <a:stretch/>
          </p:blipFill>
          <p:spPr>
            <a:xfrm>
              <a:off x="6096000" y="2871372"/>
              <a:ext cx="4762500" cy="580965"/>
            </a:xfrm>
            <a:prstGeom prst="rect">
              <a:avLst/>
            </a:prstGeom>
          </p:spPr>
        </p:pic>
      </p:grpSp>
      <p:pic>
        <p:nvPicPr>
          <p:cNvPr id="7" name="图片 6">
            <a:extLst>
              <a:ext uri="{FF2B5EF4-FFF2-40B4-BE49-F238E27FC236}">
                <a16:creationId xmlns:a16="http://schemas.microsoft.com/office/drawing/2014/main" id="{4CF67722-B4B6-8F4E-9BF3-94432F8D1E11}"/>
              </a:ext>
            </a:extLst>
          </p:cNvPr>
          <p:cNvPicPr>
            <a:picLocks noChangeAspect="1"/>
          </p:cNvPicPr>
          <p:nvPr/>
        </p:nvPicPr>
        <p:blipFill rotWithShape="1">
          <a:blip r:embed="rId4"/>
          <a:srcRect r="51480" b="37936"/>
          <a:stretch/>
        </p:blipFill>
        <p:spPr>
          <a:xfrm>
            <a:off x="476248" y="3007471"/>
            <a:ext cx="2626181" cy="1695158"/>
          </a:xfrm>
          <a:prstGeom prst="rect">
            <a:avLst/>
          </a:prstGeom>
        </p:spPr>
      </p:pic>
      <p:sp>
        <p:nvSpPr>
          <p:cNvPr id="9" name="文本框 8">
            <a:extLst>
              <a:ext uri="{FF2B5EF4-FFF2-40B4-BE49-F238E27FC236}">
                <a16:creationId xmlns:a16="http://schemas.microsoft.com/office/drawing/2014/main" id="{B95D7373-154F-604E-9152-A8B297BBB558}"/>
              </a:ext>
            </a:extLst>
          </p:cNvPr>
          <p:cNvSpPr txBox="1"/>
          <p:nvPr/>
        </p:nvSpPr>
        <p:spPr>
          <a:xfrm>
            <a:off x="476248" y="4721971"/>
            <a:ext cx="5513615" cy="400110"/>
          </a:xfrm>
          <a:prstGeom prst="rect">
            <a:avLst/>
          </a:prstGeom>
          <a:noFill/>
        </p:spPr>
        <p:txBody>
          <a:bodyPr wrap="square" rtlCol="0">
            <a:spAutoFit/>
          </a:bodyPr>
          <a:lstStyle/>
          <a:p>
            <a:r>
              <a:rPr kumimoji="1" lang="en-US" altLang="zh-CN" sz="2000" dirty="0">
                <a:latin typeface="Times" pitchFamily="2" charset="0"/>
              </a:rPr>
              <a:t>Content evaluation</a:t>
            </a:r>
            <a:endParaRPr kumimoji="1" lang="zh-CN" altLang="en-US" sz="2000" dirty="0">
              <a:latin typeface="Times" pitchFamily="2" charset="0"/>
            </a:endParaRPr>
          </a:p>
        </p:txBody>
      </p:sp>
      <p:pic>
        <p:nvPicPr>
          <p:cNvPr id="12" name="图片 11">
            <a:extLst>
              <a:ext uri="{FF2B5EF4-FFF2-40B4-BE49-F238E27FC236}">
                <a16:creationId xmlns:a16="http://schemas.microsoft.com/office/drawing/2014/main" id="{B39A2AA2-9CF1-A240-877F-0C09A22C691F}"/>
              </a:ext>
            </a:extLst>
          </p:cNvPr>
          <p:cNvPicPr>
            <a:picLocks noChangeAspect="1"/>
          </p:cNvPicPr>
          <p:nvPr/>
        </p:nvPicPr>
        <p:blipFill rotWithShape="1">
          <a:blip r:embed="rId5"/>
          <a:srcRect l="16162" r="17194" b="46921"/>
          <a:stretch/>
        </p:blipFill>
        <p:spPr>
          <a:xfrm>
            <a:off x="3377293" y="3412808"/>
            <a:ext cx="3575958" cy="1244392"/>
          </a:xfrm>
          <a:prstGeom prst="rect">
            <a:avLst/>
          </a:prstGeom>
        </p:spPr>
      </p:pic>
      <p:sp>
        <p:nvSpPr>
          <p:cNvPr id="13" name="文本框 12">
            <a:extLst>
              <a:ext uri="{FF2B5EF4-FFF2-40B4-BE49-F238E27FC236}">
                <a16:creationId xmlns:a16="http://schemas.microsoft.com/office/drawing/2014/main" id="{5444BFCB-22D2-9149-9C20-8D7473358306}"/>
              </a:ext>
            </a:extLst>
          </p:cNvPr>
          <p:cNvSpPr txBox="1"/>
          <p:nvPr/>
        </p:nvSpPr>
        <p:spPr>
          <a:xfrm>
            <a:off x="4196444" y="4806980"/>
            <a:ext cx="5513615" cy="400110"/>
          </a:xfrm>
          <a:prstGeom prst="rect">
            <a:avLst/>
          </a:prstGeom>
          <a:noFill/>
        </p:spPr>
        <p:txBody>
          <a:bodyPr wrap="square" rtlCol="0">
            <a:spAutoFit/>
          </a:bodyPr>
          <a:lstStyle/>
          <a:p>
            <a:r>
              <a:rPr kumimoji="1" lang="en-US" altLang="zh-CN" sz="2000" dirty="0">
                <a:latin typeface="Times" pitchFamily="2" charset="0"/>
              </a:rPr>
              <a:t>Fluency and Clarity</a:t>
            </a:r>
            <a:endParaRPr kumimoji="1" lang="zh-CN" altLang="en-US" sz="2000" dirty="0">
              <a:latin typeface="Times" pitchFamily="2" charset="0"/>
            </a:endParaRPr>
          </a:p>
        </p:txBody>
      </p:sp>
      <p:sp>
        <p:nvSpPr>
          <p:cNvPr id="14" name="文本框 13">
            <a:extLst>
              <a:ext uri="{FF2B5EF4-FFF2-40B4-BE49-F238E27FC236}">
                <a16:creationId xmlns:a16="http://schemas.microsoft.com/office/drawing/2014/main" id="{3BB2EBCC-C17D-3046-95D5-25206BA240E3}"/>
              </a:ext>
            </a:extLst>
          </p:cNvPr>
          <p:cNvSpPr txBox="1"/>
          <p:nvPr/>
        </p:nvSpPr>
        <p:spPr>
          <a:xfrm>
            <a:off x="8610600" y="4764927"/>
            <a:ext cx="2623456" cy="400110"/>
          </a:xfrm>
          <a:prstGeom prst="rect">
            <a:avLst/>
          </a:prstGeom>
          <a:noFill/>
        </p:spPr>
        <p:txBody>
          <a:bodyPr wrap="square" rtlCol="0">
            <a:spAutoFit/>
          </a:bodyPr>
          <a:lstStyle/>
          <a:p>
            <a:r>
              <a:rPr kumimoji="1" lang="en-US" altLang="zh-CN" sz="2000" dirty="0">
                <a:latin typeface="Times" pitchFamily="2" charset="0"/>
              </a:rPr>
              <a:t>HROUGE</a:t>
            </a:r>
            <a:endParaRPr kumimoji="1" lang="zh-CN" altLang="en-US" sz="2000" dirty="0">
              <a:latin typeface="Times" pitchFamily="2" charset="0"/>
            </a:endParaRPr>
          </a:p>
        </p:txBody>
      </p:sp>
    </p:spTree>
    <p:extLst>
      <p:ext uri="{BB962C8B-B14F-4D97-AF65-F5344CB8AC3E}">
        <p14:creationId xmlns:p14="http://schemas.microsoft.com/office/powerpoint/2010/main" val="1364726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783F2F-39A7-F94A-A172-4344E443DD8F}"/>
              </a:ext>
            </a:extLst>
          </p:cNvPr>
          <p:cNvSpPr>
            <a:spLocks noGrp="1"/>
          </p:cNvSpPr>
          <p:nvPr>
            <p:ph type="title"/>
          </p:nvPr>
        </p:nvSpPr>
        <p:spPr/>
        <p:txBody>
          <a:bodyPr/>
          <a:lstStyle/>
          <a:p>
            <a:r>
              <a:rPr kumimoji="1" lang="en-US" altLang="zh-CN" dirty="0">
                <a:latin typeface="Times" pitchFamily="2" charset="0"/>
              </a:rPr>
              <a:t>What is Summarization?</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0D1687BC-D6E7-444B-83CA-4E8A10AF5719}"/>
              </a:ext>
            </a:extLst>
          </p:cNvPr>
          <p:cNvSpPr>
            <a:spLocks noGrp="1"/>
          </p:cNvSpPr>
          <p:nvPr>
            <p:ph idx="1"/>
          </p:nvPr>
        </p:nvSpPr>
        <p:spPr>
          <a:xfrm>
            <a:off x="838200" y="1825625"/>
            <a:ext cx="10515600" cy="572518"/>
          </a:xfrm>
        </p:spPr>
        <p:txBody>
          <a:bodyPr/>
          <a:lstStyle/>
          <a:p>
            <a:r>
              <a:rPr kumimoji="1" lang="en-US" altLang="zh-CN" dirty="0">
                <a:latin typeface="Times" pitchFamily="2" charset="0"/>
              </a:rPr>
              <a:t>Source document	</a:t>
            </a:r>
            <a:endParaRPr kumimoji="1" lang="zh-CN" altLang="en-US" dirty="0">
              <a:latin typeface="Times" pitchFamily="2" charset="0"/>
            </a:endParaRPr>
          </a:p>
        </p:txBody>
      </p:sp>
      <p:sp>
        <p:nvSpPr>
          <p:cNvPr id="4" name="矩形 3">
            <a:extLst>
              <a:ext uri="{FF2B5EF4-FFF2-40B4-BE49-F238E27FC236}">
                <a16:creationId xmlns:a16="http://schemas.microsoft.com/office/drawing/2014/main" id="{FECE2188-3AB8-0740-A530-C9C8529F2F07}"/>
              </a:ext>
            </a:extLst>
          </p:cNvPr>
          <p:cNvSpPr/>
          <p:nvPr/>
        </p:nvSpPr>
        <p:spPr>
          <a:xfrm>
            <a:off x="838200" y="2398142"/>
            <a:ext cx="5066583" cy="403988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zh-CN" sz="2200" dirty="0" err="1">
                <a:solidFill>
                  <a:schemeClr val="tx1"/>
                </a:solidFill>
                <a:highlight>
                  <a:srgbClr val="FFFF00"/>
                </a:highlight>
                <a:latin typeface="Times" pitchFamily="2" charset="0"/>
              </a:rPr>
              <a:t>justin</a:t>
            </a:r>
            <a:r>
              <a:rPr lang="en" altLang="zh-CN" sz="2200" dirty="0">
                <a:solidFill>
                  <a:schemeClr val="tx1"/>
                </a:solidFill>
                <a:highlight>
                  <a:srgbClr val="FFFF00"/>
                </a:highlight>
                <a:latin typeface="Times" pitchFamily="2" charset="0"/>
              </a:rPr>
              <a:t> </a:t>
            </a:r>
            <a:r>
              <a:rPr lang="en" altLang="zh-CN" sz="2200" dirty="0" err="1">
                <a:solidFill>
                  <a:schemeClr val="tx1"/>
                </a:solidFill>
                <a:highlight>
                  <a:srgbClr val="FFFF00"/>
                </a:highlight>
                <a:latin typeface="Times" pitchFamily="2" charset="0"/>
              </a:rPr>
              <a:t>timberlake</a:t>
            </a:r>
            <a:r>
              <a:rPr lang="en" altLang="zh-CN" sz="2200" dirty="0">
                <a:solidFill>
                  <a:schemeClr val="tx1"/>
                </a:solidFill>
                <a:highlight>
                  <a:srgbClr val="FFFF00"/>
                </a:highlight>
                <a:latin typeface="Times" pitchFamily="2" charset="0"/>
              </a:rPr>
              <a:t> and </a:t>
            </a:r>
            <a:r>
              <a:rPr lang="en" altLang="zh-CN" sz="2200" dirty="0" err="1">
                <a:solidFill>
                  <a:schemeClr val="tx1"/>
                </a:solidFill>
                <a:highlight>
                  <a:srgbClr val="FFFF00"/>
                </a:highlight>
                <a:latin typeface="Times" pitchFamily="2" charset="0"/>
              </a:rPr>
              <a:t>jessica</a:t>
            </a:r>
            <a:r>
              <a:rPr lang="en" altLang="zh-CN" sz="2200" dirty="0">
                <a:solidFill>
                  <a:schemeClr val="tx1"/>
                </a:solidFill>
                <a:highlight>
                  <a:srgbClr val="FFFF00"/>
                </a:highlight>
                <a:latin typeface="Times" pitchFamily="2" charset="0"/>
              </a:rPr>
              <a:t> </a:t>
            </a:r>
            <a:r>
              <a:rPr lang="en" altLang="zh-CN" sz="2200" dirty="0" err="1">
                <a:solidFill>
                  <a:schemeClr val="tx1"/>
                </a:solidFill>
                <a:highlight>
                  <a:srgbClr val="FFFF00"/>
                </a:highlight>
                <a:latin typeface="Times" pitchFamily="2" charset="0"/>
              </a:rPr>
              <a:t>biel</a:t>
            </a:r>
            <a:r>
              <a:rPr lang="en" altLang="zh-CN" sz="2200" dirty="0">
                <a:solidFill>
                  <a:schemeClr val="tx1"/>
                </a:solidFill>
                <a:highlight>
                  <a:srgbClr val="FFFF00"/>
                </a:highlight>
                <a:latin typeface="Times" pitchFamily="2" charset="0"/>
              </a:rPr>
              <a:t> , welcome to parenthood . </a:t>
            </a:r>
            <a:r>
              <a:rPr lang="en" altLang="zh-CN" sz="2200" dirty="0">
                <a:solidFill>
                  <a:schemeClr val="tx1"/>
                </a:solidFill>
                <a:highlight>
                  <a:srgbClr val="00FF00"/>
                </a:highlight>
                <a:latin typeface="Times" pitchFamily="2" charset="0"/>
              </a:rPr>
              <a:t>the celebrity couple announced the arrival of their son , </a:t>
            </a:r>
            <a:r>
              <a:rPr lang="en" altLang="zh-CN" sz="2200" dirty="0" err="1">
                <a:solidFill>
                  <a:schemeClr val="tx1"/>
                </a:solidFill>
                <a:highlight>
                  <a:srgbClr val="00FF00"/>
                </a:highlight>
                <a:latin typeface="Times" pitchFamily="2" charset="0"/>
              </a:rPr>
              <a:t>silas</a:t>
            </a:r>
            <a:r>
              <a:rPr lang="en" altLang="zh-CN" sz="2200" dirty="0">
                <a:solidFill>
                  <a:schemeClr val="tx1"/>
                </a:solidFill>
                <a:highlight>
                  <a:srgbClr val="00FF00"/>
                </a:highlight>
                <a:latin typeface="Times" pitchFamily="2" charset="0"/>
              </a:rPr>
              <a:t> </a:t>
            </a:r>
            <a:r>
              <a:rPr lang="en" altLang="zh-CN" sz="2200" dirty="0" err="1">
                <a:solidFill>
                  <a:schemeClr val="tx1"/>
                </a:solidFill>
                <a:highlight>
                  <a:srgbClr val="00FF00"/>
                </a:highlight>
                <a:latin typeface="Times" pitchFamily="2" charset="0"/>
              </a:rPr>
              <a:t>randall</a:t>
            </a:r>
            <a:r>
              <a:rPr lang="en" altLang="zh-CN" sz="2200" dirty="0">
                <a:solidFill>
                  <a:schemeClr val="tx1"/>
                </a:solidFill>
                <a:highlight>
                  <a:srgbClr val="00FF00"/>
                </a:highlight>
                <a:latin typeface="Times" pitchFamily="2" charset="0"/>
              </a:rPr>
              <a:t> </a:t>
            </a:r>
            <a:r>
              <a:rPr lang="en" altLang="zh-CN" sz="2200" dirty="0" err="1">
                <a:solidFill>
                  <a:schemeClr val="tx1"/>
                </a:solidFill>
                <a:highlight>
                  <a:srgbClr val="00FF00"/>
                </a:highlight>
                <a:latin typeface="Times" pitchFamily="2" charset="0"/>
              </a:rPr>
              <a:t>timberlake</a:t>
            </a:r>
            <a:r>
              <a:rPr lang="en" altLang="zh-CN" sz="2200" dirty="0">
                <a:solidFill>
                  <a:schemeClr val="tx1"/>
                </a:solidFill>
                <a:latin typeface="Times" pitchFamily="2" charset="0"/>
              </a:rPr>
              <a:t> , in statements to people . `` </a:t>
            </a:r>
            <a:r>
              <a:rPr lang="en" altLang="zh-CN" sz="2200" dirty="0" err="1">
                <a:solidFill>
                  <a:schemeClr val="tx1"/>
                </a:solidFill>
                <a:latin typeface="Times" pitchFamily="2" charset="0"/>
              </a:rPr>
              <a:t>silas</a:t>
            </a:r>
            <a:r>
              <a:rPr lang="en" altLang="zh-CN" sz="2200" dirty="0">
                <a:solidFill>
                  <a:schemeClr val="tx1"/>
                </a:solidFill>
                <a:latin typeface="Times" pitchFamily="2" charset="0"/>
              </a:rPr>
              <a:t> was the middle name of </a:t>
            </a:r>
            <a:r>
              <a:rPr lang="en" altLang="zh-CN" sz="2200" dirty="0" err="1">
                <a:solidFill>
                  <a:schemeClr val="tx1"/>
                </a:solidFill>
                <a:latin typeface="Times" pitchFamily="2" charset="0"/>
              </a:rPr>
              <a:t>timberlake</a:t>
            </a:r>
            <a:r>
              <a:rPr lang="en" altLang="zh-CN" sz="2200" dirty="0">
                <a:solidFill>
                  <a:schemeClr val="tx1"/>
                </a:solidFill>
                <a:latin typeface="Times" pitchFamily="2" charset="0"/>
              </a:rPr>
              <a:t> 's maternal grandfather bill </a:t>
            </a:r>
            <a:r>
              <a:rPr lang="en" altLang="zh-CN" sz="2200" dirty="0" err="1">
                <a:solidFill>
                  <a:schemeClr val="tx1"/>
                </a:solidFill>
                <a:latin typeface="Times" pitchFamily="2" charset="0"/>
              </a:rPr>
              <a:t>bomar</a:t>
            </a:r>
            <a:r>
              <a:rPr lang="en" altLang="zh-CN" sz="2200" dirty="0">
                <a:solidFill>
                  <a:schemeClr val="tx1"/>
                </a:solidFill>
                <a:latin typeface="Times" pitchFamily="2" charset="0"/>
              </a:rPr>
              <a:t> , who died in 2012 , while </a:t>
            </a:r>
            <a:r>
              <a:rPr lang="en" altLang="zh-CN" sz="2200" dirty="0" err="1">
                <a:solidFill>
                  <a:schemeClr val="tx1"/>
                </a:solidFill>
                <a:latin typeface="Times" pitchFamily="2" charset="0"/>
              </a:rPr>
              <a:t>randall</a:t>
            </a:r>
            <a:r>
              <a:rPr lang="en" altLang="zh-CN" sz="2200" dirty="0">
                <a:solidFill>
                  <a:schemeClr val="tx1"/>
                </a:solidFill>
                <a:latin typeface="Times" pitchFamily="2" charset="0"/>
              </a:rPr>
              <a:t> is the musician 's own middle name , as well as his father 's first , '' people reports . </a:t>
            </a:r>
            <a:r>
              <a:rPr lang="en" altLang="zh-CN" sz="2200" dirty="0">
                <a:solidFill>
                  <a:schemeClr val="tx1"/>
                </a:solidFill>
                <a:highlight>
                  <a:srgbClr val="00FFFF"/>
                </a:highlight>
                <a:latin typeface="Times" pitchFamily="2" charset="0"/>
              </a:rPr>
              <a:t>the couple announced the pregnancy in </a:t>
            </a:r>
            <a:r>
              <a:rPr lang="en" altLang="zh-CN" sz="2200" dirty="0" err="1">
                <a:solidFill>
                  <a:schemeClr val="tx1"/>
                </a:solidFill>
                <a:highlight>
                  <a:srgbClr val="00FFFF"/>
                </a:highlight>
                <a:latin typeface="Times" pitchFamily="2" charset="0"/>
              </a:rPr>
              <a:t>january</a:t>
            </a:r>
            <a:r>
              <a:rPr lang="en" altLang="zh-CN" sz="2200" dirty="0">
                <a:solidFill>
                  <a:schemeClr val="tx1"/>
                </a:solidFill>
                <a:highlight>
                  <a:srgbClr val="00FFFF"/>
                </a:highlight>
                <a:latin typeface="Times" pitchFamily="2" charset="0"/>
              </a:rPr>
              <a:t> </a:t>
            </a:r>
            <a:r>
              <a:rPr lang="en" altLang="zh-CN" sz="2200" dirty="0">
                <a:solidFill>
                  <a:schemeClr val="tx1"/>
                </a:solidFill>
                <a:latin typeface="Times" pitchFamily="2" charset="0"/>
              </a:rPr>
              <a:t>, …</a:t>
            </a:r>
          </a:p>
        </p:txBody>
      </p:sp>
      <p:sp>
        <p:nvSpPr>
          <p:cNvPr id="5" name="矩形 4">
            <a:extLst>
              <a:ext uri="{FF2B5EF4-FFF2-40B4-BE49-F238E27FC236}">
                <a16:creationId xmlns:a16="http://schemas.microsoft.com/office/drawing/2014/main" id="{E8F2AFE1-0974-2446-9961-8786A16BBB94}"/>
              </a:ext>
            </a:extLst>
          </p:cNvPr>
          <p:cNvSpPr/>
          <p:nvPr/>
        </p:nvSpPr>
        <p:spPr>
          <a:xfrm>
            <a:off x="6561826" y="5292546"/>
            <a:ext cx="5463396" cy="1107996"/>
          </a:xfrm>
          <a:prstGeom prst="rect">
            <a:avLst/>
          </a:prstGeom>
        </p:spPr>
        <p:txBody>
          <a:bodyPr wrap="square">
            <a:spAutoFit/>
          </a:bodyPr>
          <a:lstStyle/>
          <a:p>
            <a:r>
              <a:rPr lang="en" altLang="zh-CN" sz="2200" dirty="0" err="1">
                <a:effectLst/>
                <a:highlight>
                  <a:srgbClr val="FFFF00"/>
                </a:highlight>
                <a:latin typeface="Times" pitchFamily="2" charset="0"/>
              </a:rPr>
              <a:t>timberlake</a:t>
            </a:r>
            <a:r>
              <a:rPr lang="en" altLang="zh-CN" sz="2200" dirty="0">
                <a:effectLst/>
                <a:highlight>
                  <a:srgbClr val="FFFF00"/>
                </a:highlight>
                <a:latin typeface="Times" pitchFamily="2" charset="0"/>
              </a:rPr>
              <a:t> and </a:t>
            </a:r>
            <a:r>
              <a:rPr lang="en" altLang="zh-CN" sz="2200" dirty="0" err="1">
                <a:effectLst/>
                <a:highlight>
                  <a:srgbClr val="FFFF00"/>
                </a:highlight>
                <a:latin typeface="Times" pitchFamily="2" charset="0"/>
              </a:rPr>
              <a:t>biel</a:t>
            </a:r>
            <a:r>
              <a:rPr lang="en" altLang="zh-CN" sz="2200" dirty="0">
                <a:effectLst/>
                <a:highlight>
                  <a:srgbClr val="FFFF00"/>
                </a:highlight>
                <a:latin typeface="Times" pitchFamily="2" charset="0"/>
              </a:rPr>
              <a:t> welcome </a:t>
            </a:r>
            <a:r>
              <a:rPr lang="en" altLang="zh-CN" sz="2200" dirty="0">
                <a:effectLst/>
                <a:highlight>
                  <a:srgbClr val="00FF00"/>
                </a:highlight>
                <a:latin typeface="Times" pitchFamily="2" charset="0"/>
              </a:rPr>
              <a:t>son </a:t>
            </a:r>
            <a:r>
              <a:rPr lang="en" altLang="zh-CN" sz="2200" dirty="0" err="1">
                <a:effectLst/>
                <a:highlight>
                  <a:srgbClr val="00FF00"/>
                </a:highlight>
                <a:latin typeface="Times" pitchFamily="2" charset="0"/>
              </a:rPr>
              <a:t>silas</a:t>
            </a:r>
            <a:r>
              <a:rPr lang="en" altLang="zh-CN" sz="2200" dirty="0">
                <a:effectLst/>
                <a:highlight>
                  <a:srgbClr val="00FF00"/>
                </a:highlight>
                <a:latin typeface="Times" pitchFamily="2" charset="0"/>
              </a:rPr>
              <a:t> </a:t>
            </a:r>
            <a:r>
              <a:rPr lang="en" altLang="zh-CN" sz="2200" dirty="0" err="1">
                <a:effectLst/>
                <a:highlight>
                  <a:srgbClr val="00FF00"/>
                </a:highlight>
                <a:latin typeface="Times" pitchFamily="2" charset="0"/>
              </a:rPr>
              <a:t>randall</a:t>
            </a:r>
            <a:r>
              <a:rPr lang="en" altLang="zh-CN" sz="2200" dirty="0">
                <a:effectLst/>
                <a:highlight>
                  <a:srgbClr val="00FF00"/>
                </a:highlight>
                <a:latin typeface="Times" pitchFamily="2" charset="0"/>
              </a:rPr>
              <a:t> </a:t>
            </a:r>
            <a:r>
              <a:rPr lang="en" altLang="zh-CN" sz="2200" dirty="0" err="1">
                <a:effectLst/>
                <a:highlight>
                  <a:srgbClr val="00FF00"/>
                </a:highlight>
                <a:latin typeface="Times" pitchFamily="2" charset="0"/>
              </a:rPr>
              <a:t>timberlake</a:t>
            </a:r>
            <a:r>
              <a:rPr lang="en" altLang="zh-CN" sz="2200" dirty="0">
                <a:effectLst/>
                <a:highlight>
                  <a:srgbClr val="00FF00"/>
                </a:highlight>
                <a:latin typeface="Times" pitchFamily="2" charset="0"/>
              </a:rPr>
              <a:t> .</a:t>
            </a:r>
            <a:r>
              <a:rPr lang="en" altLang="zh-CN" sz="2200" dirty="0">
                <a:effectLst/>
                <a:latin typeface="Times" pitchFamily="2" charset="0"/>
              </a:rPr>
              <a:t> </a:t>
            </a:r>
            <a:r>
              <a:rPr lang="en" altLang="zh-CN" sz="2200" dirty="0">
                <a:effectLst/>
                <a:highlight>
                  <a:srgbClr val="00FFFF"/>
                </a:highlight>
                <a:latin typeface="Times" pitchFamily="2" charset="0"/>
              </a:rPr>
              <a:t>the couple announced the pregnancy in </a:t>
            </a:r>
            <a:r>
              <a:rPr lang="en" altLang="zh-CN" sz="2200" dirty="0" err="1">
                <a:effectLst/>
                <a:highlight>
                  <a:srgbClr val="00FFFF"/>
                </a:highlight>
                <a:latin typeface="Times" pitchFamily="2" charset="0"/>
              </a:rPr>
              <a:t>january</a:t>
            </a:r>
            <a:r>
              <a:rPr lang="en" altLang="zh-CN" sz="2200" dirty="0">
                <a:effectLst/>
                <a:highlight>
                  <a:srgbClr val="00FFFF"/>
                </a:highlight>
                <a:latin typeface="Times" pitchFamily="2" charset="0"/>
              </a:rPr>
              <a:t> . </a:t>
            </a:r>
          </a:p>
        </p:txBody>
      </p:sp>
      <p:sp>
        <p:nvSpPr>
          <p:cNvPr id="6" name="内容占位符 2">
            <a:extLst>
              <a:ext uri="{FF2B5EF4-FFF2-40B4-BE49-F238E27FC236}">
                <a16:creationId xmlns:a16="http://schemas.microsoft.com/office/drawing/2014/main" id="{B156AC76-DDFE-E940-8B72-DE9FF13396B0}"/>
              </a:ext>
            </a:extLst>
          </p:cNvPr>
          <p:cNvSpPr txBox="1">
            <a:spLocks/>
          </p:cNvSpPr>
          <p:nvPr/>
        </p:nvSpPr>
        <p:spPr>
          <a:xfrm>
            <a:off x="6287218" y="4720028"/>
            <a:ext cx="3909204" cy="5725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a:latin typeface="Times" pitchFamily="2" charset="0"/>
              </a:rPr>
              <a:t>Abstractive Summary</a:t>
            </a:r>
            <a:endParaRPr kumimoji="1" lang="zh-CN" altLang="en-US" dirty="0">
              <a:latin typeface="Times" pitchFamily="2" charset="0"/>
            </a:endParaRPr>
          </a:p>
        </p:txBody>
      </p:sp>
      <p:sp>
        <p:nvSpPr>
          <p:cNvPr id="7" name="矩形 6">
            <a:extLst>
              <a:ext uri="{FF2B5EF4-FFF2-40B4-BE49-F238E27FC236}">
                <a16:creationId xmlns:a16="http://schemas.microsoft.com/office/drawing/2014/main" id="{8154D005-D3C0-D642-A72C-5CA01044342B}"/>
              </a:ext>
            </a:extLst>
          </p:cNvPr>
          <p:cNvSpPr/>
          <p:nvPr/>
        </p:nvSpPr>
        <p:spPr>
          <a:xfrm>
            <a:off x="6561826" y="2398143"/>
            <a:ext cx="5463396" cy="1107996"/>
          </a:xfrm>
          <a:prstGeom prst="rect">
            <a:avLst/>
          </a:prstGeom>
        </p:spPr>
        <p:txBody>
          <a:bodyPr wrap="square">
            <a:spAutoFit/>
          </a:bodyPr>
          <a:lstStyle/>
          <a:p>
            <a:r>
              <a:rPr lang="en" altLang="zh-CN" sz="2200" dirty="0" err="1">
                <a:solidFill>
                  <a:schemeClr val="tx1"/>
                </a:solidFill>
                <a:latin typeface="Times" pitchFamily="2" charset="0"/>
              </a:rPr>
              <a:t>justin</a:t>
            </a:r>
            <a:r>
              <a:rPr lang="en" altLang="zh-CN" sz="2200" dirty="0">
                <a:solidFill>
                  <a:schemeClr val="tx1"/>
                </a:solidFill>
                <a:latin typeface="Times" pitchFamily="2" charset="0"/>
              </a:rPr>
              <a:t> </a:t>
            </a:r>
            <a:r>
              <a:rPr lang="en" altLang="zh-CN" sz="2200" dirty="0" err="1">
                <a:solidFill>
                  <a:schemeClr val="tx1"/>
                </a:solidFill>
                <a:latin typeface="Times" pitchFamily="2" charset="0"/>
              </a:rPr>
              <a:t>timberlake</a:t>
            </a:r>
            <a:r>
              <a:rPr lang="en" altLang="zh-CN" sz="2200" dirty="0">
                <a:solidFill>
                  <a:schemeClr val="tx1"/>
                </a:solidFill>
                <a:latin typeface="Times" pitchFamily="2" charset="0"/>
              </a:rPr>
              <a:t> and </a:t>
            </a:r>
            <a:r>
              <a:rPr lang="en" altLang="zh-CN" sz="2200" dirty="0" err="1">
                <a:solidFill>
                  <a:schemeClr val="tx1"/>
                </a:solidFill>
                <a:latin typeface="Times" pitchFamily="2" charset="0"/>
              </a:rPr>
              <a:t>jessica</a:t>
            </a:r>
            <a:r>
              <a:rPr lang="en" altLang="zh-CN" sz="2200" dirty="0">
                <a:solidFill>
                  <a:schemeClr val="tx1"/>
                </a:solidFill>
                <a:latin typeface="Times" pitchFamily="2" charset="0"/>
              </a:rPr>
              <a:t> </a:t>
            </a:r>
            <a:r>
              <a:rPr lang="en" altLang="zh-CN" sz="2200" dirty="0" err="1">
                <a:solidFill>
                  <a:schemeClr val="tx1"/>
                </a:solidFill>
                <a:latin typeface="Times" pitchFamily="2" charset="0"/>
              </a:rPr>
              <a:t>biel</a:t>
            </a:r>
            <a:r>
              <a:rPr lang="en" altLang="zh-CN" sz="2200" dirty="0">
                <a:solidFill>
                  <a:schemeClr val="tx1"/>
                </a:solidFill>
                <a:latin typeface="Times" pitchFamily="2" charset="0"/>
              </a:rPr>
              <a:t> , welcome to parenthood . the celebrity couple announced the arrival of their son .</a:t>
            </a:r>
            <a:endParaRPr lang="en" altLang="zh-CN" sz="2200" dirty="0">
              <a:effectLst/>
              <a:latin typeface="Times" pitchFamily="2" charset="0"/>
            </a:endParaRPr>
          </a:p>
        </p:txBody>
      </p:sp>
      <p:sp>
        <p:nvSpPr>
          <p:cNvPr id="8" name="内容占位符 2">
            <a:extLst>
              <a:ext uri="{FF2B5EF4-FFF2-40B4-BE49-F238E27FC236}">
                <a16:creationId xmlns:a16="http://schemas.microsoft.com/office/drawing/2014/main" id="{42D4EB5A-66CF-FC41-925D-DCB8AB470886}"/>
              </a:ext>
            </a:extLst>
          </p:cNvPr>
          <p:cNvSpPr txBox="1">
            <a:spLocks/>
          </p:cNvSpPr>
          <p:nvPr/>
        </p:nvSpPr>
        <p:spPr>
          <a:xfrm>
            <a:off x="6374920" y="1825625"/>
            <a:ext cx="3909204" cy="5725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a:latin typeface="Times" pitchFamily="2" charset="0"/>
              </a:rPr>
              <a:t>Extractive Summary</a:t>
            </a:r>
            <a:endParaRPr kumimoji="1" lang="zh-CN" altLang="en-US" dirty="0">
              <a:latin typeface="Times" pitchFamily="2" charset="0"/>
            </a:endParaRPr>
          </a:p>
        </p:txBody>
      </p:sp>
      <p:sp>
        <p:nvSpPr>
          <p:cNvPr id="9" name="灯片编号占位符 8">
            <a:extLst>
              <a:ext uri="{FF2B5EF4-FFF2-40B4-BE49-F238E27FC236}">
                <a16:creationId xmlns:a16="http://schemas.microsoft.com/office/drawing/2014/main" id="{00260FAC-665D-204E-80A1-47B1928588D9}"/>
              </a:ext>
            </a:extLst>
          </p:cNvPr>
          <p:cNvSpPr>
            <a:spLocks noGrp="1"/>
          </p:cNvSpPr>
          <p:nvPr>
            <p:ph type="sldNum" sz="quarter" idx="12"/>
          </p:nvPr>
        </p:nvSpPr>
        <p:spPr/>
        <p:txBody>
          <a:bodyPr/>
          <a:lstStyle/>
          <a:p>
            <a:fld id="{3BA621FD-5CB1-094B-97AC-112BE2702968}" type="slidenum">
              <a:rPr kumimoji="1" lang="zh-CN" altLang="en-US" smtClean="0"/>
              <a:t>5</a:t>
            </a:fld>
            <a:endParaRPr kumimoji="1" lang="zh-CN" altLang="en-US"/>
          </a:p>
        </p:txBody>
      </p:sp>
      <p:sp>
        <p:nvSpPr>
          <p:cNvPr id="10" name="文本框 9">
            <a:extLst>
              <a:ext uri="{FF2B5EF4-FFF2-40B4-BE49-F238E27FC236}">
                <a16:creationId xmlns:a16="http://schemas.microsoft.com/office/drawing/2014/main" id="{D69C2B3D-9D22-DC46-A7FB-0B90807BBE49}"/>
              </a:ext>
            </a:extLst>
          </p:cNvPr>
          <p:cNvSpPr txBox="1"/>
          <p:nvPr/>
        </p:nvSpPr>
        <p:spPr>
          <a:xfrm>
            <a:off x="11853333" y="1574800"/>
            <a:ext cx="184731" cy="369332"/>
          </a:xfrm>
          <a:prstGeom prst="rect">
            <a:avLst/>
          </a:prstGeom>
          <a:noFill/>
        </p:spPr>
        <p:txBody>
          <a:bodyPr wrap="none" rtlCol="0">
            <a:spAutoFit/>
          </a:bodyPr>
          <a:lstStyle/>
          <a:p>
            <a:endParaRPr kumimoji="1" lang="zh-CN" altLang="en-US" dirty="0"/>
          </a:p>
        </p:txBody>
      </p:sp>
    </p:spTree>
    <p:extLst>
      <p:ext uri="{BB962C8B-B14F-4D97-AF65-F5344CB8AC3E}">
        <p14:creationId xmlns:p14="http://schemas.microsoft.com/office/powerpoint/2010/main" val="32011197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717EC-ECD6-A14F-80C2-08C96904052D}"/>
              </a:ext>
            </a:extLst>
          </p:cNvPr>
          <p:cNvSpPr>
            <a:spLocks noGrp="1"/>
          </p:cNvSpPr>
          <p:nvPr>
            <p:ph type="title"/>
          </p:nvPr>
        </p:nvSpPr>
        <p:spPr/>
        <p:txBody>
          <a:bodyPr/>
          <a:lstStyle/>
          <a:p>
            <a:r>
              <a:rPr kumimoji="1" lang="en-US" altLang="zh-CN" dirty="0">
                <a:latin typeface="Times" pitchFamily="2" charset="0"/>
              </a:rPr>
              <a:t>Conclusion</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B5789C94-212E-7946-86E3-499C1BFD45EE}"/>
              </a:ext>
            </a:extLst>
          </p:cNvPr>
          <p:cNvSpPr>
            <a:spLocks noGrp="1"/>
          </p:cNvSpPr>
          <p:nvPr>
            <p:ph idx="1"/>
          </p:nvPr>
        </p:nvSpPr>
        <p:spPr>
          <a:xfrm>
            <a:off x="838200" y="1825625"/>
            <a:ext cx="10515600" cy="3268889"/>
          </a:xfrm>
        </p:spPr>
        <p:txBody>
          <a:bodyPr>
            <a:normAutofit/>
          </a:bodyPr>
          <a:lstStyle/>
          <a:p>
            <a:r>
              <a:rPr kumimoji="1" lang="en" altLang="zh-CN" dirty="0">
                <a:latin typeface="Times" pitchFamily="2" charset="0"/>
              </a:rPr>
              <a:t>Previous automatic summarization evaluation metrics considered </a:t>
            </a:r>
            <a:r>
              <a:rPr kumimoji="1" lang="en" altLang="zh-CN" dirty="0">
                <a:solidFill>
                  <a:srgbClr val="FF0000"/>
                </a:solidFill>
                <a:latin typeface="Times" pitchFamily="2" charset="0"/>
              </a:rPr>
              <a:t>one single reference summary </a:t>
            </a:r>
            <a:r>
              <a:rPr kumimoji="1" lang="en" altLang="zh-CN" dirty="0">
                <a:latin typeface="Times" pitchFamily="2" charset="0"/>
              </a:rPr>
              <a:t>during evaluation.</a:t>
            </a:r>
          </a:p>
          <a:p>
            <a:r>
              <a:rPr kumimoji="1" lang="en" altLang="zh-CN" dirty="0">
                <a:latin typeface="Times" pitchFamily="2" charset="0"/>
              </a:rPr>
              <a:t>Previous manual evaluation metrics also use </a:t>
            </a:r>
            <a:r>
              <a:rPr kumimoji="1" lang="en" altLang="zh-CN" dirty="0">
                <a:solidFill>
                  <a:srgbClr val="FF0000"/>
                </a:solidFill>
                <a:latin typeface="Times" pitchFamily="2" charset="0"/>
              </a:rPr>
              <a:t>one single reference summary </a:t>
            </a:r>
            <a:r>
              <a:rPr kumimoji="1" lang="en" altLang="zh-CN" dirty="0">
                <a:latin typeface="Times" pitchFamily="2" charset="0"/>
              </a:rPr>
              <a:t>for evaluation. </a:t>
            </a:r>
          </a:p>
          <a:p>
            <a:r>
              <a:rPr kumimoji="1" lang="en" altLang="zh-CN" dirty="0">
                <a:latin typeface="Times" pitchFamily="2" charset="0"/>
              </a:rPr>
              <a:t>HIGHRES </a:t>
            </a:r>
            <a:r>
              <a:rPr kumimoji="1" lang="en" altLang="zh-CN" dirty="0">
                <a:solidFill>
                  <a:srgbClr val="FF0000"/>
                </a:solidFill>
                <a:latin typeface="Times" pitchFamily="2" charset="0"/>
              </a:rPr>
              <a:t>manually</a:t>
            </a:r>
            <a:r>
              <a:rPr kumimoji="1" lang="en" altLang="zh-CN" dirty="0">
                <a:latin typeface="Times" pitchFamily="2" charset="0"/>
              </a:rPr>
              <a:t> highlighted words/phrases/sentences in source document.</a:t>
            </a:r>
          </a:p>
          <a:p>
            <a:r>
              <a:rPr lang="en" altLang="zh-CN" dirty="0">
                <a:latin typeface="Times" pitchFamily="2" charset="0"/>
              </a:rPr>
              <a:t>Reduce labor </a:t>
            </a:r>
            <a:r>
              <a:rPr lang="en" altLang="zh-CN" dirty="0" err="1">
                <a:latin typeface="Times" pitchFamily="2" charset="0"/>
              </a:rPr>
              <a:t>costs?Automatic</a:t>
            </a:r>
            <a:r>
              <a:rPr lang="en" altLang="zh-CN" dirty="0">
                <a:latin typeface="Times" pitchFamily="2" charset="0"/>
              </a:rPr>
              <a:t> evaluation?</a:t>
            </a:r>
          </a:p>
        </p:txBody>
      </p:sp>
      <p:sp>
        <p:nvSpPr>
          <p:cNvPr id="4" name="灯片编号占位符 3">
            <a:extLst>
              <a:ext uri="{FF2B5EF4-FFF2-40B4-BE49-F238E27FC236}">
                <a16:creationId xmlns:a16="http://schemas.microsoft.com/office/drawing/2014/main" id="{4E3413C0-F327-A242-840A-1F42E754C132}"/>
              </a:ext>
            </a:extLst>
          </p:cNvPr>
          <p:cNvSpPr>
            <a:spLocks noGrp="1"/>
          </p:cNvSpPr>
          <p:nvPr>
            <p:ph type="sldNum" sz="quarter" idx="12"/>
          </p:nvPr>
        </p:nvSpPr>
        <p:spPr/>
        <p:txBody>
          <a:bodyPr/>
          <a:lstStyle/>
          <a:p>
            <a:fld id="{3BA621FD-5CB1-094B-97AC-112BE2702968}" type="slidenum">
              <a:rPr kumimoji="1" lang="zh-CN" altLang="en-US" smtClean="0"/>
              <a:t>50</a:t>
            </a:fld>
            <a:endParaRPr kumimoji="1" lang="zh-CN" altLang="en-US"/>
          </a:p>
        </p:txBody>
      </p:sp>
    </p:spTree>
    <p:extLst>
      <p:ext uri="{BB962C8B-B14F-4D97-AF65-F5344CB8AC3E}">
        <p14:creationId xmlns:p14="http://schemas.microsoft.com/office/powerpoint/2010/main" val="28994058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717EC-ECD6-A14F-80C2-08C96904052D}"/>
              </a:ext>
            </a:extLst>
          </p:cNvPr>
          <p:cNvSpPr>
            <a:spLocks noGrp="1"/>
          </p:cNvSpPr>
          <p:nvPr>
            <p:ph type="title"/>
          </p:nvPr>
        </p:nvSpPr>
        <p:spPr/>
        <p:txBody>
          <a:bodyPr/>
          <a:lstStyle/>
          <a:p>
            <a:r>
              <a:rPr kumimoji="1" lang="en-US" altLang="zh-CN" dirty="0">
                <a:latin typeface="Times" pitchFamily="2" charset="0"/>
              </a:rPr>
              <a:t>Previous Automatic Evaluation Metrics</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B5789C94-212E-7946-86E3-499C1BFD45EE}"/>
              </a:ext>
            </a:extLst>
          </p:cNvPr>
          <p:cNvSpPr>
            <a:spLocks noGrp="1"/>
          </p:cNvSpPr>
          <p:nvPr>
            <p:ph idx="1"/>
          </p:nvPr>
        </p:nvSpPr>
        <p:spPr/>
        <p:txBody>
          <a:bodyPr/>
          <a:lstStyle/>
          <a:p>
            <a:r>
              <a:rPr kumimoji="1" lang="en-US" altLang="zh-CN" dirty="0">
                <a:latin typeface="Times" pitchFamily="2" charset="0"/>
              </a:rPr>
              <a:t>METEOR</a:t>
            </a:r>
          </a:p>
          <a:p>
            <a:pPr lvl="1"/>
            <a:r>
              <a:rPr kumimoji="1" lang="en-US" altLang="zh-CN" dirty="0">
                <a:latin typeface="Times" pitchFamily="2" charset="0"/>
              </a:rPr>
              <a:t>unigram</a:t>
            </a:r>
          </a:p>
          <a:p>
            <a:endParaRPr kumimoji="1" lang="zh-CN" altLang="en-US" dirty="0"/>
          </a:p>
        </p:txBody>
      </p:sp>
      <p:sp>
        <p:nvSpPr>
          <p:cNvPr id="4" name="灯片编号占位符 3">
            <a:extLst>
              <a:ext uri="{FF2B5EF4-FFF2-40B4-BE49-F238E27FC236}">
                <a16:creationId xmlns:a16="http://schemas.microsoft.com/office/drawing/2014/main" id="{4E3413C0-F327-A242-840A-1F42E754C132}"/>
              </a:ext>
            </a:extLst>
          </p:cNvPr>
          <p:cNvSpPr>
            <a:spLocks noGrp="1"/>
          </p:cNvSpPr>
          <p:nvPr>
            <p:ph type="sldNum" sz="quarter" idx="12"/>
          </p:nvPr>
        </p:nvSpPr>
        <p:spPr/>
        <p:txBody>
          <a:bodyPr/>
          <a:lstStyle/>
          <a:p>
            <a:fld id="{3BA621FD-5CB1-094B-97AC-112BE2702968}" type="slidenum">
              <a:rPr kumimoji="1" lang="zh-CN" altLang="en-US" smtClean="0"/>
              <a:t>51</a:t>
            </a:fld>
            <a:endParaRPr kumimoji="1" lang="zh-CN" altLang="en-US"/>
          </a:p>
        </p:txBody>
      </p:sp>
    </p:spTree>
    <p:extLst>
      <p:ext uri="{BB962C8B-B14F-4D97-AF65-F5344CB8AC3E}">
        <p14:creationId xmlns:p14="http://schemas.microsoft.com/office/powerpoint/2010/main" val="8583868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717EC-ECD6-A14F-80C2-08C96904052D}"/>
              </a:ext>
            </a:extLst>
          </p:cNvPr>
          <p:cNvSpPr>
            <a:spLocks noGrp="1"/>
          </p:cNvSpPr>
          <p:nvPr>
            <p:ph type="title"/>
          </p:nvPr>
        </p:nvSpPr>
        <p:spPr/>
        <p:txBody>
          <a:bodyPr/>
          <a:lstStyle/>
          <a:p>
            <a:r>
              <a:rPr kumimoji="1" lang="en-US" altLang="zh-CN" dirty="0">
                <a:latin typeface="Times" pitchFamily="2" charset="0"/>
              </a:rPr>
              <a:t>Previous Automatic Evaluation Metrics</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B5789C94-212E-7946-86E3-499C1BFD45EE}"/>
              </a:ext>
            </a:extLst>
          </p:cNvPr>
          <p:cNvSpPr>
            <a:spLocks noGrp="1"/>
          </p:cNvSpPr>
          <p:nvPr>
            <p:ph idx="1"/>
          </p:nvPr>
        </p:nvSpPr>
        <p:spPr/>
        <p:txBody>
          <a:bodyPr/>
          <a:lstStyle/>
          <a:p>
            <a:r>
              <a:rPr kumimoji="1" lang="en-US" altLang="zh-CN" dirty="0">
                <a:latin typeface="Times" pitchFamily="2" charset="0"/>
              </a:rPr>
              <a:t>METEOR</a:t>
            </a:r>
          </a:p>
          <a:p>
            <a:pPr lvl="1"/>
            <a:r>
              <a:rPr kumimoji="1" lang="en-US" altLang="zh-CN" dirty="0">
                <a:latin typeface="Times" pitchFamily="2" charset="0"/>
              </a:rPr>
              <a:t>unigram: in a given alignment, a single unigram in one string cannot map to more than one unigram in the other string. </a:t>
            </a:r>
          </a:p>
          <a:p>
            <a:endParaRPr kumimoji="1" lang="zh-CN" altLang="en-US" dirty="0"/>
          </a:p>
        </p:txBody>
      </p:sp>
      <p:sp>
        <p:nvSpPr>
          <p:cNvPr id="4" name="灯片编号占位符 3">
            <a:extLst>
              <a:ext uri="{FF2B5EF4-FFF2-40B4-BE49-F238E27FC236}">
                <a16:creationId xmlns:a16="http://schemas.microsoft.com/office/drawing/2014/main" id="{4E3413C0-F327-A242-840A-1F42E754C132}"/>
              </a:ext>
            </a:extLst>
          </p:cNvPr>
          <p:cNvSpPr>
            <a:spLocks noGrp="1"/>
          </p:cNvSpPr>
          <p:nvPr>
            <p:ph type="sldNum" sz="quarter" idx="12"/>
          </p:nvPr>
        </p:nvSpPr>
        <p:spPr/>
        <p:txBody>
          <a:bodyPr/>
          <a:lstStyle/>
          <a:p>
            <a:fld id="{3BA621FD-5CB1-094B-97AC-112BE2702968}" type="slidenum">
              <a:rPr kumimoji="1" lang="zh-CN" altLang="en-US" smtClean="0"/>
              <a:t>52</a:t>
            </a:fld>
            <a:endParaRPr kumimoji="1" lang="zh-CN" altLang="en-US"/>
          </a:p>
        </p:txBody>
      </p:sp>
      <p:pic>
        <p:nvPicPr>
          <p:cNvPr id="5" name="图片 4">
            <a:extLst>
              <a:ext uri="{FF2B5EF4-FFF2-40B4-BE49-F238E27FC236}">
                <a16:creationId xmlns:a16="http://schemas.microsoft.com/office/drawing/2014/main" id="{9500D64D-97B1-FF42-8D34-4D1F1873D5FF}"/>
              </a:ext>
            </a:extLst>
          </p:cNvPr>
          <p:cNvPicPr>
            <a:picLocks noChangeAspect="1"/>
          </p:cNvPicPr>
          <p:nvPr/>
        </p:nvPicPr>
        <p:blipFill>
          <a:blip r:embed="rId3"/>
          <a:stretch>
            <a:fillRect/>
          </a:stretch>
        </p:blipFill>
        <p:spPr>
          <a:xfrm>
            <a:off x="2146300" y="4001294"/>
            <a:ext cx="7835900" cy="1257300"/>
          </a:xfrm>
          <a:prstGeom prst="rect">
            <a:avLst/>
          </a:prstGeom>
        </p:spPr>
      </p:pic>
      <p:sp>
        <p:nvSpPr>
          <p:cNvPr id="6" name="AutoShape 2">
            <a:extLst>
              <a:ext uri="{FF2B5EF4-FFF2-40B4-BE49-F238E27FC236}">
                <a16:creationId xmlns:a16="http://schemas.microsoft.com/office/drawing/2014/main" id="{1971952C-F4E9-424D-A71E-C39ADFA0FC2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664161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717EC-ECD6-A14F-80C2-08C96904052D}"/>
              </a:ext>
            </a:extLst>
          </p:cNvPr>
          <p:cNvSpPr>
            <a:spLocks noGrp="1"/>
          </p:cNvSpPr>
          <p:nvPr>
            <p:ph type="title"/>
          </p:nvPr>
        </p:nvSpPr>
        <p:spPr/>
        <p:txBody>
          <a:bodyPr/>
          <a:lstStyle/>
          <a:p>
            <a:r>
              <a:rPr kumimoji="1" lang="en-US" altLang="zh-CN" dirty="0">
                <a:latin typeface="Times" pitchFamily="2" charset="0"/>
              </a:rPr>
              <a:t>Previous Automatic Evaluation Metrics</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B5789C94-212E-7946-86E3-499C1BFD45EE}"/>
              </a:ext>
            </a:extLst>
          </p:cNvPr>
          <p:cNvSpPr>
            <a:spLocks noGrp="1"/>
          </p:cNvSpPr>
          <p:nvPr>
            <p:ph idx="1"/>
          </p:nvPr>
        </p:nvSpPr>
        <p:spPr/>
        <p:txBody>
          <a:bodyPr/>
          <a:lstStyle/>
          <a:p>
            <a:r>
              <a:rPr kumimoji="1" lang="en-US" altLang="zh-CN" dirty="0">
                <a:latin typeface="Times" pitchFamily="2" charset="0"/>
              </a:rPr>
              <a:t>METEOR</a:t>
            </a:r>
          </a:p>
          <a:p>
            <a:pPr lvl="1"/>
            <a:r>
              <a:rPr kumimoji="1" lang="en-US" altLang="zh-CN" dirty="0">
                <a:latin typeface="Times" pitchFamily="2" charset="0"/>
              </a:rPr>
              <a:t>unigram: in a given alignment, a single unigram in one string cannot map to more than one unigram in the other string. </a:t>
            </a:r>
          </a:p>
          <a:p>
            <a:endParaRPr kumimoji="1" lang="zh-CN" altLang="en-US" dirty="0"/>
          </a:p>
        </p:txBody>
      </p:sp>
      <p:sp>
        <p:nvSpPr>
          <p:cNvPr id="4" name="灯片编号占位符 3">
            <a:extLst>
              <a:ext uri="{FF2B5EF4-FFF2-40B4-BE49-F238E27FC236}">
                <a16:creationId xmlns:a16="http://schemas.microsoft.com/office/drawing/2014/main" id="{4E3413C0-F327-A242-840A-1F42E754C132}"/>
              </a:ext>
            </a:extLst>
          </p:cNvPr>
          <p:cNvSpPr>
            <a:spLocks noGrp="1"/>
          </p:cNvSpPr>
          <p:nvPr>
            <p:ph type="sldNum" sz="quarter" idx="12"/>
          </p:nvPr>
        </p:nvSpPr>
        <p:spPr/>
        <p:txBody>
          <a:bodyPr/>
          <a:lstStyle/>
          <a:p>
            <a:fld id="{3BA621FD-5CB1-094B-97AC-112BE2702968}" type="slidenum">
              <a:rPr kumimoji="1" lang="zh-CN" altLang="en-US" smtClean="0"/>
              <a:t>53</a:t>
            </a:fld>
            <a:endParaRPr kumimoji="1" lang="zh-CN" altLang="en-US" dirty="0"/>
          </a:p>
        </p:txBody>
      </p:sp>
      <p:sp>
        <p:nvSpPr>
          <p:cNvPr id="6" name="AutoShape 2">
            <a:extLst>
              <a:ext uri="{FF2B5EF4-FFF2-40B4-BE49-F238E27FC236}">
                <a16:creationId xmlns:a16="http://schemas.microsoft.com/office/drawing/2014/main" id="{1971952C-F4E9-424D-A71E-C39ADFA0FC2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30" name="Picture 6">
            <a:extLst>
              <a:ext uri="{FF2B5EF4-FFF2-40B4-BE49-F238E27FC236}">
                <a16:creationId xmlns:a16="http://schemas.microsoft.com/office/drawing/2014/main" id="{0A871B07-6731-DC4C-B2A3-A3A748C22B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5431" y="3967776"/>
            <a:ext cx="3847706" cy="1308220"/>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769E8867-31E4-E544-B602-FA82E05729B3}"/>
              </a:ext>
            </a:extLst>
          </p:cNvPr>
          <p:cNvSpPr txBox="1"/>
          <p:nvPr/>
        </p:nvSpPr>
        <p:spPr>
          <a:xfrm>
            <a:off x="1708030" y="3978215"/>
            <a:ext cx="2089033" cy="369332"/>
          </a:xfrm>
          <a:prstGeom prst="rect">
            <a:avLst/>
          </a:prstGeom>
          <a:noFill/>
        </p:spPr>
        <p:txBody>
          <a:bodyPr wrap="none" rtlCol="0">
            <a:spAutoFit/>
          </a:bodyPr>
          <a:lstStyle/>
          <a:p>
            <a:r>
              <a:rPr kumimoji="1" lang="en-US" altLang="zh-CN" dirty="0">
                <a:latin typeface="Times" pitchFamily="2" charset="0"/>
              </a:rPr>
              <a:t>Generated Summary</a:t>
            </a:r>
            <a:endParaRPr kumimoji="1" lang="zh-CN" altLang="en-US" dirty="0">
              <a:latin typeface="Times" pitchFamily="2" charset="0"/>
            </a:endParaRPr>
          </a:p>
        </p:txBody>
      </p:sp>
      <p:sp>
        <p:nvSpPr>
          <p:cNvPr id="10" name="文本框 9">
            <a:extLst>
              <a:ext uri="{FF2B5EF4-FFF2-40B4-BE49-F238E27FC236}">
                <a16:creationId xmlns:a16="http://schemas.microsoft.com/office/drawing/2014/main" id="{19B6AE04-7368-D543-865D-E424B4ED4F98}"/>
              </a:ext>
            </a:extLst>
          </p:cNvPr>
          <p:cNvSpPr txBox="1"/>
          <p:nvPr/>
        </p:nvSpPr>
        <p:spPr>
          <a:xfrm>
            <a:off x="1708029" y="4906664"/>
            <a:ext cx="2076209" cy="369332"/>
          </a:xfrm>
          <a:prstGeom prst="rect">
            <a:avLst/>
          </a:prstGeom>
          <a:noFill/>
        </p:spPr>
        <p:txBody>
          <a:bodyPr wrap="none" rtlCol="0">
            <a:spAutoFit/>
          </a:bodyPr>
          <a:lstStyle/>
          <a:p>
            <a:r>
              <a:rPr kumimoji="1" lang="en-US" altLang="zh-CN" dirty="0">
                <a:latin typeface="Times" pitchFamily="2" charset="0"/>
              </a:rPr>
              <a:t>Reference Summary</a:t>
            </a:r>
            <a:endParaRPr kumimoji="1" lang="zh-CN" altLang="en-US" dirty="0">
              <a:latin typeface="Times" pitchFamily="2" charset="0"/>
            </a:endParaRPr>
          </a:p>
        </p:txBody>
      </p:sp>
      <p:pic>
        <p:nvPicPr>
          <p:cNvPr id="1032" name="Picture 8">
            <a:extLst>
              <a:ext uri="{FF2B5EF4-FFF2-40B4-BE49-F238E27FC236}">
                <a16:creationId xmlns:a16="http://schemas.microsoft.com/office/drawing/2014/main" id="{56896DD5-0DD1-3041-AA8F-5CF72BCBD4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7725" y="3941078"/>
            <a:ext cx="3847706" cy="1334918"/>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29C42C4D-1C4A-4249-8BAE-C74A3E0D5138}"/>
              </a:ext>
            </a:extLst>
          </p:cNvPr>
          <p:cNvSpPr txBox="1"/>
          <p:nvPr/>
        </p:nvSpPr>
        <p:spPr>
          <a:xfrm>
            <a:off x="5486400" y="5400135"/>
            <a:ext cx="609600" cy="461665"/>
          </a:xfrm>
          <a:prstGeom prst="rect">
            <a:avLst/>
          </a:prstGeom>
          <a:noFill/>
          <a:ln>
            <a:noFill/>
          </a:ln>
        </p:spPr>
        <p:txBody>
          <a:bodyPr wrap="square" rtlCol="0">
            <a:spAutoFit/>
          </a:bodyPr>
          <a:lstStyle/>
          <a:p>
            <a:r>
              <a:rPr kumimoji="1" lang="zh-CN" altLang="en-US" sz="2400" dirty="0">
                <a:solidFill>
                  <a:srgbClr val="C00000"/>
                </a:solidFill>
              </a:rPr>
              <a:t>✔️</a:t>
            </a:r>
          </a:p>
        </p:txBody>
      </p:sp>
    </p:spTree>
    <p:extLst>
      <p:ext uri="{BB962C8B-B14F-4D97-AF65-F5344CB8AC3E}">
        <p14:creationId xmlns:p14="http://schemas.microsoft.com/office/powerpoint/2010/main" val="31957805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717EC-ECD6-A14F-80C2-08C96904052D}"/>
              </a:ext>
            </a:extLst>
          </p:cNvPr>
          <p:cNvSpPr>
            <a:spLocks noGrp="1"/>
          </p:cNvSpPr>
          <p:nvPr>
            <p:ph type="title"/>
          </p:nvPr>
        </p:nvSpPr>
        <p:spPr/>
        <p:txBody>
          <a:bodyPr/>
          <a:lstStyle/>
          <a:p>
            <a:r>
              <a:rPr kumimoji="1" lang="en-US" altLang="zh-CN" dirty="0">
                <a:latin typeface="Times" pitchFamily="2" charset="0"/>
              </a:rPr>
              <a:t>Previous Automatic Evaluation Metrics</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B5789C94-212E-7946-86E3-499C1BFD45EE}"/>
              </a:ext>
            </a:extLst>
          </p:cNvPr>
          <p:cNvSpPr>
            <a:spLocks noGrp="1"/>
          </p:cNvSpPr>
          <p:nvPr>
            <p:ph idx="1"/>
          </p:nvPr>
        </p:nvSpPr>
        <p:spPr/>
        <p:txBody>
          <a:bodyPr/>
          <a:lstStyle/>
          <a:p>
            <a:r>
              <a:rPr kumimoji="1" lang="en-US" altLang="zh-CN" dirty="0">
                <a:latin typeface="Times" pitchFamily="2" charset="0"/>
              </a:rPr>
              <a:t>METEOR</a:t>
            </a:r>
          </a:p>
          <a:p>
            <a:pPr lvl="1"/>
            <a:r>
              <a:rPr kumimoji="1" lang="en-US" altLang="zh-CN" dirty="0">
                <a:latin typeface="Times" pitchFamily="2" charset="0"/>
              </a:rPr>
              <a:t>unigram: in a given alignment, a single unigram in one string cannot map to more than one unigram in the other string. </a:t>
            </a:r>
          </a:p>
          <a:p>
            <a:pPr lvl="1"/>
            <a:r>
              <a:rPr lang="en" altLang="zh-CN" dirty="0">
                <a:latin typeface="Times" pitchFamily="2" charset="0"/>
              </a:rPr>
              <a:t>fragmentation penalty</a:t>
            </a:r>
            <a:endParaRPr kumimoji="1" lang="en-US" altLang="zh-CN" dirty="0">
              <a:latin typeface="Times" pitchFamily="2" charset="0"/>
            </a:endParaRPr>
          </a:p>
          <a:p>
            <a:endParaRPr kumimoji="1" lang="zh-CN" altLang="en-US" dirty="0"/>
          </a:p>
        </p:txBody>
      </p:sp>
      <p:sp>
        <p:nvSpPr>
          <p:cNvPr id="4" name="灯片编号占位符 3">
            <a:extLst>
              <a:ext uri="{FF2B5EF4-FFF2-40B4-BE49-F238E27FC236}">
                <a16:creationId xmlns:a16="http://schemas.microsoft.com/office/drawing/2014/main" id="{4E3413C0-F327-A242-840A-1F42E754C132}"/>
              </a:ext>
            </a:extLst>
          </p:cNvPr>
          <p:cNvSpPr>
            <a:spLocks noGrp="1"/>
          </p:cNvSpPr>
          <p:nvPr>
            <p:ph type="sldNum" sz="quarter" idx="12"/>
          </p:nvPr>
        </p:nvSpPr>
        <p:spPr/>
        <p:txBody>
          <a:bodyPr/>
          <a:lstStyle/>
          <a:p>
            <a:fld id="{3BA621FD-5CB1-094B-97AC-112BE2702968}" type="slidenum">
              <a:rPr kumimoji="1" lang="zh-CN" altLang="en-US" smtClean="0"/>
              <a:t>54</a:t>
            </a:fld>
            <a:endParaRPr kumimoji="1" lang="zh-CN" altLang="en-US"/>
          </a:p>
        </p:txBody>
      </p:sp>
      <p:pic>
        <p:nvPicPr>
          <p:cNvPr id="5" name="图片 4">
            <a:extLst>
              <a:ext uri="{FF2B5EF4-FFF2-40B4-BE49-F238E27FC236}">
                <a16:creationId xmlns:a16="http://schemas.microsoft.com/office/drawing/2014/main" id="{9500D64D-97B1-FF42-8D34-4D1F1873D5FF}"/>
              </a:ext>
            </a:extLst>
          </p:cNvPr>
          <p:cNvPicPr>
            <a:picLocks noChangeAspect="1"/>
          </p:cNvPicPr>
          <p:nvPr/>
        </p:nvPicPr>
        <p:blipFill>
          <a:blip r:embed="rId3"/>
          <a:stretch>
            <a:fillRect/>
          </a:stretch>
        </p:blipFill>
        <p:spPr>
          <a:xfrm>
            <a:off x="2146300" y="4001294"/>
            <a:ext cx="7835900" cy="1257300"/>
          </a:xfrm>
          <a:prstGeom prst="rect">
            <a:avLst/>
          </a:prstGeom>
        </p:spPr>
      </p:pic>
      <p:pic>
        <p:nvPicPr>
          <p:cNvPr id="6" name="图片 5">
            <a:extLst>
              <a:ext uri="{FF2B5EF4-FFF2-40B4-BE49-F238E27FC236}">
                <a16:creationId xmlns:a16="http://schemas.microsoft.com/office/drawing/2014/main" id="{DAE09203-E039-024D-9B5B-4F7FBF21A7E7}"/>
              </a:ext>
            </a:extLst>
          </p:cNvPr>
          <p:cNvPicPr>
            <a:picLocks noChangeAspect="1"/>
          </p:cNvPicPr>
          <p:nvPr/>
        </p:nvPicPr>
        <p:blipFill>
          <a:blip r:embed="rId4"/>
          <a:stretch>
            <a:fillRect/>
          </a:stretch>
        </p:blipFill>
        <p:spPr>
          <a:xfrm>
            <a:off x="4051300" y="5328048"/>
            <a:ext cx="4025900" cy="1308100"/>
          </a:xfrm>
          <a:prstGeom prst="rect">
            <a:avLst/>
          </a:prstGeom>
        </p:spPr>
      </p:pic>
    </p:spTree>
    <p:extLst>
      <p:ext uri="{BB962C8B-B14F-4D97-AF65-F5344CB8AC3E}">
        <p14:creationId xmlns:p14="http://schemas.microsoft.com/office/powerpoint/2010/main" val="32914967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717EC-ECD6-A14F-80C2-08C96904052D}"/>
              </a:ext>
            </a:extLst>
          </p:cNvPr>
          <p:cNvSpPr>
            <a:spLocks noGrp="1"/>
          </p:cNvSpPr>
          <p:nvPr>
            <p:ph type="title"/>
          </p:nvPr>
        </p:nvSpPr>
        <p:spPr/>
        <p:txBody>
          <a:bodyPr/>
          <a:lstStyle/>
          <a:p>
            <a:r>
              <a:rPr kumimoji="1" lang="en-US" altLang="zh-CN" dirty="0">
                <a:latin typeface="Times" pitchFamily="2" charset="0"/>
              </a:rPr>
              <a:t>Previous Automatic Evaluation Metrics</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B5789C94-212E-7946-86E3-499C1BFD45EE}"/>
              </a:ext>
            </a:extLst>
          </p:cNvPr>
          <p:cNvSpPr>
            <a:spLocks noGrp="1"/>
          </p:cNvSpPr>
          <p:nvPr>
            <p:ph idx="1"/>
          </p:nvPr>
        </p:nvSpPr>
        <p:spPr>
          <a:xfrm>
            <a:off x="838200" y="1825625"/>
            <a:ext cx="10515600" cy="1838952"/>
          </a:xfrm>
        </p:spPr>
        <p:txBody>
          <a:bodyPr/>
          <a:lstStyle/>
          <a:p>
            <a:r>
              <a:rPr kumimoji="1" lang="en-US" altLang="zh-CN" dirty="0">
                <a:latin typeface="Times" pitchFamily="2" charset="0"/>
              </a:rPr>
              <a:t>METEOR</a:t>
            </a:r>
          </a:p>
          <a:p>
            <a:pPr lvl="1"/>
            <a:r>
              <a:rPr kumimoji="1" lang="en-US" altLang="zh-CN" dirty="0">
                <a:latin typeface="Times" pitchFamily="2" charset="0"/>
              </a:rPr>
              <a:t>unigram: in a given alignment, a single unigram in one string cannot map to more than one unigram in the other string. </a:t>
            </a:r>
          </a:p>
          <a:p>
            <a:pPr lvl="1"/>
            <a:r>
              <a:rPr lang="en" altLang="zh-CN" dirty="0">
                <a:latin typeface="Times" pitchFamily="2" charset="0"/>
              </a:rPr>
              <a:t>fragmentation penalty</a:t>
            </a:r>
          </a:p>
          <a:p>
            <a:pPr lvl="1"/>
            <a:endParaRPr kumimoji="1" lang="en-US" altLang="zh-CN" dirty="0">
              <a:latin typeface="Times" pitchFamily="2" charset="0"/>
            </a:endParaRPr>
          </a:p>
          <a:p>
            <a:pPr marL="457200" lvl="1" indent="0">
              <a:buNone/>
            </a:pPr>
            <a:endParaRPr kumimoji="1" lang="en-US" altLang="zh-CN" dirty="0">
              <a:latin typeface="Times" pitchFamily="2" charset="0"/>
            </a:endParaRPr>
          </a:p>
          <a:p>
            <a:endParaRPr kumimoji="1" lang="zh-CN" altLang="en-US" dirty="0"/>
          </a:p>
        </p:txBody>
      </p:sp>
      <p:sp>
        <p:nvSpPr>
          <p:cNvPr id="4" name="灯片编号占位符 3">
            <a:extLst>
              <a:ext uri="{FF2B5EF4-FFF2-40B4-BE49-F238E27FC236}">
                <a16:creationId xmlns:a16="http://schemas.microsoft.com/office/drawing/2014/main" id="{4E3413C0-F327-A242-840A-1F42E754C132}"/>
              </a:ext>
            </a:extLst>
          </p:cNvPr>
          <p:cNvSpPr>
            <a:spLocks noGrp="1"/>
          </p:cNvSpPr>
          <p:nvPr>
            <p:ph type="sldNum" sz="quarter" idx="12"/>
          </p:nvPr>
        </p:nvSpPr>
        <p:spPr/>
        <p:txBody>
          <a:bodyPr/>
          <a:lstStyle/>
          <a:p>
            <a:fld id="{3BA621FD-5CB1-094B-97AC-112BE2702968}" type="slidenum">
              <a:rPr kumimoji="1" lang="zh-CN" altLang="en-US" smtClean="0"/>
              <a:t>55</a:t>
            </a:fld>
            <a:endParaRPr kumimoji="1" lang="zh-CN" altLang="en-US"/>
          </a:p>
        </p:txBody>
      </p:sp>
      <p:sp>
        <p:nvSpPr>
          <p:cNvPr id="6" name="AutoShape 2">
            <a:extLst>
              <a:ext uri="{FF2B5EF4-FFF2-40B4-BE49-F238E27FC236}">
                <a16:creationId xmlns:a16="http://schemas.microsoft.com/office/drawing/2014/main" id="{1971952C-F4E9-424D-A71E-C39ADFA0FC2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34" name="组合 33">
            <a:extLst>
              <a:ext uri="{FF2B5EF4-FFF2-40B4-BE49-F238E27FC236}">
                <a16:creationId xmlns:a16="http://schemas.microsoft.com/office/drawing/2014/main" id="{CD81F112-B4F4-9446-8723-FEE63E3F072F}"/>
              </a:ext>
            </a:extLst>
          </p:cNvPr>
          <p:cNvGrpSpPr/>
          <p:nvPr/>
        </p:nvGrpSpPr>
        <p:grpSpPr>
          <a:xfrm>
            <a:off x="1708029" y="4054042"/>
            <a:ext cx="7447832" cy="1320202"/>
            <a:chOff x="1708029" y="3898765"/>
            <a:chExt cx="7447832" cy="1320202"/>
          </a:xfrm>
        </p:grpSpPr>
        <p:pic>
          <p:nvPicPr>
            <p:cNvPr id="1030" name="Picture 6">
              <a:extLst>
                <a:ext uri="{FF2B5EF4-FFF2-40B4-BE49-F238E27FC236}">
                  <a16:creationId xmlns:a16="http://schemas.microsoft.com/office/drawing/2014/main" id="{0A871B07-6731-DC4C-B2A3-A3A748C22B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7063" y="3898765"/>
              <a:ext cx="3847706" cy="1308220"/>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769E8867-31E4-E544-B602-FA82E05729B3}"/>
                </a:ext>
              </a:extLst>
            </p:cNvPr>
            <p:cNvSpPr txBox="1"/>
            <p:nvPr/>
          </p:nvSpPr>
          <p:spPr>
            <a:xfrm>
              <a:off x="1708030" y="3909204"/>
              <a:ext cx="2089033" cy="369332"/>
            </a:xfrm>
            <a:prstGeom prst="rect">
              <a:avLst/>
            </a:prstGeom>
            <a:noFill/>
          </p:spPr>
          <p:txBody>
            <a:bodyPr wrap="none" rtlCol="0">
              <a:spAutoFit/>
            </a:bodyPr>
            <a:lstStyle/>
            <a:p>
              <a:r>
                <a:rPr kumimoji="1" lang="en-US" altLang="zh-CN" dirty="0">
                  <a:latin typeface="Times" pitchFamily="2" charset="0"/>
                </a:rPr>
                <a:t>Generated Summary</a:t>
              </a:r>
              <a:endParaRPr kumimoji="1" lang="zh-CN" altLang="en-US" dirty="0">
                <a:latin typeface="Times" pitchFamily="2" charset="0"/>
              </a:endParaRPr>
            </a:p>
          </p:txBody>
        </p:sp>
        <p:sp>
          <p:nvSpPr>
            <p:cNvPr id="10" name="文本框 9">
              <a:extLst>
                <a:ext uri="{FF2B5EF4-FFF2-40B4-BE49-F238E27FC236}">
                  <a16:creationId xmlns:a16="http://schemas.microsoft.com/office/drawing/2014/main" id="{19B6AE04-7368-D543-865D-E424B4ED4F98}"/>
                </a:ext>
              </a:extLst>
            </p:cNvPr>
            <p:cNvSpPr txBox="1"/>
            <p:nvPr/>
          </p:nvSpPr>
          <p:spPr>
            <a:xfrm>
              <a:off x="1708029" y="4837653"/>
              <a:ext cx="2076209" cy="369332"/>
            </a:xfrm>
            <a:prstGeom prst="rect">
              <a:avLst/>
            </a:prstGeom>
            <a:noFill/>
          </p:spPr>
          <p:txBody>
            <a:bodyPr wrap="none" rtlCol="0">
              <a:spAutoFit/>
            </a:bodyPr>
            <a:lstStyle/>
            <a:p>
              <a:r>
                <a:rPr kumimoji="1" lang="en-US" altLang="zh-CN" dirty="0">
                  <a:latin typeface="Times" pitchFamily="2" charset="0"/>
                </a:rPr>
                <a:t>Reference Summary</a:t>
              </a:r>
              <a:endParaRPr kumimoji="1" lang="zh-CN" altLang="en-US" dirty="0">
                <a:latin typeface="Times" pitchFamily="2" charset="0"/>
              </a:endParaRPr>
            </a:p>
          </p:txBody>
        </p:sp>
        <p:sp>
          <p:nvSpPr>
            <p:cNvPr id="9" name="矩形 8">
              <a:extLst>
                <a:ext uri="{FF2B5EF4-FFF2-40B4-BE49-F238E27FC236}">
                  <a16:creationId xmlns:a16="http://schemas.microsoft.com/office/drawing/2014/main" id="{623111F7-C28D-FE43-B61D-4F1C4F300225}"/>
                </a:ext>
              </a:extLst>
            </p:cNvPr>
            <p:cNvSpPr/>
            <p:nvPr/>
          </p:nvSpPr>
          <p:spPr>
            <a:xfrm>
              <a:off x="4037162" y="4175186"/>
              <a:ext cx="3278038" cy="6969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2" name="直线连接符 11">
              <a:extLst>
                <a:ext uri="{FF2B5EF4-FFF2-40B4-BE49-F238E27FC236}">
                  <a16:creationId xmlns:a16="http://schemas.microsoft.com/office/drawing/2014/main" id="{EB674759-FBF8-8F4C-AB65-309530995DDD}"/>
                </a:ext>
              </a:extLst>
            </p:cNvPr>
            <p:cNvCxnSpPr>
              <a:cxnSpLocks/>
            </p:cNvCxnSpPr>
            <p:nvPr/>
          </p:nvCxnSpPr>
          <p:spPr>
            <a:xfrm>
              <a:off x="6564702" y="4209691"/>
              <a:ext cx="257175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直线连接符 13">
              <a:extLst>
                <a:ext uri="{FF2B5EF4-FFF2-40B4-BE49-F238E27FC236}">
                  <a16:creationId xmlns:a16="http://schemas.microsoft.com/office/drawing/2014/main" id="{D68E27D0-2AD1-9F41-8284-10010FE94958}"/>
                </a:ext>
              </a:extLst>
            </p:cNvPr>
            <p:cNvCxnSpPr>
              <a:cxnSpLocks/>
            </p:cNvCxnSpPr>
            <p:nvPr/>
          </p:nvCxnSpPr>
          <p:spPr>
            <a:xfrm>
              <a:off x="4037162" y="5206985"/>
              <a:ext cx="108692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直线连接符 14">
              <a:extLst>
                <a:ext uri="{FF2B5EF4-FFF2-40B4-BE49-F238E27FC236}">
                  <a16:creationId xmlns:a16="http://schemas.microsoft.com/office/drawing/2014/main" id="{66FB3F03-B963-1040-9A31-CEE5B8C10A2D}"/>
                </a:ext>
              </a:extLst>
            </p:cNvPr>
            <p:cNvCxnSpPr>
              <a:cxnSpLocks/>
            </p:cNvCxnSpPr>
            <p:nvPr/>
          </p:nvCxnSpPr>
          <p:spPr>
            <a:xfrm flipV="1">
              <a:off x="6564702" y="5206986"/>
              <a:ext cx="2591159" cy="1198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直线连接符 16">
              <a:extLst>
                <a:ext uri="{FF2B5EF4-FFF2-40B4-BE49-F238E27FC236}">
                  <a16:creationId xmlns:a16="http://schemas.microsoft.com/office/drawing/2014/main" id="{45E954FD-D0F0-8D40-9561-3F9F3F5D2C97}"/>
                </a:ext>
              </a:extLst>
            </p:cNvPr>
            <p:cNvCxnSpPr>
              <a:cxnSpLocks/>
            </p:cNvCxnSpPr>
            <p:nvPr/>
          </p:nvCxnSpPr>
          <p:spPr>
            <a:xfrm>
              <a:off x="4106174" y="4209524"/>
              <a:ext cx="900023"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26" name="图片 25">
              <a:extLst>
                <a:ext uri="{FF2B5EF4-FFF2-40B4-BE49-F238E27FC236}">
                  <a16:creationId xmlns:a16="http://schemas.microsoft.com/office/drawing/2014/main" id="{C10AFBB1-95DD-3D40-80D9-BF7736D438A0}"/>
                </a:ext>
              </a:extLst>
            </p:cNvPr>
            <p:cNvPicPr>
              <a:picLocks noChangeAspect="1"/>
            </p:cNvPicPr>
            <p:nvPr/>
          </p:nvPicPr>
          <p:blipFill rotWithShape="1">
            <a:blip r:embed="rId4"/>
            <a:srcRect b="64940"/>
            <a:stretch/>
          </p:blipFill>
          <p:spPr>
            <a:xfrm>
              <a:off x="3992952" y="3911677"/>
              <a:ext cx="5143500" cy="249342"/>
            </a:xfrm>
            <a:prstGeom prst="rect">
              <a:avLst/>
            </a:prstGeom>
          </p:spPr>
        </p:pic>
        <p:pic>
          <p:nvPicPr>
            <p:cNvPr id="28" name="图片 27">
              <a:extLst>
                <a:ext uri="{FF2B5EF4-FFF2-40B4-BE49-F238E27FC236}">
                  <a16:creationId xmlns:a16="http://schemas.microsoft.com/office/drawing/2014/main" id="{8B19B7E8-721F-D741-ADC0-8113879C45E1}"/>
                </a:ext>
              </a:extLst>
            </p:cNvPr>
            <p:cNvPicPr>
              <a:picLocks noChangeAspect="1"/>
            </p:cNvPicPr>
            <p:nvPr/>
          </p:nvPicPr>
          <p:blipFill rotWithShape="1">
            <a:blip r:embed="rId4"/>
            <a:srcRect t="50000" b="16301"/>
            <a:stretch/>
          </p:blipFill>
          <p:spPr>
            <a:xfrm>
              <a:off x="4012361" y="4884142"/>
              <a:ext cx="5143500" cy="239665"/>
            </a:xfrm>
            <a:prstGeom prst="rect">
              <a:avLst/>
            </a:prstGeom>
          </p:spPr>
        </p:pic>
      </p:grpSp>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068CC60A-4004-7B46-85E7-CCD669065C9B}"/>
                  </a:ext>
                </a:extLst>
              </p:cNvPr>
              <p:cNvSpPr txBox="1"/>
              <p:nvPr/>
            </p:nvSpPr>
            <p:spPr>
              <a:xfrm>
                <a:off x="5175850" y="5917721"/>
                <a:ext cx="145296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𝑐h𝑢𝑛𝑘</m:t>
                      </m:r>
                      <m:r>
                        <a:rPr kumimoji="1" lang="en-US" altLang="zh-CN" b="0" i="1" smtClean="0">
                          <a:latin typeface="Cambria Math" panose="02040503050406030204" pitchFamily="18" charset="0"/>
                        </a:rPr>
                        <m:t>=2</m:t>
                      </m:r>
                    </m:oMath>
                  </m:oMathPara>
                </a14:m>
                <a:endParaRPr kumimoji="1" lang="zh-CN" altLang="en-US" dirty="0"/>
              </a:p>
            </p:txBody>
          </p:sp>
        </mc:Choice>
        <mc:Fallback xmlns="">
          <p:sp>
            <p:nvSpPr>
              <p:cNvPr id="35" name="文本框 34">
                <a:extLst>
                  <a:ext uri="{FF2B5EF4-FFF2-40B4-BE49-F238E27FC236}">
                    <a16:creationId xmlns:a16="http://schemas.microsoft.com/office/drawing/2014/main" id="{068CC60A-4004-7B46-85E7-CCD669065C9B}"/>
                  </a:ext>
                </a:extLst>
              </p:cNvPr>
              <p:cNvSpPr txBox="1">
                <a:spLocks noRot="1" noChangeAspect="1" noMove="1" noResize="1" noEditPoints="1" noAdjustHandles="1" noChangeArrowheads="1" noChangeShapeType="1" noTextEdit="1"/>
              </p:cNvSpPr>
              <p:nvPr/>
            </p:nvSpPr>
            <p:spPr>
              <a:xfrm>
                <a:off x="5175850" y="5917721"/>
                <a:ext cx="1452962" cy="369332"/>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90182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717EC-ECD6-A14F-80C2-08C96904052D}"/>
              </a:ext>
            </a:extLst>
          </p:cNvPr>
          <p:cNvSpPr>
            <a:spLocks noGrp="1"/>
          </p:cNvSpPr>
          <p:nvPr>
            <p:ph type="title"/>
          </p:nvPr>
        </p:nvSpPr>
        <p:spPr/>
        <p:txBody>
          <a:bodyPr/>
          <a:lstStyle/>
          <a:p>
            <a:r>
              <a:rPr kumimoji="1" lang="en-US" altLang="zh-CN" dirty="0">
                <a:latin typeface="Times" pitchFamily="2" charset="0"/>
              </a:rPr>
              <a:t>Previous Automatic Evaluation Metrics</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B5789C94-212E-7946-86E3-499C1BFD45EE}"/>
              </a:ext>
            </a:extLst>
          </p:cNvPr>
          <p:cNvSpPr>
            <a:spLocks noGrp="1"/>
          </p:cNvSpPr>
          <p:nvPr>
            <p:ph idx="1"/>
          </p:nvPr>
        </p:nvSpPr>
        <p:spPr>
          <a:xfrm>
            <a:off x="838200" y="1825624"/>
            <a:ext cx="10515600" cy="2832639"/>
          </a:xfrm>
        </p:spPr>
        <p:txBody>
          <a:bodyPr>
            <a:normAutofit/>
          </a:bodyPr>
          <a:lstStyle/>
          <a:p>
            <a:r>
              <a:rPr kumimoji="1" lang="en-US" altLang="zh-CN" dirty="0">
                <a:latin typeface="Times" pitchFamily="2" charset="0"/>
              </a:rPr>
              <a:t>METEOR</a:t>
            </a:r>
          </a:p>
          <a:p>
            <a:pPr lvl="1"/>
            <a:r>
              <a:rPr kumimoji="1" lang="en-US" altLang="zh-CN" dirty="0">
                <a:latin typeface="Times" pitchFamily="2" charset="0"/>
              </a:rPr>
              <a:t>unigram: in a given alignment, a single unigram in one string cannot map to more than one unigram in the other string. </a:t>
            </a:r>
          </a:p>
          <a:p>
            <a:pPr lvl="1"/>
            <a:r>
              <a:rPr lang="en" altLang="zh-CN" dirty="0">
                <a:latin typeface="Times" pitchFamily="2" charset="0"/>
              </a:rPr>
              <a:t>fragmentation penalty</a:t>
            </a:r>
          </a:p>
          <a:p>
            <a:pPr lvl="1"/>
            <a:r>
              <a:rPr lang="en" altLang="zh-CN" dirty="0">
                <a:latin typeface="Times" pitchFamily="2" charset="0"/>
              </a:rPr>
              <a:t>unigrams can be matched based on their surface forms, stemmed forms, and meanings</a:t>
            </a:r>
          </a:p>
          <a:p>
            <a:pPr lvl="1"/>
            <a:endParaRPr kumimoji="1" lang="en-US" altLang="zh-CN" dirty="0">
              <a:latin typeface="Times" pitchFamily="2" charset="0"/>
            </a:endParaRPr>
          </a:p>
          <a:p>
            <a:pPr marL="457200" lvl="1" indent="0">
              <a:buNone/>
            </a:pPr>
            <a:endParaRPr kumimoji="1" lang="en-US" altLang="zh-CN" dirty="0">
              <a:latin typeface="Times" pitchFamily="2" charset="0"/>
            </a:endParaRPr>
          </a:p>
          <a:p>
            <a:endParaRPr kumimoji="1" lang="zh-CN" altLang="en-US" dirty="0"/>
          </a:p>
        </p:txBody>
      </p:sp>
      <p:sp>
        <p:nvSpPr>
          <p:cNvPr id="4" name="灯片编号占位符 3">
            <a:extLst>
              <a:ext uri="{FF2B5EF4-FFF2-40B4-BE49-F238E27FC236}">
                <a16:creationId xmlns:a16="http://schemas.microsoft.com/office/drawing/2014/main" id="{4E3413C0-F327-A242-840A-1F42E754C132}"/>
              </a:ext>
            </a:extLst>
          </p:cNvPr>
          <p:cNvSpPr>
            <a:spLocks noGrp="1"/>
          </p:cNvSpPr>
          <p:nvPr>
            <p:ph type="sldNum" sz="quarter" idx="12"/>
          </p:nvPr>
        </p:nvSpPr>
        <p:spPr/>
        <p:txBody>
          <a:bodyPr/>
          <a:lstStyle/>
          <a:p>
            <a:fld id="{3BA621FD-5CB1-094B-97AC-112BE2702968}" type="slidenum">
              <a:rPr kumimoji="1" lang="zh-CN" altLang="en-US" smtClean="0"/>
              <a:t>56</a:t>
            </a:fld>
            <a:endParaRPr kumimoji="1" lang="zh-CN" altLang="en-US"/>
          </a:p>
        </p:txBody>
      </p:sp>
      <p:sp>
        <p:nvSpPr>
          <p:cNvPr id="6" name="AutoShape 2">
            <a:extLst>
              <a:ext uri="{FF2B5EF4-FFF2-40B4-BE49-F238E27FC236}">
                <a16:creationId xmlns:a16="http://schemas.microsoft.com/office/drawing/2014/main" id="{1971952C-F4E9-424D-A71E-C39ADFA0FC2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2490947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717EC-ECD6-A14F-80C2-08C96904052D}"/>
              </a:ext>
            </a:extLst>
          </p:cNvPr>
          <p:cNvSpPr>
            <a:spLocks noGrp="1"/>
          </p:cNvSpPr>
          <p:nvPr>
            <p:ph type="title"/>
          </p:nvPr>
        </p:nvSpPr>
        <p:spPr/>
        <p:txBody>
          <a:bodyPr/>
          <a:lstStyle/>
          <a:p>
            <a:r>
              <a:rPr kumimoji="1" lang="en-US" altLang="zh-CN" dirty="0">
                <a:latin typeface="Times" pitchFamily="2" charset="0"/>
              </a:rPr>
              <a:t>HIGHRES</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B5789C94-212E-7946-86E3-499C1BFD45EE}"/>
              </a:ext>
            </a:extLst>
          </p:cNvPr>
          <p:cNvSpPr>
            <a:spLocks noGrp="1"/>
          </p:cNvSpPr>
          <p:nvPr>
            <p:ph idx="1"/>
          </p:nvPr>
        </p:nvSpPr>
        <p:spPr/>
        <p:txBody>
          <a:bodyPr/>
          <a:lstStyle/>
          <a:p>
            <a:r>
              <a:rPr lang="en" altLang="zh-CN" dirty="0">
                <a:latin typeface="Times" pitchFamily="2" charset="0"/>
              </a:rPr>
              <a:t>Highlight-based ROUGE Evaluation </a:t>
            </a:r>
          </a:p>
        </p:txBody>
      </p:sp>
      <p:sp>
        <p:nvSpPr>
          <p:cNvPr id="4" name="灯片编号占位符 3">
            <a:extLst>
              <a:ext uri="{FF2B5EF4-FFF2-40B4-BE49-F238E27FC236}">
                <a16:creationId xmlns:a16="http://schemas.microsoft.com/office/drawing/2014/main" id="{4E3413C0-F327-A242-840A-1F42E754C132}"/>
              </a:ext>
            </a:extLst>
          </p:cNvPr>
          <p:cNvSpPr>
            <a:spLocks noGrp="1"/>
          </p:cNvSpPr>
          <p:nvPr>
            <p:ph type="sldNum" sz="quarter" idx="12"/>
          </p:nvPr>
        </p:nvSpPr>
        <p:spPr/>
        <p:txBody>
          <a:bodyPr/>
          <a:lstStyle/>
          <a:p>
            <a:fld id="{3BA621FD-5CB1-094B-97AC-112BE2702968}" type="slidenum">
              <a:rPr kumimoji="1" lang="zh-CN" altLang="en-US" smtClean="0"/>
              <a:t>57</a:t>
            </a:fld>
            <a:endParaRPr kumimoji="1" lang="zh-CN" altLang="en-US"/>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008779B7-1BF8-A14B-AC6A-2ABD7DF66E7F}"/>
                  </a:ext>
                </a:extLst>
              </p:cNvPr>
              <p:cNvSpPr txBox="1"/>
              <p:nvPr/>
            </p:nvSpPr>
            <p:spPr>
              <a:xfrm>
                <a:off x="1069674" y="2398143"/>
                <a:ext cx="9661585" cy="1230401"/>
              </a:xfrm>
              <a:prstGeom prst="rect">
                <a:avLst/>
              </a:prstGeom>
              <a:noFill/>
            </p:spPr>
            <p:txBody>
              <a:bodyPr wrap="square" rtlCol="0">
                <a:spAutoFit/>
              </a:bodyPr>
              <a:lstStyle/>
              <a:p>
                <a:r>
                  <a:rPr lang="en" altLang="zh-CN" sz="2400" dirty="0">
                    <a:latin typeface="Times" pitchFamily="2" charset="0"/>
                  </a:rPr>
                  <a:t>Given a document </a:t>
                </a:r>
                <a14:m>
                  <m:oMath xmlns:m="http://schemas.openxmlformats.org/officeDocument/2006/math">
                    <m:r>
                      <a:rPr lang="en-US" altLang="zh-CN" sz="2400" b="0" i="1" smtClean="0">
                        <a:latin typeface="Cambria Math" panose="02040503050406030204" pitchFamily="18" charset="0"/>
                      </a:rPr>
                      <m:t>𝐷</m:t>
                    </m:r>
                  </m:oMath>
                </a14:m>
                <a:r>
                  <a:rPr lang="en" altLang="zh-CN" sz="2400" dirty="0">
                    <a:latin typeface="Times" pitchFamily="2" charset="0"/>
                  </a:rPr>
                  <a:t> as a sequence of m tokens {</a:t>
                </a:r>
                <a14:m>
                  <m:oMath xmlns:m="http://schemas.openxmlformats.org/officeDocument/2006/math">
                    <m:sSub>
                      <m:sSubPr>
                        <m:ctrlPr>
                          <a:rPr lang="en-US" altLang="zh-CN" sz="2400" b="0" i="1" dirty="0" smtClean="0">
                            <a:latin typeface="Cambria Math" panose="02040503050406030204" pitchFamily="18" charset="0"/>
                          </a:rPr>
                        </m:ctrlPr>
                      </m:sSubPr>
                      <m:e>
                        <m:r>
                          <a:rPr lang="en" altLang="zh-CN" sz="2400" i="1" dirty="0" smtClean="0">
                            <a:latin typeface="Cambria Math" panose="02040503050406030204" pitchFamily="18" charset="0"/>
                          </a:rPr>
                          <m:t>𝑤</m:t>
                        </m:r>
                      </m:e>
                      <m:sub>
                        <m:r>
                          <a:rPr lang="en-US" altLang="zh-CN" sz="2400" b="0" i="1" dirty="0" smtClean="0">
                            <a:latin typeface="Cambria Math" panose="02040503050406030204" pitchFamily="18" charset="0"/>
                          </a:rPr>
                          <m:t>1</m:t>
                        </m:r>
                      </m:sub>
                    </m:sSub>
                    <m:r>
                      <a:rPr lang="en" altLang="zh-CN" sz="2400" i="1" dirty="0" smtClean="0">
                        <a:latin typeface="Cambria Math" panose="02040503050406030204" pitchFamily="18" charset="0"/>
                      </a:rPr>
                      <m:t>, . . . , </m:t>
                    </m:r>
                    <m:sSub>
                      <m:sSubPr>
                        <m:ctrlPr>
                          <a:rPr lang="en-US" altLang="zh-CN" sz="2400" b="0" i="1" dirty="0" smtClean="0">
                            <a:latin typeface="Cambria Math" panose="02040503050406030204" pitchFamily="18" charset="0"/>
                          </a:rPr>
                        </m:ctrlPr>
                      </m:sSubPr>
                      <m:e>
                        <m:r>
                          <a:rPr lang="en" altLang="zh-CN" sz="2400" i="1" dirty="0" err="1">
                            <a:latin typeface="Cambria Math" panose="02040503050406030204" pitchFamily="18" charset="0"/>
                          </a:rPr>
                          <m:t>𝑤</m:t>
                        </m:r>
                      </m:e>
                      <m:sub>
                        <m:r>
                          <a:rPr lang="en-US" altLang="zh-CN" sz="2400" b="0" i="1" dirty="0" smtClean="0">
                            <a:latin typeface="Cambria Math" panose="02040503050406030204" pitchFamily="18" charset="0"/>
                          </a:rPr>
                          <m:t>𝑚</m:t>
                        </m:r>
                      </m:sub>
                    </m:sSub>
                  </m:oMath>
                </a14:m>
                <a:r>
                  <a:rPr lang="en" altLang="zh-CN" sz="2400" dirty="0">
                    <a:latin typeface="Times" pitchFamily="2" charset="0"/>
                  </a:rPr>
                  <a:t>}, annotated with </a:t>
                </a:r>
                <a14:m>
                  <m:oMath xmlns:m="http://schemas.openxmlformats.org/officeDocument/2006/math">
                    <m:r>
                      <a:rPr lang="en" altLang="zh-CN" sz="2400" i="1" dirty="0" smtClean="0">
                        <a:latin typeface="Cambria Math" panose="02040503050406030204" pitchFamily="18" charset="0"/>
                      </a:rPr>
                      <m:t>𝑁</m:t>
                    </m:r>
                  </m:oMath>
                </a14:m>
                <a:r>
                  <a:rPr lang="en" altLang="zh-CN" sz="2400" dirty="0">
                    <a:latin typeface="Times" pitchFamily="2" charset="0"/>
                  </a:rPr>
                  <a:t> annotators, we define the weight </a:t>
                </a:r>
                <a14:m>
                  <m:oMath xmlns:m="http://schemas.openxmlformats.org/officeDocument/2006/math">
                    <m:sSubSup>
                      <m:sSubSupPr>
                        <m:ctrlPr>
                          <a:rPr lang="en-US" altLang="zh-CN" sz="2400" b="0" i="1" dirty="0" smtClean="0">
                            <a:latin typeface="Cambria Math" panose="02040503050406030204" pitchFamily="18" charset="0"/>
                          </a:rPr>
                        </m:ctrlPr>
                      </m:sSubSupPr>
                      <m:e>
                        <m:r>
                          <a:rPr lang="el-GR" altLang="zh-CN" sz="2400" i="1" dirty="0" smtClean="0">
                            <a:latin typeface="Cambria Math" panose="02040503050406030204" pitchFamily="18" charset="0"/>
                          </a:rPr>
                          <m:t>𝛽</m:t>
                        </m:r>
                      </m:e>
                      <m:sub>
                        <m:r>
                          <a:rPr lang="en-US" altLang="zh-CN" sz="2400" b="0" i="1" dirty="0" smtClean="0">
                            <a:latin typeface="Cambria Math" panose="02040503050406030204" pitchFamily="18" charset="0"/>
                          </a:rPr>
                          <m:t>𝑔</m:t>
                        </m:r>
                      </m:sub>
                      <m:sup>
                        <m:r>
                          <a:rPr lang="en-US" altLang="zh-CN" sz="2400" b="0" i="1" dirty="0" smtClean="0">
                            <a:latin typeface="Cambria Math" panose="02040503050406030204" pitchFamily="18" charset="0"/>
                          </a:rPr>
                          <m:t>𝑛</m:t>
                        </m:r>
                      </m:sup>
                    </m:sSubSup>
                    <m:r>
                      <a:rPr lang="en" altLang="zh-CN" sz="2400" i="1" dirty="0">
                        <a:latin typeface="Cambria Math" panose="02040503050406030204" pitchFamily="18" charset="0"/>
                      </a:rPr>
                      <m:t> ∈ [0, 1] </m:t>
                    </m:r>
                  </m:oMath>
                </a14:m>
                <a:r>
                  <a:rPr lang="en" altLang="zh-CN" sz="2400" dirty="0">
                    <a:latin typeface="Times" pitchFamily="2" charset="0"/>
                  </a:rPr>
                  <a:t>for an n-gram</a:t>
                </a:r>
                <a14:m>
                  <m:oMath xmlns:m="http://schemas.openxmlformats.org/officeDocument/2006/math">
                    <m:r>
                      <a:rPr lang="en" altLang="zh-CN" sz="2400" i="1" dirty="0" smtClean="0">
                        <a:latin typeface="Cambria Math" panose="02040503050406030204" pitchFamily="18" charset="0"/>
                      </a:rPr>
                      <m:t> </m:t>
                    </m:r>
                    <m:r>
                      <a:rPr lang="en" altLang="zh-CN" sz="2400" i="1" dirty="0" smtClean="0">
                        <a:latin typeface="Cambria Math" panose="02040503050406030204" pitchFamily="18" charset="0"/>
                      </a:rPr>
                      <m:t>𝑔</m:t>
                    </m:r>
                    <m:r>
                      <a:rPr lang="en" altLang="zh-CN" sz="2400" i="1" dirty="0" smtClean="0">
                        <a:latin typeface="Cambria Math" panose="02040503050406030204" pitchFamily="18" charset="0"/>
                      </a:rPr>
                      <m:t> </m:t>
                    </m:r>
                  </m:oMath>
                </a14:m>
                <a:r>
                  <a:rPr lang="en" altLang="zh-CN" sz="2400" dirty="0">
                    <a:latin typeface="Times" pitchFamily="2" charset="0"/>
                  </a:rPr>
                  <a:t>as: </a:t>
                </a:r>
                <a:endParaRPr lang="en" altLang="zh-CN" sz="3200" dirty="0">
                  <a:latin typeface="Times" pitchFamily="2" charset="0"/>
                </a:endParaRPr>
              </a:p>
              <a:p>
                <a:endParaRPr lang="en" altLang="zh-CN" sz="2400" dirty="0">
                  <a:latin typeface="Times" pitchFamily="2" charset="0"/>
                </a:endParaRPr>
              </a:p>
            </p:txBody>
          </p:sp>
        </mc:Choice>
        <mc:Fallback xmlns="">
          <p:sp>
            <p:nvSpPr>
              <p:cNvPr id="5" name="文本框 4">
                <a:extLst>
                  <a:ext uri="{FF2B5EF4-FFF2-40B4-BE49-F238E27FC236}">
                    <a16:creationId xmlns:a16="http://schemas.microsoft.com/office/drawing/2014/main" id="{008779B7-1BF8-A14B-AC6A-2ABD7DF66E7F}"/>
                  </a:ext>
                </a:extLst>
              </p:cNvPr>
              <p:cNvSpPr txBox="1">
                <a:spLocks noRot="1" noChangeAspect="1" noMove="1" noResize="1" noEditPoints="1" noAdjustHandles="1" noChangeArrowheads="1" noChangeShapeType="1" noTextEdit="1"/>
              </p:cNvSpPr>
              <p:nvPr/>
            </p:nvSpPr>
            <p:spPr>
              <a:xfrm>
                <a:off x="1069674" y="2398143"/>
                <a:ext cx="9661585" cy="1230401"/>
              </a:xfrm>
              <a:prstGeom prst="rect">
                <a:avLst/>
              </a:prstGeom>
              <a:blipFill>
                <a:blip r:embed="rId3"/>
                <a:stretch>
                  <a:fillRect l="-1051" t="-4082" r="-1445"/>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FE474F60-5B1B-854A-812C-CCA244E3AA21}"/>
              </a:ext>
            </a:extLst>
          </p:cNvPr>
          <p:cNvPicPr>
            <a:picLocks noChangeAspect="1"/>
          </p:cNvPicPr>
          <p:nvPr/>
        </p:nvPicPr>
        <p:blipFill>
          <a:blip r:embed="rId4"/>
          <a:stretch>
            <a:fillRect/>
          </a:stretch>
        </p:blipFill>
        <p:spPr>
          <a:xfrm>
            <a:off x="1069674" y="3576910"/>
            <a:ext cx="5679533" cy="2230721"/>
          </a:xfrm>
          <a:prstGeom prst="rect">
            <a:avLst/>
          </a:prstGeom>
        </p:spPr>
      </p:pic>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F2B0DD46-12ED-B84B-BF93-2EE88A7A7987}"/>
                  </a:ext>
                </a:extLst>
              </p:cNvPr>
              <p:cNvSpPr/>
              <p:nvPr/>
            </p:nvSpPr>
            <p:spPr>
              <a:xfrm>
                <a:off x="1447800" y="5732237"/>
                <a:ext cx="7162800" cy="369332"/>
              </a:xfrm>
              <a:prstGeom prst="rect">
                <a:avLst/>
              </a:prstGeom>
            </p:spPr>
            <p:txBody>
              <a:bodyPr wrap="square">
                <a:spAutoFit/>
              </a:bodyPr>
              <a:lstStyle/>
              <a:p>
                <a14:m>
                  <m:oMath xmlns:m="http://schemas.openxmlformats.org/officeDocument/2006/math">
                    <m:r>
                      <a:rPr lang="en" altLang="zh-CN" i="1" dirty="0" smtClean="0">
                        <a:latin typeface="Cambria Math" panose="02040503050406030204" pitchFamily="18" charset="0"/>
                      </a:rPr>
                      <m:t>[</m:t>
                    </m:r>
                    <m:r>
                      <a:rPr lang="en" altLang="zh-CN" i="1" dirty="0" smtClean="0">
                        <a:latin typeface="Cambria Math" panose="02040503050406030204" pitchFamily="18" charset="0"/>
                      </a:rPr>
                      <m:t>𝑥</m:t>
                    </m:r>
                    <m:r>
                      <a:rPr lang="en" altLang="zh-CN" i="1" dirty="0" smtClean="0">
                        <a:latin typeface="Cambria Math" panose="02040503050406030204" pitchFamily="18" charset="0"/>
                      </a:rPr>
                      <m:t>]</m:t>
                    </m:r>
                    <m:r>
                      <a:rPr lang="en" altLang="zh-CN" sz="1100" i="1" dirty="0" smtClean="0">
                        <a:effectLst/>
                        <a:latin typeface="Cambria Math" panose="02040503050406030204" pitchFamily="18" charset="0"/>
                      </a:rPr>
                      <m:t>𝑦</m:t>
                    </m:r>
                    <m:r>
                      <a:rPr lang="en" altLang="zh-CN" sz="1100" i="1" dirty="0" smtClean="0">
                        <a:effectLst/>
                        <a:latin typeface="Cambria Math" panose="02040503050406030204" pitchFamily="18" charset="0"/>
                      </a:rPr>
                      <m:t> </m:t>
                    </m:r>
                  </m:oMath>
                </a14:m>
                <a:r>
                  <a:rPr lang="en" altLang="zh-CN" dirty="0">
                    <a:latin typeface="NimbusRomNo9L"/>
                  </a:rPr>
                  <a:t>is an indicator function which returns </a:t>
                </a:r>
                <a:r>
                  <a:rPr lang="en" altLang="zh-CN" dirty="0">
                    <a:latin typeface="CMMI10"/>
                  </a:rPr>
                  <a:t>x </a:t>
                </a:r>
                <a:r>
                  <a:rPr lang="en" altLang="zh-CN" dirty="0">
                    <a:latin typeface="NimbusRomNo9L"/>
                  </a:rPr>
                  <a:t>if </a:t>
                </a:r>
                <a:r>
                  <a:rPr lang="en" altLang="zh-CN" dirty="0">
                    <a:latin typeface="CMMI10"/>
                  </a:rPr>
                  <a:t>y </a:t>
                </a:r>
                <a:r>
                  <a:rPr lang="en" altLang="zh-CN" dirty="0">
                    <a:latin typeface="NimbusRomNo9L"/>
                  </a:rPr>
                  <a:t>is true and </a:t>
                </a:r>
                <a:r>
                  <a:rPr lang="en" altLang="zh-CN" dirty="0">
                    <a:latin typeface="CMR10"/>
                  </a:rPr>
                  <a:t>0</a:t>
                </a:r>
                <a:r>
                  <a:rPr lang="en" altLang="zh-CN" dirty="0">
                    <a:latin typeface="NimbusRomNo9L"/>
                  </a:rPr>
                  <a:t>, otherwise. </a:t>
                </a:r>
                <a:endParaRPr lang="en" altLang="zh-CN" dirty="0"/>
              </a:p>
            </p:txBody>
          </p:sp>
        </mc:Choice>
        <mc:Fallback xmlns="">
          <p:sp>
            <p:nvSpPr>
              <p:cNvPr id="8" name="矩形 7">
                <a:extLst>
                  <a:ext uri="{FF2B5EF4-FFF2-40B4-BE49-F238E27FC236}">
                    <a16:creationId xmlns:a16="http://schemas.microsoft.com/office/drawing/2014/main" id="{F2B0DD46-12ED-B84B-BF93-2EE88A7A7987}"/>
                  </a:ext>
                </a:extLst>
              </p:cNvPr>
              <p:cNvSpPr>
                <a:spLocks noRot="1" noChangeAspect="1" noMove="1" noResize="1" noEditPoints="1" noAdjustHandles="1" noChangeArrowheads="1" noChangeShapeType="1" noTextEdit="1"/>
              </p:cNvSpPr>
              <p:nvPr/>
            </p:nvSpPr>
            <p:spPr>
              <a:xfrm>
                <a:off x="1447800" y="5732237"/>
                <a:ext cx="7162800" cy="369332"/>
              </a:xfrm>
              <a:prstGeom prst="rect">
                <a:avLst/>
              </a:prstGeom>
              <a:blipFill>
                <a:blip r:embed="rId5"/>
                <a:stretch>
                  <a:fillRect l="-354" t="-6667" b="-26667"/>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050DEF96-A6C9-514F-82F8-8A1632ABFD31}"/>
              </a:ext>
            </a:extLst>
          </p:cNvPr>
          <p:cNvPicPr>
            <a:picLocks noChangeAspect="1"/>
          </p:cNvPicPr>
          <p:nvPr/>
        </p:nvPicPr>
        <p:blipFill rotWithShape="1">
          <a:blip r:embed="rId6"/>
          <a:srcRect b="9121"/>
          <a:stretch/>
        </p:blipFill>
        <p:spPr>
          <a:xfrm>
            <a:off x="6816303" y="3401531"/>
            <a:ext cx="2235200" cy="369332"/>
          </a:xfrm>
          <a:prstGeom prst="rect">
            <a:avLst/>
          </a:prstGeom>
        </p:spPr>
      </p:pic>
      <p:cxnSp>
        <p:nvCxnSpPr>
          <p:cNvPr id="11" name="肘形连接符 10">
            <a:extLst>
              <a:ext uri="{FF2B5EF4-FFF2-40B4-BE49-F238E27FC236}">
                <a16:creationId xmlns:a16="http://schemas.microsoft.com/office/drawing/2014/main" id="{7DE10612-F1BC-3141-B6F3-DB29005ACA86}"/>
              </a:ext>
            </a:extLst>
          </p:cNvPr>
          <p:cNvCxnSpPr>
            <a:cxnSpLocks/>
            <a:stCxn id="15" idx="0"/>
            <a:endCxn id="9" idx="1"/>
          </p:cNvCxnSpPr>
          <p:nvPr/>
        </p:nvCxnSpPr>
        <p:spPr>
          <a:xfrm rot="5400000" flipH="1" flipV="1">
            <a:off x="5643480" y="2502017"/>
            <a:ext cx="88642" cy="2257003"/>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6613759A-0DF0-1F4A-9FC7-D2981952F8C8}"/>
                  </a:ext>
                </a:extLst>
              </p:cNvPr>
              <p:cNvSpPr/>
              <p:nvPr/>
            </p:nvSpPr>
            <p:spPr>
              <a:xfrm>
                <a:off x="6749206" y="3807931"/>
                <a:ext cx="4198193" cy="923330"/>
              </a:xfrm>
              <a:prstGeom prst="rect">
                <a:avLst/>
              </a:prstGeom>
            </p:spPr>
            <p:txBody>
              <a:bodyPr wrap="square">
                <a:spAutoFit/>
              </a:bodyPr>
              <a:lstStyle/>
              <a:p>
                <a:r>
                  <a:rPr lang="en" altLang="zh-CN" dirty="0">
                    <a:latin typeface="Times" pitchFamily="2" charset="0"/>
                  </a:rPr>
                  <a:t>the number of times word </a:t>
                </a:r>
                <a14:m>
                  <m:oMath xmlns:m="http://schemas.openxmlformats.org/officeDocument/2006/math">
                    <m:r>
                      <a:rPr lang="en" altLang="zh-CN" i="1" dirty="0" smtClean="0">
                        <a:latin typeface="Cambria Math" panose="02040503050406030204" pitchFamily="18" charset="0"/>
                      </a:rPr>
                      <m:t>𝑤</m:t>
                    </m:r>
                    <m:r>
                      <a:rPr lang="en" altLang="zh-CN" sz="1100" i="1" dirty="0" err="1" smtClean="0">
                        <a:effectLst/>
                        <a:latin typeface="Cambria Math" panose="02040503050406030204" pitchFamily="18" charset="0"/>
                      </a:rPr>
                      <m:t>𝑗</m:t>
                    </m:r>
                  </m:oMath>
                </a14:m>
                <a:r>
                  <a:rPr lang="en" altLang="zh-CN" sz="1100" dirty="0">
                    <a:effectLst/>
                    <a:latin typeface="Times" pitchFamily="2" charset="0"/>
                  </a:rPr>
                  <a:t> </a:t>
                </a:r>
                <a:r>
                  <a:rPr lang="en" altLang="zh-CN" dirty="0">
                    <a:latin typeface="Times" pitchFamily="2" charset="0"/>
                  </a:rPr>
                  <a:t>is highlighted by the annotators out of </a:t>
                </a:r>
                <a14:m>
                  <m:oMath xmlns:m="http://schemas.openxmlformats.org/officeDocument/2006/math">
                    <m:r>
                      <a:rPr lang="en" altLang="zh-CN" i="1" dirty="0" smtClean="0">
                        <a:latin typeface="Cambria Math" panose="02040503050406030204" pitchFamily="18" charset="0"/>
                      </a:rPr>
                      <m:t>𝑁</m:t>
                    </m:r>
                  </m:oMath>
                </a14:m>
                <a:r>
                  <a:rPr lang="en" altLang="zh-CN" dirty="0">
                    <a:latin typeface="Times" pitchFamily="2" charset="0"/>
                  </a:rPr>
                  <a:t> times weighted by the lengths of their highlights </a:t>
                </a:r>
              </a:p>
            </p:txBody>
          </p:sp>
        </mc:Choice>
        <mc:Fallback xmlns="">
          <p:sp>
            <p:nvSpPr>
              <p:cNvPr id="14" name="矩形 13">
                <a:extLst>
                  <a:ext uri="{FF2B5EF4-FFF2-40B4-BE49-F238E27FC236}">
                    <a16:creationId xmlns:a16="http://schemas.microsoft.com/office/drawing/2014/main" id="{6613759A-0DF0-1F4A-9FC7-D2981952F8C8}"/>
                  </a:ext>
                </a:extLst>
              </p:cNvPr>
              <p:cNvSpPr>
                <a:spLocks noRot="1" noChangeAspect="1" noMove="1" noResize="1" noEditPoints="1" noAdjustHandles="1" noChangeArrowheads="1" noChangeShapeType="1" noTextEdit="1"/>
              </p:cNvSpPr>
              <p:nvPr/>
            </p:nvSpPr>
            <p:spPr>
              <a:xfrm>
                <a:off x="6749206" y="3807931"/>
                <a:ext cx="4198193" cy="923330"/>
              </a:xfrm>
              <a:prstGeom prst="rect">
                <a:avLst/>
              </a:prstGeom>
              <a:blipFill>
                <a:blip r:embed="rId7"/>
                <a:stretch>
                  <a:fillRect l="-1205" t="-4110" r="-301" b="-8219"/>
                </a:stretch>
              </a:blipFill>
            </p:spPr>
            <p:txBody>
              <a:bodyPr/>
              <a:lstStyle/>
              <a:p>
                <a:r>
                  <a:rPr lang="zh-CN" altLang="en-US">
                    <a:noFill/>
                  </a:rPr>
                  <a:t> </a:t>
                </a:r>
              </a:p>
            </p:txBody>
          </p:sp>
        </mc:Fallback>
      </mc:AlternateContent>
      <p:sp>
        <p:nvSpPr>
          <p:cNvPr id="15" name="椭圆 14">
            <a:extLst>
              <a:ext uri="{FF2B5EF4-FFF2-40B4-BE49-F238E27FC236}">
                <a16:creationId xmlns:a16="http://schemas.microsoft.com/office/drawing/2014/main" id="{3D8E897C-CBDE-174B-B1DC-A84D59843F84}"/>
              </a:ext>
            </a:extLst>
          </p:cNvPr>
          <p:cNvSpPr/>
          <p:nvPr/>
        </p:nvSpPr>
        <p:spPr>
          <a:xfrm>
            <a:off x="3943350" y="3674839"/>
            <a:ext cx="1231900" cy="3630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B8A91E83-E504-DB42-9F20-036AD868C7B9}"/>
                  </a:ext>
                </a:extLst>
              </p:cNvPr>
              <p:cNvSpPr/>
              <p:nvPr/>
            </p:nvSpPr>
            <p:spPr>
              <a:xfrm>
                <a:off x="1069674" y="6214031"/>
                <a:ext cx="9613000" cy="668901"/>
              </a:xfrm>
              <a:prstGeom prst="rect">
                <a:avLst/>
              </a:prstGeom>
            </p:spPr>
            <p:txBody>
              <a:bodyPr wrap="square">
                <a:spAutoFit/>
              </a:bodyPr>
              <a:lstStyle/>
              <a:p>
                <a:r>
                  <a:rPr lang="en" altLang="zh-CN" dirty="0">
                    <a:latin typeface="Times" pitchFamily="2" charset="0"/>
                  </a:rPr>
                  <a:t>if an n-gram is highlighted by every crowd-worker and the length of the highlight of each crowd-worker is</a:t>
                </a:r>
                <a14:m>
                  <m:oMath xmlns:m="http://schemas.openxmlformats.org/officeDocument/2006/math">
                    <m:r>
                      <a:rPr lang="en" altLang="zh-CN" i="1" dirty="0" smtClean="0">
                        <a:latin typeface="Cambria Math" panose="02040503050406030204" pitchFamily="18" charset="0"/>
                      </a:rPr>
                      <m:t> </m:t>
                    </m:r>
                    <m:r>
                      <a:rPr lang="en" altLang="zh-CN" i="1" dirty="0" smtClean="0">
                        <a:latin typeface="Cambria Math" panose="02040503050406030204" pitchFamily="18" charset="0"/>
                      </a:rPr>
                      <m:t>𝐾</m:t>
                    </m:r>
                  </m:oMath>
                </a14:m>
                <a:r>
                  <a:rPr lang="en" altLang="zh-CN" dirty="0">
                    <a:latin typeface="Times" pitchFamily="2" charset="0"/>
                  </a:rPr>
                  <a:t>, the n-gram </a:t>
                </a:r>
                <a14:m>
                  <m:oMath xmlns:m="http://schemas.openxmlformats.org/officeDocument/2006/math">
                    <m:r>
                      <a:rPr lang="en" altLang="zh-CN" i="1" dirty="0" smtClean="0">
                        <a:latin typeface="Cambria Math" panose="02040503050406030204" pitchFamily="18" charset="0"/>
                      </a:rPr>
                      <m:t>𝑔</m:t>
                    </m:r>
                  </m:oMath>
                </a14:m>
                <a:r>
                  <a:rPr lang="en" altLang="zh-CN" dirty="0">
                    <a:latin typeface="Times" pitchFamily="2" charset="0"/>
                  </a:rPr>
                  <a:t> will have a maximum weight of</a:t>
                </a:r>
                <a14:m>
                  <m:oMath xmlns:m="http://schemas.openxmlformats.org/officeDocument/2006/math">
                    <m:sSubSup>
                      <m:sSubSupPr>
                        <m:ctrlPr>
                          <a:rPr lang="en-US" altLang="zh-CN" i="1" dirty="0">
                            <a:latin typeface="Cambria Math" panose="02040503050406030204" pitchFamily="18" charset="0"/>
                          </a:rPr>
                        </m:ctrlPr>
                      </m:sSubSupPr>
                      <m:e>
                        <m:r>
                          <a:rPr lang="en-US" altLang="zh-CN" b="0" i="1" dirty="0" smtClean="0">
                            <a:latin typeface="Cambria Math" panose="02040503050406030204" pitchFamily="18" charset="0"/>
                          </a:rPr>
                          <m:t>  </m:t>
                        </m:r>
                        <m:r>
                          <a:rPr lang="el-GR" altLang="zh-CN" i="1" dirty="0">
                            <a:latin typeface="Cambria Math" panose="02040503050406030204" pitchFamily="18" charset="0"/>
                          </a:rPr>
                          <m:t>𝛽</m:t>
                        </m:r>
                      </m:e>
                      <m:sub>
                        <m:r>
                          <a:rPr lang="en-US" altLang="zh-CN" i="1" dirty="0">
                            <a:latin typeface="Cambria Math" panose="02040503050406030204" pitchFamily="18" charset="0"/>
                          </a:rPr>
                          <m:t>𝑔</m:t>
                        </m:r>
                      </m:sub>
                      <m:sup>
                        <m:r>
                          <a:rPr lang="en-US" altLang="zh-CN" i="1" dirty="0">
                            <a:latin typeface="Cambria Math" panose="02040503050406030204" pitchFamily="18" charset="0"/>
                          </a:rPr>
                          <m:t>𝑛</m:t>
                        </m:r>
                      </m:sup>
                    </m:sSubSup>
                    <m:r>
                      <a:rPr lang="en" altLang="zh-CN" i="1" dirty="0">
                        <a:latin typeface="Cambria Math" panose="02040503050406030204" pitchFamily="18" charset="0"/>
                      </a:rPr>
                      <m:t>=1</m:t>
                    </m:r>
                  </m:oMath>
                </a14:m>
                <a:r>
                  <a:rPr lang="en" altLang="zh-CN" dirty="0">
                    <a:latin typeface="Times" pitchFamily="2" charset="0"/>
                  </a:rPr>
                  <a:t>. </a:t>
                </a:r>
              </a:p>
            </p:txBody>
          </p:sp>
        </mc:Choice>
        <mc:Fallback xmlns="">
          <p:sp>
            <p:nvSpPr>
              <p:cNvPr id="17" name="矩形 16">
                <a:extLst>
                  <a:ext uri="{FF2B5EF4-FFF2-40B4-BE49-F238E27FC236}">
                    <a16:creationId xmlns:a16="http://schemas.microsoft.com/office/drawing/2014/main" id="{B8A91E83-E504-DB42-9F20-036AD868C7B9}"/>
                  </a:ext>
                </a:extLst>
              </p:cNvPr>
              <p:cNvSpPr>
                <a:spLocks noRot="1" noChangeAspect="1" noMove="1" noResize="1" noEditPoints="1" noAdjustHandles="1" noChangeArrowheads="1" noChangeShapeType="1" noTextEdit="1"/>
              </p:cNvSpPr>
              <p:nvPr/>
            </p:nvSpPr>
            <p:spPr>
              <a:xfrm>
                <a:off x="1069674" y="6214031"/>
                <a:ext cx="9613000" cy="668901"/>
              </a:xfrm>
              <a:prstGeom prst="rect">
                <a:avLst/>
              </a:prstGeom>
              <a:blipFill>
                <a:blip r:embed="rId8"/>
                <a:stretch>
                  <a:fillRect l="-528" t="-3774" b="-132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34923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717EC-ECD6-A14F-80C2-08C96904052D}"/>
              </a:ext>
            </a:extLst>
          </p:cNvPr>
          <p:cNvSpPr>
            <a:spLocks noGrp="1"/>
          </p:cNvSpPr>
          <p:nvPr>
            <p:ph type="title"/>
          </p:nvPr>
        </p:nvSpPr>
        <p:spPr/>
        <p:txBody>
          <a:bodyPr/>
          <a:lstStyle/>
          <a:p>
            <a:r>
              <a:rPr kumimoji="1" lang="en-US" altLang="zh-CN" dirty="0">
                <a:latin typeface="Times" pitchFamily="2" charset="0"/>
              </a:rPr>
              <a:t>HIGHRES</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B5789C94-212E-7946-86E3-499C1BFD45EE}"/>
              </a:ext>
            </a:extLst>
          </p:cNvPr>
          <p:cNvSpPr>
            <a:spLocks noGrp="1"/>
          </p:cNvSpPr>
          <p:nvPr>
            <p:ph idx="1"/>
          </p:nvPr>
        </p:nvSpPr>
        <p:spPr/>
        <p:txBody>
          <a:bodyPr/>
          <a:lstStyle/>
          <a:p>
            <a:r>
              <a:rPr lang="en" altLang="zh-CN" dirty="0">
                <a:latin typeface="Times" pitchFamily="2" charset="0"/>
              </a:rPr>
              <a:t>Highlight-based ROUGE Evaluation </a:t>
            </a:r>
          </a:p>
        </p:txBody>
      </p:sp>
      <p:sp>
        <p:nvSpPr>
          <p:cNvPr id="4" name="灯片编号占位符 3">
            <a:extLst>
              <a:ext uri="{FF2B5EF4-FFF2-40B4-BE49-F238E27FC236}">
                <a16:creationId xmlns:a16="http://schemas.microsoft.com/office/drawing/2014/main" id="{4E3413C0-F327-A242-840A-1F42E754C132}"/>
              </a:ext>
            </a:extLst>
          </p:cNvPr>
          <p:cNvSpPr>
            <a:spLocks noGrp="1"/>
          </p:cNvSpPr>
          <p:nvPr>
            <p:ph type="sldNum" sz="quarter" idx="12"/>
          </p:nvPr>
        </p:nvSpPr>
        <p:spPr/>
        <p:txBody>
          <a:bodyPr/>
          <a:lstStyle/>
          <a:p>
            <a:fld id="{3BA621FD-5CB1-094B-97AC-112BE2702968}" type="slidenum">
              <a:rPr kumimoji="1" lang="zh-CN" altLang="en-US" smtClean="0"/>
              <a:t>58</a:t>
            </a:fld>
            <a:endParaRPr kumimoji="1" lang="zh-CN" altLang="en-US"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008779B7-1BF8-A14B-AC6A-2ABD7DF66E7F}"/>
                  </a:ext>
                </a:extLst>
              </p:cNvPr>
              <p:cNvSpPr txBox="1"/>
              <p:nvPr/>
            </p:nvSpPr>
            <p:spPr>
              <a:xfrm>
                <a:off x="1069674" y="2398143"/>
                <a:ext cx="9661585" cy="1230401"/>
              </a:xfrm>
              <a:prstGeom prst="rect">
                <a:avLst/>
              </a:prstGeom>
              <a:noFill/>
            </p:spPr>
            <p:txBody>
              <a:bodyPr wrap="square" rtlCol="0">
                <a:spAutoFit/>
              </a:bodyPr>
              <a:lstStyle/>
              <a:p>
                <a:r>
                  <a:rPr lang="en" altLang="zh-CN" sz="2400" dirty="0">
                    <a:latin typeface="Times" pitchFamily="2" charset="0"/>
                  </a:rPr>
                  <a:t>Given a document </a:t>
                </a:r>
                <a14:m>
                  <m:oMath xmlns:m="http://schemas.openxmlformats.org/officeDocument/2006/math">
                    <m:r>
                      <a:rPr lang="en-US" altLang="zh-CN" sz="2400" b="0" i="1" smtClean="0">
                        <a:latin typeface="Cambria Math" panose="02040503050406030204" pitchFamily="18" charset="0"/>
                      </a:rPr>
                      <m:t>𝐷</m:t>
                    </m:r>
                  </m:oMath>
                </a14:m>
                <a:r>
                  <a:rPr lang="en" altLang="zh-CN" sz="2400" dirty="0">
                    <a:latin typeface="Times" pitchFamily="2" charset="0"/>
                  </a:rPr>
                  <a:t> as a sequence of m tokens {</a:t>
                </a:r>
                <a14:m>
                  <m:oMath xmlns:m="http://schemas.openxmlformats.org/officeDocument/2006/math">
                    <m:sSub>
                      <m:sSubPr>
                        <m:ctrlPr>
                          <a:rPr lang="en-US" altLang="zh-CN" sz="2400" b="0" i="1" dirty="0" smtClean="0">
                            <a:latin typeface="Cambria Math" panose="02040503050406030204" pitchFamily="18" charset="0"/>
                          </a:rPr>
                        </m:ctrlPr>
                      </m:sSubPr>
                      <m:e>
                        <m:r>
                          <a:rPr lang="en" altLang="zh-CN" sz="2400" i="1" dirty="0" smtClean="0">
                            <a:latin typeface="Cambria Math" panose="02040503050406030204" pitchFamily="18" charset="0"/>
                          </a:rPr>
                          <m:t>𝑤</m:t>
                        </m:r>
                      </m:e>
                      <m:sub>
                        <m:r>
                          <a:rPr lang="en-US" altLang="zh-CN" sz="2400" b="0" i="1" dirty="0" smtClean="0">
                            <a:latin typeface="Cambria Math" panose="02040503050406030204" pitchFamily="18" charset="0"/>
                          </a:rPr>
                          <m:t>1</m:t>
                        </m:r>
                      </m:sub>
                    </m:sSub>
                    <m:r>
                      <a:rPr lang="en" altLang="zh-CN" sz="2400" i="1" dirty="0" smtClean="0">
                        <a:latin typeface="Cambria Math" panose="02040503050406030204" pitchFamily="18" charset="0"/>
                      </a:rPr>
                      <m:t>, . . . , </m:t>
                    </m:r>
                    <m:sSub>
                      <m:sSubPr>
                        <m:ctrlPr>
                          <a:rPr lang="en-US" altLang="zh-CN" sz="2400" b="0" i="1" dirty="0" smtClean="0">
                            <a:latin typeface="Cambria Math" panose="02040503050406030204" pitchFamily="18" charset="0"/>
                          </a:rPr>
                        </m:ctrlPr>
                      </m:sSubPr>
                      <m:e>
                        <m:r>
                          <a:rPr lang="en" altLang="zh-CN" sz="2400" i="1" dirty="0" err="1">
                            <a:latin typeface="Cambria Math" panose="02040503050406030204" pitchFamily="18" charset="0"/>
                          </a:rPr>
                          <m:t>𝑤</m:t>
                        </m:r>
                      </m:e>
                      <m:sub>
                        <m:r>
                          <a:rPr lang="en-US" altLang="zh-CN" sz="2400" b="0" i="1" dirty="0" smtClean="0">
                            <a:latin typeface="Cambria Math" panose="02040503050406030204" pitchFamily="18" charset="0"/>
                          </a:rPr>
                          <m:t>𝑚</m:t>
                        </m:r>
                      </m:sub>
                    </m:sSub>
                  </m:oMath>
                </a14:m>
                <a:r>
                  <a:rPr lang="en" altLang="zh-CN" sz="2400" dirty="0">
                    <a:latin typeface="Times" pitchFamily="2" charset="0"/>
                  </a:rPr>
                  <a:t>}, annotated with </a:t>
                </a:r>
                <a14:m>
                  <m:oMath xmlns:m="http://schemas.openxmlformats.org/officeDocument/2006/math">
                    <m:r>
                      <a:rPr lang="en" altLang="zh-CN" sz="2400" i="1" dirty="0" smtClean="0">
                        <a:latin typeface="Cambria Math" panose="02040503050406030204" pitchFamily="18" charset="0"/>
                      </a:rPr>
                      <m:t>𝑁</m:t>
                    </m:r>
                  </m:oMath>
                </a14:m>
                <a:r>
                  <a:rPr lang="en" altLang="zh-CN" sz="2400" dirty="0">
                    <a:latin typeface="Times" pitchFamily="2" charset="0"/>
                  </a:rPr>
                  <a:t> annotators, we define the weight </a:t>
                </a:r>
                <a14:m>
                  <m:oMath xmlns:m="http://schemas.openxmlformats.org/officeDocument/2006/math">
                    <m:sSubSup>
                      <m:sSubSupPr>
                        <m:ctrlPr>
                          <a:rPr lang="en-US" altLang="zh-CN" sz="2400" b="0" i="1" dirty="0" smtClean="0">
                            <a:latin typeface="Cambria Math" panose="02040503050406030204" pitchFamily="18" charset="0"/>
                          </a:rPr>
                        </m:ctrlPr>
                      </m:sSubSupPr>
                      <m:e>
                        <m:r>
                          <a:rPr lang="el-GR" altLang="zh-CN" sz="2400" i="1" dirty="0" smtClean="0">
                            <a:latin typeface="Cambria Math" panose="02040503050406030204" pitchFamily="18" charset="0"/>
                          </a:rPr>
                          <m:t>𝛽</m:t>
                        </m:r>
                      </m:e>
                      <m:sub>
                        <m:r>
                          <a:rPr lang="en-US" altLang="zh-CN" sz="2400" b="0" i="1" dirty="0" smtClean="0">
                            <a:latin typeface="Cambria Math" panose="02040503050406030204" pitchFamily="18" charset="0"/>
                          </a:rPr>
                          <m:t>𝑔</m:t>
                        </m:r>
                      </m:sub>
                      <m:sup>
                        <m:r>
                          <a:rPr lang="en-US" altLang="zh-CN" sz="2400" b="0" i="1" dirty="0" smtClean="0">
                            <a:latin typeface="Cambria Math" panose="02040503050406030204" pitchFamily="18" charset="0"/>
                          </a:rPr>
                          <m:t>𝑛</m:t>
                        </m:r>
                      </m:sup>
                    </m:sSubSup>
                    <m:r>
                      <a:rPr lang="en" altLang="zh-CN" sz="2400" i="1" dirty="0">
                        <a:latin typeface="Cambria Math" panose="02040503050406030204" pitchFamily="18" charset="0"/>
                      </a:rPr>
                      <m:t> ∈ [0, 1] </m:t>
                    </m:r>
                  </m:oMath>
                </a14:m>
                <a:r>
                  <a:rPr lang="en" altLang="zh-CN" sz="2400" dirty="0">
                    <a:latin typeface="Times" pitchFamily="2" charset="0"/>
                  </a:rPr>
                  <a:t>for an n-gram</a:t>
                </a:r>
                <a14:m>
                  <m:oMath xmlns:m="http://schemas.openxmlformats.org/officeDocument/2006/math">
                    <m:r>
                      <a:rPr lang="en" altLang="zh-CN" sz="2400" i="1" dirty="0" smtClean="0">
                        <a:latin typeface="Cambria Math" panose="02040503050406030204" pitchFamily="18" charset="0"/>
                      </a:rPr>
                      <m:t> </m:t>
                    </m:r>
                    <m:r>
                      <a:rPr lang="en" altLang="zh-CN" sz="2400" i="1" dirty="0" smtClean="0">
                        <a:latin typeface="Cambria Math" panose="02040503050406030204" pitchFamily="18" charset="0"/>
                      </a:rPr>
                      <m:t>𝑔</m:t>
                    </m:r>
                    <m:r>
                      <a:rPr lang="en" altLang="zh-CN" sz="2400" i="1" dirty="0" smtClean="0">
                        <a:latin typeface="Cambria Math" panose="02040503050406030204" pitchFamily="18" charset="0"/>
                      </a:rPr>
                      <m:t> </m:t>
                    </m:r>
                  </m:oMath>
                </a14:m>
                <a:r>
                  <a:rPr lang="en" altLang="zh-CN" sz="2400" dirty="0">
                    <a:latin typeface="Times" pitchFamily="2" charset="0"/>
                  </a:rPr>
                  <a:t>as: </a:t>
                </a:r>
                <a:endParaRPr lang="en" altLang="zh-CN" sz="3200" dirty="0">
                  <a:latin typeface="Times" pitchFamily="2" charset="0"/>
                </a:endParaRPr>
              </a:p>
              <a:p>
                <a:endParaRPr lang="en" altLang="zh-CN" sz="2400" dirty="0">
                  <a:latin typeface="Times" pitchFamily="2" charset="0"/>
                </a:endParaRPr>
              </a:p>
            </p:txBody>
          </p:sp>
        </mc:Choice>
        <mc:Fallback xmlns="">
          <p:sp>
            <p:nvSpPr>
              <p:cNvPr id="5" name="文本框 4">
                <a:extLst>
                  <a:ext uri="{FF2B5EF4-FFF2-40B4-BE49-F238E27FC236}">
                    <a16:creationId xmlns:a16="http://schemas.microsoft.com/office/drawing/2014/main" id="{008779B7-1BF8-A14B-AC6A-2ABD7DF66E7F}"/>
                  </a:ext>
                </a:extLst>
              </p:cNvPr>
              <p:cNvSpPr txBox="1">
                <a:spLocks noRot="1" noChangeAspect="1" noMove="1" noResize="1" noEditPoints="1" noAdjustHandles="1" noChangeArrowheads="1" noChangeShapeType="1" noTextEdit="1"/>
              </p:cNvSpPr>
              <p:nvPr/>
            </p:nvSpPr>
            <p:spPr>
              <a:xfrm>
                <a:off x="1069674" y="2398143"/>
                <a:ext cx="9661585" cy="1230401"/>
              </a:xfrm>
              <a:prstGeom prst="rect">
                <a:avLst/>
              </a:prstGeom>
              <a:blipFill>
                <a:blip r:embed="rId3"/>
                <a:stretch>
                  <a:fillRect l="-1051" t="-4082" r="-14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61FD0ACC-F136-6941-8E1E-D33B89DEE89E}"/>
                  </a:ext>
                </a:extLst>
              </p:cNvPr>
              <p:cNvSpPr txBox="1"/>
              <p:nvPr/>
            </p:nvSpPr>
            <p:spPr>
              <a:xfrm>
                <a:off x="1201057" y="3429000"/>
                <a:ext cx="7240814" cy="179844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i="1" dirty="0" smtClean="0">
                          <a:latin typeface="Cambria Math" panose="02040503050406030204" pitchFamily="18" charset="0"/>
                        </a:rPr>
                        <m:t>𝑃</m:t>
                      </m:r>
                      <m:d>
                        <m:dPr>
                          <m:ctrlPr>
                            <a:rPr lang="en-US" altLang="zh-CN" sz="2400" i="1" dirty="0">
                              <a:latin typeface="Cambria Math" panose="02040503050406030204" pitchFamily="18" charset="0"/>
                            </a:rPr>
                          </m:ctrlPr>
                        </m:dPr>
                        <m:e>
                          <m:sSub>
                            <m:sSubPr>
                              <m:ctrlPr>
                                <a:rPr lang="en-US" altLang="zh-CN" sz="2400" i="1" dirty="0">
                                  <a:latin typeface="Cambria Math" panose="02040503050406030204" pitchFamily="18" charset="0"/>
                                </a:rPr>
                              </m:ctrlPr>
                            </m:sSubPr>
                            <m:e>
                              <m:r>
                                <a:rPr lang="en-US" altLang="zh-CN" sz="2400" i="1" dirty="0" err="1">
                                  <a:latin typeface="Cambria Math" panose="02040503050406030204" pitchFamily="18" charset="0"/>
                                </a:rPr>
                                <m:t>𝑤</m:t>
                              </m:r>
                            </m:e>
                            <m:sub>
                              <m:r>
                                <a:rPr lang="en-US" altLang="zh-CN" sz="2400" i="1" dirty="0">
                                  <a:latin typeface="Cambria Math" panose="02040503050406030204" pitchFamily="18" charset="0"/>
                                </a:rPr>
                                <m:t>𝑖</m:t>
                              </m:r>
                            </m:sub>
                          </m:sSub>
                          <m:r>
                            <a:rPr lang="en-US" altLang="zh-CN" sz="2400" i="1" dirty="0">
                              <a:latin typeface="Cambria Math" panose="02040503050406030204" pitchFamily="18" charset="0"/>
                            </a:rPr>
                            <m:t>,</m:t>
                          </m:r>
                          <m:r>
                            <a:rPr lang="en-US" altLang="zh-CN" sz="2400" i="1" dirty="0">
                              <a:latin typeface="Cambria Math" panose="02040503050406030204" pitchFamily="18" charset="0"/>
                            </a:rPr>
                            <m:t>𝑔</m:t>
                          </m:r>
                        </m:e>
                      </m:d>
                      <m:r>
                        <a:rPr lang="en-US" altLang="zh-CN" sz="2400" i="1" dirty="0">
                          <a:latin typeface="Cambria Math" panose="02040503050406030204" pitchFamily="18" charset="0"/>
                        </a:rPr>
                        <m:t>=</m:t>
                      </m:r>
                      <m:d>
                        <m:dPr>
                          <m:begChr m:val="{"/>
                          <m:endChr m:val=""/>
                          <m:ctrlPr>
                            <a:rPr lang="en-US" altLang="zh-CN" sz="2400" i="1" dirty="0">
                              <a:latin typeface="Cambria Math" panose="02040503050406030204" pitchFamily="18" charset="0"/>
                            </a:rPr>
                          </m:ctrlPr>
                        </m:dPr>
                        <m:e>
                          <m:eqArr>
                            <m:eqArrPr>
                              <m:ctrlPr>
                                <a:rPr lang="en-US" altLang="zh-CN" sz="2400" i="1" dirty="0">
                                  <a:latin typeface="Cambria Math" panose="02040503050406030204" pitchFamily="18" charset="0"/>
                                </a:rPr>
                              </m:ctrlPr>
                            </m:eqArrPr>
                            <m:e>
                              <m:f>
                                <m:fPr>
                                  <m:ctrlPr>
                                    <a:rPr lang="en-US" altLang="zh-CN" sz="2400" i="1" dirty="0">
                                      <a:latin typeface="Cambria Math" panose="02040503050406030204" pitchFamily="18" charset="0"/>
                                    </a:rPr>
                                  </m:ctrlPr>
                                </m:fPr>
                                <m:num>
                                  <m:r>
                                    <a:rPr lang="en-US" altLang="zh-CN" sz="2400" i="1" dirty="0">
                                      <a:latin typeface="Cambria Math" panose="02040503050406030204" pitchFamily="18" charset="0"/>
                                    </a:rPr>
                                    <m:t>1</m:t>
                                  </m:r>
                                </m:num>
                                <m:den>
                                  <m:r>
                                    <a:rPr lang="en-US" altLang="zh-CN" sz="2400" i="1" dirty="0">
                                      <a:latin typeface="Cambria Math" panose="02040503050406030204" pitchFamily="18" charset="0"/>
                                    </a:rPr>
                                    <m:t>𝑛</m:t>
                                  </m:r>
                                </m:den>
                              </m:f>
                              <m:nary>
                                <m:naryPr>
                                  <m:chr m:val="∑"/>
                                  <m:limLoc m:val="subSup"/>
                                  <m:ctrlPr>
                                    <a:rPr lang="en-US" altLang="zh-CN" sz="2400" i="1" dirty="0">
                                      <a:latin typeface="Cambria Math" panose="02040503050406030204" pitchFamily="18" charset="0"/>
                                    </a:rPr>
                                  </m:ctrlPr>
                                </m:naryPr>
                                <m:sub>
                                  <m:r>
                                    <m:rPr>
                                      <m:brk m:alnAt="25"/>
                                    </m:rPr>
                                    <a:rPr lang="en-US" altLang="zh-CN" sz="2400" i="1" dirty="0">
                                      <a:latin typeface="Cambria Math" panose="02040503050406030204" pitchFamily="18" charset="0"/>
                                    </a:rPr>
                                    <m:t>𝑗</m:t>
                                  </m:r>
                                  <m:r>
                                    <a:rPr lang="en-US" altLang="zh-CN" sz="2400" i="1" dirty="0">
                                      <a:latin typeface="Cambria Math" panose="02040503050406030204" pitchFamily="18" charset="0"/>
                                    </a:rPr>
                                    <m:t>=</m:t>
                                  </m:r>
                                  <m:r>
                                    <a:rPr lang="en-US" altLang="zh-CN" sz="2400" i="1" dirty="0">
                                      <a:latin typeface="Cambria Math" panose="02040503050406030204" pitchFamily="18" charset="0"/>
                                    </a:rPr>
                                    <m:t>𝑖</m:t>
                                  </m:r>
                                </m:sub>
                                <m:sup>
                                  <m:r>
                                    <a:rPr lang="en-US" altLang="zh-CN" sz="2400" i="1" dirty="0">
                                      <a:latin typeface="Cambria Math" panose="02040503050406030204" pitchFamily="18" charset="0"/>
                                    </a:rPr>
                                    <m:t>𝑖</m:t>
                                  </m:r>
                                  <m:r>
                                    <a:rPr lang="en-US" altLang="zh-CN" sz="2400" i="1" dirty="0">
                                      <a:latin typeface="Cambria Math" panose="02040503050406030204" pitchFamily="18" charset="0"/>
                                    </a:rPr>
                                    <m:t>+</m:t>
                                  </m:r>
                                  <m:r>
                                    <a:rPr lang="en-US" altLang="zh-CN" sz="2400" i="1" dirty="0">
                                      <a:latin typeface="Cambria Math" panose="02040503050406030204" pitchFamily="18" charset="0"/>
                                    </a:rPr>
                                    <m:t>𝑛</m:t>
                                  </m:r>
                                  <m:r>
                                    <a:rPr lang="en-US" altLang="zh-CN" sz="2400" i="1" dirty="0">
                                      <a:latin typeface="Cambria Math" panose="02040503050406030204" pitchFamily="18" charset="0"/>
                                    </a:rPr>
                                    <m:t>−1</m:t>
                                  </m:r>
                                </m:sup>
                                <m:e>
                                  <m:f>
                                    <m:fPr>
                                      <m:ctrlPr>
                                        <a:rPr lang="en-US" altLang="zh-CN" sz="2400" i="1" dirty="0">
                                          <a:latin typeface="Cambria Math" panose="02040503050406030204" pitchFamily="18" charset="0"/>
                                        </a:rPr>
                                      </m:ctrlPr>
                                    </m:fPr>
                                    <m:num>
                                      <m:r>
                                        <a:rPr lang="en-US" altLang="zh-CN" sz="2400" i="1" dirty="0">
                                          <a:latin typeface="Cambria Math" panose="02040503050406030204" pitchFamily="18" charset="0"/>
                                        </a:rPr>
                                        <m:t>𝑇𝑖𝑚𝑒𝑠</m:t>
                                      </m:r>
                                      <m:d>
                                        <m:dPr>
                                          <m:ctrlPr>
                                            <a:rPr lang="en-US" altLang="zh-CN" sz="2400" i="1" dirty="0">
                                              <a:latin typeface="Cambria Math" panose="02040503050406030204" pitchFamily="18" charset="0"/>
                                            </a:rPr>
                                          </m:ctrlPr>
                                        </m:dPr>
                                        <m:e>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𝑤</m:t>
                                              </m:r>
                                            </m:e>
                                            <m:sub>
                                              <m:r>
                                                <a:rPr lang="en-US" altLang="zh-CN" sz="2400" i="1" dirty="0">
                                                  <a:latin typeface="Cambria Math" panose="02040503050406030204" pitchFamily="18" charset="0"/>
                                                </a:rPr>
                                                <m:t>𝑖</m:t>
                                              </m:r>
                                            </m:sub>
                                          </m:sSub>
                                        </m:e>
                                      </m:d>
                                    </m:num>
                                    <m:den>
                                      <m:r>
                                        <a:rPr lang="en-US" altLang="zh-CN" sz="2400" i="1" dirty="0">
                                          <a:latin typeface="Cambria Math" panose="02040503050406030204" pitchFamily="18" charset="0"/>
                                        </a:rPr>
                                        <m:t>𝑁</m:t>
                                      </m:r>
                                    </m:den>
                                  </m:f>
                                  <m:r>
                                    <a:rPr lang="en-US" altLang="zh-CN" sz="2400" i="1" dirty="0">
                                      <a:latin typeface="Cambria Math" panose="02040503050406030204" pitchFamily="18" charset="0"/>
                                    </a:rPr>
                                    <m:t>, </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    </m:t>
                                      </m:r>
                                      <m:r>
                                        <a:rPr lang="en-US" altLang="zh-CN" sz="2400" i="1" dirty="0">
                                          <a:latin typeface="Cambria Math" panose="02040503050406030204" pitchFamily="18" charset="0"/>
                                        </a:rPr>
                                        <m:t>𝑤</m:t>
                                      </m:r>
                                    </m:e>
                                    <m:sub>
                                      <m:d>
                                        <m:dPr>
                                          <m:begChr m:val="{"/>
                                          <m:endChr m:val="}"/>
                                          <m:ctrlPr>
                                            <a:rPr lang="en-US" altLang="zh-CN" sz="2400" i="1" dirty="0" smtClean="0">
                                              <a:latin typeface="Cambria Math" panose="02040503050406030204" pitchFamily="18" charset="0"/>
                                            </a:rPr>
                                          </m:ctrlPr>
                                        </m:dPr>
                                        <m:e>
                                          <m:r>
                                            <a:rPr lang="en-US" altLang="zh-CN" sz="2400" i="1" dirty="0">
                                              <a:latin typeface="Cambria Math" panose="02040503050406030204" pitchFamily="18" charset="0"/>
                                            </a:rPr>
                                            <m:t>𝑖</m:t>
                                          </m:r>
                                          <m:r>
                                            <a:rPr lang="en-US" altLang="zh-CN" sz="2400" i="1" dirty="0">
                                              <a:latin typeface="Cambria Math" panose="02040503050406030204" pitchFamily="18" charset="0"/>
                                            </a:rPr>
                                            <m:t>:</m:t>
                                          </m:r>
                                          <m:r>
                                            <a:rPr lang="en-US" altLang="zh-CN" sz="2400" i="1" dirty="0">
                                              <a:latin typeface="Cambria Math" panose="02040503050406030204" pitchFamily="18" charset="0"/>
                                            </a:rPr>
                                            <m:t>𝑖</m:t>
                                          </m:r>
                                          <m:r>
                                            <a:rPr lang="en-US" altLang="zh-CN" sz="2400" i="1" dirty="0">
                                              <a:latin typeface="Cambria Math" panose="02040503050406030204" pitchFamily="18" charset="0"/>
                                            </a:rPr>
                                            <m:t>+</m:t>
                                          </m:r>
                                          <m:r>
                                            <a:rPr lang="en-US" altLang="zh-CN" sz="2400" i="1" dirty="0">
                                              <a:latin typeface="Cambria Math" panose="02040503050406030204" pitchFamily="18" charset="0"/>
                                            </a:rPr>
                                            <m:t>𝑛</m:t>
                                          </m:r>
                                          <m:r>
                                            <a:rPr lang="en-US" altLang="zh-CN" sz="2400" i="1" dirty="0">
                                              <a:latin typeface="Cambria Math" panose="02040503050406030204" pitchFamily="18" charset="0"/>
                                            </a:rPr>
                                            <m:t>−1</m:t>
                                          </m:r>
                                        </m:e>
                                      </m:d>
                                    </m:sub>
                                  </m:sSub>
                                  <m:r>
                                    <a:rPr lang="en-US" altLang="zh-CN" sz="2400" i="1" dirty="0">
                                      <a:latin typeface="Cambria Math" panose="02040503050406030204" pitchFamily="18" charset="0"/>
                                    </a:rPr>
                                    <m:t>==</m:t>
                                  </m:r>
                                  <m:r>
                                    <a:rPr lang="en-US" altLang="zh-CN" sz="2400" i="1" dirty="0">
                                      <a:latin typeface="Cambria Math" panose="02040503050406030204" pitchFamily="18" charset="0"/>
                                    </a:rPr>
                                    <m:t>𝑔</m:t>
                                  </m:r>
                                </m:e>
                              </m:nary>
                            </m:e>
                            <m:e>
                              <m:r>
                                <a:rPr lang="en-US" altLang="zh-CN" sz="2400" i="1" dirty="0">
                                  <a:latin typeface="Cambria Math" panose="02040503050406030204" pitchFamily="18" charset="0"/>
                                </a:rPr>
                                <m:t>0,                         </m:t>
                              </m:r>
                              <m:r>
                                <a:rPr lang="en-US" altLang="zh-CN" sz="2400" i="1" dirty="0">
                                  <a:latin typeface="Cambria Math" panose="02040503050406030204" pitchFamily="18" charset="0"/>
                                </a:rPr>
                                <m:t>𝑂𝑡h𝑒𝑟𝑤𝑖𝑠𝑒</m:t>
                              </m:r>
                            </m:e>
                          </m:eqArr>
                        </m:e>
                      </m:d>
                    </m:oMath>
                  </m:oMathPara>
                </a14:m>
                <a:endParaRPr lang="en-US" altLang="zh-CN" sz="2400" i="1" dirty="0">
                  <a:latin typeface="Cambria Math" panose="02040503050406030204" pitchFamily="18" charset="0"/>
                </a:endParaRPr>
              </a:p>
              <a:p>
                <a:endParaRPr lang="en-US" altLang="zh-CN" sz="2800" i="1" dirty="0">
                  <a:latin typeface="Cambria Math" panose="02040503050406030204" pitchFamily="18" charset="0"/>
                </a:endParaRPr>
              </a:p>
            </p:txBody>
          </p:sp>
        </mc:Choice>
        <mc:Fallback xmlns="">
          <p:sp>
            <p:nvSpPr>
              <p:cNvPr id="6" name="文本框 5">
                <a:extLst>
                  <a:ext uri="{FF2B5EF4-FFF2-40B4-BE49-F238E27FC236}">
                    <a16:creationId xmlns:a16="http://schemas.microsoft.com/office/drawing/2014/main" id="{61FD0ACC-F136-6941-8E1E-D33B89DEE89E}"/>
                  </a:ext>
                </a:extLst>
              </p:cNvPr>
              <p:cNvSpPr txBox="1">
                <a:spLocks noRot="1" noChangeAspect="1" noMove="1" noResize="1" noEditPoints="1" noAdjustHandles="1" noChangeArrowheads="1" noChangeShapeType="1" noTextEdit="1"/>
              </p:cNvSpPr>
              <p:nvPr/>
            </p:nvSpPr>
            <p:spPr>
              <a:xfrm>
                <a:off x="1201057" y="3429000"/>
                <a:ext cx="7240814" cy="1798441"/>
              </a:xfrm>
              <a:prstGeom prst="rect">
                <a:avLst/>
              </a:prstGeom>
              <a:blipFill>
                <a:blip r:embed="rId4"/>
                <a:stretch>
                  <a:fillRect l="-13135" t="-178873" b="-230282"/>
                </a:stretch>
              </a:blipFill>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B02FF6AD-CB4C-F048-A66A-627EF5DA3007}"/>
              </a:ext>
            </a:extLst>
          </p:cNvPr>
          <p:cNvSpPr/>
          <p:nvPr/>
        </p:nvSpPr>
        <p:spPr>
          <a:xfrm>
            <a:off x="4359729" y="3429000"/>
            <a:ext cx="1540737" cy="10287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3" name="肘形连接符 12">
            <a:extLst>
              <a:ext uri="{FF2B5EF4-FFF2-40B4-BE49-F238E27FC236}">
                <a16:creationId xmlns:a16="http://schemas.microsoft.com/office/drawing/2014/main" id="{ECF366B5-E1CD-A746-8BC7-E7CF4E32F61E}"/>
              </a:ext>
            </a:extLst>
          </p:cNvPr>
          <p:cNvCxnSpPr>
            <a:cxnSpLocks/>
            <a:stCxn id="10" idx="2"/>
            <a:endCxn id="20" idx="1"/>
          </p:cNvCxnSpPr>
          <p:nvPr/>
        </p:nvCxnSpPr>
        <p:spPr>
          <a:xfrm rot="16200000" flipH="1">
            <a:off x="6048135" y="3539662"/>
            <a:ext cx="713892" cy="2549967"/>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5E4440E1-96A9-B64F-9080-8EA5F0717FB1}"/>
                  </a:ext>
                </a:extLst>
              </p:cNvPr>
              <p:cNvSpPr txBox="1"/>
              <p:nvPr/>
            </p:nvSpPr>
            <p:spPr>
              <a:xfrm>
                <a:off x="7680065" y="4971537"/>
                <a:ext cx="4251998" cy="400110"/>
              </a:xfrm>
              <a:prstGeom prst="rect">
                <a:avLst/>
              </a:prstGeom>
              <a:noFill/>
            </p:spPr>
            <p:txBody>
              <a:bodyPr wrap="none" rtlCol="0">
                <a:spAutoFit/>
              </a:bodyPr>
              <a:lstStyle/>
              <a:p>
                <a:r>
                  <a:rPr kumimoji="1" lang="en-US" altLang="zh-CN" sz="2000" dirty="0">
                    <a:latin typeface="Times" pitchFamily="2" charset="0"/>
                  </a:rPr>
                  <a:t>The Probability of </a:t>
                </a:r>
                <a14:m>
                  <m:oMath xmlns:m="http://schemas.openxmlformats.org/officeDocument/2006/math">
                    <m:sSub>
                      <m:sSubPr>
                        <m:ctrlPr>
                          <a:rPr kumimoji="1" lang="en-US" altLang="zh-CN" sz="2000" b="0" i="1" dirty="0" smtClean="0">
                            <a:latin typeface="Cambria Math" panose="02040503050406030204" pitchFamily="18" charset="0"/>
                          </a:rPr>
                        </m:ctrlPr>
                      </m:sSubPr>
                      <m:e>
                        <m:r>
                          <a:rPr kumimoji="1" lang="en-US" altLang="zh-CN" sz="2000" i="1" dirty="0" smtClean="0">
                            <a:latin typeface="Cambria Math" panose="02040503050406030204" pitchFamily="18" charset="0"/>
                          </a:rPr>
                          <m:t>𝑤</m:t>
                        </m:r>
                      </m:e>
                      <m:sub>
                        <m:r>
                          <a:rPr kumimoji="1" lang="en-US" altLang="zh-CN" sz="2000" b="0" i="1" dirty="0" smtClean="0">
                            <a:latin typeface="Cambria Math" panose="02040503050406030204" pitchFamily="18" charset="0"/>
                          </a:rPr>
                          <m:t>𝑖</m:t>
                        </m:r>
                      </m:sub>
                    </m:sSub>
                  </m:oMath>
                </a14:m>
                <a:r>
                  <a:rPr kumimoji="1" lang="en-US" altLang="zh-CN" sz="2000" dirty="0">
                    <a:latin typeface="Times" pitchFamily="2" charset="0"/>
                  </a:rPr>
                  <a:t> being highlighted</a:t>
                </a:r>
              </a:p>
            </p:txBody>
          </p:sp>
        </mc:Choice>
        <mc:Fallback xmlns="">
          <p:sp>
            <p:nvSpPr>
              <p:cNvPr id="20" name="文本框 19">
                <a:extLst>
                  <a:ext uri="{FF2B5EF4-FFF2-40B4-BE49-F238E27FC236}">
                    <a16:creationId xmlns:a16="http://schemas.microsoft.com/office/drawing/2014/main" id="{5E4440E1-96A9-B64F-9080-8EA5F0717FB1}"/>
                  </a:ext>
                </a:extLst>
              </p:cNvPr>
              <p:cNvSpPr txBox="1">
                <a:spLocks noRot="1" noChangeAspect="1" noMove="1" noResize="1" noEditPoints="1" noAdjustHandles="1" noChangeArrowheads="1" noChangeShapeType="1" noTextEdit="1"/>
              </p:cNvSpPr>
              <p:nvPr/>
            </p:nvSpPr>
            <p:spPr>
              <a:xfrm>
                <a:off x="7680065" y="4971537"/>
                <a:ext cx="4251998" cy="400110"/>
              </a:xfrm>
              <a:prstGeom prst="rect">
                <a:avLst/>
              </a:prstGeom>
              <a:blipFill>
                <a:blip r:embed="rId5"/>
                <a:stretch>
                  <a:fillRect l="-1488" t="-9375" r="-595" b="-281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17026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717EC-ECD6-A14F-80C2-08C96904052D}"/>
              </a:ext>
            </a:extLst>
          </p:cNvPr>
          <p:cNvSpPr>
            <a:spLocks noGrp="1"/>
          </p:cNvSpPr>
          <p:nvPr>
            <p:ph type="title"/>
          </p:nvPr>
        </p:nvSpPr>
        <p:spPr/>
        <p:txBody>
          <a:bodyPr/>
          <a:lstStyle/>
          <a:p>
            <a:r>
              <a:rPr kumimoji="1" lang="en-US" altLang="zh-CN" dirty="0">
                <a:latin typeface="Times" pitchFamily="2" charset="0"/>
              </a:rPr>
              <a:t>HIGHRES</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B5789C94-212E-7946-86E3-499C1BFD45EE}"/>
              </a:ext>
            </a:extLst>
          </p:cNvPr>
          <p:cNvSpPr>
            <a:spLocks noGrp="1"/>
          </p:cNvSpPr>
          <p:nvPr>
            <p:ph idx="1"/>
          </p:nvPr>
        </p:nvSpPr>
        <p:spPr/>
        <p:txBody>
          <a:bodyPr/>
          <a:lstStyle/>
          <a:p>
            <a:r>
              <a:rPr lang="en" altLang="zh-CN" dirty="0">
                <a:latin typeface="Times" pitchFamily="2" charset="0"/>
              </a:rPr>
              <a:t>Highlight-based ROUGE Evaluation </a:t>
            </a:r>
          </a:p>
        </p:txBody>
      </p:sp>
      <p:sp>
        <p:nvSpPr>
          <p:cNvPr id="4" name="灯片编号占位符 3">
            <a:extLst>
              <a:ext uri="{FF2B5EF4-FFF2-40B4-BE49-F238E27FC236}">
                <a16:creationId xmlns:a16="http://schemas.microsoft.com/office/drawing/2014/main" id="{4E3413C0-F327-A242-840A-1F42E754C132}"/>
              </a:ext>
            </a:extLst>
          </p:cNvPr>
          <p:cNvSpPr>
            <a:spLocks noGrp="1"/>
          </p:cNvSpPr>
          <p:nvPr>
            <p:ph type="sldNum" sz="quarter" idx="12"/>
          </p:nvPr>
        </p:nvSpPr>
        <p:spPr/>
        <p:txBody>
          <a:bodyPr/>
          <a:lstStyle/>
          <a:p>
            <a:fld id="{3BA621FD-5CB1-094B-97AC-112BE2702968}" type="slidenum">
              <a:rPr kumimoji="1" lang="zh-CN" altLang="en-US" smtClean="0"/>
              <a:t>59</a:t>
            </a:fld>
            <a:endParaRPr kumimoji="1" lang="zh-CN" altLang="en-US"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008779B7-1BF8-A14B-AC6A-2ABD7DF66E7F}"/>
                  </a:ext>
                </a:extLst>
              </p:cNvPr>
              <p:cNvSpPr txBox="1"/>
              <p:nvPr/>
            </p:nvSpPr>
            <p:spPr>
              <a:xfrm>
                <a:off x="1069674" y="2398143"/>
                <a:ext cx="9661585" cy="1230401"/>
              </a:xfrm>
              <a:prstGeom prst="rect">
                <a:avLst/>
              </a:prstGeom>
              <a:noFill/>
            </p:spPr>
            <p:txBody>
              <a:bodyPr wrap="square" rtlCol="0">
                <a:spAutoFit/>
              </a:bodyPr>
              <a:lstStyle/>
              <a:p>
                <a:r>
                  <a:rPr lang="en" altLang="zh-CN" sz="2400" dirty="0">
                    <a:latin typeface="Times" pitchFamily="2" charset="0"/>
                  </a:rPr>
                  <a:t>Given a document </a:t>
                </a:r>
                <a14:m>
                  <m:oMath xmlns:m="http://schemas.openxmlformats.org/officeDocument/2006/math">
                    <m:r>
                      <a:rPr lang="en-US" altLang="zh-CN" sz="2400" b="0" i="1" smtClean="0">
                        <a:latin typeface="Cambria Math" panose="02040503050406030204" pitchFamily="18" charset="0"/>
                      </a:rPr>
                      <m:t>𝐷</m:t>
                    </m:r>
                  </m:oMath>
                </a14:m>
                <a:r>
                  <a:rPr lang="en" altLang="zh-CN" sz="2400" dirty="0">
                    <a:latin typeface="Times" pitchFamily="2" charset="0"/>
                  </a:rPr>
                  <a:t> as a sequence of m tokens {</a:t>
                </a:r>
                <a14:m>
                  <m:oMath xmlns:m="http://schemas.openxmlformats.org/officeDocument/2006/math">
                    <m:sSub>
                      <m:sSubPr>
                        <m:ctrlPr>
                          <a:rPr lang="en-US" altLang="zh-CN" sz="2400" b="0" i="1" dirty="0" smtClean="0">
                            <a:latin typeface="Cambria Math" panose="02040503050406030204" pitchFamily="18" charset="0"/>
                          </a:rPr>
                        </m:ctrlPr>
                      </m:sSubPr>
                      <m:e>
                        <m:r>
                          <a:rPr lang="en" altLang="zh-CN" sz="2400" i="1" dirty="0" smtClean="0">
                            <a:latin typeface="Cambria Math" panose="02040503050406030204" pitchFamily="18" charset="0"/>
                          </a:rPr>
                          <m:t>𝑤</m:t>
                        </m:r>
                      </m:e>
                      <m:sub>
                        <m:r>
                          <a:rPr lang="en-US" altLang="zh-CN" sz="2400" b="0" i="1" dirty="0" smtClean="0">
                            <a:latin typeface="Cambria Math" panose="02040503050406030204" pitchFamily="18" charset="0"/>
                          </a:rPr>
                          <m:t>1</m:t>
                        </m:r>
                      </m:sub>
                    </m:sSub>
                    <m:r>
                      <a:rPr lang="en" altLang="zh-CN" sz="2400" i="1" dirty="0" smtClean="0">
                        <a:latin typeface="Cambria Math" panose="02040503050406030204" pitchFamily="18" charset="0"/>
                      </a:rPr>
                      <m:t>, . . . , </m:t>
                    </m:r>
                    <m:sSub>
                      <m:sSubPr>
                        <m:ctrlPr>
                          <a:rPr lang="en-US" altLang="zh-CN" sz="2400" b="0" i="1" dirty="0" smtClean="0">
                            <a:latin typeface="Cambria Math" panose="02040503050406030204" pitchFamily="18" charset="0"/>
                          </a:rPr>
                        </m:ctrlPr>
                      </m:sSubPr>
                      <m:e>
                        <m:r>
                          <a:rPr lang="en" altLang="zh-CN" sz="2400" i="1" dirty="0" err="1">
                            <a:latin typeface="Cambria Math" panose="02040503050406030204" pitchFamily="18" charset="0"/>
                          </a:rPr>
                          <m:t>𝑤</m:t>
                        </m:r>
                      </m:e>
                      <m:sub>
                        <m:r>
                          <a:rPr lang="en-US" altLang="zh-CN" sz="2400" b="0" i="1" dirty="0" smtClean="0">
                            <a:latin typeface="Cambria Math" panose="02040503050406030204" pitchFamily="18" charset="0"/>
                          </a:rPr>
                          <m:t>𝑚</m:t>
                        </m:r>
                      </m:sub>
                    </m:sSub>
                  </m:oMath>
                </a14:m>
                <a:r>
                  <a:rPr lang="en" altLang="zh-CN" sz="2400" dirty="0">
                    <a:latin typeface="Times" pitchFamily="2" charset="0"/>
                  </a:rPr>
                  <a:t>}, annotated with </a:t>
                </a:r>
                <a14:m>
                  <m:oMath xmlns:m="http://schemas.openxmlformats.org/officeDocument/2006/math">
                    <m:r>
                      <a:rPr lang="en" altLang="zh-CN" sz="2400" i="1" dirty="0" smtClean="0">
                        <a:latin typeface="Cambria Math" panose="02040503050406030204" pitchFamily="18" charset="0"/>
                      </a:rPr>
                      <m:t>𝑁</m:t>
                    </m:r>
                  </m:oMath>
                </a14:m>
                <a:r>
                  <a:rPr lang="en" altLang="zh-CN" sz="2400" dirty="0">
                    <a:latin typeface="Times" pitchFamily="2" charset="0"/>
                  </a:rPr>
                  <a:t> annotators, we define the weight </a:t>
                </a:r>
                <a14:m>
                  <m:oMath xmlns:m="http://schemas.openxmlformats.org/officeDocument/2006/math">
                    <m:sSubSup>
                      <m:sSubSupPr>
                        <m:ctrlPr>
                          <a:rPr lang="en-US" altLang="zh-CN" sz="2400" b="0" i="1" dirty="0" smtClean="0">
                            <a:latin typeface="Cambria Math" panose="02040503050406030204" pitchFamily="18" charset="0"/>
                          </a:rPr>
                        </m:ctrlPr>
                      </m:sSubSupPr>
                      <m:e>
                        <m:r>
                          <a:rPr lang="el-GR" altLang="zh-CN" sz="2400" i="1" dirty="0" smtClean="0">
                            <a:latin typeface="Cambria Math" panose="02040503050406030204" pitchFamily="18" charset="0"/>
                          </a:rPr>
                          <m:t>𝛽</m:t>
                        </m:r>
                      </m:e>
                      <m:sub>
                        <m:r>
                          <a:rPr lang="en-US" altLang="zh-CN" sz="2400" b="0" i="1" dirty="0" smtClean="0">
                            <a:latin typeface="Cambria Math" panose="02040503050406030204" pitchFamily="18" charset="0"/>
                          </a:rPr>
                          <m:t>𝑔</m:t>
                        </m:r>
                      </m:sub>
                      <m:sup>
                        <m:r>
                          <a:rPr lang="en-US" altLang="zh-CN" sz="2400" b="0" i="1" dirty="0" smtClean="0">
                            <a:latin typeface="Cambria Math" panose="02040503050406030204" pitchFamily="18" charset="0"/>
                          </a:rPr>
                          <m:t>𝑛</m:t>
                        </m:r>
                      </m:sup>
                    </m:sSubSup>
                    <m:r>
                      <a:rPr lang="en" altLang="zh-CN" sz="2400" i="1" dirty="0">
                        <a:latin typeface="Cambria Math" panose="02040503050406030204" pitchFamily="18" charset="0"/>
                      </a:rPr>
                      <m:t> ∈ [0, 1] </m:t>
                    </m:r>
                  </m:oMath>
                </a14:m>
                <a:r>
                  <a:rPr lang="en" altLang="zh-CN" sz="2400" dirty="0">
                    <a:latin typeface="Times" pitchFamily="2" charset="0"/>
                  </a:rPr>
                  <a:t>for an n-gram</a:t>
                </a:r>
                <a14:m>
                  <m:oMath xmlns:m="http://schemas.openxmlformats.org/officeDocument/2006/math">
                    <m:r>
                      <a:rPr lang="en" altLang="zh-CN" sz="2400" i="1" dirty="0" smtClean="0">
                        <a:latin typeface="Cambria Math" panose="02040503050406030204" pitchFamily="18" charset="0"/>
                      </a:rPr>
                      <m:t> </m:t>
                    </m:r>
                    <m:r>
                      <a:rPr lang="en" altLang="zh-CN" sz="2400" i="1" dirty="0" smtClean="0">
                        <a:latin typeface="Cambria Math" panose="02040503050406030204" pitchFamily="18" charset="0"/>
                      </a:rPr>
                      <m:t>𝑔</m:t>
                    </m:r>
                    <m:r>
                      <a:rPr lang="en" altLang="zh-CN" sz="2400" i="1" dirty="0" smtClean="0">
                        <a:latin typeface="Cambria Math" panose="02040503050406030204" pitchFamily="18" charset="0"/>
                      </a:rPr>
                      <m:t> </m:t>
                    </m:r>
                  </m:oMath>
                </a14:m>
                <a:r>
                  <a:rPr lang="en" altLang="zh-CN" sz="2400" dirty="0">
                    <a:latin typeface="Times" pitchFamily="2" charset="0"/>
                  </a:rPr>
                  <a:t>as: </a:t>
                </a:r>
                <a:endParaRPr lang="en" altLang="zh-CN" sz="3200" dirty="0">
                  <a:latin typeface="Times" pitchFamily="2" charset="0"/>
                </a:endParaRPr>
              </a:p>
              <a:p>
                <a:endParaRPr lang="en" altLang="zh-CN" sz="2400" dirty="0">
                  <a:latin typeface="Times" pitchFamily="2" charset="0"/>
                </a:endParaRPr>
              </a:p>
            </p:txBody>
          </p:sp>
        </mc:Choice>
        <mc:Fallback xmlns="">
          <p:sp>
            <p:nvSpPr>
              <p:cNvPr id="5" name="文本框 4">
                <a:extLst>
                  <a:ext uri="{FF2B5EF4-FFF2-40B4-BE49-F238E27FC236}">
                    <a16:creationId xmlns:a16="http://schemas.microsoft.com/office/drawing/2014/main" id="{008779B7-1BF8-A14B-AC6A-2ABD7DF66E7F}"/>
                  </a:ext>
                </a:extLst>
              </p:cNvPr>
              <p:cNvSpPr txBox="1">
                <a:spLocks noRot="1" noChangeAspect="1" noMove="1" noResize="1" noEditPoints="1" noAdjustHandles="1" noChangeArrowheads="1" noChangeShapeType="1" noTextEdit="1"/>
              </p:cNvSpPr>
              <p:nvPr/>
            </p:nvSpPr>
            <p:spPr>
              <a:xfrm>
                <a:off x="1069674" y="2398143"/>
                <a:ext cx="9661585" cy="1230401"/>
              </a:xfrm>
              <a:prstGeom prst="rect">
                <a:avLst/>
              </a:prstGeom>
              <a:blipFill>
                <a:blip r:embed="rId3"/>
                <a:stretch>
                  <a:fillRect l="-1051" t="-4082" r="-14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61FD0ACC-F136-6941-8E1E-D33B89DEE89E}"/>
                  </a:ext>
                </a:extLst>
              </p:cNvPr>
              <p:cNvSpPr txBox="1"/>
              <p:nvPr/>
            </p:nvSpPr>
            <p:spPr>
              <a:xfrm>
                <a:off x="1201057" y="3429000"/>
                <a:ext cx="7240814" cy="179844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i="1" dirty="0" smtClean="0">
                          <a:latin typeface="Cambria Math" panose="02040503050406030204" pitchFamily="18" charset="0"/>
                        </a:rPr>
                        <m:t>𝑃</m:t>
                      </m:r>
                      <m:d>
                        <m:dPr>
                          <m:ctrlPr>
                            <a:rPr lang="en-US" altLang="zh-CN" sz="2400" i="1" dirty="0">
                              <a:latin typeface="Cambria Math" panose="02040503050406030204" pitchFamily="18" charset="0"/>
                            </a:rPr>
                          </m:ctrlPr>
                        </m:dPr>
                        <m:e>
                          <m:sSub>
                            <m:sSubPr>
                              <m:ctrlPr>
                                <a:rPr lang="en-US" altLang="zh-CN" sz="2400" i="1" dirty="0">
                                  <a:latin typeface="Cambria Math" panose="02040503050406030204" pitchFamily="18" charset="0"/>
                                </a:rPr>
                              </m:ctrlPr>
                            </m:sSubPr>
                            <m:e>
                              <m:r>
                                <a:rPr lang="en-US" altLang="zh-CN" sz="2400" i="1" dirty="0" err="1">
                                  <a:latin typeface="Cambria Math" panose="02040503050406030204" pitchFamily="18" charset="0"/>
                                </a:rPr>
                                <m:t>𝑤</m:t>
                              </m:r>
                            </m:e>
                            <m:sub>
                              <m:r>
                                <a:rPr lang="en-US" altLang="zh-CN" sz="2400" i="1" dirty="0">
                                  <a:latin typeface="Cambria Math" panose="02040503050406030204" pitchFamily="18" charset="0"/>
                                </a:rPr>
                                <m:t>𝑖</m:t>
                              </m:r>
                            </m:sub>
                          </m:sSub>
                          <m:r>
                            <a:rPr lang="en-US" altLang="zh-CN" sz="2400" i="1" dirty="0">
                              <a:latin typeface="Cambria Math" panose="02040503050406030204" pitchFamily="18" charset="0"/>
                            </a:rPr>
                            <m:t>,</m:t>
                          </m:r>
                          <m:r>
                            <a:rPr lang="en-US" altLang="zh-CN" sz="2400" i="1" dirty="0">
                              <a:latin typeface="Cambria Math" panose="02040503050406030204" pitchFamily="18" charset="0"/>
                            </a:rPr>
                            <m:t>𝑔</m:t>
                          </m:r>
                        </m:e>
                      </m:d>
                      <m:r>
                        <a:rPr lang="en-US" altLang="zh-CN" sz="2400" i="1" dirty="0">
                          <a:latin typeface="Cambria Math" panose="02040503050406030204" pitchFamily="18" charset="0"/>
                        </a:rPr>
                        <m:t>=</m:t>
                      </m:r>
                      <m:d>
                        <m:dPr>
                          <m:begChr m:val="{"/>
                          <m:endChr m:val=""/>
                          <m:ctrlPr>
                            <a:rPr lang="en-US" altLang="zh-CN" sz="2400" i="1" dirty="0" smtClean="0">
                              <a:latin typeface="Cambria Math" panose="02040503050406030204" pitchFamily="18" charset="0"/>
                            </a:rPr>
                          </m:ctrlPr>
                        </m:dPr>
                        <m:e>
                          <m:eqArr>
                            <m:eqArrPr>
                              <m:ctrlPr>
                                <a:rPr lang="en-US" altLang="zh-CN" sz="2400" i="1" dirty="0" smtClean="0">
                                  <a:latin typeface="Cambria Math" panose="02040503050406030204" pitchFamily="18" charset="0"/>
                                </a:rPr>
                              </m:ctrlPr>
                            </m:eqArrPr>
                            <m:e>
                              <m:f>
                                <m:fPr>
                                  <m:ctrlPr>
                                    <a:rPr lang="en-US" altLang="zh-CN" sz="2400" i="1" dirty="0" smtClean="0">
                                      <a:latin typeface="Cambria Math" panose="02040503050406030204" pitchFamily="18" charset="0"/>
                                    </a:rPr>
                                  </m:ctrlPr>
                                </m:fPr>
                                <m:num>
                                  <m:r>
                                    <a:rPr lang="en-US" altLang="zh-CN" sz="2400" i="1" dirty="0">
                                      <a:latin typeface="Cambria Math" panose="02040503050406030204" pitchFamily="18" charset="0"/>
                                    </a:rPr>
                                    <m:t>1</m:t>
                                  </m:r>
                                </m:num>
                                <m:den>
                                  <m:r>
                                    <a:rPr lang="en-US" altLang="zh-CN" sz="2400" i="1" dirty="0">
                                      <a:latin typeface="Cambria Math" panose="02040503050406030204" pitchFamily="18" charset="0"/>
                                    </a:rPr>
                                    <m:t>𝑛</m:t>
                                  </m:r>
                                </m:den>
                              </m:f>
                              <m:nary>
                                <m:naryPr>
                                  <m:chr m:val="∑"/>
                                  <m:limLoc m:val="subSup"/>
                                  <m:ctrlPr>
                                    <a:rPr lang="en-US" altLang="zh-CN" sz="2400" i="1" dirty="0">
                                      <a:latin typeface="Cambria Math" panose="02040503050406030204" pitchFamily="18" charset="0"/>
                                    </a:rPr>
                                  </m:ctrlPr>
                                </m:naryPr>
                                <m:sub>
                                  <m:r>
                                    <m:rPr>
                                      <m:brk m:alnAt="25"/>
                                    </m:rPr>
                                    <a:rPr lang="en-US" altLang="zh-CN" sz="2400" i="1" dirty="0">
                                      <a:latin typeface="Cambria Math" panose="02040503050406030204" pitchFamily="18" charset="0"/>
                                    </a:rPr>
                                    <m:t>𝑗</m:t>
                                  </m:r>
                                  <m:r>
                                    <a:rPr lang="en-US" altLang="zh-CN" sz="2400" i="1" dirty="0">
                                      <a:latin typeface="Cambria Math" panose="02040503050406030204" pitchFamily="18" charset="0"/>
                                    </a:rPr>
                                    <m:t>=</m:t>
                                  </m:r>
                                  <m:r>
                                    <a:rPr lang="en-US" altLang="zh-CN" sz="2400" i="1" dirty="0">
                                      <a:latin typeface="Cambria Math" panose="02040503050406030204" pitchFamily="18" charset="0"/>
                                    </a:rPr>
                                    <m:t>𝑖</m:t>
                                  </m:r>
                                </m:sub>
                                <m:sup>
                                  <m:r>
                                    <a:rPr lang="en-US" altLang="zh-CN" sz="2400" i="1" dirty="0">
                                      <a:latin typeface="Cambria Math" panose="02040503050406030204" pitchFamily="18" charset="0"/>
                                    </a:rPr>
                                    <m:t>𝑖</m:t>
                                  </m:r>
                                  <m:r>
                                    <a:rPr lang="en-US" altLang="zh-CN" sz="2400" i="1" dirty="0">
                                      <a:latin typeface="Cambria Math" panose="02040503050406030204" pitchFamily="18" charset="0"/>
                                    </a:rPr>
                                    <m:t>+</m:t>
                                  </m:r>
                                  <m:r>
                                    <a:rPr lang="en-US" altLang="zh-CN" sz="2400" i="1" dirty="0">
                                      <a:latin typeface="Cambria Math" panose="02040503050406030204" pitchFamily="18" charset="0"/>
                                    </a:rPr>
                                    <m:t>𝑛</m:t>
                                  </m:r>
                                  <m:r>
                                    <a:rPr lang="en-US" altLang="zh-CN" sz="2400" i="1" dirty="0">
                                      <a:latin typeface="Cambria Math" panose="02040503050406030204" pitchFamily="18" charset="0"/>
                                    </a:rPr>
                                    <m:t>−1</m:t>
                                  </m:r>
                                </m:sup>
                                <m:e>
                                  <m:f>
                                    <m:fPr>
                                      <m:ctrlPr>
                                        <a:rPr lang="en-US" altLang="zh-CN" sz="2400" i="1" dirty="0">
                                          <a:latin typeface="Cambria Math" panose="02040503050406030204" pitchFamily="18" charset="0"/>
                                        </a:rPr>
                                      </m:ctrlPr>
                                    </m:fPr>
                                    <m:num>
                                      <m:r>
                                        <a:rPr lang="en-US" altLang="zh-CN" sz="2400" i="1" dirty="0">
                                          <a:latin typeface="Cambria Math" panose="02040503050406030204" pitchFamily="18" charset="0"/>
                                        </a:rPr>
                                        <m:t>𝑇𝑖𝑚𝑒𝑠</m:t>
                                      </m:r>
                                      <m:d>
                                        <m:dPr>
                                          <m:ctrlPr>
                                            <a:rPr lang="en-US" altLang="zh-CN" sz="2400" i="1" dirty="0">
                                              <a:latin typeface="Cambria Math" panose="02040503050406030204" pitchFamily="18" charset="0"/>
                                            </a:rPr>
                                          </m:ctrlPr>
                                        </m:dPr>
                                        <m:e>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𝑤</m:t>
                                              </m:r>
                                            </m:e>
                                            <m:sub>
                                              <m:r>
                                                <a:rPr lang="en-US" altLang="zh-CN" sz="2400" i="1" dirty="0">
                                                  <a:latin typeface="Cambria Math" panose="02040503050406030204" pitchFamily="18" charset="0"/>
                                                </a:rPr>
                                                <m:t>𝑖</m:t>
                                              </m:r>
                                            </m:sub>
                                          </m:sSub>
                                        </m:e>
                                      </m:d>
                                    </m:num>
                                    <m:den>
                                      <m:r>
                                        <a:rPr lang="en-US" altLang="zh-CN" sz="2400" i="1" dirty="0">
                                          <a:latin typeface="Cambria Math" panose="02040503050406030204" pitchFamily="18" charset="0"/>
                                        </a:rPr>
                                        <m:t>𝑁</m:t>
                                      </m:r>
                                    </m:den>
                                  </m:f>
                                  <m:r>
                                    <a:rPr lang="en-US" altLang="zh-CN" sz="2400" i="1" dirty="0">
                                      <a:latin typeface="Cambria Math" panose="02040503050406030204" pitchFamily="18" charset="0"/>
                                    </a:rPr>
                                    <m:t>, </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    </m:t>
                                      </m:r>
                                      <m:r>
                                        <a:rPr lang="en-US" altLang="zh-CN" sz="2400" i="1" dirty="0">
                                          <a:latin typeface="Cambria Math" panose="02040503050406030204" pitchFamily="18" charset="0"/>
                                        </a:rPr>
                                        <m:t>𝑤</m:t>
                                      </m:r>
                                    </m:e>
                                    <m:sub>
                                      <m:d>
                                        <m:dPr>
                                          <m:begChr m:val="{"/>
                                          <m:endChr m:val="}"/>
                                          <m:ctrlPr>
                                            <a:rPr lang="en-US" altLang="zh-CN" sz="2400" i="1" dirty="0" smtClean="0">
                                              <a:latin typeface="Cambria Math" panose="02040503050406030204" pitchFamily="18" charset="0"/>
                                            </a:rPr>
                                          </m:ctrlPr>
                                        </m:dPr>
                                        <m:e>
                                          <m:r>
                                            <a:rPr lang="en-US" altLang="zh-CN" sz="2400" i="1" dirty="0">
                                              <a:latin typeface="Cambria Math" panose="02040503050406030204" pitchFamily="18" charset="0"/>
                                            </a:rPr>
                                            <m:t>𝑖</m:t>
                                          </m:r>
                                          <m:r>
                                            <a:rPr lang="en-US" altLang="zh-CN" sz="2400" i="1" dirty="0">
                                              <a:latin typeface="Cambria Math" panose="02040503050406030204" pitchFamily="18" charset="0"/>
                                            </a:rPr>
                                            <m:t>:</m:t>
                                          </m:r>
                                          <m:r>
                                            <a:rPr lang="en-US" altLang="zh-CN" sz="2400" i="1" dirty="0">
                                              <a:latin typeface="Cambria Math" panose="02040503050406030204" pitchFamily="18" charset="0"/>
                                            </a:rPr>
                                            <m:t>𝑖</m:t>
                                          </m:r>
                                          <m:r>
                                            <a:rPr lang="en-US" altLang="zh-CN" sz="2400" i="1" dirty="0">
                                              <a:latin typeface="Cambria Math" panose="02040503050406030204" pitchFamily="18" charset="0"/>
                                            </a:rPr>
                                            <m:t>+</m:t>
                                          </m:r>
                                          <m:r>
                                            <a:rPr lang="en-US" altLang="zh-CN" sz="2400" i="1" dirty="0">
                                              <a:latin typeface="Cambria Math" panose="02040503050406030204" pitchFamily="18" charset="0"/>
                                            </a:rPr>
                                            <m:t>𝑛</m:t>
                                          </m:r>
                                          <m:r>
                                            <a:rPr lang="en-US" altLang="zh-CN" sz="2400" i="1" dirty="0">
                                              <a:latin typeface="Cambria Math" panose="02040503050406030204" pitchFamily="18" charset="0"/>
                                            </a:rPr>
                                            <m:t>−1</m:t>
                                          </m:r>
                                        </m:e>
                                      </m:d>
                                    </m:sub>
                                  </m:sSub>
                                  <m:r>
                                    <a:rPr lang="en-US" altLang="zh-CN" sz="2400" i="1" dirty="0">
                                      <a:latin typeface="Cambria Math" panose="02040503050406030204" pitchFamily="18" charset="0"/>
                                    </a:rPr>
                                    <m:t>==</m:t>
                                  </m:r>
                                  <m:r>
                                    <a:rPr lang="en-US" altLang="zh-CN" sz="2400" i="1" dirty="0">
                                      <a:latin typeface="Cambria Math" panose="02040503050406030204" pitchFamily="18" charset="0"/>
                                    </a:rPr>
                                    <m:t>𝑔</m:t>
                                  </m:r>
                                </m:e>
                              </m:nary>
                            </m:e>
                            <m:e>
                              <m:r>
                                <a:rPr lang="en-US" altLang="zh-CN" sz="2400" i="1" dirty="0">
                                  <a:latin typeface="Cambria Math" panose="02040503050406030204" pitchFamily="18" charset="0"/>
                                </a:rPr>
                                <m:t>0,                         </m:t>
                              </m:r>
                              <m:r>
                                <a:rPr lang="en-US" altLang="zh-CN" sz="2400" i="1" dirty="0">
                                  <a:latin typeface="Cambria Math" panose="02040503050406030204" pitchFamily="18" charset="0"/>
                                </a:rPr>
                                <m:t>𝑂𝑡h𝑒𝑟𝑤𝑖𝑠𝑒</m:t>
                              </m:r>
                            </m:e>
                          </m:eqArr>
                        </m:e>
                      </m:d>
                    </m:oMath>
                  </m:oMathPara>
                </a14:m>
                <a:endParaRPr lang="en-US" altLang="zh-CN" sz="2400" i="1" dirty="0">
                  <a:latin typeface="Cambria Math" panose="02040503050406030204" pitchFamily="18" charset="0"/>
                </a:endParaRPr>
              </a:p>
              <a:p>
                <a:endParaRPr lang="en-US" altLang="zh-CN" sz="2800" i="1" dirty="0">
                  <a:latin typeface="Cambria Math" panose="02040503050406030204" pitchFamily="18" charset="0"/>
                </a:endParaRPr>
              </a:p>
            </p:txBody>
          </p:sp>
        </mc:Choice>
        <mc:Fallback xmlns="">
          <p:sp>
            <p:nvSpPr>
              <p:cNvPr id="6" name="文本框 5">
                <a:extLst>
                  <a:ext uri="{FF2B5EF4-FFF2-40B4-BE49-F238E27FC236}">
                    <a16:creationId xmlns:a16="http://schemas.microsoft.com/office/drawing/2014/main" id="{61FD0ACC-F136-6941-8E1E-D33B89DEE89E}"/>
                  </a:ext>
                </a:extLst>
              </p:cNvPr>
              <p:cNvSpPr txBox="1">
                <a:spLocks noRot="1" noChangeAspect="1" noMove="1" noResize="1" noEditPoints="1" noAdjustHandles="1" noChangeArrowheads="1" noChangeShapeType="1" noTextEdit="1"/>
              </p:cNvSpPr>
              <p:nvPr/>
            </p:nvSpPr>
            <p:spPr>
              <a:xfrm>
                <a:off x="1201057" y="3429000"/>
                <a:ext cx="7240814" cy="1798441"/>
              </a:xfrm>
              <a:prstGeom prst="rect">
                <a:avLst/>
              </a:prstGeom>
              <a:blipFill>
                <a:blip r:embed="rId4"/>
                <a:stretch>
                  <a:fillRect l="-13135" t="-178873" b="-230282"/>
                </a:stretch>
              </a:blipFill>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B02FF6AD-CB4C-F048-A66A-627EF5DA3007}"/>
              </a:ext>
            </a:extLst>
          </p:cNvPr>
          <p:cNvSpPr/>
          <p:nvPr/>
        </p:nvSpPr>
        <p:spPr>
          <a:xfrm>
            <a:off x="4359729" y="3477986"/>
            <a:ext cx="1540737" cy="7720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3" name="肘形连接符 12">
            <a:extLst>
              <a:ext uri="{FF2B5EF4-FFF2-40B4-BE49-F238E27FC236}">
                <a16:creationId xmlns:a16="http://schemas.microsoft.com/office/drawing/2014/main" id="{ECF366B5-E1CD-A746-8BC7-E7CF4E32F61E}"/>
              </a:ext>
            </a:extLst>
          </p:cNvPr>
          <p:cNvCxnSpPr>
            <a:cxnSpLocks/>
            <a:stCxn id="10" idx="2"/>
            <a:endCxn id="20" idx="1"/>
          </p:cNvCxnSpPr>
          <p:nvPr/>
        </p:nvCxnSpPr>
        <p:spPr>
          <a:xfrm rot="16200000" flipH="1">
            <a:off x="5944310" y="3435836"/>
            <a:ext cx="921543" cy="2549967"/>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5E4440E1-96A9-B64F-9080-8EA5F0717FB1}"/>
                  </a:ext>
                </a:extLst>
              </p:cNvPr>
              <p:cNvSpPr txBox="1"/>
              <p:nvPr/>
            </p:nvSpPr>
            <p:spPr>
              <a:xfrm>
                <a:off x="7680065" y="4971537"/>
                <a:ext cx="4251998" cy="400110"/>
              </a:xfrm>
              <a:prstGeom prst="rect">
                <a:avLst/>
              </a:prstGeom>
              <a:noFill/>
            </p:spPr>
            <p:txBody>
              <a:bodyPr wrap="none" rtlCol="0">
                <a:spAutoFit/>
              </a:bodyPr>
              <a:lstStyle/>
              <a:p>
                <a:r>
                  <a:rPr kumimoji="1" lang="en-US" altLang="zh-CN" sz="2000" dirty="0">
                    <a:latin typeface="Times" pitchFamily="2" charset="0"/>
                  </a:rPr>
                  <a:t>The Probability of </a:t>
                </a:r>
                <a14:m>
                  <m:oMath xmlns:m="http://schemas.openxmlformats.org/officeDocument/2006/math">
                    <m:sSub>
                      <m:sSubPr>
                        <m:ctrlPr>
                          <a:rPr kumimoji="1" lang="en-US" altLang="zh-CN" sz="2000" b="0" i="1" dirty="0" smtClean="0">
                            <a:latin typeface="Cambria Math" panose="02040503050406030204" pitchFamily="18" charset="0"/>
                          </a:rPr>
                        </m:ctrlPr>
                      </m:sSubPr>
                      <m:e>
                        <m:r>
                          <a:rPr kumimoji="1" lang="en-US" altLang="zh-CN" sz="2000" i="1" dirty="0" smtClean="0">
                            <a:latin typeface="Cambria Math" panose="02040503050406030204" pitchFamily="18" charset="0"/>
                          </a:rPr>
                          <m:t>𝑤</m:t>
                        </m:r>
                      </m:e>
                      <m:sub>
                        <m:r>
                          <a:rPr kumimoji="1" lang="en-US" altLang="zh-CN" sz="2000" b="0" i="1" dirty="0" smtClean="0">
                            <a:latin typeface="Cambria Math" panose="02040503050406030204" pitchFamily="18" charset="0"/>
                          </a:rPr>
                          <m:t>𝑖</m:t>
                        </m:r>
                      </m:sub>
                    </m:sSub>
                  </m:oMath>
                </a14:m>
                <a:r>
                  <a:rPr kumimoji="1" lang="en-US" altLang="zh-CN" sz="2000" dirty="0">
                    <a:latin typeface="Times" pitchFamily="2" charset="0"/>
                  </a:rPr>
                  <a:t> being highlighted</a:t>
                </a:r>
              </a:p>
            </p:txBody>
          </p:sp>
        </mc:Choice>
        <mc:Fallback xmlns="">
          <p:sp>
            <p:nvSpPr>
              <p:cNvPr id="20" name="文本框 19">
                <a:extLst>
                  <a:ext uri="{FF2B5EF4-FFF2-40B4-BE49-F238E27FC236}">
                    <a16:creationId xmlns:a16="http://schemas.microsoft.com/office/drawing/2014/main" id="{5E4440E1-96A9-B64F-9080-8EA5F0717FB1}"/>
                  </a:ext>
                </a:extLst>
              </p:cNvPr>
              <p:cNvSpPr txBox="1">
                <a:spLocks noRot="1" noChangeAspect="1" noMove="1" noResize="1" noEditPoints="1" noAdjustHandles="1" noChangeArrowheads="1" noChangeShapeType="1" noTextEdit="1"/>
              </p:cNvSpPr>
              <p:nvPr/>
            </p:nvSpPr>
            <p:spPr>
              <a:xfrm>
                <a:off x="7680065" y="4971537"/>
                <a:ext cx="4251998" cy="400110"/>
              </a:xfrm>
              <a:prstGeom prst="rect">
                <a:avLst/>
              </a:prstGeom>
              <a:blipFill>
                <a:blip r:embed="rId5"/>
                <a:stretch>
                  <a:fillRect l="-1488" t="-9375" r="-595" b="-28125"/>
                </a:stretch>
              </a:blipFill>
            </p:spPr>
            <p:txBody>
              <a:bodyPr/>
              <a:lstStyle/>
              <a:p>
                <a:r>
                  <a:rPr lang="zh-CN" altLang="en-US">
                    <a:noFill/>
                  </a:rPr>
                  <a:t> </a:t>
                </a:r>
              </a:p>
            </p:txBody>
          </p:sp>
        </mc:Fallback>
      </mc:AlternateContent>
      <p:sp>
        <p:nvSpPr>
          <p:cNvPr id="7" name="矩形 6">
            <a:extLst>
              <a:ext uri="{FF2B5EF4-FFF2-40B4-BE49-F238E27FC236}">
                <a16:creationId xmlns:a16="http://schemas.microsoft.com/office/drawing/2014/main" id="{DD8D730E-CB5C-9943-85A7-490DAD8E35A4}"/>
              </a:ext>
            </a:extLst>
          </p:cNvPr>
          <p:cNvSpPr/>
          <p:nvPr/>
        </p:nvSpPr>
        <p:spPr>
          <a:xfrm>
            <a:off x="3037114" y="3284795"/>
            <a:ext cx="3058886" cy="104227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4" name="肘形连接符 13">
            <a:extLst>
              <a:ext uri="{FF2B5EF4-FFF2-40B4-BE49-F238E27FC236}">
                <a16:creationId xmlns:a16="http://schemas.microsoft.com/office/drawing/2014/main" id="{14D28A3B-F26C-AE44-A14B-E4BA7B640FDF}"/>
              </a:ext>
            </a:extLst>
          </p:cNvPr>
          <p:cNvCxnSpPr>
            <a:cxnSpLocks/>
            <a:stCxn id="7" idx="2"/>
            <a:endCxn id="15" idx="1"/>
          </p:cNvCxnSpPr>
          <p:nvPr/>
        </p:nvCxnSpPr>
        <p:spPr>
          <a:xfrm rot="16200000" flipH="1">
            <a:off x="4037396" y="4856230"/>
            <a:ext cx="1621862" cy="563540"/>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DBC7CC8E-7179-E848-AA32-FDB195FDAC2E}"/>
              </a:ext>
            </a:extLst>
          </p:cNvPr>
          <p:cNvSpPr txBox="1"/>
          <p:nvPr/>
        </p:nvSpPr>
        <p:spPr>
          <a:xfrm>
            <a:off x="5130097" y="5748876"/>
            <a:ext cx="2494594" cy="400110"/>
          </a:xfrm>
          <a:prstGeom prst="rect">
            <a:avLst/>
          </a:prstGeom>
          <a:noFill/>
        </p:spPr>
        <p:txBody>
          <a:bodyPr wrap="none" rtlCol="0">
            <a:spAutoFit/>
          </a:bodyPr>
          <a:lstStyle/>
          <a:p>
            <a:r>
              <a:rPr kumimoji="1" lang="en-US" altLang="zh-CN" sz="2000" dirty="0">
                <a:latin typeface="Times" pitchFamily="2" charset="0"/>
              </a:rPr>
              <a:t>Considering the times </a:t>
            </a:r>
          </a:p>
        </p:txBody>
      </p:sp>
    </p:spTree>
    <p:extLst>
      <p:ext uri="{BB962C8B-B14F-4D97-AF65-F5344CB8AC3E}">
        <p14:creationId xmlns:p14="http://schemas.microsoft.com/office/powerpoint/2010/main" val="1881427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783F2F-39A7-F94A-A172-4344E443DD8F}"/>
              </a:ext>
            </a:extLst>
          </p:cNvPr>
          <p:cNvSpPr>
            <a:spLocks noGrp="1"/>
          </p:cNvSpPr>
          <p:nvPr>
            <p:ph type="title"/>
          </p:nvPr>
        </p:nvSpPr>
        <p:spPr/>
        <p:txBody>
          <a:bodyPr/>
          <a:lstStyle/>
          <a:p>
            <a:r>
              <a:rPr kumimoji="1" lang="en-US" altLang="zh-CN" dirty="0">
                <a:latin typeface="Times" pitchFamily="2" charset="0"/>
              </a:rPr>
              <a:t>Summarization Evaluation</a:t>
            </a:r>
            <a:endParaRPr kumimoji="1" lang="zh-CN" altLang="en-US" dirty="0">
              <a:latin typeface="Times" pitchFamily="2" charset="0"/>
            </a:endParaRPr>
          </a:p>
        </p:txBody>
      </p:sp>
      <p:sp>
        <p:nvSpPr>
          <p:cNvPr id="9" name="灯片编号占位符 8">
            <a:extLst>
              <a:ext uri="{FF2B5EF4-FFF2-40B4-BE49-F238E27FC236}">
                <a16:creationId xmlns:a16="http://schemas.microsoft.com/office/drawing/2014/main" id="{00260FAC-665D-204E-80A1-47B1928588D9}"/>
              </a:ext>
            </a:extLst>
          </p:cNvPr>
          <p:cNvSpPr>
            <a:spLocks noGrp="1"/>
          </p:cNvSpPr>
          <p:nvPr>
            <p:ph type="sldNum" sz="quarter" idx="12"/>
          </p:nvPr>
        </p:nvSpPr>
        <p:spPr/>
        <p:txBody>
          <a:bodyPr/>
          <a:lstStyle/>
          <a:p>
            <a:fld id="{3BA621FD-5CB1-094B-97AC-112BE2702968}" type="slidenum">
              <a:rPr kumimoji="1" lang="zh-CN" altLang="en-US" smtClean="0"/>
              <a:t>6</a:t>
            </a:fld>
            <a:endParaRPr kumimoji="1" lang="zh-CN" altLang="en-US"/>
          </a:p>
        </p:txBody>
      </p:sp>
      <p:sp>
        <p:nvSpPr>
          <p:cNvPr id="12" name="内容占位符 11">
            <a:extLst>
              <a:ext uri="{FF2B5EF4-FFF2-40B4-BE49-F238E27FC236}">
                <a16:creationId xmlns:a16="http://schemas.microsoft.com/office/drawing/2014/main" id="{4DB8B355-3821-5449-B154-386CD8536B22}"/>
              </a:ext>
            </a:extLst>
          </p:cNvPr>
          <p:cNvSpPr>
            <a:spLocks noGrp="1"/>
          </p:cNvSpPr>
          <p:nvPr>
            <p:ph idx="1"/>
          </p:nvPr>
        </p:nvSpPr>
        <p:spPr>
          <a:xfrm>
            <a:off x="838200" y="1825625"/>
            <a:ext cx="8512834" cy="676035"/>
          </a:xfrm>
        </p:spPr>
        <p:txBody>
          <a:bodyPr/>
          <a:lstStyle/>
          <a:p>
            <a:endParaRPr lang="zh-CN" altLang="en-US" dirty="0">
              <a:latin typeface="Times" pitchFamily="2" charset="0"/>
            </a:endParaRPr>
          </a:p>
        </p:txBody>
      </p:sp>
      <p:sp>
        <p:nvSpPr>
          <p:cNvPr id="13" name="文档 12">
            <a:extLst>
              <a:ext uri="{FF2B5EF4-FFF2-40B4-BE49-F238E27FC236}">
                <a16:creationId xmlns:a16="http://schemas.microsoft.com/office/drawing/2014/main" id="{6CCD5DDC-80AE-C94C-A450-BB1BEE5F9F39}"/>
              </a:ext>
            </a:extLst>
          </p:cNvPr>
          <p:cNvSpPr/>
          <p:nvPr/>
        </p:nvSpPr>
        <p:spPr>
          <a:xfrm>
            <a:off x="1224951" y="2005552"/>
            <a:ext cx="2329132" cy="1863306"/>
          </a:xfrm>
          <a:prstGeom prst="flowChartDocumen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solidFill>
                  <a:schemeClr val="tx1"/>
                </a:solidFill>
                <a:latin typeface="Times" pitchFamily="2" charset="0"/>
              </a:rPr>
              <a:t>Source Document</a:t>
            </a:r>
            <a:endParaRPr kumimoji="1" lang="zh-CN" altLang="en-US" sz="2400" dirty="0">
              <a:solidFill>
                <a:schemeClr val="tx1"/>
              </a:solidFill>
              <a:latin typeface="Times" pitchFamily="2" charset="0"/>
            </a:endParaRPr>
          </a:p>
        </p:txBody>
      </p:sp>
      <p:cxnSp>
        <p:nvCxnSpPr>
          <p:cNvPr id="17" name="直线箭头连接符 16">
            <a:extLst>
              <a:ext uri="{FF2B5EF4-FFF2-40B4-BE49-F238E27FC236}">
                <a16:creationId xmlns:a16="http://schemas.microsoft.com/office/drawing/2014/main" id="{FB26D600-FD93-F649-B53F-7BC8DA927DD7}"/>
              </a:ext>
            </a:extLst>
          </p:cNvPr>
          <p:cNvCxnSpPr>
            <a:cxnSpLocks/>
            <a:stCxn id="13" idx="3"/>
            <a:endCxn id="4" idx="1"/>
          </p:cNvCxnSpPr>
          <p:nvPr/>
        </p:nvCxnSpPr>
        <p:spPr>
          <a:xfrm>
            <a:off x="3554083" y="2937205"/>
            <a:ext cx="948906"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 name="圆角矩形 3">
            <a:extLst>
              <a:ext uri="{FF2B5EF4-FFF2-40B4-BE49-F238E27FC236}">
                <a16:creationId xmlns:a16="http://schemas.microsoft.com/office/drawing/2014/main" id="{D3247C64-D08E-3242-84E7-5D0B7C72BF75}"/>
              </a:ext>
            </a:extLst>
          </p:cNvPr>
          <p:cNvSpPr/>
          <p:nvPr/>
        </p:nvSpPr>
        <p:spPr>
          <a:xfrm>
            <a:off x="4502989" y="2419620"/>
            <a:ext cx="2087592" cy="103517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solidFill>
                  <a:schemeClr val="tx1"/>
                </a:solidFill>
                <a:latin typeface="Times" pitchFamily="2" charset="0"/>
              </a:rPr>
              <a:t>Summarizer</a:t>
            </a:r>
            <a:endParaRPr kumimoji="1" lang="zh-CN" altLang="en-US" sz="2400" dirty="0">
              <a:solidFill>
                <a:schemeClr val="tx1"/>
              </a:solidFill>
              <a:latin typeface="Times" pitchFamily="2" charset="0"/>
            </a:endParaRPr>
          </a:p>
        </p:txBody>
      </p:sp>
      <p:cxnSp>
        <p:nvCxnSpPr>
          <p:cNvPr id="14" name="直线箭头连接符 13">
            <a:extLst>
              <a:ext uri="{FF2B5EF4-FFF2-40B4-BE49-F238E27FC236}">
                <a16:creationId xmlns:a16="http://schemas.microsoft.com/office/drawing/2014/main" id="{1927FC11-4AF1-9846-9528-7F240BEFD8D1}"/>
              </a:ext>
            </a:extLst>
          </p:cNvPr>
          <p:cNvCxnSpPr>
            <a:cxnSpLocks/>
            <a:stCxn id="4" idx="3"/>
            <a:endCxn id="18" idx="1"/>
          </p:cNvCxnSpPr>
          <p:nvPr/>
        </p:nvCxnSpPr>
        <p:spPr>
          <a:xfrm>
            <a:off x="6590581" y="2937205"/>
            <a:ext cx="1046674"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文档 15">
            <a:extLst>
              <a:ext uri="{FF2B5EF4-FFF2-40B4-BE49-F238E27FC236}">
                <a16:creationId xmlns:a16="http://schemas.microsoft.com/office/drawing/2014/main" id="{B5857005-F269-974F-873B-B4109DF13BFF}"/>
              </a:ext>
            </a:extLst>
          </p:cNvPr>
          <p:cNvSpPr/>
          <p:nvPr/>
        </p:nvSpPr>
        <p:spPr>
          <a:xfrm>
            <a:off x="1224951" y="4124774"/>
            <a:ext cx="2329132" cy="1200630"/>
          </a:xfrm>
          <a:prstGeom prst="flowChartDocumen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solidFill>
                  <a:schemeClr val="tx1"/>
                </a:solidFill>
                <a:latin typeface="Times" pitchFamily="2" charset="0"/>
              </a:rPr>
              <a:t>Reference Summary</a:t>
            </a:r>
            <a:endParaRPr kumimoji="1" lang="zh-CN" altLang="en-US" sz="2400" dirty="0">
              <a:solidFill>
                <a:schemeClr val="tx1"/>
              </a:solidFill>
              <a:latin typeface="Times" pitchFamily="2" charset="0"/>
            </a:endParaRPr>
          </a:p>
        </p:txBody>
      </p:sp>
      <p:sp>
        <p:nvSpPr>
          <p:cNvPr id="18" name="文档 17">
            <a:extLst>
              <a:ext uri="{FF2B5EF4-FFF2-40B4-BE49-F238E27FC236}">
                <a16:creationId xmlns:a16="http://schemas.microsoft.com/office/drawing/2014/main" id="{B1430273-847E-A045-8063-827DE4DB5F1D}"/>
              </a:ext>
            </a:extLst>
          </p:cNvPr>
          <p:cNvSpPr/>
          <p:nvPr/>
        </p:nvSpPr>
        <p:spPr>
          <a:xfrm>
            <a:off x="7637255" y="2336890"/>
            <a:ext cx="2329132" cy="1200630"/>
          </a:xfrm>
          <a:prstGeom prst="flowChartDocumen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solidFill>
                  <a:schemeClr val="tx1"/>
                </a:solidFill>
                <a:latin typeface="Times" pitchFamily="2" charset="0"/>
              </a:rPr>
              <a:t>Generated Summary</a:t>
            </a:r>
            <a:endParaRPr kumimoji="1" lang="zh-CN" altLang="en-US" sz="2400" dirty="0">
              <a:solidFill>
                <a:schemeClr val="tx1"/>
              </a:solidFill>
              <a:latin typeface="Times" pitchFamily="2" charset="0"/>
            </a:endParaRPr>
          </a:p>
        </p:txBody>
      </p:sp>
      <p:sp>
        <p:nvSpPr>
          <p:cNvPr id="19" name="圆角矩形 18">
            <a:extLst>
              <a:ext uri="{FF2B5EF4-FFF2-40B4-BE49-F238E27FC236}">
                <a16:creationId xmlns:a16="http://schemas.microsoft.com/office/drawing/2014/main" id="{0D4376A0-DF2B-BB43-9896-6E06BCE0AC19}"/>
              </a:ext>
            </a:extLst>
          </p:cNvPr>
          <p:cNvSpPr/>
          <p:nvPr/>
        </p:nvSpPr>
        <p:spPr>
          <a:xfrm>
            <a:off x="4502989" y="4231945"/>
            <a:ext cx="2087592" cy="986288"/>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solidFill>
                  <a:schemeClr val="tx1"/>
                </a:solidFill>
                <a:latin typeface="Times" pitchFamily="2" charset="0"/>
              </a:rPr>
              <a:t>Evaluation</a:t>
            </a:r>
            <a:endParaRPr kumimoji="1" lang="zh-CN" altLang="en-US" dirty="0">
              <a:solidFill>
                <a:schemeClr val="tx1"/>
              </a:solidFill>
              <a:latin typeface="Times" pitchFamily="2" charset="0"/>
            </a:endParaRPr>
          </a:p>
        </p:txBody>
      </p:sp>
      <p:cxnSp>
        <p:nvCxnSpPr>
          <p:cNvPr id="20" name="直线箭头连接符 19">
            <a:extLst>
              <a:ext uri="{FF2B5EF4-FFF2-40B4-BE49-F238E27FC236}">
                <a16:creationId xmlns:a16="http://schemas.microsoft.com/office/drawing/2014/main" id="{83FBCE53-2CB7-944C-AA21-1C99536BFFB0}"/>
              </a:ext>
            </a:extLst>
          </p:cNvPr>
          <p:cNvCxnSpPr>
            <a:cxnSpLocks/>
            <a:stCxn id="16" idx="3"/>
            <a:endCxn id="19" idx="1"/>
          </p:cNvCxnSpPr>
          <p:nvPr/>
        </p:nvCxnSpPr>
        <p:spPr>
          <a:xfrm>
            <a:off x="3554083" y="4725089"/>
            <a:ext cx="948906" cy="0"/>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26" name="肘形连接符 25">
            <a:extLst>
              <a:ext uri="{FF2B5EF4-FFF2-40B4-BE49-F238E27FC236}">
                <a16:creationId xmlns:a16="http://schemas.microsoft.com/office/drawing/2014/main" id="{DFE5EC43-8C86-554F-A265-A814067886B2}"/>
              </a:ext>
            </a:extLst>
          </p:cNvPr>
          <p:cNvCxnSpPr>
            <a:stCxn id="18" idx="2"/>
            <a:endCxn id="19" idx="3"/>
          </p:cNvCxnSpPr>
          <p:nvPr/>
        </p:nvCxnSpPr>
        <p:spPr>
          <a:xfrm rot="5400000">
            <a:off x="7062729" y="2985997"/>
            <a:ext cx="1266944" cy="2211240"/>
          </a:xfrm>
          <a:prstGeom prst="bentConnector2">
            <a:avLst/>
          </a:prstGeom>
          <a:ln w="1905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9687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left)">
                                      <p:cBhvr>
                                        <p:cTn id="14" dur="500"/>
                                        <p:tgtEl>
                                          <p:spTgt spid="14"/>
                                        </p:tgtEl>
                                      </p:cBhvr>
                                    </p:animEffect>
                                  </p:childTnLst>
                                </p:cTn>
                              </p:par>
                            </p:childTnLst>
                          </p:cTn>
                        </p:par>
                        <p:par>
                          <p:cTn id="15" fill="hold">
                            <p:stCondLst>
                              <p:cond delay="1000"/>
                            </p:stCondLst>
                            <p:childTnLst>
                              <p:par>
                                <p:cTn id="16" presetID="1" presetClass="entr" presetSubtype="0"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par>
                                <p:cTn id="23" presetID="22" presetClass="entr" presetSubtype="2"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right)">
                                      <p:cBhvr>
                                        <p:cTn id="25" dur="500"/>
                                        <p:tgtEl>
                                          <p:spTgt spid="26"/>
                                        </p:tgtEl>
                                      </p:cBhvr>
                                    </p:animEffec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8" grpId="0" animBg="1"/>
      <p:bldP spid="19" grpId="0" animBg="1"/>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46DC32-476C-EA4E-802E-A796FC1276BD}"/>
              </a:ext>
            </a:extLst>
          </p:cNvPr>
          <p:cNvSpPr>
            <a:spLocks noGrp="1"/>
          </p:cNvSpPr>
          <p:nvPr>
            <p:ph type="title"/>
          </p:nvPr>
        </p:nvSpPr>
        <p:spPr/>
        <p:txBody>
          <a:bodyPr/>
          <a:lstStyle/>
          <a:p>
            <a:endParaRPr kumimoji="1" lang="zh-CN" altLang="en-US" dirty="0"/>
          </a:p>
        </p:txBody>
      </p:sp>
      <p:sp>
        <p:nvSpPr>
          <p:cNvPr id="3" name="内容占位符 2">
            <a:extLst>
              <a:ext uri="{FF2B5EF4-FFF2-40B4-BE49-F238E27FC236}">
                <a16:creationId xmlns:a16="http://schemas.microsoft.com/office/drawing/2014/main" id="{4CDB9773-3AD9-7C41-9DB7-B4E68088C885}"/>
              </a:ext>
            </a:extLst>
          </p:cNvPr>
          <p:cNvSpPr>
            <a:spLocks noGrp="1"/>
          </p:cNvSpPr>
          <p:nvPr>
            <p:ph idx="1"/>
          </p:nvPr>
        </p:nvSpPr>
        <p:spPr>
          <a:xfrm>
            <a:off x="838200" y="2343569"/>
            <a:ext cx="10515600" cy="1814722"/>
          </a:xfrm>
        </p:spPr>
        <p:txBody>
          <a:bodyPr/>
          <a:lstStyle/>
          <a:p>
            <a:pPr marL="0" indent="0">
              <a:buNone/>
            </a:pPr>
            <a:r>
              <a:rPr kumimoji="1" lang="en" altLang="zh-CN" dirty="0">
                <a:latin typeface="Times" pitchFamily="2" charset="0"/>
              </a:rPr>
              <a:t>	However, manual evaluation of the system generated summaries is inconsistent due to the difficulty the task poses to human non-expert readers.</a:t>
            </a:r>
            <a:endParaRPr kumimoji="1" lang="zh-CN" altLang="en-US" dirty="0">
              <a:latin typeface="Times" pitchFamily="2" charset="0"/>
            </a:endParaRPr>
          </a:p>
        </p:txBody>
      </p:sp>
      <p:sp>
        <p:nvSpPr>
          <p:cNvPr id="4" name="灯片编号占位符 3">
            <a:extLst>
              <a:ext uri="{FF2B5EF4-FFF2-40B4-BE49-F238E27FC236}">
                <a16:creationId xmlns:a16="http://schemas.microsoft.com/office/drawing/2014/main" id="{36F87B09-F134-B547-B7B5-EEBCEC392ED7}"/>
              </a:ext>
            </a:extLst>
          </p:cNvPr>
          <p:cNvSpPr>
            <a:spLocks noGrp="1"/>
          </p:cNvSpPr>
          <p:nvPr>
            <p:ph type="sldNum" sz="quarter" idx="12"/>
          </p:nvPr>
        </p:nvSpPr>
        <p:spPr/>
        <p:txBody>
          <a:bodyPr/>
          <a:lstStyle/>
          <a:p>
            <a:fld id="{3BA621FD-5CB1-094B-97AC-112BE2702968}" type="slidenum">
              <a:rPr kumimoji="1" lang="zh-CN" altLang="en-US" smtClean="0"/>
              <a:t>60</a:t>
            </a:fld>
            <a:endParaRPr kumimoji="1" lang="zh-CN" altLang="en-US"/>
          </a:p>
        </p:txBody>
      </p:sp>
    </p:spTree>
    <p:extLst>
      <p:ext uri="{BB962C8B-B14F-4D97-AF65-F5344CB8AC3E}">
        <p14:creationId xmlns:p14="http://schemas.microsoft.com/office/powerpoint/2010/main" val="19171343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783F2F-39A7-F94A-A172-4344E443DD8F}"/>
              </a:ext>
            </a:extLst>
          </p:cNvPr>
          <p:cNvSpPr>
            <a:spLocks noGrp="1"/>
          </p:cNvSpPr>
          <p:nvPr>
            <p:ph type="title"/>
          </p:nvPr>
        </p:nvSpPr>
        <p:spPr>
          <a:xfrm>
            <a:off x="838200" y="362684"/>
            <a:ext cx="10515600" cy="1325563"/>
          </a:xfrm>
        </p:spPr>
        <p:txBody>
          <a:bodyPr/>
          <a:lstStyle/>
          <a:p>
            <a:r>
              <a:rPr kumimoji="1" lang="en-US" altLang="zh-CN" dirty="0">
                <a:latin typeface="Times" pitchFamily="2" charset="0"/>
              </a:rPr>
              <a:t>Summarization Evaluation</a:t>
            </a:r>
            <a:endParaRPr kumimoji="1" lang="zh-CN" altLang="en-US" dirty="0">
              <a:latin typeface="Times" pitchFamily="2" charset="0"/>
            </a:endParaRPr>
          </a:p>
        </p:txBody>
      </p:sp>
      <p:sp>
        <p:nvSpPr>
          <p:cNvPr id="9" name="灯片编号占位符 8">
            <a:extLst>
              <a:ext uri="{FF2B5EF4-FFF2-40B4-BE49-F238E27FC236}">
                <a16:creationId xmlns:a16="http://schemas.microsoft.com/office/drawing/2014/main" id="{00260FAC-665D-204E-80A1-47B1928588D9}"/>
              </a:ext>
            </a:extLst>
          </p:cNvPr>
          <p:cNvSpPr>
            <a:spLocks noGrp="1"/>
          </p:cNvSpPr>
          <p:nvPr>
            <p:ph type="sldNum" sz="quarter" idx="12"/>
          </p:nvPr>
        </p:nvSpPr>
        <p:spPr/>
        <p:txBody>
          <a:bodyPr/>
          <a:lstStyle/>
          <a:p>
            <a:fld id="{3BA621FD-5CB1-094B-97AC-112BE2702968}" type="slidenum">
              <a:rPr kumimoji="1" lang="zh-CN" altLang="en-US" smtClean="0"/>
              <a:t>61</a:t>
            </a:fld>
            <a:endParaRPr kumimoji="1" lang="zh-CN" altLang="en-US"/>
          </a:p>
        </p:txBody>
      </p:sp>
      <p:sp>
        <p:nvSpPr>
          <p:cNvPr id="12" name="内容占位符 11">
            <a:extLst>
              <a:ext uri="{FF2B5EF4-FFF2-40B4-BE49-F238E27FC236}">
                <a16:creationId xmlns:a16="http://schemas.microsoft.com/office/drawing/2014/main" id="{4DB8B355-3821-5449-B154-386CD8536B22}"/>
              </a:ext>
            </a:extLst>
          </p:cNvPr>
          <p:cNvSpPr>
            <a:spLocks noGrp="1"/>
          </p:cNvSpPr>
          <p:nvPr>
            <p:ph idx="1"/>
          </p:nvPr>
        </p:nvSpPr>
        <p:spPr>
          <a:xfrm>
            <a:off x="838200" y="1825625"/>
            <a:ext cx="8512834" cy="676035"/>
          </a:xfrm>
        </p:spPr>
        <p:txBody>
          <a:bodyPr/>
          <a:lstStyle/>
          <a:p>
            <a:r>
              <a:rPr lang="en-US" altLang="zh-CN" dirty="0">
                <a:latin typeface="Times" pitchFamily="2" charset="0"/>
              </a:rPr>
              <a:t>A source document has multiple summaries.</a:t>
            </a:r>
            <a:endParaRPr lang="zh-CN" altLang="en-US" dirty="0">
              <a:latin typeface="Times" pitchFamily="2" charset="0"/>
            </a:endParaRPr>
          </a:p>
        </p:txBody>
      </p:sp>
      <p:sp>
        <p:nvSpPr>
          <p:cNvPr id="13" name="文档 12">
            <a:extLst>
              <a:ext uri="{FF2B5EF4-FFF2-40B4-BE49-F238E27FC236}">
                <a16:creationId xmlns:a16="http://schemas.microsoft.com/office/drawing/2014/main" id="{6CCD5DDC-80AE-C94C-A450-BB1BEE5F9F39}"/>
              </a:ext>
            </a:extLst>
          </p:cNvPr>
          <p:cNvSpPr/>
          <p:nvPr/>
        </p:nvSpPr>
        <p:spPr>
          <a:xfrm>
            <a:off x="1725283" y="3036498"/>
            <a:ext cx="2329132" cy="1863306"/>
          </a:xfrm>
          <a:prstGeom prst="flowChartDocumen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solidFill>
                  <a:schemeClr val="tx1"/>
                </a:solidFill>
                <a:latin typeface="Times" pitchFamily="2" charset="0"/>
              </a:rPr>
              <a:t>Source Document</a:t>
            </a:r>
            <a:endParaRPr kumimoji="1" lang="zh-CN" altLang="en-US" sz="2400" dirty="0">
              <a:solidFill>
                <a:schemeClr val="tx1"/>
              </a:solidFill>
              <a:latin typeface="Times" pitchFamily="2" charset="0"/>
            </a:endParaRPr>
          </a:p>
        </p:txBody>
      </p:sp>
      <p:sp>
        <p:nvSpPr>
          <p:cNvPr id="15" name="多文档 14">
            <a:extLst>
              <a:ext uri="{FF2B5EF4-FFF2-40B4-BE49-F238E27FC236}">
                <a16:creationId xmlns:a16="http://schemas.microsoft.com/office/drawing/2014/main" id="{86C84BB0-8519-C444-AABB-6B224C112B37}"/>
              </a:ext>
            </a:extLst>
          </p:cNvPr>
          <p:cNvSpPr/>
          <p:nvPr/>
        </p:nvSpPr>
        <p:spPr>
          <a:xfrm>
            <a:off x="6832121" y="2766548"/>
            <a:ext cx="2674188" cy="2403205"/>
          </a:xfrm>
          <a:prstGeom prst="flowChartMultidocumen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solidFill>
                  <a:schemeClr val="tx1"/>
                </a:solidFill>
                <a:latin typeface="Times" pitchFamily="2" charset="0"/>
              </a:rPr>
              <a:t>Summaries</a:t>
            </a:r>
            <a:endParaRPr kumimoji="1" lang="zh-CN" altLang="en-US" sz="2400" dirty="0">
              <a:solidFill>
                <a:schemeClr val="tx1"/>
              </a:solidFill>
              <a:latin typeface="Times" pitchFamily="2" charset="0"/>
            </a:endParaRPr>
          </a:p>
        </p:txBody>
      </p:sp>
      <p:cxnSp>
        <p:nvCxnSpPr>
          <p:cNvPr id="17" name="直线箭头连接符 16">
            <a:extLst>
              <a:ext uri="{FF2B5EF4-FFF2-40B4-BE49-F238E27FC236}">
                <a16:creationId xmlns:a16="http://schemas.microsoft.com/office/drawing/2014/main" id="{FB26D600-FD93-F649-B53F-7BC8DA927DD7}"/>
              </a:ext>
            </a:extLst>
          </p:cNvPr>
          <p:cNvCxnSpPr>
            <a:stCxn id="13" idx="3"/>
            <a:endCxn id="15" idx="1"/>
          </p:cNvCxnSpPr>
          <p:nvPr/>
        </p:nvCxnSpPr>
        <p:spPr>
          <a:xfrm>
            <a:off x="4054415" y="3968151"/>
            <a:ext cx="2777706"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9997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783F2F-39A7-F94A-A172-4344E443DD8F}"/>
              </a:ext>
            </a:extLst>
          </p:cNvPr>
          <p:cNvSpPr>
            <a:spLocks noGrp="1"/>
          </p:cNvSpPr>
          <p:nvPr>
            <p:ph type="title"/>
          </p:nvPr>
        </p:nvSpPr>
        <p:spPr/>
        <p:txBody>
          <a:bodyPr/>
          <a:lstStyle/>
          <a:p>
            <a:r>
              <a:rPr kumimoji="1" lang="en-US" altLang="zh-CN" dirty="0">
                <a:latin typeface="Times" pitchFamily="2" charset="0"/>
              </a:rPr>
              <a:t>Previous Summarization Evaluation</a:t>
            </a:r>
            <a:endParaRPr kumimoji="1" lang="zh-CN" altLang="en-US" dirty="0">
              <a:latin typeface="Times" pitchFamily="2" charset="0"/>
            </a:endParaRPr>
          </a:p>
        </p:txBody>
      </p:sp>
      <p:sp>
        <p:nvSpPr>
          <p:cNvPr id="9" name="灯片编号占位符 8">
            <a:extLst>
              <a:ext uri="{FF2B5EF4-FFF2-40B4-BE49-F238E27FC236}">
                <a16:creationId xmlns:a16="http://schemas.microsoft.com/office/drawing/2014/main" id="{00260FAC-665D-204E-80A1-47B1928588D9}"/>
              </a:ext>
            </a:extLst>
          </p:cNvPr>
          <p:cNvSpPr>
            <a:spLocks noGrp="1"/>
          </p:cNvSpPr>
          <p:nvPr>
            <p:ph type="sldNum" sz="quarter" idx="12"/>
          </p:nvPr>
        </p:nvSpPr>
        <p:spPr/>
        <p:txBody>
          <a:bodyPr/>
          <a:lstStyle/>
          <a:p>
            <a:fld id="{3BA621FD-5CB1-094B-97AC-112BE2702968}" type="slidenum">
              <a:rPr kumimoji="1" lang="zh-CN" altLang="en-US" smtClean="0"/>
              <a:t>7</a:t>
            </a:fld>
            <a:endParaRPr kumimoji="1" lang="zh-CN" altLang="en-US"/>
          </a:p>
        </p:txBody>
      </p:sp>
      <p:sp>
        <p:nvSpPr>
          <p:cNvPr id="12" name="内容占位符 11">
            <a:extLst>
              <a:ext uri="{FF2B5EF4-FFF2-40B4-BE49-F238E27FC236}">
                <a16:creationId xmlns:a16="http://schemas.microsoft.com/office/drawing/2014/main" id="{4DB8B355-3821-5449-B154-386CD8536B22}"/>
              </a:ext>
            </a:extLst>
          </p:cNvPr>
          <p:cNvSpPr>
            <a:spLocks noGrp="1"/>
          </p:cNvSpPr>
          <p:nvPr>
            <p:ph idx="1"/>
          </p:nvPr>
        </p:nvSpPr>
        <p:spPr>
          <a:xfrm>
            <a:off x="838200" y="1825625"/>
            <a:ext cx="8512834" cy="3484929"/>
          </a:xfrm>
        </p:spPr>
        <p:txBody>
          <a:bodyPr>
            <a:normAutofit/>
          </a:bodyPr>
          <a:lstStyle/>
          <a:p>
            <a:r>
              <a:rPr lang="en-US" altLang="zh-CN" dirty="0">
                <a:latin typeface="Times" pitchFamily="2" charset="0"/>
              </a:rPr>
              <a:t>Automatic Evaluation Metrics</a:t>
            </a:r>
          </a:p>
          <a:p>
            <a:pPr lvl="1"/>
            <a:r>
              <a:rPr lang="en-US" altLang="zh-CN" dirty="0">
                <a:latin typeface="Times" pitchFamily="2" charset="0"/>
              </a:rPr>
              <a:t>BLEU</a:t>
            </a:r>
          </a:p>
          <a:p>
            <a:pPr lvl="1"/>
            <a:r>
              <a:rPr lang="en-US" altLang="zh-CN" dirty="0">
                <a:latin typeface="Times" pitchFamily="2" charset="0"/>
              </a:rPr>
              <a:t>ROUGE</a:t>
            </a:r>
          </a:p>
          <a:p>
            <a:r>
              <a:rPr lang="en-US" altLang="zh-CN" dirty="0">
                <a:latin typeface="Times" pitchFamily="2" charset="0"/>
              </a:rPr>
              <a:t>Human Evaluation Metrics</a:t>
            </a:r>
          </a:p>
          <a:p>
            <a:pPr lvl="1"/>
            <a:r>
              <a:rPr lang="en-US" altLang="zh-CN" dirty="0">
                <a:latin typeface="Times" pitchFamily="2" charset="0"/>
              </a:rPr>
              <a:t>Rating/Ranking scales</a:t>
            </a:r>
          </a:p>
          <a:p>
            <a:pPr lvl="1"/>
            <a:r>
              <a:rPr lang="en-US" altLang="zh-CN" dirty="0">
                <a:latin typeface="Times" pitchFamily="2" charset="0"/>
              </a:rPr>
              <a:t>Best-worst scaling</a:t>
            </a:r>
            <a:endParaRPr lang="zh-CN" altLang="en-US" dirty="0">
              <a:latin typeface="Times" pitchFamily="2" charset="0"/>
            </a:endParaRPr>
          </a:p>
        </p:txBody>
      </p:sp>
    </p:spTree>
    <p:extLst>
      <p:ext uri="{BB962C8B-B14F-4D97-AF65-F5344CB8AC3E}">
        <p14:creationId xmlns:p14="http://schemas.microsoft.com/office/powerpoint/2010/main" val="3586606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717EC-ECD6-A14F-80C2-08C96904052D}"/>
              </a:ext>
            </a:extLst>
          </p:cNvPr>
          <p:cNvSpPr>
            <a:spLocks noGrp="1"/>
          </p:cNvSpPr>
          <p:nvPr>
            <p:ph type="title"/>
          </p:nvPr>
        </p:nvSpPr>
        <p:spPr/>
        <p:txBody>
          <a:bodyPr/>
          <a:lstStyle/>
          <a:p>
            <a:r>
              <a:rPr kumimoji="1" lang="en-US" altLang="zh-CN" dirty="0">
                <a:latin typeface="Times" pitchFamily="2" charset="0"/>
              </a:rPr>
              <a:t>Previous Automatic Evaluation Metrics</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B5789C94-212E-7946-86E3-499C1BFD45EE}"/>
              </a:ext>
            </a:extLst>
          </p:cNvPr>
          <p:cNvSpPr>
            <a:spLocks noGrp="1"/>
          </p:cNvSpPr>
          <p:nvPr>
            <p:ph idx="1"/>
          </p:nvPr>
        </p:nvSpPr>
        <p:spPr/>
        <p:txBody>
          <a:bodyPr/>
          <a:lstStyle/>
          <a:p>
            <a:r>
              <a:rPr kumimoji="1" lang="en-US" altLang="zh-CN" dirty="0">
                <a:latin typeface="Times" pitchFamily="2" charset="0"/>
              </a:rPr>
              <a:t>BLEU</a:t>
            </a:r>
          </a:p>
          <a:p>
            <a:pPr lvl="1"/>
            <a:r>
              <a:rPr lang="en" altLang="zh-CN" dirty="0">
                <a:latin typeface="Times" pitchFamily="2" charset="0"/>
              </a:rPr>
              <a:t> how much the n-grams in the</a:t>
            </a:r>
            <a:r>
              <a:rPr lang="en" altLang="zh-CN" i="1" dirty="0">
                <a:latin typeface="Times" pitchFamily="2" charset="0"/>
              </a:rPr>
              <a:t> generated summaries</a:t>
            </a:r>
            <a:r>
              <a:rPr lang="en" altLang="zh-CN" dirty="0">
                <a:latin typeface="Times" pitchFamily="2" charset="0"/>
              </a:rPr>
              <a:t> appeared in the reference summaries.</a:t>
            </a:r>
            <a:endParaRPr kumimoji="1" lang="en-US" altLang="zh-CN" dirty="0">
              <a:latin typeface="Times" pitchFamily="2" charset="0"/>
            </a:endParaRPr>
          </a:p>
          <a:p>
            <a:endParaRPr kumimoji="1" lang="zh-CN" altLang="en-US" dirty="0"/>
          </a:p>
        </p:txBody>
      </p:sp>
      <p:sp>
        <p:nvSpPr>
          <p:cNvPr id="4" name="灯片编号占位符 3">
            <a:extLst>
              <a:ext uri="{FF2B5EF4-FFF2-40B4-BE49-F238E27FC236}">
                <a16:creationId xmlns:a16="http://schemas.microsoft.com/office/drawing/2014/main" id="{4E3413C0-F327-A242-840A-1F42E754C132}"/>
              </a:ext>
            </a:extLst>
          </p:cNvPr>
          <p:cNvSpPr>
            <a:spLocks noGrp="1"/>
          </p:cNvSpPr>
          <p:nvPr>
            <p:ph type="sldNum" sz="quarter" idx="12"/>
          </p:nvPr>
        </p:nvSpPr>
        <p:spPr/>
        <p:txBody>
          <a:bodyPr/>
          <a:lstStyle/>
          <a:p>
            <a:fld id="{3BA621FD-5CB1-094B-97AC-112BE2702968}" type="slidenum">
              <a:rPr kumimoji="1" lang="zh-CN" altLang="en-US" smtClean="0"/>
              <a:t>8</a:t>
            </a:fld>
            <a:endParaRPr kumimoji="1" lang="zh-CN" altLang="en-US"/>
          </a:p>
        </p:txBody>
      </p:sp>
      <p:pic>
        <p:nvPicPr>
          <p:cNvPr id="5" name="图片 4">
            <a:extLst>
              <a:ext uri="{FF2B5EF4-FFF2-40B4-BE49-F238E27FC236}">
                <a16:creationId xmlns:a16="http://schemas.microsoft.com/office/drawing/2014/main" id="{8857A543-5B3C-9942-B288-C2A28A19CFF7}"/>
              </a:ext>
            </a:extLst>
          </p:cNvPr>
          <p:cNvPicPr>
            <a:picLocks noChangeAspect="1"/>
          </p:cNvPicPr>
          <p:nvPr/>
        </p:nvPicPr>
        <p:blipFill>
          <a:blip r:embed="rId3"/>
          <a:stretch>
            <a:fillRect/>
          </a:stretch>
        </p:blipFill>
        <p:spPr>
          <a:xfrm>
            <a:off x="2444391" y="3429000"/>
            <a:ext cx="6578600" cy="1485900"/>
          </a:xfrm>
          <a:prstGeom prst="rect">
            <a:avLst/>
          </a:prstGeom>
        </p:spPr>
      </p:pic>
      <p:pic>
        <p:nvPicPr>
          <p:cNvPr id="6" name="图片 5">
            <a:extLst>
              <a:ext uri="{FF2B5EF4-FFF2-40B4-BE49-F238E27FC236}">
                <a16:creationId xmlns:a16="http://schemas.microsoft.com/office/drawing/2014/main" id="{A2AB3E38-6795-F445-9DBD-E5B7C2195E8E}"/>
              </a:ext>
            </a:extLst>
          </p:cNvPr>
          <p:cNvPicPr>
            <a:picLocks noChangeAspect="1"/>
          </p:cNvPicPr>
          <p:nvPr/>
        </p:nvPicPr>
        <p:blipFill>
          <a:blip r:embed="rId4"/>
          <a:stretch>
            <a:fillRect/>
          </a:stretch>
        </p:blipFill>
        <p:spPr>
          <a:xfrm>
            <a:off x="1504950" y="5307583"/>
            <a:ext cx="9182100" cy="850900"/>
          </a:xfrm>
          <a:prstGeom prst="rect">
            <a:avLst/>
          </a:prstGeom>
        </p:spPr>
      </p:pic>
    </p:spTree>
    <p:extLst>
      <p:ext uri="{BB962C8B-B14F-4D97-AF65-F5344CB8AC3E}">
        <p14:creationId xmlns:p14="http://schemas.microsoft.com/office/powerpoint/2010/main" val="1119743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717EC-ECD6-A14F-80C2-08C96904052D}"/>
              </a:ext>
            </a:extLst>
          </p:cNvPr>
          <p:cNvSpPr>
            <a:spLocks noGrp="1"/>
          </p:cNvSpPr>
          <p:nvPr>
            <p:ph type="title"/>
          </p:nvPr>
        </p:nvSpPr>
        <p:spPr/>
        <p:txBody>
          <a:bodyPr/>
          <a:lstStyle/>
          <a:p>
            <a:r>
              <a:rPr kumimoji="1" lang="en-US" altLang="zh-CN" dirty="0">
                <a:latin typeface="Times" pitchFamily="2" charset="0"/>
              </a:rPr>
              <a:t>Previous Automatic Evaluation Metrics</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B5789C94-212E-7946-86E3-499C1BFD45EE}"/>
              </a:ext>
            </a:extLst>
          </p:cNvPr>
          <p:cNvSpPr>
            <a:spLocks noGrp="1"/>
          </p:cNvSpPr>
          <p:nvPr>
            <p:ph idx="1"/>
          </p:nvPr>
        </p:nvSpPr>
        <p:spPr>
          <a:xfrm>
            <a:off x="838200" y="1825625"/>
            <a:ext cx="10515600" cy="1325563"/>
          </a:xfrm>
        </p:spPr>
        <p:txBody>
          <a:bodyPr/>
          <a:lstStyle/>
          <a:p>
            <a:r>
              <a:rPr kumimoji="1" lang="en-US" altLang="zh-CN" dirty="0">
                <a:latin typeface="Times" pitchFamily="2" charset="0"/>
              </a:rPr>
              <a:t>BLEU</a:t>
            </a:r>
          </a:p>
          <a:p>
            <a:pPr lvl="1"/>
            <a:r>
              <a:rPr lang="en" altLang="zh-CN" dirty="0">
                <a:latin typeface="Times" pitchFamily="2" charset="0"/>
              </a:rPr>
              <a:t> how much the n-grams in the</a:t>
            </a:r>
            <a:r>
              <a:rPr lang="en" altLang="zh-CN" i="1" dirty="0">
                <a:latin typeface="Times" pitchFamily="2" charset="0"/>
              </a:rPr>
              <a:t> generated summaries</a:t>
            </a:r>
            <a:r>
              <a:rPr lang="en" altLang="zh-CN" dirty="0">
                <a:latin typeface="Times" pitchFamily="2" charset="0"/>
              </a:rPr>
              <a:t> appeared in the human reference summaries.</a:t>
            </a:r>
            <a:endParaRPr kumimoji="1" lang="en-US" altLang="zh-CN" dirty="0">
              <a:latin typeface="Times" pitchFamily="2" charset="0"/>
            </a:endParaRPr>
          </a:p>
          <a:p>
            <a:endParaRPr kumimoji="1" lang="zh-CN" altLang="en-US" dirty="0"/>
          </a:p>
        </p:txBody>
      </p:sp>
      <p:sp>
        <p:nvSpPr>
          <p:cNvPr id="4" name="灯片编号占位符 3">
            <a:extLst>
              <a:ext uri="{FF2B5EF4-FFF2-40B4-BE49-F238E27FC236}">
                <a16:creationId xmlns:a16="http://schemas.microsoft.com/office/drawing/2014/main" id="{4E3413C0-F327-A242-840A-1F42E754C132}"/>
              </a:ext>
            </a:extLst>
          </p:cNvPr>
          <p:cNvSpPr>
            <a:spLocks noGrp="1"/>
          </p:cNvSpPr>
          <p:nvPr>
            <p:ph type="sldNum" sz="quarter" idx="12"/>
          </p:nvPr>
        </p:nvSpPr>
        <p:spPr/>
        <p:txBody>
          <a:bodyPr/>
          <a:lstStyle/>
          <a:p>
            <a:fld id="{3BA621FD-5CB1-094B-97AC-112BE2702968}" type="slidenum">
              <a:rPr kumimoji="1" lang="zh-CN" altLang="en-US" smtClean="0"/>
              <a:t>9</a:t>
            </a:fld>
            <a:endParaRPr kumimoji="1" lang="zh-CN" altLang="en-US"/>
          </a:p>
        </p:txBody>
      </p:sp>
      <p:sp>
        <p:nvSpPr>
          <p:cNvPr id="7" name="文本框 6">
            <a:extLst>
              <a:ext uri="{FF2B5EF4-FFF2-40B4-BE49-F238E27FC236}">
                <a16:creationId xmlns:a16="http://schemas.microsoft.com/office/drawing/2014/main" id="{793023D8-FB62-7444-85A1-99AF65474FC2}"/>
              </a:ext>
            </a:extLst>
          </p:cNvPr>
          <p:cNvSpPr txBox="1"/>
          <p:nvPr/>
        </p:nvSpPr>
        <p:spPr>
          <a:xfrm>
            <a:off x="1431984" y="3893848"/>
            <a:ext cx="7729267" cy="1569660"/>
          </a:xfrm>
          <a:prstGeom prst="rect">
            <a:avLst/>
          </a:prstGeom>
          <a:noFill/>
        </p:spPr>
        <p:txBody>
          <a:bodyPr wrap="square" rtlCol="0">
            <a:spAutoFit/>
          </a:bodyPr>
          <a:lstStyle/>
          <a:p>
            <a:pPr marL="342900" indent="-342900">
              <a:buFont typeface="Wingdings" pitchFamily="2" charset="2"/>
              <a:buChar char="Ø"/>
            </a:pPr>
            <a:r>
              <a:rPr kumimoji="1" lang="en-US" altLang="zh-CN" sz="2400" dirty="0">
                <a:latin typeface="Times" pitchFamily="2" charset="0"/>
              </a:rPr>
              <a:t>Generated Summary: </a:t>
            </a:r>
            <a:r>
              <a:rPr lang="en" altLang="zh-CN" sz="2400" dirty="0">
                <a:latin typeface="Times" pitchFamily="2" charset="0"/>
              </a:rPr>
              <a:t>of the</a:t>
            </a:r>
            <a:endParaRPr kumimoji="1" lang="en-US" altLang="zh-CN" sz="2400" dirty="0">
              <a:latin typeface="Times" pitchFamily="2" charset="0"/>
            </a:endParaRPr>
          </a:p>
          <a:p>
            <a:pPr marL="342900" indent="-342900">
              <a:buFont typeface="Wingdings" pitchFamily="2" charset="2"/>
              <a:buChar char="Ø"/>
            </a:pPr>
            <a:r>
              <a:rPr kumimoji="1" lang="en-US" altLang="zh-CN" sz="2400" dirty="0">
                <a:latin typeface="Times" pitchFamily="2" charset="0"/>
              </a:rPr>
              <a:t>Reference Summary: </a:t>
            </a:r>
            <a:r>
              <a:rPr lang="en" altLang="zh-CN" sz="2400" dirty="0">
                <a:latin typeface="Times" pitchFamily="2" charset="0"/>
              </a:rPr>
              <a:t>It is the practical guide for the army always to heed the directions </a:t>
            </a:r>
            <a:r>
              <a:rPr lang="en" altLang="zh-CN" sz="2400" u="sng" dirty="0">
                <a:latin typeface="Times" pitchFamily="2" charset="0"/>
              </a:rPr>
              <a:t>of the</a:t>
            </a:r>
            <a:r>
              <a:rPr lang="en" altLang="zh-CN" sz="2400" dirty="0">
                <a:latin typeface="Times" pitchFamily="2" charset="0"/>
              </a:rPr>
              <a:t> party .</a:t>
            </a:r>
          </a:p>
          <a:p>
            <a:pPr marL="342900" indent="-342900">
              <a:buFont typeface="Wingdings" pitchFamily="2" charset="2"/>
              <a:buChar char="Ø"/>
            </a:pPr>
            <a:endParaRPr lang="en" altLang="zh-CN" sz="2400" dirty="0">
              <a:latin typeface="Times" pitchFamily="2" charset="0"/>
            </a:endParaRPr>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9F9DAF55-A776-724F-8DE7-935C5F3BA11B}"/>
                  </a:ext>
                </a:extLst>
              </p:cNvPr>
              <p:cNvSpPr/>
              <p:nvPr/>
            </p:nvSpPr>
            <p:spPr>
              <a:xfrm>
                <a:off x="2248617" y="5402243"/>
                <a:ext cx="6096000" cy="830997"/>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i="1" smtClean="0">
                              <a:latin typeface="Cambria Math" panose="02040503050406030204" pitchFamily="18" charset="0"/>
                            </a:rPr>
                          </m:ctrlPr>
                        </m:sSubPr>
                        <m:e>
                          <m:r>
                            <a:rPr kumimoji="1" lang="en-US" altLang="zh-CN" sz="2400" b="0" i="1" smtClean="0">
                              <a:latin typeface="Cambria Math" panose="02040503050406030204" pitchFamily="18" charset="0"/>
                            </a:rPr>
                            <m:t>𝑝𝑟𝑒𝑐𝑖𝑠𝑖𝑜𝑛</m:t>
                          </m:r>
                        </m:e>
                        <m:sub>
                          <m:r>
                            <a:rPr kumimoji="1" lang="en-US" altLang="zh-CN" sz="2400" i="1">
                              <a:latin typeface="Cambria Math" panose="02040503050406030204" pitchFamily="18" charset="0"/>
                            </a:rPr>
                            <m:t>1</m:t>
                          </m:r>
                        </m:sub>
                      </m:sSub>
                      <m:r>
                        <a:rPr kumimoji="1" lang="en-US" altLang="zh-CN" sz="2400" i="1">
                          <a:latin typeface="Cambria Math" panose="02040503050406030204" pitchFamily="18" charset="0"/>
                        </a:rPr>
                        <m:t>=1</m:t>
                      </m:r>
                    </m:oMath>
                  </m:oMathPara>
                </a14:m>
                <a:endParaRPr kumimoji="1" lang="en-US" altLang="zh-CN" sz="2400" dirty="0">
                  <a:latin typeface="Times" pitchFamily="2" charset="0"/>
                </a:endParaRPr>
              </a:p>
              <a:p>
                <a:pPr/>
                <a14:m>
                  <m:oMathPara xmlns:m="http://schemas.openxmlformats.org/officeDocument/2006/math">
                    <m:oMathParaPr>
                      <m:jc m:val="centerGroup"/>
                    </m:oMathParaPr>
                    <m:oMath xmlns:m="http://schemas.openxmlformats.org/officeDocument/2006/math">
                      <m:sSub>
                        <m:sSubPr>
                          <m:ctrlPr>
                            <a:rPr kumimoji="1" lang="en-US" altLang="zh-CN" sz="2400" i="1">
                              <a:latin typeface="Cambria Math" panose="02040503050406030204" pitchFamily="18" charset="0"/>
                            </a:rPr>
                          </m:ctrlPr>
                        </m:sSubPr>
                        <m:e>
                          <m:r>
                            <a:rPr kumimoji="1" lang="en-US" altLang="zh-CN" sz="2400" b="0" i="1" smtClean="0">
                              <a:latin typeface="Cambria Math" panose="02040503050406030204" pitchFamily="18" charset="0"/>
                            </a:rPr>
                            <m:t>𝑝𝑟𝑒𝑐𝑖𝑠𝑖𝑜𝑛</m:t>
                          </m:r>
                        </m:e>
                        <m:sub>
                          <m:r>
                            <a:rPr kumimoji="1" lang="en-US" altLang="zh-CN" sz="2400" i="1">
                              <a:latin typeface="Cambria Math" panose="02040503050406030204" pitchFamily="18" charset="0"/>
                            </a:rPr>
                            <m:t>2</m:t>
                          </m:r>
                        </m:sub>
                      </m:sSub>
                      <m:r>
                        <a:rPr kumimoji="1" lang="en-US" altLang="zh-CN" sz="2400" i="1">
                          <a:latin typeface="Cambria Math" panose="02040503050406030204" pitchFamily="18" charset="0"/>
                        </a:rPr>
                        <m:t>=1</m:t>
                      </m:r>
                    </m:oMath>
                  </m:oMathPara>
                </a14:m>
                <a:endParaRPr kumimoji="1" lang="en-US" altLang="zh-CN" sz="2400" dirty="0">
                  <a:latin typeface="Times" pitchFamily="2" charset="0"/>
                </a:endParaRPr>
              </a:p>
            </p:txBody>
          </p:sp>
        </mc:Choice>
        <mc:Fallback xmlns="">
          <p:sp>
            <p:nvSpPr>
              <p:cNvPr id="8" name="矩形 7">
                <a:extLst>
                  <a:ext uri="{FF2B5EF4-FFF2-40B4-BE49-F238E27FC236}">
                    <a16:creationId xmlns:a16="http://schemas.microsoft.com/office/drawing/2014/main" id="{9F9DAF55-A776-724F-8DE7-935C5F3BA11B}"/>
                  </a:ext>
                </a:extLst>
              </p:cNvPr>
              <p:cNvSpPr>
                <a:spLocks noRot="1" noChangeAspect="1" noMove="1" noResize="1" noEditPoints="1" noAdjustHandles="1" noChangeArrowheads="1" noChangeShapeType="1" noTextEdit="1"/>
              </p:cNvSpPr>
              <p:nvPr/>
            </p:nvSpPr>
            <p:spPr>
              <a:xfrm>
                <a:off x="2248617" y="5402243"/>
                <a:ext cx="6096000" cy="830997"/>
              </a:xfrm>
              <a:prstGeom prst="rect">
                <a:avLst/>
              </a:prstGeom>
              <a:blipFill>
                <a:blip r:embed="rId3"/>
                <a:stretch>
                  <a:fillRect b="-59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54971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4355</TotalTime>
  <Words>4712</Words>
  <Application>Microsoft Macintosh PowerPoint</Application>
  <PresentationFormat>宽屏</PresentationFormat>
  <Paragraphs>618</Paragraphs>
  <Slides>61</Slides>
  <Notes>61</Notes>
  <HiddenSlides>11</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61</vt:i4>
      </vt:variant>
    </vt:vector>
  </HeadingPairs>
  <TitlesOfParts>
    <vt:vector size="71" baseType="lpstr">
      <vt:lpstr>等线</vt:lpstr>
      <vt:lpstr>等线 Light</vt:lpstr>
      <vt:lpstr>CMMI10</vt:lpstr>
      <vt:lpstr>CMR10</vt:lpstr>
      <vt:lpstr>NimbusRomNo9L</vt:lpstr>
      <vt:lpstr>Arial</vt:lpstr>
      <vt:lpstr>Cambria Math</vt:lpstr>
      <vt:lpstr>Times</vt:lpstr>
      <vt:lpstr>Wingdings</vt:lpstr>
      <vt:lpstr>Office 主题​​</vt:lpstr>
      <vt:lpstr>HIGHRES: Highlight-based Reference-less Evaluation of Summarization </vt:lpstr>
      <vt:lpstr>Content</vt:lpstr>
      <vt:lpstr>What is Summarization?</vt:lpstr>
      <vt:lpstr>What is Summarization?</vt:lpstr>
      <vt:lpstr>What is Summarization?</vt:lpstr>
      <vt:lpstr>Summarization Evaluation</vt:lpstr>
      <vt:lpstr>Previous Summarization Evaluation</vt:lpstr>
      <vt:lpstr>Previous Automatic Evaluation Metrics</vt:lpstr>
      <vt:lpstr>Previous Automatic Evaluation Metrics</vt:lpstr>
      <vt:lpstr>Previous Automatic Evaluation Metrics</vt:lpstr>
      <vt:lpstr>Previous Automatic Evaluation Metrics</vt:lpstr>
      <vt:lpstr>Previous Automatic Evaluation Metrics</vt:lpstr>
      <vt:lpstr>Previous Automatic Evaluation Metrics</vt:lpstr>
      <vt:lpstr>Previous Automatic Evaluation Metrics</vt:lpstr>
      <vt:lpstr>Previous Automatic Evaluation Metrics</vt:lpstr>
      <vt:lpstr>Previous Automatic Evaluation Metrics</vt:lpstr>
      <vt:lpstr>Previous Human Evaluation Metrics</vt:lpstr>
      <vt:lpstr>Previous Human Evaluation Metrics</vt:lpstr>
      <vt:lpstr>Previous Human Evaluation Metrics</vt:lpstr>
      <vt:lpstr>Previous Human Evaluation Metrics</vt:lpstr>
      <vt:lpstr>PowerPoint 演示文稿</vt:lpstr>
      <vt:lpstr>HIGHRES</vt:lpstr>
      <vt:lpstr>HIGHRES</vt:lpstr>
      <vt:lpstr>HIGHRES</vt:lpstr>
      <vt:lpstr>HIGHRES</vt:lpstr>
      <vt:lpstr>HIGHRES</vt:lpstr>
      <vt:lpstr>HIGHRES</vt:lpstr>
      <vt:lpstr>HIGHRES</vt:lpstr>
      <vt:lpstr>HIGHRES</vt:lpstr>
      <vt:lpstr>HIGHRES</vt:lpstr>
      <vt:lpstr>HIGHRES</vt:lpstr>
      <vt:lpstr>HIGHRES</vt:lpstr>
      <vt:lpstr>HIGHRES</vt:lpstr>
      <vt:lpstr>HIGHRES</vt:lpstr>
      <vt:lpstr>HIGHRES</vt:lpstr>
      <vt:lpstr>HIGHRES</vt:lpstr>
      <vt:lpstr>HIGHRES</vt:lpstr>
      <vt:lpstr>HIGHRES</vt:lpstr>
      <vt:lpstr>HIGHRES</vt:lpstr>
      <vt:lpstr>HIGHRES</vt:lpstr>
      <vt:lpstr>HIGHRES</vt:lpstr>
      <vt:lpstr>HIGHRES—Experiment</vt:lpstr>
      <vt:lpstr>HIGHRES—Experiment</vt:lpstr>
      <vt:lpstr>HIGHRES—Experiment</vt:lpstr>
      <vt:lpstr>HIGHRES—Experiment</vt:lpstr>
      <vt:lpstr>HIGHRES—Experiment</vt:lpstr>
      <vt:lpstr>HIGHRES—Experiment</vt:lpstr>
      <vt:lpstr>HIGHRES—Experiment</vt:lpstr>
      <vt:lpstr>HIGHRES—Experiment</vt:lpstr>
      <vt:lpstr>Conclusion</vt:lpstr>
      <vt:lpstr>Previous Automatic Evaluation Metrics</vt:lpstr>
      <vt:lpstr>Previous Automatic Evaluation Metrics</vt:lpstr>
      <vt:lpstr>Previous Automatic Evaluation Metrics</vt:lpstr>
      <vt:lpstr>Previous Automatic Evaluation Metrics</vt:lpstr>
      <vt:lpstr>Previous Automatic Evaluation Metrics</vt:lpstr>
      <vt:lpstr>Previous Automatic Evaluation Metrics</vt:lpstr>
      <vt:lpstr>HIGHRES</vt:lpstr>
      <vt:lpstr>HIGHRES</vt:lpstr>
      <vt:lpstr>HIGHRES</vt:lpstr>
      <vt:lpstr>PowerPoint 演示文稿</vt:lpstr>
      <vt:lpstr>Summarization 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HIGHRES: Highlight-based Reference-less Evaluation of Summarization </dc:title>
  <dc:creator>Microsoft Office User</dc:creator>
  <cp:lastModifiedBy>Microsoft Office User</cp:lastModifiedBy>
  <cp:revision>215</cp:revision>
  <dcterms:created xsi:type="dcterms:W3CDTF">2021-09-20T08:27:24Z</dcterms:created>
  <dcterms:modified xsi:type="dcterms:W3CDTF">2021-10-27T14:13:26Z</dcterms:modified>
</cp:coreProperties>
</file>