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61" r:id="rId4"/>
    <p:sldId id="263" r:id="rId5"/>
    <p:sldId id="286" r:id="rId6"/>
    <p:sldId id="264" r:id="rId7"/>
    <p:sldId id="266" r:id="rId8"/>
    <p:sldId id="265" r:id="rId9"/>
    <p:sldId id="258" r:id="rId10"/>
    <p:sldId id="268" r:id="rId11"/>
    <p:sldId id="269" r:id="rId12"/>
    <p:sldId id="271" r:id="rId13"/>
    <p:sldId id="272" r:id="rId14"/>
    <p:sldId id="273" r:id="rId15"/>
    <p:sldId id="274" r:id="rId16"/>
    <p:sldId id="284" r:id="rId17"/>
    <p:sldId id="275" r:id="rId18"/>
    <p:sldId id="276" r:id="rId19"/>
    <p:sldId id="287" r:id="rId20"/>
    <p:sldId id="260" r:id="rId21"/>
    <p:sldId id="278" r:id="rId22"/>
    <p:sldId id="277" r:id="rId23"/>
    <p:sldId id="279" r:id="rId24"/>
    <p:sldId id="285" r:id="rId25"/>
    <p:sldId id="280" r:id="rId26"/>
    <p:sldId id="281" r:id="rId27"/>
    <p:sldId id="282" r:id="rId28"/>
    <p:sldId id="283" r:id="rId29"/>
    <p:sldId id="25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59466"/>
  </p:normalViewPr>
  <p:slideViewPr>
    <p:cSldViewPr snapToGrid="0" snapToObjects="1">
      <p:cViewPr>
        <p:scale>
          <a:sx n="75" d="100"/>
          <a:sy n="75" d="100"/>
        </p:scale>
        <p:origin x="19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87698-9D15-6244-985F-F8C4C524F9D8}" type="datetimeFigureOut">
              <a:rPr kumimoji="1" lang="zh-CN" altLang="en-US" smtClean="0"/>
              <a:t>2021/10/27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F33B-4271-B24B-8DB3-ED5937818C12}" type="slidenum">
              <a:rPr kumimoji="1" lang="zh-CN" altLang="en-US" smtClean="0"/>
              <a:t>‹#›</a:t>
            </a:fld>
            <a:endParaRPr kumimoji="1" lang="zh-CN" altLang="en-US"/>
          </a:p>
        </p:txBody>
      </p:sp>
    </p:spTree>
    <p:extLst>
      <p:ext uri="{BB962C8B-B14F-4D97-AF65-F5344CB8AC3E}">
        <p14:creationId xmlns:p14="http://schemas.microsoft.com/office/powerpoint/2010/main" val="2864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a:t>
            </a:fld>
            <a:endParaRPr kumimoji="1" lang="zh-CN" altLang="en-US"/>
          </a:p>
        </p:txBody>
      </p:sp>
    </p:spTree>
    <p:extLst>
      <p:ext uri="{BB962C8B-B14F-4D97-AF65-F5344CB8AC3E}">
        <p14:creationId xmlns:p14="http://schemas.microsoft.com/office/powerpoint/2010/main" val="279907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main idea is first to generate a large number of questions from an original text passage to exhaustively cover its content, and it is reasonable to assume that the original text contains in- formation to answer these questions.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10</a:t>
            </a:fld>
            <a:endParaRPr kumimoji="1" lang="zh-CN" altLang="en-US"/>
          </a:p>
        </p:txBody>
      </p:sp>
    </p:spTree>
    <p:extLst>
      <p:ext uri="{BB962C8B-B14F-4D97-AF65-F5344CB8AC3E}">
        <p14:creationId xmlns:p14="http://schemas.microsoft.com/office/powerpoint/2010/main" val="3613883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11</a:t>
            </a:fld>
            <a:endParaRPr kumimoji="1" lang="zh-CN" altLang="en-US"/>
          </a:p>
        </p:txBody>
      </p:sp>
    </p:spTree>
    <p:extLst>
      <p:ext uri="{BB962C8B-B14F-4D97-AF65-F5344CB8AC3E}">
        <p14:creationId xmlns:p14="http://schemas.microsoft.com/office/powerpoint/2010/main" val="216700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They use an existing QG system to generate some factual questions.</a:t>
            </a:r>
          </a:p>
          <a:p>
            <a:r>
              <a:rPr kumimoji="1" lang="en-US" altLang="zh-CN" dirty="0"/>
              <a:t>They</a:t>
            </a:r>
            <a:r>
              <a:rPr kumimoji="1" lang="en" altLang="zh-CN" dirty="0"/>
              <a:t> first analyze the grammatical structure, label the lexical items with name entities or other high-level semantic roles (e.g., person, location, time), and use templates to perform syntactic transformations such as subject-auxiliary/</a:t>
            </a:r>
            <a:r>
              <a:rPr kumimoji="1" lang="en" altLang="zh-CN" dirty="0" err="1"/>
              <a:t>aug</a:t>
            </a:r>
            <a:r>
              <a:rPr kumimoji="1" lang="en-US" altLang="zh-CN" dirty="0"/>
              <a:t>’</a:t>
            </a:r>
            <a:r>
              <a:rPr kumimoji="1" lang="en" altLang="zh-CN" dirty="0" err="1"/>
              <a:t>ziliery</a:t>
            </a:r>
            <a:r>
              <a:rPr kumimoji="1" lang="en" altLang="zh-CN" dirty="0"/>
              <a:t>/ inversion and </a:t>
            </a:r>
            <a:r>
              <a:rPr kumimoji="1" lang="en" altLang="zh-CN" dirty="0" err="1"/>
              <a:t>WH-movement</a:t>
            </a:r>
            <a:r>
              <a:rPr kumimoji="1" lang="en-US" altLang="zh-CN" dirty="0"/>
              <a:t>.</a:t>
            </a:r>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12</a:t>
            </a:fld>
            <a:endParaRPr kumimoji="1" lang="zh-CN" altLang="en-US"/>
          </a:p>
        </p:txBody>
      </p:sp>
    </p:spTree>
    <p:extLst>
      <p:ext uri="{BB962C8B-B14F-4D97-AF65-F5344CB8AC3E}">
        <p14:creationId xmlns:p14="http://schemas.microsoft.com/office/powerpoint/2010/main" val="399155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This is an example,</a:t>
            </a:r>
          </a:p>
          <a:p>
            <a:r>
              <a:rPr lang="en" altLang="zh-CN" sz="1200" kern="1200" dirty="0">
                <a:solidFill>
                  <a:schemeClr val="tx1"/>
                </a:solidFill>
                <a:effectLst/>
                <a:latin typeface="+mn-lt"/>
                <a:ea typeface="+mn-ea"/>
                <a:cs typeface="+mn-cs"/>
              </a:rPr>
              <a:t>These questions are generated by templates without considering specific text passages, </a:t>
            </a:r>
          </a:p>
          <a:p>
            <a:r>
              <a:rPr lang="en" altLang="zh-CN" sz="1200" kern="1200" dirty="0">
                <a:solidFill>
                  <a:schemeClr val="tx1"/>
                </a:solidFill>
                <a:effectLst/>
                <a:latin typeface="+mn-lt"/>
                <a:ea typeface="+mn-ea"/>
                <a:cs typeface="+mn-cs"/>
              </a:rPr>
              <a:t>so it is possible some answers cannot be found in the source document. </a:t>
            </a:r>
          </a:p>
          <a:p>
            <a:r>
              <a:rPr lang="en" altLang="zh-CN" sz="1200" kern="1200" dirty="0">
                <a:solidFill>
                  <a:schemeClr val="tx1"/>
                </a:solidFill>
                <a:effectLst/>
                <a:latin typeface="+mn-lt"/>
                <a:ea typeface="+mn-ea"/>
                <a:cs typeface="+mn-cs"/>
              </a:rPr>
              <a:t>But, all questions are still asked to an original text passage and a generated summary</a:t>
            </a:r>
          </a:p>
          <a:p>
            <a:r>
              <a:rPr lang="en" altLang="zh-CN" sz="1200" kern="1200" dirty="0">
                <a:solidFill>
                  <a:schemeClr val="tx1"/>
                </a:solidFill>
                <a:effectLst/>
                <a:latin typeface="+mn-lt"/>
                <a:ea typeface="+mn-ea"/>
                <a:cs typeface="+mn-cs"/>
              </a:rPr>
              <a:t>The difference of the two answer sets will show the content difference of two texts. </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The effectiveness of this approach depends on the predefined question template.</a:t>
            </a:r>
          </a:p>
          <a:p>
            <a:r>
              <a:rPr lang="en" altLang="zh-CN" sz="1200" kern="1200" dirty="0">
                <a:solidFill>
                  <a:schemeClr val="tx1"/>
                </a:solidFill>
                <a:effectLst/>
                <a:latin typeface="+mn-lt"/>
                <a:ea typeface="+mn-ea"/>
                <a:cs typeface="+mn-cs"/>
              </a:rPr>
              <a:t>If the template is carefully constructed, we can obtain questions with good coverage and high quality. </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(over-coverage does not matter) </a:t>
            </a:r>
          </a:p>
          <a:p>
            <a:r>
              <a:rPr lang="en" altLang="zh-CN" sz="1200" kern="1200" dirty="0">
                <a:solidFill>
                  <a:schemeClr val="tx1"/>
                </a:solidFill>
                <a:effectLst/>
                <a:latin typeface="+mn-lt"/>
                <a:ea typeface="+mn-ea"/>
                <a:cs typeface="+mn-cs"/>
              </a:rPr>
              <a:t>In this paper, they used existing QG and QA system.</a:t>
            </a:r>
            <a:endParaRPr lang="en"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13</a:t>
            </a:fld>
            <a:endParaRPr kumimoji="1" lang="zh-CN" altLang="en-US"/>
          </a:p>
        </p:txBody>
      </p:sp>
    </p:spTree>
    <p:extLst>
      <p:ext uri="{BB962C8B-B14F-4D97-AF65-F5344CB8AC3E}">
        <p14:creationId xmlns:p14="http://schemas.microsoft.com/office/powerpoint/2010/main" val="18440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compare the generated summaries by different models, we ask questions generated from QG system to all summary 1 to summary 10.</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content quality of a summary can be measured by the number of questions answered by the QA system, given this summary as the only knowledge.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14</a:t>
            </a:fld>
            <a:endParaRPr kumimoji="1" lang="zh-CN" altLang="en-US"/>
          </a:p>
        </p:txBody>
      </p:sp>
    </p:spTree>
    <p:extLst>
      <p:ext uri="{BB962C8B-B14F-4D97-AF65-F5344CB8AC3E}">
        <p14:creationId xmlns:p14="http://schemas.microsoft.com/office/powerpoint/2010/main" val="37293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To test this system, we use the dataset DUC 2007, which consists of 45 source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They use 10 summarizers to generate summaries and ask 4 human annotators to give scores on the content consistency with source document and linguistic quality of the generated summaries.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left figure shows the evaluation results of Human and the proposed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right table shows the Pearson correlation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15</a:t>
            </a:fld>
            <a:endParaRPr kumimoji="1" lang="zh-CN" altLang="en-US"/>
          </a:p>
        </p:txBody>
      </p:sp>
    </p:spTree>
    <p:extLst>
      <p:ext uri="{BB962C8B-B14F-4D97-AF65-F5344CB8AC3E}">
        <p14:creationId xmlns:p14="http://schemas.microsoft.com/office/powerpoint/2010/main" val="333426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This is because of the limitation of this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16</a:t>
            </a:fld>
            <a:endParaRPr kumimoji="1" lang="zh-CN" altLang="en-US"/>
          </a:p>
        </p:txBody>
      </p:sp>
    </p:spTree>
    <p:extLst>
      <p:ext uri="{BB962C8B-B14F-4D97-AF65-F5344CB8AC3E}">
        <p14:creationId xmlns:p14="http://schemas.microsoft.com/office/powerpoint/2010/main" val="862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They generate questions from source document by template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summary may not contain all of the information of source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longer summary may get better 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QA-based evaluation metric by generating questions from source document are suitable for evaluating whether important information in the source is recovered from the summary.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It ignore the Inconsistent information between summary and source document</a:t>
            </a:r>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17</a:t>
            </a:fld>
            <a:endParaRPr kumimoji="1" lang="zh-CN" altLang="en-US"/>
          </a:p>
        </p:txBody>
      </p:sp>
    </p:spTree>
    <p:extLst>
      <p:ext uri="{BB962C8B-B14F-4D97-AF65-F5344CB8AC3E}">
        <p14:creationId xmlns:p14="http://schemas.microsoft.com/office/powerpoint/2010/main" val="257017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 this example, the content about </a:t>
            </a:r>
            <a:r>
              <a:rPr lang="en" altLang="zh-CN" sz="1200" kern="1200" dirty="0" err="1">
                <a:solidFill>
                  <a:schemeClr val="tx1"/>
                </a:solidFill>
                <a:effectLst/>
                <a:latin typeface="+mn-lt"/>
                <a:ea typeface="+mn-ea"/>
                <a:cs typeface="+mn-cs"/>
              </a:rPr>
              <a:t>silas</a:t>
            </a:r>
            <a:r>
              <a:rPr lang="en" altLang="zh-CN" sz="1200" kern="1200" dirty="0">
                <a:solidFill>
                  <a:schemeClr val="tx1"/>
                </a:solidFill>
                <a:effectLst/>
                <a:latin typeface="+mn-lt"/>
                <a:ea typeface="+mn-ea"/>
                <a:cs typeface="+mn-cs"/>
              </a:rPr>
              <a:t> is unfaithful to source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key challenge to faithfulness evaluation is to verify highly abstractive sentences against the source document, where surface similarity matching would fail.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18</a:t>
            </a:fld>
            <a:endParaRPr kumimoji="1" lang="zh-CN" altLang="en-US"/>
          </a:p>
        </p:txBody>
      </p:sp>
    </p:spTree>
    <p:extLst>
      <p:ext uri="{BB962C8B-B14F-4D97-AF65-F5344CB8AC3E}">
        <p14:creationId xmlns:p14="http://schemas.microsoft.com/office/powerpoint/2010/main" val="10257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i="1" kern="1200" dirty="0">
                <a:solidFill>
                  <a:schemeClr val="tx1"/>
                </a:solidFill>
                <a:effectLst/>
                <a:latin typeface="+mn-lt"/>
                <a:ea typeface="+mn-ea"/>
                <a:cs typeface="+mn-cs"/>
              </a:rPr>
              <a:t>automatically generated </a:t>
            </a:r>
            <a:r>
              <a:rPr lang="en" altLang="zh-CN" sz="1200" kern="1200" dirty="0">
                <a:solidFill>
                  <a:schemeClr val="tx1"/>
                </a:solidFill>
                <a:effectLst/>
                <a:latin typeface="+mn-lt"/>
                <a:ea typeface="+mn-ea"/>
                <a:cs typeface="+mn-cs"/>
              </a:rPr>
              <a:t>QA pairs to represent information in the summary and validate it against the source.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19</a:t>
            </a:fld>
            <a:endParaRPr kumimoji="1" lang="zh-CN" altLang="en-US"/>
          </a:p>
        </p:txBody>
      </p:sp>
    </p:spTree>
    <p:extLst>
      <p:ext uri="{BB962C8B-B14F-4D97-AF65-F5344CB8AC3E}">
        <p14:creationId xmlns:p14="http://schemas.microsoft.com/office/powerpoint/2010/main" val="371629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a:t>
            </a:fld>
            <a:endParaRPr kumimoji="1" lang="zh-CN" altLang="en-US"/>
          </a:p>
        </p:txBody>
      </p:sp>
    </p:spTree>
    <p:extLst>
      <p:ext uri="{BB962C8B-B14F-4D97-AF65-F5344CB8AC3E}">
        <p14:creationId xmlns:p14="http://schemas.microsoft.com/office/powerpoint/2010/main" val="2608102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Table 1 shows an example of unfaithful generation. </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Inspired by prior work, we use </a:t>
            </a:r>
            <a:r>
              <a:rPr lang="en" altLang="zh-CN" sz="1200" i="1" kern="1200" dirty="0">
                <a:solidFill>
                  <a:schemeClr val="tx1"/>
                </a:solidFill>
                <a:effectLst/>
                <a:latin typeface="+mn-lt"/>
                <a:ea typeface="+mn-ea"/>
                <a:cs typeface="+mn-cs"/>
              </a:rPr>
              <a:t>automatically generated </a:t>
            </a:r>
            <a:r>
              <a:rPr lang="en" altLang="zh-CN" sz="1200" kern="1200" dirty="0">
                <a:solidFill>
                  <a:schemeClr val="tx1"/>
                </a:solidFill>
                <a:effectLst/>
                <a:latin typeface="+mn-lt"/>
                <a:ea typeface="+mn-ea"/>
                <a:cs typeface="+mn-cs"/>
              </a:rPr>
              <a:t>QA pairs to represent information in the summary and validate it against the source.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20</a:t>
            </a:fld>
            <a:endParaRPr kumimoji="1" lang="zh-CN" altLang="en-US"/>
          </a:p>
        </p:txBody>
      </p:sp>
    </p:spTree>
    <p:extLst>
      <p:ext uri="{BB962C8B-B14F-4D97-AF65-F5344CB8AC3E}">
        <p14:creationId xmlns:p14="http://schemas.microsoft.com/office/powerpoint/2010/main" val="2919137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Given a summary sentence, we produce a list of questions asking about key information in the sentence and their corresponding answers. </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mask important text spans in a sentence, including noun phrases and named entities.</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each span as the gold answer and generate its corresponding question by fine-tuning a pretrained BART language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noun phrases extracted by a constituency parser and named entities extracted by the Stanford </a:t>
            </a:r>
            <a:r>
              <a:rPr lang="en" altLang="zh-CN" sz="1200" kern="1200" dirty="0" err="1">
                <a:solidFill>
                  <a:schemeClr val="tx1"/>
                </a:solidFill>
                <a:effectLst/>
                <a:latin typeface="+mn-lt"/>
                <a:ea typeface="+mn-ea"/>
                <a:cs typeface="+mn-cs"/>
              </a:rPr>
              <a:t>CoreNLP</a:t>
            </a:r>
            <a:r>
              <a:rPr lang="en" altLang="zh-CN" sz="1200" kern="1200" dirty="0">
                <a:solidFill>
                  <a:schemeClr val="tx1"/>
                </a:solidFill>
                <a:effectLst/>
                <a:latin typeface="+mn-lt"/>
                <a:ea typeface="+mn-ea"/>
                <a:cs typeface="+mn-cs"/>
              </a:rPr>
              <a:t> NER model.</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21</a:t>
            </a:fld>
            <a:endParaRPr kumimoji="1" lang="zh-CN" altLang="en-US"/>
          </a:p>
        </p:txBody>
      </p:sp>
    </p:spTree>
    <p:extLst>
      <p:ext uri="{BB962C8B-B14F-4D97-AF65-F5344CB8AC3E}">
        <p14:creationId xmlns:p14="http://schemas.microsoft.com/office/powerpoint/2010/main" val="3170455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Given the QA pairs generated from a summary sentence, we run off-the- shelf QA models to get answers to these questions from the source document. </a:t>
            </a:r>
          </a:p>
          <a:p>
            <a:endParaRPr kumimoji="1" lang="en"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22</a:t>
            </a:fld>
            <a:endParaRPr kumimoji="1" lang="zh-CN" altLang="en-US"/>
          </a:p>
        </p:txBody>
      </p:sp>
    </p:spTree>
    <p:extLst>
      <p:ext uri="{BB962C8B-B14F-4D97-AF65-F5344CB8AC3E}">
        <p14:creationId xmlns:p14="http://schemas.microsoft.com/office/powerpoint/2010/main" val="3064170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r>
              <a:rPr kumimoji="1" lang="en" altLang="zh-CN" dirty="0"/>
              <a:t>We experiment with the pretrained BERT-base model and fine-tuned on SQuAD-1.1 and SQuAD-2.0.</a:t>
            </a:r>
          </a:p>
          <a:p>
            <a:endParaRPr kumimoji="1" lang="en" altLang="zh-CN" dirty="0"/>
          </a:p>
          <a:p>
            <a:r>
              <a:rPr kumimoji="1" lang="en" altLang="zh-CN" dirty="0"/>
              <a:t>Note that in the case of SQuAD-2.0, the model may be able to hypothesize that a question is unanswerable. This case is equivalent to getting an answer incorrect (i.e. unfaithful).</a:t>
            </a:r>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23</a:t>
            </a:fld>
            <a:endParaRPr kumimoji="1" lang="zh-CN" altLang="en-US"/>
          </a:p>
        </p:txBody>
      </p:sp>
    </p:spTree>
    <p:extLst>
      <p:ext uri="{BB962C8B-B14F-4D97-AF65-F5344CB8AC3E}">
        <p14:creationId xmlns:p14="http://schemas.microsoft.com/office/powerpoint/2010/main" val="3348550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then measure the average F1 score against the “gold” answers from the summary, which is our faithfulness score for the given sentence.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If a question is unanswerable. This case is equivalent to getting an answer incorrect</a:t>
            </a:r>
            <a:endParaRPr lang="en"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24</a:t>
            </a:fld>
            <a:endParaRPr kumimoji="1" lang="zh-CN" altLang="en-US"/>
          </a:p>
        </p:txBody>
      </p:sp>
    </p:spTree>
    <p:extLst>
      <p:ext uri="{BB962C8B-B14F-4D97-AF65-F5344CB8AC3E}">
        <p14:creationId xmlns:p14="http://schemas.microsoft.com/office/powerpoint/2010/main" val="616559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human annotation process. Decision nodes are rectangular and outcome nodes are circular. We show the annotation path of two summary sentences, S1 (green arrows) and S2 (red </a:t>
            </a:r>
            <a:r>
              <a:rPr lang="en" altLang="zh-CN" sz="1200" kern="1200" dirty="0" err="1">
                <a:solidFill>
                  <a:schemeClr val="tx1"/>
                </a:solidFill>
                <a:effectLst/>
                <a:latin typeface="+mn-lt"/>
                <a:ea typeface="+mn-ea"/>
                <a:cs typeface="+mn-cs"/>
              </a:rPr>
              <a:t>ar</a:t>
            </a:r>
            <a:r>
              <a:rPr lang="en" altLang="zh-CN" sz="1200" kern="1200" dirty="0">
                <a:solidFill>
                  <a:schemeClr val="tx1"/>
                </a:solidFill>
                <a:effectLst/>
                <a:latin typeface="+mn-lt"/>
                <a:ea typeface="+mn-ea"/>
                <a:cs typeface="+mn-cs"/>
              </a:rPr>
              <a:t>- rows). S2 is annotated as </a:t>
            </a:r>
            <a:r>
              <a:rPr lang="en" altLang="zh-CN" sz="1200" i="1" kern="1200" dirty="0">
                <a:solidFill>
                  <a:schemeClr val="tx1"/>
                </a:solidFill>
                <a:effectLst/>
                <a:latin typeface="+mn-lt"/>
                <a:ea typeface="+mn-ea"/>
                <a:cs typeface="+mn-cs"/>
              </a:rPr>
              <a:t>nonsensical </a:t>
            </a:r>
            <a:r>
              <a:rPr lang="en" altLang="zh-CN" sz="1200" kern="1200" dirty="0">
                <a:solidFill>
                  <a:schemeClr val="tx1"/>
                </a:solidFill>
                <a:effectLst/>
                <a:latin typeface="+mn-lt"/>
                <a:ea typeface="+mn-ea"/>
                <a:cs typeface="+mn-cs"/>
              </a:rPr>
              <a:t>thus is not considered for faithfulness. S1 is annotated as unfaithful due to hallucinated content.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25</a:t>
            </a:fld>
            <a:endParaRPr kumimoji="1" lang="zh-CN" altLang="en-US"/>
          </a:p>
        </p:txBody>
      </p:sp>
    </p:spTree>
    <p:extLst>
      <p:ext uri="{BB962C8B-B14F-4D97-AF65-F5344CB8AC3E}">
        <p14:creationId xmlns:p14="http://schemas.microsoft.com/office/powerpoint/2010/main" val="3439550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faithfulness results of human annotations.</a:t>
            </a:r>
          </a:p>
          <a:p>
            <a:r>
              <a:rPr lang="en" altLang="zh-CN" sz="1200" kern="1200" dirty="0">
                <a:solidFill>
                  <a:schemeClr val="tx1"/>
                </a:solidFill>
                <a:effectLst/>
                <a:latin typeface="+mn-lt"/>
                <a:ea typeface="+mn-ea"/>
                <a:cs typeface="+mn-cs"/>
              </a:rPr>
              <a:t>The faithfulness </a:t>
            </a:r>
            <a:r>
              <a:rPr lang="en" altLang="zh-CN" sz="1200" b="0" kern="1200" dirty="0">
                <a:solidFill>
                  <a:schemeClr val="tx1"/>
                </a:solidFill>
                <a:effectLst/>
                <a:latin typeface="+mn-lt"/>
                <a:ea typeface="+mn-ea"/>
                <a:cs typeface="+mn-cs"/>
              </a:rPr>
              <a:t>Score of one generated summary </a:t>
            </a:r>
            <a:r>
              <a:rPr lang="en" altLang="zh-CN" sz="1200" kern="1200" dirty="0">
                <a:solidFill>
                  <a:schemeClr val="tx1"/>
                </a:solidFill>
                <a:effectLst/>
                <a:latin typeface="+mn-lt"/>
                <a:ea typeface="+mn-ea"/>
                <a:cs typeface="+mn-cs"/>
              </a:rPr>
              <a:t>is the percentage of annotators that think this summary faithful, </a:t>
            </a:r>
          </a:p>
          <a:p>
            <a:r>
              <a:rPr lang="en" altLang="zh-CN" sz="1200" kern="1200" dirty="0">
                <a:solidFill>
                  <a:schemeClr val="tx1"/>
                </a:solidFill>
                <a:effectLst/>
                <a:latin typeface="+mn-lt"/>
                <a:ea typeface="+mn-ea"/>
                <a:cs typeface="+mn-cs"/>
              </a:rPr>
              <a:t>The faithfulness score of a model is the average of these values across all the generated summaries </a:t>
            </a:r>
            <a:r>
              <a:rPr lang="en" altLang="zh-CN" sz="1200" kern="1200" dirty="0" err="1">
                <a:solidFill>
                  <a:schemeClr val="tx1"/>
                </a:solidFill>
                <a:effectLst/>
                <a:latin typeface="+mn-lt"/>
                <a:ea typeface="+mn-ea"/>
                <a:cs typeface="+mn-cs"/>
              </a:rPr>
              <a:t>frome</a:t>
            </a:r>
            <a:r>
              <a:rPr lang="en" altLang="zh-CN" sz="1200" kern="1200">
                <a:solidFill>
                  <a:schemeClr val="tx1"/>
                </a:solidFill>
                <a:effectLst/>
                <a:latin typeface="+mn-lt"/>
                <a:ea typeface="+mn-ea"/>
                <a:cs typeface="+mn-cs"/>
              </a:rPr>
              <a:t> this model. </a:t>
            </a:r>
            <a:endParaRPr lang="en" altLang="zh-CN" sz="1200" kern="1200" dirty="0">
              <a:solidFill>
                <a:schemeClr val="tx1"/>
              </a:solidFill>
              <a:effectLst/>
              <a:latin typeface="+mn-lt"/>
              <a:ea typeface="+mn-ea"/>
              <a:cs typeface="+mn-cs"/>
            </a:endParaRPr>
          </a:p>
          <a:p>
            <a:r>
              <a:rPr lang="en" altLang="zh-CN" sz="1200" b="0" kern="1200" dirty="0">
                <a:solidFill>
                  <a:schemeClr val="tx1"/>
                </a:solidFill>
                <a:effectLst/>
                <a:latin typeface="+mn-lt"/>
                <a:ea typeface="+mn-ea"/>
                <a:cs typeface="+mn-cs"/>
              </a:rPr>
              <a:t>Agreement </a:t>
            </a:r>
            <a:r>
              <a:rPr lang="en" altLang="zh-CN" sz="1200" kern="1200" dirty="0">
                <a:solidFill>
                  <a:schemeClr val="tx1"/>
                </a:solidFill>
                <a:effectLst/>
                <a:latin typeface="+mn-lt"/>
                <a:ea typeface="+mn-ea"/>
                <a:cs typeface="+mn-cs"/>
              </a:rPr>
              <a:t>is computed by taking the percentage of the workers that annotate the majority class for the given example. </a:t>
            </a:r>
          </a:p>
          <a:p>
            <a:r>
              <a:rPr lang="en" altLang="zh-CN" sz="1200" b="0" kern="1200" dirty="0" err="1">
                <a:solidFill>
                  <a:schemeClr val="tx1"/>
                </a:solidFill>
                <a:effectLst/>
                <a:latin typeface="+mn-lt"/>
                <a:ea typeface="+mn-ea"/>
                <a:cs typeface="+mn-cs"/>
              </a:rPr>
              <a:t>Abstractiveness</a:t>
            </a:r>
            <a:r>
              <a:rPr lang="en" altLang="zh-CN" sz="1200" b="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is measured by the percentage of novel trigrams in a given sentence. </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con- sider a sentence meaningful if at least 4 out of 5 annotators label it as meaningful in the first stage.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26</a:t>
            </a:fld>
            <a:endParaRPr kumimoji="1" lang="zh-CN" altLang="en-US"/>
          </a:p>
        </p:txBody>
      </p:sp>
    </p:spTree>
    <p:extLst>
      <p:ext uri="{BB962C8B-B14F-4D97-AF65-F5344CB8AC3E}">
        <p14:creationId xmlns:p14="http://schemas.microsoft.com/office/powerpoint/2010/main" val="1742409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XSUM is more abstractive</a:t>
            </a:r>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27</a:t>
            </a:fld>
            <a:endParaRPr kumimoji="1" lang="zh-CN" altLang="en-US"/>
          </a:p>
        </p:txBody>
      </p:sp>
    </p:spTree>
    <p:extLst>
      <p:ext uri="{BB962C8B-B14F-4D97-AF65-F5344CB8AC3E}">
        <p14:creationId xmlns:p14="http://schemas.microsoft.com/office/powerpoint/2010/main" val="2044808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Grammaticality and faithfulness results of human annotations. </a:t>
            </a:r>
            <a:r>
              <a:rPr lang="en" altLang="zh-CN" sz="1200" b="0" kern="1200" dirty="0">
                <a:solidFill>
                  <a:schemeClr val="tx1"/>
                </a:solidFill>
                <a:effectLst/>
                <a:latin typeface="+mn-lt"/>
                <a:ea typeface="+mn-ea"/>
                <a:cs typeface="+mn-cs"/>
              </a:rPr>
              <a:t>Score </a:t>
            </a:r>
            <a:r>
              <a:rPr lang="en" altLang="zh-CN" sz="1200" kern="1200" dirty="0">
                <a:solidFill>
                  <a:schemeClr val="tx1"/>
                </a:solidFill>
                <a:effectLst/>
                <a:latin typeface="+mn-lt"/>
                <a:ea typeface="+mn-ea"/>
                <a:cs typeface="+mn-cs"/>
              </a:rPr>
              <a:t>is computed by taking the percentage of annotators that selected “meaningful” and “faithful” for grammaticality and faithfulness annotation tasks, respectively, and then averaging these values across all the examples for the given annotation task. </a:t>
            </a:r>
          </a:p>
          <a:p>
            <a:r>
              <a:rPr lang="en" altLang="zh-CN" sz="1200" b="0" kern="1200" dirty="0">
                <a:solidFill>
                  <a:schemeClr val="tx1"/>
                </a:solidFill>
                <a:effectLst/>
                <a:latin typeface="+mn-lt"/>
                <a:ea typeface="+mn-ea"/>
                <a:cs typeface="+mn-cs"/>
              </a:rPr>
              <a:t>Agreement </a:t>
            </a:r>
            <a:r>
              <a:rPr lang="en" altLang="zh-CN" sz="1200" kern="1200" dirty="0">
                <a:solidFill>
                  <a:schemeClr val="tx1"/>
                </a:solidFill>
                <a:effectLst/>
                <a:latin typeface="+mn-lt"/>
                <a:ea typeface="+mn-ea"/>
                <a:cs typeface="+mn-cs"/>
              </a:rPr>
              <a:t>is computed by taking the percentage of the workers that annotate the majority class for the given example. </a:t>
            </a:r>
          </a:p>
          <a:p>
            <a:r>
              <a:rPr lang="en" altLang="zh-CN" sz="1200" b="0" kern="1200" dirty="0" err="1">
                <a:solidFill>
                  <a:schemeClr val="tx1"/>
                </a:solidFill>
                <a:effectLst/>
                <a:latin typeface="+mn-lt"/>
                <a:ea typeface="+mn-ea"/>
                <a:cs typeface="+mn-cs"/>
              </a:rPr>
              <a:t>Abstractiveness</a:t>
            </a:r>
            <a:r>
              <a:rPr lang="en" altLang="zh-CN" sz="1200" b="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is measured by the percentage of novel trigrams in a given sentence. </a:t>
            </a:r>
            <a:endParaRPr lang="en"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We con- sider a sentence meaningful if at least 4 out of 5 annotators label it as meaningful in the first stage.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28</a:t>
            </a:fld>
            <a:endParaRPr kumimoji="1" lang="zh-CN" altLang="en-US"/>
          </a:p>
        </p:txBody>
      </p:sp>
    </p:spTree>
    <p:extLst>
      <p:ext uri="{BB962C8B-B14F-4D97-AF65-F5344CB8AC3E}">
        <p14:creationId xmlns:p14="http://schemas.microsoft.com/office/powerpoint/2010/main" val="124783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have introduced the summarization evaluation last time.</a:t>
            </a:r>
          </a:p>
          <a:p>
            <a:r>
              <a:rPr kumimoji="1" lang="en-US" altLang="zh-CN" dirty="0"/>
              <a:t>The traditional summarization evaluation metrics compare generated …, like BLEU and ROUGE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But, because of the variety of abstractive summaries, the evaluation methods comparing reference summary and generated summary always cannot denote the real quality of generated summaries.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human evaluation can be better, but its cost is too expensive.</a:t>
            </a:r>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3</a:t>
            </a:fld>
            <a:endParaRPr kumimoji="1" lang="zh-CN" altLang="en-US"/>
          </a:p>
        </p:txBody>
      </p:sp>
    </p:spTree>
    <p:extLst>
      <p:ext uri="{BB962C8B-B14F-4D97-AF65-F5344CB8AC3E}">
        <p14:creationId xmlns:p14="http://schemas.microsoft.com/office/powerpoint/2010/main" val="3899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this example, the source document is about a couple. The couple announced the arrival of their first son, </a:t>
            </a:r>
            <a:r>
              <a:rPr kumimoji="1" lang="en-US" altLang="zh-CN" dirty="0" err="1"/>
              <a:t>silas</a:t>
            </a:r>
            <a:r>
              <a:rPr kumimoji="1" lang="en-US" altLang="zh-CN" dirty="0"/>
              <a:t> </a:t>
            </a:r>
            <a:r>
              <a:rPr kumimoji="1" lang="en-US" altLang="zh-CN" dirty="0" err="1"/>
              <a:t>randall</a:t>
            </a:r>
            <a:r>
              <a:rPr kumimoji="1" lang="en-US" altLang="zh-CN" dirty="0"/>
              <a:t> </a:t>
            </a:r>
            <a:r>
              <a:rPr kumimoji="1" lang="en-US" altLang="zh-CN" dirty="0" err="1"/>
              <a:t>timberlake</a:t>
            </a:r>
            <a:r>
              <a:rPr kumimoji="1" lang="en-US" altLang="zh-CN" dirty="0"/>
              <a:t>. </a:t>
            </a:r>
          </a:p>
          <a:p>
            <a:r>
              <a:rPr kumimoji="1" lang="en-US" altLang="zh-CN" dirty="0"/>
              <a:t>If we use ROUGE score to compare the reference summary and generated summaries in this example, </a:t>
            </a:r>
          </a:p>
          <a:p>
            <a:r>
              <a:rPr kumimoji="1" lang="en-US" altLang="zh-CN" dirty="0"/>
              <a:t>GS1 will get a lower ROUGE score, and GS2 will get higher ROUGE score, because ROUGE is to calculate the match tokens between reference summary and generated summary.</a:t>
            </a:r>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4</a:t>
            </a:fld>
            <a:endParaRPr kumimoji="1" lang="zh-CN" altLang="en-US"/>
          </a:p>
        </p:txBody>
      </p:sp>
    </p:spTree>
    <p:extLst>
      <p:ext uri="{BB962C8B-B14F-4D97-AF65-F5344CB8AC3E}">
        <p14:creationId xmlns:p14="http://schemas.microsoft.com/office/powerpoint/2010/main" val="55169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But the real situation is that,</a:t>
            </a:r>
          </a:p>
          <a:p>
            <a:r>
              <a:rPr kumimoji="1" lang="en-US" altLang="zh-CN" dirty="0"/>
              <a:t>The GS1 is different from reference, but it is consistent with the source document and can be seen as a high quality summary</a:t>
            </a:r>
          </a:p>
          <a:p>
            <a:r>
              <a:rPr kumimoji="1" lang="en-US" altLang="zh-CN" dirty="0"/>
              <a:t>The GS2 has factual error, the </a:t>
            </a:r>
            <a:r>
              <a:rPr kumimoji="1" lang="en-US" altLang="zh-CN" dirty="0" err="1"/>
              <a:t>silas</a:t>
            </a:r>
            <a:r>
              <a:rPr kumimoji="1" lang="en-US" altLang="zh-CN" dirty="0"/>
              <a:t> </a:t>
            </a:r>
            <a:r>
              <a:rPr kumimoji="1" lang="en-US" altLang="zh-CN" dirty="0" err="1"/>
              <a:t>randall</a:t>
            </a:r>
            <a:r>
              <a:rPr kumimoji="1" lang="en-US" altLang="zh-CN" dirty="0"/>
              <a:t> </a:t>
            </a:r>
            <a:r>
              <a:rPr kumimoji="1" lang="en-US" altLang="zh-CN" dirty="0" err="1"/>
              <a:t>timberlake</a:t>
            </a:r>
            <a:r>
              <a:rPr kumimoji="1" lang="en-US" altLang="zh-CN" dirty="0"/>
              <a:t> is the son of the couple.</a:t>
            </a:r>
          </a:p>
          <a:p>
            <a:endParaRPr kumimoji="1" lang="en-US" altLang="zh-CN"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5</a:t>
            </a:fld>
            <a:endParaRPr kumimoji="1" lang="zh-CN" altLang="en-US"/>
          </a:p>
        </p:txBody>
      </p:sp>
    </p:spTree>
    <p:extLst>
      <p:ext uri="{BB962C8B-B14F-4D97-AF65-F5344CB8AC3E}">
        <p14:creationId xmlns:p14="http://schemas.microsoft.com/office/powerpoint/2010/main" val="271543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As we know, the human evaluation can get more accurate evaluation results, but it is too slow and its cost is too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So more people are exploring automatic </a:t>
            </a:r>
            <a:r>
              <a:rPr kumimoji="1" lang="en-US" altLang="zh-CN" dirty="0" err="1"/>
              <a:t>referenceless</a:t>
            </a:r>
            <a:r>
              <a:rPr kumimoji="1" lang="en-US" altLang="zh-CN" dirty="0"/>
              <a:t> evaluation metrics, which compare generated summary and source document.</a:t>
            </a:r>
          </a:p>
          <a:p>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6</a:t>
            </a:fld>
            <a:endParaRPr kumimoji="1" lang="zh-CN" altLang="en-US"/>
          </a:p>
        </p:txBody>
      </p:sp>
    </p:spTree>
    <p:extLst>
      <p:ext uri="{BB962C8B-B14F-4D97-AF65-F5344CB8AC3E}">
        <p14:creationId xmlns:p14="http://schemas.microsoft.com/office/powerpoint/2010/main" val="355056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 alternative way is QA-based evaluation metrics.</a:t>
            </a:r>
          </a:p>
          <a:p>
            <a:r>
              <a:rPr kumimoji="1" lang="en-US" altLang="zh-CN" dirty="0"/>
              <a:t>These methods always consists of QG system and QA system.</a:t>
            </a:r>
          </a:p>
          <a:p>
            <a:r>
              <a:rPr kumimoji="1" lang="en-US" altLang="zh-CN" dirty="0"/>
              <a:t>They first generate questions from source document or summary.</a:t>
            </a:r>
          </a:p>
          <a:p>
            <a:r>
              <a:rPr kumimoji="1" lang="en-US" altLang="zh-CN" dirty="0"/>
              <a:t>Then they get the answer of these generated questions from source document and summary.</a:t>
            </a:r>
          </a:p>
          <a:p>
            <a:r>
              <a:rPr kumimoji="1" lang="en-US" altLang="zh-CN" dirty="0"/>
              <a:t>Finally, the compare the difference between the answers from source document and summary.</a:t>
            </a:r>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7</a:t>
            </a:fld>
            <a:endParaRPr kumimoji="1" lang="zh-CN" altLang="en-US"/>
          </a:p>
        </p:txBody>
      </p:sp>
    </p:spTree>
    <p:extLst>
      <p:ext uri="{BB962C8B-B14F-4D97-AF65-F5344CB8AC3E}">
        <p14:creationId xmlns:p14="http://schemas.microsoft.com/office/powerpoint/2010/main" val="311484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former is published by AAAI 2018, the latter is published by ACL 2020</a:t>
            </a:r>
            <a:endParaRPr kumimoji="1" lang="zh-CN" altLang="en-US" dirty="0"/>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8</a:t>
            </a:fld>
            <a:endParaRPr kumimoji="1" lang="zh-CN" altLang="en-US"/>
          </a:p>
        </p:txBody>
      </p:sp>
    </p:spTree>
    <p:extLst>
      <p:ext uri="{BB962C8B-B14F-4D97-AF65-F5344CB8AC3E}">
        <p14:creationId xmlns:p14="http://schemas.microsoft.com/office/powerpoint/2010/main" val="409193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The main idea is first to generate a large number of questions from the source document to cover its content, and it is reasonable to assume that source document and summary should contain information to answer these questions. </a:t>
            </a:r>
          </a:p>
        </p:txBody>
      </p:sp>
      <p:sp>
        <p:nvSpPr>
          <p:cNvPr id="4" name="灯片编号占位符 3"/>
          <p:cNvSpPr>
            <a:spLocks noGrp="1"/>
          </p:cNvSpPr>
          <p:nvPr>
            <p:ph type="sldNum" sz="quarter" idx="5"/>
          </p:nvPr>
        </p:nvSpPr>
        <p:spPr/>
        <p:txBody>
          <a:bodyPr/>
          <a:lstStyle/>
          <a:p>
            <a:fld id="{F334F33B-4271-B24B-8DB3-ED5937818C12}" type="slidenum">
              <a:rPr kumimoji="1" lang="zh-CN" altLang="en-US" smtClean="0"/>
              <a:t>9</a:t>
            </a:fld>
            <a:endParaRPr kumimoji="1" lang="zh-CN" altLang="en-US"/>
          </a:p>
        </p:txBody>
      </p:sp>
    </p:spTree>
    <p:extLst>
      <p:ext uri="{BB962C8B-B14F-4D97-AF65-F5344CB8AC3E}">
        <p14:creationId xmlns:p14="http://schemas.microsoft.com/office/powerpoint/2010/main" val="402574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7CCB5-92F8-7942-8721-C34A1B98E28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561DF46-394A-2A42-9616-AA5FBEE3C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5F035CC-A292-7A44-987E-FD881EB3B55C}"/>
              </a:ext>
            </a:extLst>
          </p:cNvPr>
          <p:cNvSpPr>
            <a:spLocks noGrp="1"/>
          </p:cNvSpPr>
          <p:nvPr>
            <p:ph type="dt" sz="half" idx="10"/>
          </p:nvPr>
        </p:nvSpPr>
        <p:spPr/>
        <p:txBody>
          <a:bodyPr/>
          <a:lstStyle/>
          <a:p>
            <a:fld id="{CD292DA7-1C1A-024C-B209-6EE6E27BD9AF}"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CB564DD1-3669-2F46-BD41-BDD5C823701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3DBC42-6304-F842-92D7-8DDBCDC7D9BF}"/>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38760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0CAFF-DA8F-7441-9B3E-1D93D283768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528E8CA-D7E8-7849-8278-A36F30FED04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7F5A1D0-4A45-AA42-918D-83E957AB5D7B}"/>
              </a:ext>
            </a:extLst>
          </p:cNvPr>
          <p:cNvSpPr>
            <a:spLocks noGrp="1"/>
          </p:cNvSpPr>
          <p:nvPr>
            <p:ph type="dt" sz="half" idx="10"/>
          </p:nvPr>
        </p:nvSpPr>
        <p:spPr/>
        <p:txBody>
          <a:bodyPr/>
          <a:lstStyle/>
          <a:p>
            <a:fld id="{671FDAFF-02B1-8F4B-9104-C40915E2AF16}"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4F2DF620-5ED3-E548-AF60-CC51DAF993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63B1D2-8A8B-E04E-BDB1-CA6896B0EE21}"/>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62246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89C5D8-56AC-B74F-BE0E-D0FA4F646EF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0818590-CA6D-D249-AA68-F1B7343E0FE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051BCC3-F471-FE47-A914-0BE4A21F4745}"/>
              </a:ext>
            </a:extLst>
          </p:cNvPr>
          <p:cNvSpPr>
            <a:spLocks noGrp="1"/>
          </p:cNvSpPr>
          <p:nvPr>
            <p:ph type="dt" sz="half" idx="10"/>
          </p:nvPr>
        </p:nvSpPr>
        <p:spPr/>
        <p:txBody>
          <a:bodyPr/>
          <a:lstStyle/>
          <a:p>
            <a:fld id="{30C542F2-AE0F-244D-9D8B-90B776CC50D7}"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AEAD13FE-F556-3E44-AB6E-6B140D9614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780F74-0193-2746-B6D9-A46F776CC866}"/>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77660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6DD67-7FEE-FE45-A76A-3A3B76A9945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C06D073-FF1B-2E42-B2DD-86A945AE79C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460EF7-19EC-DF45-B2FC-43FDE020AD23}"/>
              </a:ext>
            </a:extLst>
          </p:cNvPr>
          <p:cNvSpPr>
            <a:spLocks noGrp="1"/>
          </p:cNvSpPr>
          <p:nvPr>
            <p:ph type="dt" sz="half" idx="10"/>
          </p:nvPr>
        </p:nvSpPr>
        <p:spPr/>
        <p:txBody>
          <a:bodyPr/>
          <a:lstStyle/>
          <a:p>
            <a:fld id="{41F44126-E788-8B44-8EEC-E5D5CD8E06B1}"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0588513D-2A15-B243-A823-BEDF2F0E725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768314-ACBF-884F-93C1-B77E31064D6E}"/>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35298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36658-C87A-5A45-A706-6EBB1C89CC6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391A495-FF52-2A4B-910C-794FC6FBD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734A938-4A65-AD45-9A18-4CB7D8F5EF4A}"/>
              </a:ext>
            </a:extLst>
          </p:cNvPr>
          <p:cNvSpPr>
            <a:spLocks noGrp="1"/>
          </p:cNvSpPr>
          <p:nvPr>
            <p:ph type="dt" sz="half" idx="10"/>
          </p:nvPr>
        </p:nvSpPr>
        <p:spPr/>
        <p:txBody>
          <a:bodyPr/>
          <a:lstStyle/>
          <a:p>
            <a:fld id="{8126B09D-F944-A942-B05D-95C06589EA0B}"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66710716-CE32-AC42-8498-9149731ED0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AFAAA5-BEF5-0E4B-9F2E-F92451B272CC}"/>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76884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84A8F-6C63-2244-8471-EAF8687C1CB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C00D9AA-C661-324C-84CB-4488900235C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19C73D7-F2DE-3744-B2DC-464CD10AB5A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36F83B8-164D-0348-93F5-A89B580FF3C2}"/>
              </a:ext>
            </a:extLst>
          </p:cNvPr>
          <p:cNvSpPr>
            <a:spLocks noGrp="1"/>
          </p:cNvSpPr>
          <p:nvPr>
            <p:ph type="dt" sz="half" idx="10"/>
          </p:nvPr>
        </p:nvSpPr>
        <p:spPr/>
        <p:txBody>
          <a:bodyPr/>
          <a:lstStyle/>
          <a:p>
            <a:fld id="{315F3283-6F73-6B48-8036-76F99D787CA3}"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882BD977-20EF-FD4B-BD2D-2ACE05263D9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865E4D-1D6C-0247-A869-B3A71F60EAB5}"/>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74242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89361-F4A4-E349-AC5B-35B865F563C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A34471-604E-9447-8348-7845463B2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1584640-C7C4-AB43-8F61-D8AADF8F146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C374C10-A6CA-EA4A-91D7-16FC77ED1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CC5F7D5-17A7-7840-98ED-C587539F9A5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6099095-00AB-854A-B5C0-A455A4C354A4}"/>
              </a:ext>
            </a:extLst>
          </p:cNvPr>
          <p:cNvSpPr>
            <a:spLocks noGrp="1"/>
          </p:cNvSpPr>
          <p:nvPr>
            <p:ph type="dt" sz="half" idx="10"/>
          </p:nvPr>
        </p:nvSpPr>
        <p:spPr/>
        <p:txBody>
          <a:bodyPr/>
          <a:lstStyle/>
          <a:p>
            <a:fld id="{76071643-9BAC-CE40-B48F-979B7CCFFFE1}" type="datetime1">
              <a:rPr kumimoji="1" lang="zh-CN" altLang="en-US" smtClean="0"/>
              <a:t>2021/10/27</a:t>
            </a:fld>
            <a:endParaRPr kumimoji="1" lang="zh-CN" altLang="en-US"/>
          </a:p>
        </p:txBody>
      </p:sp>
      <p:sp>
        <p:nvSpPr>
          <p:cNvPr id="8" name="页脚占位符 7">
            <a:extLst>
              <a:ext uri="{FF2B5EF4-FFF2-40B4-BE49-F238E27FC236}">
                <a16:creationId xmlns:a16="http://schemas.microsoft.com/office/drawing/2014/main" id="{A7181ECD-E49D-B84D-B9A1-E851264A537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E367B9C-D50B-4A45-9075-05DC158520C7}"/>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52947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433AF-2FFF-FB42-8268-59084755F67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C0760DC-E0C1-5349-914D-66A13DAE94EC}"/>
              </a:ext>
            </a:extLst>
          </p:cNvPr>
          <p:cNvSpPr>
            <a:spLocks noGrp="1"/>
          </p:cNvSpPr>
          <p:nvPr>
            <p:ph type="dt" sz="half" idx="10"/>
          </p:nvPr>
        </p:nvSpPr>
        <p:spPr/>
        <p:txBody>
          <a:bodyPr/>
          <a:lstStyle/>
          <a:p>
            <a:fld id="{DA909139-C235-3843-9B4E-E8B800F27189}" type="datetime1">
              <a:rPr kumimoji="1" lang="zh-CN" altLang="en-US" smtClean="0"/>
              <a:t>2021/10/27</a:t>
            </a:fld>
            <a:endParaRPr kumimoji="1" lang="zh-CN" altLang="en-US"/>
          </a:p>
        </p:txBody>
      </p:sp>
      <p:sp>
        <p:nvSpPr>
          <p:cNvPr id="4" name="页脚占位符 3">
            <a:extLst>
              <a:ext uri="{FF2B5EF4-FFF2-40B4-BE49-F238E27FC236}">
                <a16:creationId xmlns:a16="http://schemas.microsoft.com/office/drawing/2014/main" id="{7AD765E2-5F2D-A246-A1E7-BD5E3316FE7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5671AF3-62A9-4B4B-A444-DC5BAA23030B}"/>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403969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299B1B-5F11-3740-88A4-CC0E5B0BEB11}"/>
              </a:ext>
            </a:extLst>
          </p:cNvPr>
          <p:cNvSpPr>
            <a:spLocks noGrp="1"/>
          </p:cNvSpPr>
          <p:nvPr>
            <p:ph type="dt" sz="half" idx="10"/>
          </p:nvPr>
        </p:nvSpPr>
        <p:spPr/>
        <p:txBody>
          <a:bodyPr/>
          <a:lstStyle/>
          <a:p>
            <a:fld id="{BCE6910B-782A-2A42-BA36-6F70C2DAC041}" type="datetime1">
              <a:rPr kumimoji="1" lang="zh-CN" altLang="en-US" smtClean="0"/>
              <a:t>2021/10/27</a:t>
            </a:fld>
            <a:endParaRPr kumimoji="1" lang="zh-CN" altLang="en-US"/>
          </a:p>
        </p:txBody>
      </p:sp>
      <p:sp>
        <p:nvSpPr>
          <p:cNvPr id="3" name="页脚占位符 2">
            <a:extLst>
              <a:ext uri="{FF2B5EF4-FFF2-40B4-BE49-F238E27FC236}">
                <a16:creationId xmlns:a16="http://schemas.microsoft.com/office/drawing/2014/main" id="{BAEF8F62-D72D-A246-9235-BCB3C0D4B81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C97531C-D776-A04B-B7DD-E5A06526C3C6}"/>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14881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92BD3-DED9-754B-9D6F-010FD3D5BA6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7151558-C997-C84B-9180-F1AE77C4E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61E8669-C77D-0947-AE98-982B2910F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E12C709-D7B4-E24B-904E-EE95EABB5AD4}"/>
              </a:ext>
            </a:extLst>
          </p:cNvPr>
          <p:cNvSpPr>
            <a:spLocks noGrp="1"/>
          </p:cNvSpPr>
          <p:nvPr>
            <p:ph type="dt" sz="half" idx="10"/>
          </p:nvPr>
        </p:nvSpPr>
        <p:spPr/>
        <p:txBody>
          <a:bodyPr/>
          <a:lstStyle/>
          <a:p>
            <a:fld id="{F5F4A75F-D394-784A-A88C-21F326DC193C}"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E77BE86A-6C13-D14F-B524-155351CD0B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060E139-9088-DF40-A356-E5187E9F8C68}"/>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296477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77B4E-9573-B848-A01B-7E179789410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1F61098-00F8-DF4F-A852-44608825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06EB8B4-7410-814E-8283-EA2EDCC8C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F8125C9-44B0-134D-B623-620802C6C791}"/>
              </a:ext>
            </a:extLst>
          </p:cNvPr>
          <p:cNvSpPr>
            <a:spLocks noGrp="1"/>
          </p:cNvSpPr>
          <p:nvPr>
            <p:ph type="dt" sz="half" idx="10"/>
          </p:nvPr>
        </p:nvSpPr>
        <p:spPr/>
        <p:txBody>
          <a:bodyPr/>
          <a:lstStyle/>
          <a:p>
            <a:fld id="{FF5EE3D2-9833-4440-9F71-E217B642ECD6}" type="datetime1">
              <a:rPr kumimoji="1" lang="zh-CN" altLang="en-US" smtClean="0"/>
              <a:t>2021/10/27</a:t>
            </a:fld>
            <a:endParaRPr kumimoji="1" lang="zh-CN" altLang="en-US"/>
          </a:p>
        </p:txBody>
      </p:sp>
      <p:sp>
        <p:nvSpPr>
          <p:cNvPr id="6" name="页脚占位符 5">
            <a:extLst>
              <a:ext uri="{FF2B5EF4-FFF2-40B4-BE49-F238E27FC236}">
                <a16:creationId xmlns:a16="http://schemas.microsoft.com/office/drawing/2014/main" id="{64B17C2A-C835-7041-AC6C-7979EB61FE5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7DB402-2D41-A445-A480-0037A8D96084}"/>
              </a:ext>
            </a:extLst>
          </p:cNvPr>
          <p:cNvSpPr>
            <a:spLocks noGrp="1"/>
          </p:cNvSpPr>
          <p:nvPr>
            <p:ph type="sldNum" sz="quarter" idx="12"/>
          </p:nvPr>
        </p:nvSpPr>
        <p:spPr/>
        <p:txBody>
          <a:body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19307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39F890-E498-3142-A042-58B7EA919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2C6BBA3-0ED0-BD4D-94B5-3E3DC9EC8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59DB23E-BD36-094F-B01D-4AF311635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FB031-885C-8345-83DF-9EC1B844A070}" type="datetime1">
              <a:rPr kumimoji="1" lang="zh-CN" altLang="en-US" smtClean="0"/>
              <a:t>2021/10/27</a:t>
            </a:fld>
            <a:endParaRPr kumimoji="1" lang="zh-CN" altLang="en-US"/>
          </a:p>
        </p:txBody>
      </p:sp>
      <p:sp>
        <p:nvSpPr>
          <p:cNvPr id="5" name="页脚占位符 4">
            <a:extLst>
              <a:ext uri="{FF2B5EF4-FFF2-40B4-BE49-F238E27FC236}">
                <a16:creationId xmlns:a16="http://schemas.microsoft.com/office/drawing/2014/main" id="{8195E763-DA7D-0E48-9AB9-94CDCFB5E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C6BA605-4A07-194B-B4B0-6EFC1F4D9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CDD54-CC58-7642-B4B3-C2A89A357650}" type="slidenum">
              <a:rPr kumimoji="1" lang="zh-CN" altLang="en-US" smtClean="0"/>
              <a:t>‹#›</a:t>
            </a:fld>
            <a:endParaRPr kumimoji="1" lang="zh-CN" altLang="en-US"/>
          </a:p>
        </p:txBody>
      </p:sp>
    </p:spTree>
    <p:extLst>
      <p:ext uri="{BB962C8B-B14F-4D97-AF65-F5344CB8AC3E}">
        <p14:creationId xmlns:p14="http://schemas.microsoft.com/office/powerpoint/2010/main" val="95599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F7B7C-15B2-5F47-AE09-AB2DAED7496A}"/>
              </a:ext>
            </a:extLst>
          </p:cNvPr>
          <p:cNvSpPr>
            <a:spLocks noGrp="1"/>
          </p:cNvSpPr>
          <p:nvPr>
            <p:ph type="ctrTitle"/>
          </p:nvPr>
        </p:nvSpPr>
        <p:spPr>
          <a:xfrm>
            <a:off x="1181100" y="1214438"/>
            <a:ext cx="9829800" cy="2387600"/>
          </a:xfrm>
        </p:spPr>
        <p:txBody>
          <a:bodyPr>
            <a:normAutofit fontScale="90000"/>
          </a:bodyPr>
          <a:lstStyle/>
          <a:p>
            <a:r>
              <a:rPr kumimoji="1" lang="en-US" altLang="zh-CN" b="1" dirty="0">
                <a:latin typeface="Times" pitchFamily="2" charset="0"/>
              </a:rPr>
              <a:t>QA-based Approaches for Text Summarization Evaluation</a:t>
            </a:r>
            <a:endParaRPr kumimoji="1" lang="zh-CN" altLang="en-US" b="1" dirty="0">
              <a:latin typeface="Times" pitchFamily="2" charset="0"/>
            </a:endParaRPr>
          </a:p>
        </p:txBody>
      </p:sp>
      <p:sp>
        <p:nvSpPr>
          <p:cNvPr id="3" name="副标题 2">
            <a:extLst>
              <a:ext uri="{FF2B5EF4-FFF2-40B4-BE49-F238E27FC236}">
                <a16:creationId xmlns:a16="http://schemas.microsoft.com/office/drawing/2014/main" id="{1CEEA4FD-718A-1F4D-A4C6-F31C060AA8F5}"/>
              </a:ext>
            </a:extLst>
          </p:cNvPr>
          <p:cNvSpPr>
            <a:spLocks noGrp="1"/>
          </p:cNvSpPr>
          <p:nvPr>
            <p:ph type="subTitle" idx="1"/>
          </p:nvPr>
        </p:nvSpPr>
        <p:spPr/>
        <p:txBody>
          <a:bodyPr/>
          <a:lstStyle/>
          <a:p>
            <a:r>
              <a:rPr kumimoji="1" lang="en-US" altLang="zh-CN" dirty="0" err="1"/>
              <a:t>Yizhu</a:t>
            </a:r>
            <a:endParaRPr kumimoji="1" lang="en-US" altLang="zh-CN" dirty="0"/>
          </a:p>
          <a:p>
            <a:r>
              <a:rPr kumimoji="1" lang="en-US" altLang="zh-CN" dirty="0"/>
              <a:t>2021.10.27</a:t>
            </a:r>
            <a:endParaRPr kumimoji="1" lang="zh-CN" altLang="en-US" dirty="0"/>
          </a:p>
        </p:txBody>
      </p:sp>
      <p:sp>
        <p:nvSpPr>
          <p:cNvPr id="4" name="灯片编号占位符 3">
            <a:extLst>
              <a:ext uri="{FF2B5EF4-FFF2-40B4-BE49-F238E27FC236}">
                <a16:creationId xmlns:a16="http://schemas.microsoft.com/office/drawing/2014/main" id="{99445C76-167E-874A-A987-59D59BB53D69}"/>
              </a:ext>
            </a:extLst>
          </p:cNvPr>
          <p:cNvSpPr>
            <a:spLocks noGrp="1"/>
          </p:cNvSpPr>
          <p:nvPr>
            <p:ph type="sldNum" sz="quarter" idx="12"/>
          </p:nvPr>
        </p:nvSpPr>
        <p:spPr/>
        <p:txBody>
          <a:bodyPr/>
          <a:lstStyle/>
          <a:p>
            <a:fld id="{8C2CDD54-CC58-7642-B4B3-C2A89A357650}" type="slidenum">
              <a:rPr kumimoji="1" lang="zh-CN" altLang="en-US" smtClean="0"/>
              <a:t>1</a:t>
            </a:fld>
            <a:endParaRPr kumimoji="1" lang="zh-CN" altLang="en-US"/>
          </a:p>
        </p:txBody>
      </p:sp>
    </p:spTree>
    <p:extLst>
      <p:ext uri="{BB962C8B-B14F-4D97-AF65-F5344CB8AC3E}">
        <p14:creationId xmlns:p14="http://schemas.microsoft.com/office/powerpoint/2010/main" val="297662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b="1" dirty="0">
                <a:latin typeface="Times" pitchFamily="2" charset="0"/>
              </a:rPr>
              <a:t>A Semantic QA-Based Approach for Text Summarization Evaluation </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5B2D67BD-7D38-3C44-9661-258D7596C85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82A0511-6D23-A347-B6DB-8543C331E281}"/>
              </a:ext>
            </a:extLst>
          </p:cNvPr>
          <p:cNvPicPr>
            <a:picLocks noChangeAspect="1"/>
          </p:cNvPicPr>
          <p:nvPr/>
        </p:nvPicPr>
        <p:blipFill>
          <a:blip r:embed="rId3"/>
          <a:stretch>
            <a:fillRect/>
          </a:stretch>
        </p:blipFill>
        <p:spPr>
          <a:xfrm>
            <a:off x="1028700" y="1690687"/>
            <a:ext cx="9601022" cy="5096367"/>
          </a:xfrm>
          <a:prstGeom prst="rect">
            <a:avLst/>
          </a:prstGeom>
        </p:spPr>
      </p:pic>
      <p:sp>
        <p:nvSpPr>
          <p:cNvPr id="5" name="灯片编号占位符 4">
            <a:extLst>
              <a:ext uri="{FF2B5EF4-FFF2-40B4-BE49-F238E27FC236}">
                <a16:creationId xmlns:a16="http://schemas.microsoft.com/office/drawing/2014/main" id="{BF9F028A-844B-FB48-96CB-2FE9EAB23432}"/>
              </a:ext>
            </a:extLst>
          </p:cNvPr>
          <p:cNvSpPr>
            <a:spLocks noGrp="1"/>
          </p:cNvSpPr>
          <p:nvPr>
            <p:ph type="sldNum" sz="quarter" idx="12"/>
          </p:nvPr>
        </p:nvSpPr>
        <p:spPr/>
        <p:txBody>
          <a:bodyPr/>
          <a:lstStyle/>
          <a:p>
            <a:fld id="{8C2CDD54-CC58-7642-B4B3-C2A89A357650}" type="slidenum">
              <a:rPr kumimoji="1" lang="zh-CN" altLang="en-US" smtClean="0"/>
              <a:t>10</a:t>
            </a:fld>
            <a:endParaRPr kumimoji="1" lang="zh-CN" altLang="en-US"/>
          </a:p>
        </p:txBody>
      </p:sp>
    </p:spTree>
    <p:extLst>
      <p:ext uri="{BB962C8B-B14F-4D97-AF65-F5344CB8AC3E}">
        <p14:creationId xmlns:p14="http://schemas.microsoft.com/office/powerpoint/2010/main" val="213961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5" name="文档 4">
            <a:extLst>
              <a:ext uri="{FF2B5EF4-FFF2-40B4-BE49-F238E27FC236}">
                <a16:creationId xmlns:a16="http://schemas.microsoft.com/office/drawing/2014/main" id="{28F8C2C8-80EF-F747-8242-07FB3C5FA999}"/>
              </a:ext>
            </a:extLst>
          </p:cNvPr>
          <p:cNvSpPr/>
          <p:nvPr/>
        </p:nvSpPr>
        <p:spPr>
          <a:xfrm>
            <a:off x="1162050" y="2400300"/>
            <a:ext cx="2514600" cy="18669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i="1" dirty="0">
                <a:solidFill>
                  <a:sysClr val="windowText" lastClr="000000"/>
                </a:solidFill>
                <a:latin typeface="Times" pitchFamily="2" charset="0"/>
              </a:rPr>
              <a:t>...... Born in Hodgenville, Kentucky, Lincoln grew up on the western frontier in Kentucky and Indiana...... </a:t>
            </a:r>
            <a:endParaRPr lang="en" altLang="zh-CN" dirty="0">
              <a:solidFill>
                <a:sysClr val="windowText" lastClr="000000"/>
              </a:solidFill>
              <a:latin typeface="Times" pitchFamily="2" charset="0"/>
            </a:endParaRPr>
          </a:p>
        </p:txBody>
      </p:sp>
      <p:cxnSp>
        <p:nvCxnSpPr>
          <p:cNvPr id="7" name="直线箭头连接符 6">
            <a:extLst>
              <a:ext uri="{FF2B5EF4-FFF2-40B4-BE49-F238E27FC236}">
                <a16:creationId xmlns:a16="http://schemas.microsoft.com/office/drawing/2014/main" id="{6DD6A09A-03D9-974D-A0A5-D334C9625D02}"/>
              </a:ext>
            </a:extLst>
          </p:cNvPr>
          <p:cNvCxnSpPr>
            <a:cxnSpLocks/>
            <a:stCxn id="5" idx="2"/>
          </p:cNvCxnSpPr>
          <p:nvPr/>
        </p:nvCxnSpPr>
        <p:spPr>
          <a:xfrm>
            <a:off x="2419350" y="4143777"/>
            <a:ext cx="0" cy="8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8D5A2E4A-CEC3-3B4A-8B9C-A6BF22D86C93}"/>
              </a:ext>
            </a:extLst>
          </p:cNvPr>
          <p:cNvSpPr/>
          <p:nvPr/>
        </p:nvSpPr>
        <p:spPr>
          <a:xfrm>
            <a:off x="1162050" y="4976812"/>
            <a:ext cx="2514600" cy="106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Generation System</a:t>
            </a:r>
            <a:endParaRPr kumimoji="1" lang="zh-CN" altLang="en-US" dirty="0">
              <a:latin typeface="Times" pitchFamily="2" charset="0"/>
            </a:endParaRPr>
          </a:p>
        </p:txBody>
      </p:sp>
      <p:sp>
        <p:nvSpPr>
          <p:cNvPr id="12" name="文本框 11">
            <a:extLst>
              <a:ext uri="{FF2B5EF4-FFF2-40B4-BE49-F238E27FC236}">
                <a16:creationId xmlns:a16="http://schemas.microsoft.com/office/drawing/2014/main" id="{CBCEDCD0-4708-0E4E-99A9-5BA0DDEA0FBD}"/>
              </a:ext>
            </a:extLst>
          </p:cNvPr>
          <p:cNvSpPr txBox="1"/>
          <p:nvPr/>
        </p:nvSpPr>
        <p:spPr>
          <a:xfrm>
            <a:off x="1386855" y="1860828"/>
            <a:ext cx="1845377" cy="369332"/>
          </a:xfrm>
          <a:prstGeom prst="rect">
            <a:avLst/>
          </a:prstGeom>
          <a:noFill/>
        </p:spPr>
        <p:txBody>
          <a:bodyPr wrap="none" rtlCol="0">
            <a:spAutoFit/>
          </a:bodyPr>
          <a:lstStyle/>
          <a:p>
            <a:r>
              <a:rPr kumimoji="1" lang="en-US" altLang="zh-CN" dirty="0">
                <a:latin typeface="Times" pitchFamily="2" charset="0"/>
              </a:rPr>
              <a:t>Source Document</a:t>
            </a:r>
            <a:endParaRPr kumimoji="1" lang="zh-CN" altLang="en-US" dirty="0">
              <a:latin typeface="Times" pitchFamily="2" charset="0"/>
            </a:endParaRPr>
          </a:p>
        </p:txBody>
      </p:sp>
      <p:sp>
        <p:nvSpPr>
          <p:cNvPr id="13" name="矩形 12">
            <a:extLst>
              <a:ext uri="{FF2B5EF4-FFF2-40B4-BE49-F238E27FC236}">
                <a16:creationId xmlns:a16="http://schemas.microsoft.com/office/drawing/2014/main" id="{1EAF3FCC-3954-8E4E-BD4F-367E7C1FB8F6}"/>
              </a:ext>
            </a:extLst>
          </p:cNvPr>
          <p:cNvSpPr/>
          <p:nvPr/>
        </p:nvSpPr>
        <p:spPr>
          <a:xfrm>
            <a:off x="4495800" y="2400300"/>
            <a:ext cx="1600200"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a:t>
            </a:r>
            <a:endParaRPr kumimoji="1" lang="zh-CN" altLang="en-US" b="1" dirty="0">
              <a:solidFill>
                <a:schemeClr val="tx1"/>
              </a:solidFill>
              <a:latin typeface="Times" pitchFamily="2" charset="0"/>
            </a:endParaRPr>
          </a:p>
        </p:txBody>
      </p:sp>
      <p:cxnSp>
        <p:nvCxnSpPr>
          <p:cNvPr id="15" name="直线箭头连接符 14">
            <a:extLst>
              <a:ext uri="{FF2B5EF4-FFF2-40B4-BE49-F238E27FC236}">
                <a16:creationId xmlns:a16="http://schemas.microsoft.com/office/drawing/2014/main" id="{5D135AF5-6D81-A042-BCA7-58E1B2241770}"/>
              </a:ext>
            </a:extLst>
          </p:cNvPr>
          <p:cNvCxnSpPr>
            <a:cxnSpLocks/>
            <a:endCxn id="13" idx="1"/>
          </p:cNvCxnSpPr>
          <p:nvPr/>
        </p:nvCxnSpPr>
        <p:spPr>
          <a:xfrm>
            <a:off x="3676650" y="29146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灯片编号占位符 18">
            <a:extLst>
              <a:ext uri="{FF2B5EF4-FFF2-40B4-BE49-F238E27FC236}">
                <a16:creationId xmlns:a16="http://schemas.microsoft.com/office/drawing/2014/main" id="{6E380E1D-2208-3543-B4C4-5549FB11268B}"/>
              </a:ext>
            </a:extLst>
          </p:cNvPr>
          <p:cNvSpPr>
            <a:spLocks noGrp="1"/>
          </p:cNvSpPr>
          <p:nvPr>
            <p:ph type="sldNum" sz="quarter" idx="12"/>
          </p:nvPr>
        </p:nvSpPr>
        <p:spPr/>
        <p:txBody>
          <a:bodyPr/>
          <a:lstStyle/>
          <a:p>
            <a:fld id="{8C2CDD54-CC58-7642-B4B3-C2A89A357650}" type="slidenum">
              <a:rPr kumimoji="1" lang="zh-CN" altLang="en-US" smtClean="0"/>
              <a:t>11</a:t>
            </a:fld>
            <a:endParaRPr kumimoji="1" lang="zh-CN" altLang="en-US"/>
          </a:p>
        </p:txBody>
      </p:sp>
    </p:spTree>
    <p:extLst>
      <p:ext uri="{BB962C8B-B14F-4D97-AF65-F5344CB8AC3E}">
        <p14:creationId xmlns:p14="http://schemas.microsoft.com/office/powerpoint/2010/main" val="395032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5" name="文档 4">
            <a:extLst>
              <a:ext uri="{FF2B5EF4-FFF2-40B4-BE49-F238E27FC236}">
                <a16:creationId xmlns:a16="http://schemas.microsoft.com/office/drawing/2014/main" id="{28F8C2C8-80EF-F747-8242-07FB3C5FA999}"/>
              </a:ext>
            </a:extLst>
          </p:cNvPr>
          <p:cNvSpPr/>
          <p:nvPr/>
        </p:nvSpPr>
        <p:spPr>
          <a:xfrm>
            <a:off x="1162050" y="2400300"/>
            <a:ext cx="2514600" cy="18669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i="1" dirty="0">
                <a:solidFill>
                  <a:sysClr val="windowText" lastClr="000000"/>
                </a:solidFill>
                <a:latin typeface="Times" pitchFamily="2" charset="0"/>
              </a:rPr>
              <a:t>...... Born in Hodgenville, Kentucky, Lincoln grew up on the western frontier in Kentucky and Indiana...... </a:t>
            </a:r>
            <a:endParaRPr lang="en" altLang="zh-CN" dirty="0">
              <a:solidFill>
                <a:sysClr val="windowText" lastClr="000000"/>
              </a:solidFill>
              <a:latin typeface="Times" pitchFamily="2" charset="0"/>
            </a:endParaRPr>
          </a:p>
        </p:txBody>
      </p:sp>
      <p:cxnSp>
        <p:nvCxnSpPr>
          <p:cNvPr id="7" name="直线箭头连接符 6">
            <a:extLst>
              <a:ext uri="{FF2B5EF4-FFF2-40B4-BE49-F238E27FC236}">
                <a16:creationId xmlns:a16="http://schemas.microsoft.com/office/drawing/2014/main" id="{6DD6A09A-03D9-974D-A0A5-D334C9625D02}"/>
              </a:ext>
            </a:extLst>
          </p:cNvPr>
          <p:cNvCxnSpPr>
            <a:cxnSpLocks/>
            <a:stCxn id="5" idx="2"/>
          </p:cNvCxnSpPr>
          <p:nvPr/>
        </p:nvCxnSpPr>
        <p:spPr>
          <a:xfrm>
            <a:off x="2419350" y="4143777"/>
            <a:ext cx="0" cy="8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8D5A2E4A-CEC3-3B4A-8B9C-A6BF22D86C93}"/>
              </a:ext>
            </a:extLst>
          </p:cNvPr>
          <p:cNvSpPr/>
          <p:nvPr/>
        </p:nvSpPr>
        <p:spPr>
          <a:xfrm>
            <a:off x="1162050" y="4976812"/>
            <a:ext cx="2514600" cy="106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Generation System</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ED408C06-2058-F049-BE02-4E33A3BA3D99}"/>
              </a:ext>
            </a:extLst>
          </p:cNvPr>
          <p:cNvSpPr txBox="1"/>
          <p:nvPr/>
        </p:nvSpPr>
        <p:spPr>
          <a:xfrm>
            <a:off x="3962400" y="4838521"/>
            <a:ext cx="7658095" cy="1631216"/>
          </a:xfrm>
          <a:prstGeom prst="rect">
            <a:avLst/>
          </a:prstGeom>
          <a:noFill/>
        </p:spPr>
        <p:txBody>
          <a:bodyPr wrap="square" rtlCol="0">
            <a:spAutoFit/>
          </a:bodyPr>
          <a:lstStyle/>
          <a:p>
            <a:r>
              <a:rPr kumimoji="1" lang="en-US" altLang="zh-CN" sz="2000" dirty="0">
                <a:latin typeface="Times" pitchFamily="2" charset="0"/>
              </a:rPr>
              <a:t>QG step:</a:t>
            </a:r>
          </a:p>
          <a:p>
            <a:pPr marL="742950" lvl="1" indent="-285750">
              <a:buFont typeface="Arial" panose="020B0604020202020204" pitchFamily="34" charset="0"/>
              <a:buChar char="•"/>
            </a:pPr>
            <a:r>
              <a:rPr kumimoji="1" lang="en-US" altLang="zh-CN" sz="2000" dirty="0">
                <a:latin typeface="Times" pitchFamily="2" charset="0"/>
              </a:rPr>
              <a:t>factual questions</a:t>
            </a:r>
          </a:p>
          <a:p>
            <a:pPr marL="742950" lvl="1" indent="-285750">
              <a:buFont typeface="Arial" panose="020B0604020202020204" pitchFamily="34" charset="0"/>
              <a:buChar char="•"/>
            </a:pPr>
            <a:r>
              <a:rPr kumimoji="1" lang="en" altLang="zh-CN" sz="2000" dirty="0">
                <a:latin typeface="Times" pitchFamily="2" charset="0"/>
              </a:rPr>
              <a:t>label the lexical items: named entities or other semantic roles </a:t>
            </a:r>
          </a:p>
          <a:p>
            <a:pPr marL="742950" lvl="1" indent="-285750">
              <a:buFont typeface="Arial" panose="020B0604020202020204" pitchFamily="34" charset="0"/>
              <a:buChar char="•"/>
            </a:pPr>
            <a:r>
              <a:rPr kumimoji="1" lang="en" altLang="zh-CN" sz="2000" dirty="0">
                <a:latin typeface="Times" pitchFamily="2" charset="0"/>
              </a:rPr>
              <a:t>templates -&gt; perform syntactic transformations: subject-auxiliary inversion and </a:t>
            </a:r>
            <a:r>
              <a:rPr kumimoji="1" lang="en" altLang="zh-CN" sz="2000" dirty="0" err="1">
                <a:latin typeface="Times" pitchFamily="2" charset="0"/>
              </a:rPr>
              <a:t>WH-movement</a:t>
            </a:r>
            <a:endParaRPr kumimoji="1" lang="en" altLang="zh-CN" sz="2000" dirty="0">
              <a:latin typeface="Times" pitchFamily="2" charset="0"/>
            </a:endParaRPr>
          </a:p>
        </p:txBody>
      </p:sp>
      <p:sp>
        <p:nvSpPr>
          <p:cNvPr id="8" name="矩形 7">
            <a:extLst>
              <a:ext uri="{FF2B5EF4-FFF2-40B4-BE49-F238E27FC236}">
                <a16:creationId xmlns:a16="http://schemas.microsoft.com/office/drawing/2014/main" id="{38A4A191-8EF5-0947-8AB1-ED030C27B69D}"/>
              </a:ext>
            </a:extLst>
          </p:cNvPr>
          <p:cNvSpPr/>
          <p:nvPr/>
        </p:nvSpPr>
        <p:spPr>
          <a:xfrm>
            <a:off x="4495800" y="2400300"/>
            <a:ext cx="1600200"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a:t>
            </a:r>
            <a:endParaRPr kumimoji="1" lang="zh-CN" altLang="en-US" b="1" dirty="0">
              <a:solidFill>
                <a:schemeClr val="tx1"/>
              </a:solidFill>
              <a:latin typeface="Times" pitchFamily="2" charset="0"/>
            </a:endParaRPr>
          </a:p>
        </p:txBody>
      </p:sp>
      <p:cxnSp>
        <p:nvCxnSpPr>
          <p:cNvPr id="9" name="直线箭头连接符 8">
            <a:extLst>
              <a:ext uri="{FF2B5EF4-FFF2-40B4-BE49-F238E27FC236}">
                <a16:creationId xmlns:a16="http://schemas.microsoft.com/office/drawing/2014/main" id="{2441402B-758C-E04F-B40D-3B760C4E493D}"/>
              </a:ext>
            </a:extLst>
          </p:cNvPr>
          <p:cNvCxnSpPr>
            <a:cxnSpLocks/>
            <a:endCxn id="8" idx="1"/>
          </p:cNvCxnSpPr>
          <p:nvPr/>
        </p:nvCxnSpPr>
        <p:spPr>
          <a:xfrm>
            <a:off x="3676650" y="29146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68CD7DE-EC64-6B4D-8F86-A7A4B9886881}"/>
              </a:ext>
            </a:extLst>
          </p:cNvPr>
          <p:cNvSpPr txBox="1"/>
          <p:nvPr/>
        </p:nvSpPr>
        <p:spPr>
          <a:xfrm>
            <a:off x="1386855" y="1860828"/>
            <a:ext cx="1845377" cy="369332"/>
          </a:xfrm>
          <a:prstGeom prst="rect">
            <a:avLst/>
          </a:prstGeom>
          <a:noFill/>
        </p:spPr>
        <p:txBody>
          <a:bodyPr wrap="none" rtlCol="0">
            <a:spAutoFit/>
          </a:bodyPr>
          <a:lstStyle/>
          <a:p>
            <a:r>
              <a:rPr kumimoji="1" lang="en-US" altLang="zh-CN" dirty="0">
                <a:latin typeface="Times" pitchFamily="2" charset="0"/>
              </a:rPr>
              <a:t>Source Document</a:t>
            </a:r>
            <a:endParaRPr kumimoji="1" lang="zh-CN" altLang="en-US" dirty="0">
              <a:latin typeface="Times" pitchFamily="2" charset="0"/>
            </a:endParaRPr>
          </a:p>
        </p:txBody>
      </p:sp>
      <p:sp>
        <p:nvSpPr>
          <p:cNvPr id="6" name="灯片编号占位符 5">
            <a:extLst>
              <a:ext uri="{FF2B5EF4-FFF2-40B4-BE49-F238E27FC236}">
                <a16:creationId xmlns:a16="http://schemas.microsoft.com/office/drawing/2014/main" id="{8B526700-6D8A-EE43-A067-A6FEF014AEBF}"/>
              </a:ext>
            </a:extLst>
          </p:cNvPr>
          <p:cNvSpPr>
            <a:spLocks noGrp="1"/>
          </p:cNvSpPr>
          <p:nvPr>
            <p:ph type="sldNum" sz="quarter" idx="12"/>
          </p:nvPr>
        </p:nvSpPr>
        <p:spPr/>
        <p:txBody>
          <a:bodyPr/>
          <a:lstStyle/>
          <a:p>
            <a:fld id="{8C2CDD54-CC58-7642-B4B3-C2A89A357650}" type="slidenum">
              <a:rPr kumimoji="1" lang="zh-CN" altLang="en-US" smtClean="0"/>
              <a:t>12</a:t>
            </a:fld>
            <a:endParaRPr kumimoji="1" lang="zh-CN" altLang="en-US"/>
          </a:p>
        </p:txBody>
      </p:sp>
    </p:spTree>
    <p:extLst>
      <p:ext uri="{BB962C8B-B14F-4D97-AF65-F5344CB8AC3E}">
        <p14:creationId xmlns:p14="http://schemas.microsoft.com/office/powerpoint/2010/main" val="55455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5" name="文档 4">
            <a:extLst>
              <a:ext uri="{FF2B5EF4-FFF2-40B4-BE49-F238E27FC236}">
                <a16:creationId xmlns:a16="http://schemas.microsoft.com/office/drawing/2014/main" id="{28F8C2C8-80EF-F747-8242-07FB3C5FA999}"/>
              </a:ext>
            </a:extLst>
          </p:cNvPr>
          <p:cNvSpPr/>
          <p:nvPr/>
        </p:nvSpPr>
        <p:spPr>
          <a:xfrm>
            <a:off x="1162050" y="2400300"/>
            <a:ext cx="2514600" cy="18669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i="1" dirty="0">
                <a:solidFill>
                  <a:sysClr val="windowText" lastClr="000000"/>
                </a:solidFill>
                <a:latin typeface="Times" pitchFamily="2" charset="0"/>
              </a:rPr>
              <a:t>...... Born in Hodgenville, Kentucky, Lincoln grew up on the western frontier in Kentucky and Indiana...... </a:t>
            </a:r>
            <a:endParaRPr lang="en" altLang="zh-CN" dirty="0">
              <a:solidFill>
                <a:sysClr val="windowText" lastClr="000000"/>
              </a:solidFill>
              <a:latin typeface="Times" pitchFamily="2" charset="0"/>
            </a:endParaRPr>
          </a:p>
        </p:txBody>
      </p:sp>
      <p:cxnSp>
        <p:nvCxnSpPr>
          <p:cNvPr id="7" name="直线箭头连接符 6">
            <a:extLst>
              <a:ext uri="{FF2B5EF4-FFF2-40B4-BE49-F238E27FC236}">
                <a16:creationId xmlns:a16="http://schemas.microsoft.com/office/drawing/2014/main" id="{6DD6A09A-03D9-974D-A0A5-D334C9625D02}"/>
              </a:ext>
            </a:extLst>
          </p:cNvPr>
          <p:cNvCxnSpPr>
            <a:cxnSpLocks/>
            <a:stCxn id="5" idx="2"/>
          </p:cNvCxnSpPr>
          <p:nvPr/>
        </p:nvCxnSpPr>
        <p:spPr>
          <a:xfrm>
            <a:off x="2419350" y="4143777"/>
            <a:ext cx="0" cy="8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8D5A2E4A-CEC3-3B4A-8B9C-A6BF22D86C93}"/>
              </a:ext>
            </a:extLst>
          </p:cNvPr>
          <p:cNvSpPr/>
          <p:nvPr/>
        </p:nvSpPr>
        <p:spPr>
          <a:xfrm>
            <a:off x="1162050" y="4976812"/>
            <a:ext cx="2514600" cy="106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Generation System</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ED408C06-2058-F049-BE02-4E33A3BA3D99}"/>
              </a:ext>
            </a:extLst>
          </p:cNvPr>
          <p:cNvSpPr txBox="1"/>
          <p:nvPr/>
        </p:nvSpPr>
        <p:spPr>
          <a:xfrm>
            <a:off x="4648200" y="4819471"/>
            <a:ext cx="2864887" cy="1200329"/>
          </a:xfrm>
          <a:prstGeom prst="rect">
            <a:avLst/>
          </a:prstGeom>
          <a:noFill/>
        </p:spPr>
        <p:txBody>
          <a:bodyPr wrap="none" rtlCol="0">
            <a:spAutoFit/>
          </a:bodyPr>
          <a:lstStyle/>
          <a:p>
            <a:r>
              <a:rPr kumimoji="1" lang="en-US" altLang="zh-CN" dirty="0">
                <a:latin typeface="Times" pitchFamily="2" charset="0"/>
              </a:rPr>
              <a:t>           Factual Questions</a:t>
            </a:r>
          </a:p>
          <a:p>
            <a:pPr marL="742950" lvl="1" indent="-285750">
              <a:buFont typeface="Arial" panose="020B0604020202020204" pitchFamily="34" charset="0"/>
              <a:buChar char="•"/>
            </a:pPr>
            <a:r>
              <a:rPr kumimoji="1" lang="en-US" altLang="zh-CN" dirty="0">
                <a:latin typeface="Times" pitchFamily="2" charset="0"/>
              </a:rPr>
              <a:t>factual questions</a:t>
            </a:r>
          </a:p>
          <a:p>
            <a:pPr marL="742950" lvl="1" indent="-285750">
              <a:buFont typeface="Arial" panose="020B0604020202020204" pitchFamily="34" charset="0"/>
              <a:buChar char="•"/>
            </a:pPr>
            <a:r>
              <a:rPr kumimoji="1" lang="en" altLang="zh-CN" dirty="0">
                <a:latin typeface="Times" pitchFamily="2" charset="0"/>
              </a:rPr>
              <a:t>named entities </a:t>
            </a:r>
          </a:p>
          <a:p>
            <a:pPr marL="742950" lvl="1" indent="-285750">
              <a:buFont typeface="Arial" panose="020B0604020202020204" pitchFamily="34" charset="0"/>
              <a:buChar char="•"/>
            </a:pPr>
            <a:r>
              <a:rPr kumimoji="1" lang="en" altLang="zh-CN" dirty="0">
                <a:latin typeface="Times" pitchFamily="2" charset="0"/>
              </a:rPr>
              <a:t>predefined templates</a:t>
            </a:r>
            <a:endParaRPr kumimoji="1" lang="zh-CN" altLang="en-US" dirty="0">
              <a:latin typeface="Times" pitchFamily="2" charset="0"/>
            </a:endParaRPr>
          </a:p>
        </p:txBody>
      </p:sp>
      <p:pic>
        <p:nvPicPr>
          <p:cNvPr id="4" name="图片 3">
            <a:extLst>
              <a:ext uri="{FF2B5EF4-FFF2-40B4-BE49-F238E27FC236}">
                <a16:creationId xmlns:a16="http://schemas.microsoft.com/office/drawing/2014/main" id="{BC86223D-8536-3E4C-9A36-291C572DBB40}"/>
              </a:ext>
            </a:extLst>
          </p:cNvPr>
          <p:cNvPicPr>
            <a:picLocks noChangeAspect="1"/>
          </p:cNvPicPr>
          <p:nvPr/>
        </p:nvPicPr>
        <p:blipFill rotWithShape="1">
          <a:blip r:embed="rId3"/>
          <a:srcRect l="11364" t="5751" b="3660"/>
          <a:stretch/>
        </p:blipFill>
        <p:spPr>
          <a:xfrm>
            <a:off x="5156200" y="5181600"/>
            <a:ext cx="2228850" cy="1600200"/>
          </a:xfrm>
          <a:prstGeom prst="rect">
            <a:avLst/>
          </a:prstGeom>
        </p:spPr>
      </p:pic>
      <p:sp>
        <p:nvSpPr>
          <p:cNvPr id="6" name="矩形 5">
            <a:extLst>
              <a:ext uri="{FF2B5EF4-FFF2-40B4-BE49-F238E27FC236}">
                <a16:creationId xmlns:a16="http://schemas.microsoft.com/office/drawing/2014/main" id="{39B08EAA-114F-F848-883D-06A77714790D}"/>
              </a:ext>
            </a:extLst>
          </p:cNvPr>
          <p:cNvSpPr/>
          <p:nvPr/>
        </p:nvSpPr>
        <p:spPr>
          <a:xfrm>
            <a:off x="5028162" y="4819470"/>
            <a:ext cx="2356887" cy="196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810DEA12-F656-1541-84E7-9C971F04F137}"/>
              </a:ext>
            </a:extLst>
          </p:cNvPr>
          <p:cNvCxnSpPr>
            <a:cxnSpLocks/>
            <a:stCxn id="11" idx="3"/>
          </p:cNvCxnSpPr>
          <p:nvPr/>
        </p:nvCxnSpPr>
        <p:spPr>
          <a:xfrm>
            <a:off x="3676650" y="5507831"/>
            <a:ext cx="1351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409D47E-1AD2-5D4F-9179-278603D10288}"/>
              </a:ext>
            </a:extLst>
          </p:cNvPr>
          <p:cNvSpPr/>
          <p:nvPr/>
        </p:nvSpPr>
        <p:spPr>
          <a:xfrm>
            <a:off x="4495800" y="2400300"/>
            <a:ext cx="1600200"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a:t>
            </a:r>
            <a:endParaRPr kumimoji="1" lang="zh-CN" altLang="en-US" b="1" dirty="0">
              <a:solidFill>
                <a:schemeClr val="tx1"/>
              </a:solidFill>
              <a:latin typeface="Times" pitchFamily="2" charset="0"/>
            </a:endParaRPr>
          </a:p>
        </p:txBody>
      </p:sp>
      <p:cxnSp>
        <p:nvCxnSpPr>
          <p:cNvPr id="16" name="直线箭头连接符 15">
            <a:extLst>
              <a:ext uri="{FF2B5EF4-FFF2-40B4-BE49-F238E27FC236}">
                <a16:creationId xmlns:a16="http://schemas.microsoft.com/office/drawing/2014/main" id="{44570437-2AAE-EE47-B7DE-063E78ED680F}"/>
              </a:ext>
            </a:extLst>
          </p:cNvPr>
          <p:cNvCxnSpPr>
            <a:cxnSpLocks/>
            <a:endCxn id="15" idx="1"/>
          </p:cNvCxnSpPr>
          <p:nvPr/>
        </p:nvCxnSpPr>
        <p:spPr>
          <a:xfrm>
            <a:off x="3676650" y="29146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26AF596-06EA-BB46-A6B0-1AAE67895CC7}"/>
              </a:ext>
            </a:extLst>
          </p:cNvPr>
          <p:cNvSpPr txBox="1"/>
          <p:nvPr/>
        </p:nvSpPr>
        <p:spPr>
          <a:xfrm>
            <a:off x="1386855" y="1860828"/>
            <a:ext cx="1845377" cy="369332"/>
          </a:xfrm>
          <a:prstGeom prst="rect">
            <a:avLst/>
          </a:prstGeom>
          <a:noFill/>
        </p:spPr>
        <p:txBody>
          <a:bodyPr wrap="none" rtlCol="0">
            <a:spAutoFit/>
          </a:bodyPr>
          <a:lstStyle/>
          <a:p>
            <a:r>
              <a:rPr kumimoji="1" lang="en-US" altLang="zh-CN" dirty="0">
                <a:latin typeface="Times" pitchFamily="2" charset="0"/>
              </a:rPr>
              <a:t>Source Document</a:t>
            </a:r>
            <a:endParaRPr kumimoji="1" lang="zh-CN" altLang="en-US" dirty="0">
              <a:latin typeface="Times" pitchFamily="2" charset="0"/>
            </a:endParaRPr>
          </a:p>
        </p:txBody>
      </p:sp>
      <p:grpSp>
        <p:nvGrpSpPr>
          <p:cNvPr id="8" name="组合 7">
            <a:extLst>
              <a:ext uri="{FF2B5EF4-FFF2-40B4-BE49-F238E27FC236}">
                <a16:creationId xmlns:a16="http://schemas.microsoft.com/office/drawing/2014/main" id="{AC7465DF-66CD-1444-943E-8E18840D9218}"/>
              </a:ext>
            </a:extLst>
          </p:cNvPr>
          <p:cNvGrpSpPr/>
          <p:nvPr/>
        </p:nvGrpSpPr>
        <p:grpSpPr>
          <a:xfrm>
            <a:off x="3676650" y="2381250"/>
            <a:ext cx="5448302" cy="3333750"/>
            <a:chOff x="3676650" y="2381250"/>
            <a:chExt cx="5448302" cy="3333750"/>
          </a:xfrm>
        </p:grpSpPr>
        <p:sp>
          <p:nvSpPr>
            <p:cNvPr id="17" name="圆角矩形 16">
              <a:extLst>
                <a:ext uri="{FF2B5EF4-FFF2-40B4-BE49-F238E27FC236}">
                  <a16:creationId xmlns:a16="http://schemas.microsoft.com/office/drawing/2014/main" id="{339B0C35-7027-A249-9FF0-515A336ADE2A}"/>
                </a:ext>
              </a:extLst>
            </p:cNvPr>
            <p:cNvSpPr/>
            <p:nvPr/>
          </p:nvSpPr>
          <p:spPr>
            <a:xfrm>
              <a:off x="7372350" y="2381250"/>
              <a:ext cx="1752602" cy="167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Answering System</a:t>
              </a:r>
              <a:endParaRPr kumimoji="1" lang="zh-CN" altLang="en-US" dirty="0">
                <a:latin typeface="Times" pitchFamily="2" charset="0"/>
              </a:endParaRPr>
            </a:p>
          </p:txBody>
        </p:sp>
        <p:cxnSp>
          <p:nvCxnSpPr>
            <p:cNvPr id="19" name="直线箭头连接符 18">
              <a:extLst>
                <a:ext uri="{FF2B5EF4-FFF2-40B4-BE49-F238E27FC236}">
                  <a16:creationId xmlns:a16="http://schemas.microsoft.com/office/drawing/2014/main" id="{D75231E2-66D6-E04F-A369-ECBEDFDBC060}"/>
                </a:ext>
              </a:extLst>
            </p:cNvPr>
            <p:cNvCxnSpPr>
              <a:cxnSpLocks/>
              <a:stCxn id="15" idx="3"/>
            </p:cNvCxnSpPr>
            <p:nvPr/>
          </p:nvCxnSpPr>
          <p:spPr>
            <a:xfrm>
              <a:off x="6096000" y="2914650"/>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3287C6F9-9EBC-4547-B1D2-C91312129D98}"/>
                </a:ext>
              </a:extLst>
            </p:cNvPr>
            <p:cNvCxnSpPr>
              <a:cxnSpLocks/>
            </p:cNvCxnSpPr>
            <p:nvPr/>
          </p:nvCxnSpPr>
          <p:spPr>
            <a:xfrm>
              <a:off x="3676650" y="3619500"/>
              <a:ext cx="369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a:extLst>
                <a:ext uri="{FF2B5EF4-FFF2-40B4-BE49-F238E27FC236}">
                  <a16:creationId xmlns:a16="http://schemas.microsoft.com/office/drawing/2014/main" id="{8B6C7A2E-1A2F-3E44-9F37-0827B8EA8EAA}"/>
                </a:ext>
              </a:extLst>
            </p:cNvPr>
            <p:cNvCxnSpPr>
              <a:endCxn id="17" idx="2"/>
            </p:cNvCxnSpPr>
            <p:nvPr/>
          </p:nvCxnSpPr>
          <p:spPr>
            <a:xfrm rot="5400000" flipH="1" flipV="1">
              <a:off x="6988085" y="4454434"/>
              <a:ext cx="1657530" cy="863602"/>
            </a:xfrm>
            <a:prstGeom prst="bentConnector3">
              <a:avLst>
                <a:gd name="adj1" fmla="val 1437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FCA7AD44-6343-C042-A99A-DC92FC5530DA}"/>
              </a:ext>
            </a:extLst>
          </p:cNvPr>
          <p:cNvGrpSpPr/>
          <p:nvPr/>
        </p:nvGrpSpPr>
        <p:grpSpPr>
          <a:xfrm>
            <a:off x="9124952" y="2552700"/>
            <a:ext cx="3067048" cy="1591077"/>
            <a:chOff x="9124952" y="2552700"/>
            <a:chExt cx="3067048" cy="1591077"/>
          </a:xfrm>
        </p:grpSpPr>
        <p:cxnSp>
          <p:nvCxnSpPr>
            <p:cNvPr id="35" name="直线箭头连接符 34">
              <a:extLst>
                <a:ext uri="{FF2B5EF4-FFF2-40B4-BE49-F238E27FC236}">
                  <a16:creationId xmlns:a16="http://schemas.microsoft.com/office/drawing/2014/main" id="{7D005FE9-6987-3042-8229-12518C34DA30}"/>
                </a:ext>
              </a:extLst>
            </p:cNvPr>
            <p:cNvCxnSpPr>
              <a:cxnSpLocks/>
            </p:cNvCxnSpPr>
            <p:nvPr/>
          </p:nvCxnSpPr>
          <p:spPr>
            <a:xfrm>
              <a:off x="9124952" y="289560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E8639BA1-5CAC-7A42-AA84-0321073CE71E}"/>
                </a:ext>
              </a:extLst>
            </p:cNvPr>
            <p:cNvCxnSpPr>
              <a:cxnSpLocks/>
            </p:cNvCxnSpPr>
            <p:nvPr/>
          </p:nvCxnSpPr>
          <p:spPr>
            <a:xfrm>
              <a:off x="9124952" y="361950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D3B1E92-425E-FE44-B159-1538AE68DB72}"/>
                </a:ext>
              </a:extLst>
            </p:cNvPr>
            <p:cNvSpPr/>
            <p:nvPr/>
          </p:nvSpPr>
          <p:spPr>
            <a:xfrm>
              <a:off x="9944100" y="2552700"/>
              <a:ext cx="2247900" cy="590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Answers from summary</a:t>
              </a:r>
              <a:endParaRPr kumimoji="1" lang="zh-CN" altLang="en-US" dirty="0"/>
            </a:p>
          </p:txBody>
        </p:sp>
        <p:sp>
          <p:nvSpPr>
            <p:cNvPr id="39" name="矩形 38">
              <a:extLst>
                <a:ext uri="{FF2B5EF4-FFF2-40B4-BE49-F238E27FC236}">
                  <a16:creationId xmlns:a16="http://schemas.microsoft.com/office/drawing/2014/main" id="{86F9BDBF-56DF-A045-9138-D816787DA03A}"/>
                </a:ext>
              </a:extLst>
            </p:cNvPr>
            <p:cNvSpPr/>
            <p:nvPr/>
          </p:nvSpPr>
          <p:spPr>
            <a:xfrm>
              <a:off x="9944100" y="3381375"/>
              <a:ext cx="2247900" cy="7624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t>Answers from original document</a:t>
              </a:r>
              <a:endParaRPr kumimoji="1" lang="zh-CN" altLang="en-US" dirty="0"/>
            </a:p>
          </p:txBody>
        </p:sp>
      </p:grpSp>
      <p:sp>
        <p:nvSpPr>
          <p:cNvPr id="40" name="灯片编号占位符 39">
            <a:extLst>
              <a:ext uri="{FF2B5EF4-FFF2-40B4-BE49-F238E27FC236}">
                <a16:creationId xmlns:a16="http://schemas.microsoft.com/office/drawing/2014/main" id="{1967B04D-ED00-154C-9E25-91FB4B2DA89C}"/>
              </a:ext>
            </a:extLst>
          </p:cNvPr>
          <p:cNvSpPr>
            <a:spLocks noGrp="1"/>
          </p:cNvSpPr>
          <p:nvPr>
            <p:ph type="sldNum" sz="quarter" idx="12"/>
          </p:nvPr>
        </p:nvSpPr>
        <p:spPr/>
        <p:txBody>
          <a:bodyPr/>
          <a:lstStyle/>
          <a:p>
            <a:fld id="{8C2CDD54-CC58-7642-B4B3-C2A89A357650}" type="slidenum">
              <a:rPr kumimoji="1" lang="zh-CN" altLang="en-US" smtClean="0"/>
              <a:t>13</a:t>
            </a:fld>
            <a:endParaRPr kumimoji="1" lang="zh-CN" altLang="en-US"/>
          </a:p>
        </p:txBody>
      </p:sp>
      <p:sp>
        <p:nvSpPr>
          <p:cNvPr id="12" name="文本框 11">
            <a:extLst>
              <a:ext uri="{FF2B5EF4-FFF2-40B4-BE49-F238E27FC236}">
                <a16:creationId xmlns:a16="http://schemas.microsoft.com/office/drawing/2014/main" id="{A95F9D27-9212-D94D-87DE-1CEBD5F9C1CE}"/>
              </a:ext>
            </a:extLst>
          </p:cNvPr>
          <p:cNvSpPr txBox="1"/>
          <p:nvPr/>
        </p:nvSpPr>
        <p:spPr>
          <a:xfrm>
            <a:off x="10123714" y="4637314"/>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98020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5" name="文档 4">
            <a:extLst>
              <a:ext uri="{FF2B5EF4-FFF2-40B4-BE49-F238E27FC236}">
                <a16:creationId xmlns:a16="http://schemas.microsoft.com/office/drawing/2014/main" id="{28F8C2C8-80EF-F747-8242-07FB3C5FA999}"/>
              </a:ext>
            </a:extLst>
          </p:cNvPr>
          <p:cNvSpPr/>
          <p:nvPr/>
        </p:nvSpPr>
        <p:spPr>
          <a:xfrm>
            <a:off x="1162050" y="2400300"/>
            <a:ext cx="2514600" cy="18669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Source Document</a:t>
            </a:r>
            <a:endParaRPr kumimoji="1" lang="zh-CN" altLang="en-US" b="1" dirty="0">
              <a:solidFill>
                <a:schemeClr val="tx1"/>
              </a:solidFill>
              <a:latin typeface="Times" pitchFamily="2" charset="0"/>
            </a:endParaRPr>
          </a:p>
        </p:txBody>
      </p:sp>
      <p:cxnSp>
        <p:nvCxnSpPr>
          <p:cNvPr id="7" name="直线箭头连接符 6">
            <a:extLst>
              <a:ext uri="{FF2B5EF4-FFF2-40B4-BE49-F238E27FC236}">
                <a16:creationId xmlns:a16="http://schemas.microsoft.com/office/drawing/2014/main" id="{6DD6A09A-03D9-974D-A0A5-D334C9625D02}"/>
              </a:ext>
            </a:extLst>
          </p:cNvPr>
          <p:cNvCxnSpPr>
            <a:cxnSpLocks/>
            <a:stCxn id="5" idx="2"/>
          </p:cNvCxnSpPr>
          <p:nvPr/>
        </p:nvCxnSpPr>
        <p:spPr>
          <a:xfrm>
            <a:off x="2419350" y="4143777"/>
            <a:ext cx="0" cy="8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8D5A2E4A-CEC3-3B4A-8B9C-A6BF22D86C93}"/>
              </a:ext>
            </a:extLst>
          </p:cNvPr>
          <p:cNvSpPr/>
          <p:nvPr/>
        </p:nvSpPr>
        <p:spPr>
          <a:xfrm>
            <a:off x="1162050" y="4976812"/>
            <a:ext cx="2514600" cy="106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Generation System</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ED408C06-2058-F049-BE02-4E33A3BA3D99}"/>
              </a:ext>
            </a:extLst>
          </p:cNvPr>
          <p:cNvSpPr txBox="1"/>
          <p:nvPr/>
        </p:nvSpPr>
        <p:spPr>
          <a:xfrm>
            <a:off x="4686333" y="5295944"/>
            <a:ext cx="2480166" cy="369332"/>
          </a:xfrm>
          <a:prstGeom prst="rect">
            <a:avLst/>
          </a:prstGeom>
          <a:noFill/>
        </p:spPr>
        <p:txBody>
          <a:bodyPr wrap="none" rtlCol="0">
            <a:spAutoFit/>
          </a:bodyPr>
          <a:lstStyle/>
          <a:p>
            <a:r>
              <a:rPr kumimoji="1" lang="en-US" altLang="zh-CN" dirty="0">
                <a:latin typeface="Times" pitchFamily="2" charset="0"/>
              </a:rPr>
              <a:t>           Factual Questions</a:t>
            </a:r>
          </a:p>
        </p:txBody>
      </p:sp>
      <p:sp>
        <p:nvSpPr>
          <p:cNvPr id="6" name="矩形 5">
            <a:extLst>
              <a:ext uri="{FF2B5EF4-FFF2-40B4-BE49-F238E27FC236}">
                <a16:creationId xmlns:a16="http://schemas.microsoft.com/office/drawing/2014/main" id="{39B08EAA-114F-F848-883D-06A77714790D}"/>
              </a:ext>
            </a:extLst>
          </p:cNvPr>
          <p:cNvSpPr/>
          <p:nvPr/>
        </p:nvSpPr>
        <p:spPr>
          <a:xfrm>
            <a:off x="5073431" y="5041152"/>
            <a:ext cx="2356887" cy="895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810DEA12-F656-1541-84E7-9C971F04F137}"/>
              </a:ext>
            </a:extLst>
          </p:cNvPr>
          <p:cNvCxnSpPr>
            <a:cxnSpLocks/>
            <a:stCxn id="11" idx="3"/>
          </p:cNvCxnSpPr>
          <p:nvPr/>
        </p:nvCxnSpPr>
        <p:spPr>
          <a:xfrm>
            <a:off x="3676650" y="5507831"/>
            <a:ext cx="1351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409D47E-1AD2-5D4F-9179-278603D10288}"/>
              </a:ext>
            </a:extLst>
          </p:cNvPr>
          <p:cNvSpPr/>
          <p:nvPr/>
        </p:nvSpPr>
        <p:spPr>
          <a:xfrm>
            <a:off x="4495800" y="2400300"/>
            <a:ext cx="1600200" cy="509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Summary01</a:t>
            </a:r>
            <a:endParaRPr kumimoji="1" lang="zh-CN" altLang="en-US" b="1" dirty="0">
              <a:solidFill>
                <a:schemeClr val="tx1"/>
              </a:solidFill>
              <a:latin typeface="Times" pitchFamily="2" charset="0"/>
            </a:endParaRPr>
          </a:p>
        </p:txBody>
      </p:sp>
      <p:cxnSp>
        <p:nvCxnSpPr>
          <p:cNvPr id="16" name="直线箭头连接符 15">
            <a:extLst>
              <a:ext uri="{FF2B5EF4-FFF2-40B4-BE49-F238E27FC236}">
                <a16:creationId xmlns:a16="http://schemas.microsoft.com/office/drawing/2014/main" id="{44570437-2AAE-EE47-B7DE-063E78ED680F}"/>
              </a:ext>
            </a:extLst>
          </p:cNvPr>
          <p:cNvCxnSpPr>
            <a:cxnSpLocks/>
            <a:endCxn id="15" idx="1"/>
          </p:cNvCxnSpPr>
          <p:nvPr/>
        </p:nvCxnSpPr>
        <p:spPr>
          <a:xfrm flipV="1">
            <a:off x="3676650" y="2655094"/>
            <a:ext cx="819150" cy="259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339B0C35-7027-A249-9FF0-515A336ADE2A}"/>
              </a:ext>
            </a:extLst>
          </p:cNvPr>
          <p:cNvSpPr/>
          <p:nvPr/>
        </p:nvSpPr>
        <p:spPr>
          <a:xfrm>
            <a:off x="7372350" y="2381250"/>
            <a:ext cx="1752602" cy="1885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Answering System</a:t>
            </a:r>
            <a:endParaRPr kumimoji="1" lang="zh-CN" altLang="en-US" dirty="0">
              <a:latin typeface="Times" pitchFamily="2" charset="0"/>
            </a:endParaRPr>
          </a:p>
        </p:txBody>
      </p:sp>
      <p:cxnSp>
        <p:nvCxnSpPr>
          <p:cNvPr id="19" name="直线箭头连接符 18">
            <a:extLst>
              <a:ext uri="{FF2B5EF4-FFF2-40B4-BE49-F238E27FC236}">
                <a16:creationId xmlns:a16="http://schemas.microsoft.com/office/drawing/2014/main" id="{D75231E2-66D6-E04F-A369-ECBEDFDBC060}"/>
              </a:ext>
            </a:extLst>
          </p:cNvPr>
          <p:cNvCxnSpPr>
            <a:cxnSpLocks/>
            <a:stCxn id="15" idx="3"/>
          </p:cNvCxnSpPr>
          <p:nvPr/>
        </p:nvCxnSpPr>
        <p:spPr>
          <a:xfrm>
            <a:off x="6096000" y="2655094"/>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a:extLst>
              <a:ext uri="{FF2B5EF4-FFF2-40B4-BE49-F238E27FC236}">
                <a16:creationId xmlns:a16="http://schemas.microsoft.com/office/drawing/2014/main" id="{8B6C7A2E-1A2F-3E44-9F37-0827B8EA8EAA}"/>
              </a:ext>
            </a:extLst>
          </p:cNvPr>
          <p:cNvCxnSpPr>
            <a:cxnSpLocks/>
            <a:stCxn id="6" idx="3"/>
            <a:endCxn id="17" idx="2"/>
          </p:cNvCxnSpPr>
          <p:nvPr/>
        </p:nvCxnSpPr>
        <p:spPr>
          <a:xfrm flipV="1">
            <a:off x="7430318" y="4267200"/>
            <a:ext cx="818333" cy="1221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7D005FE9-6987-3042-8229-12518C34DA30}"/>
              </a:ext>
            </a:extLst>
          </p:cNvPr>
          <p:cNvCxnSpPr>
            <a:cxnSpLocks/>
          </p:cNvCxnSpPr>
          <p:nvPr/>
        </p:nvCxnSpPr>
        <p:spPr>
          <a:xfrm>
            <a:off x="9124952" y="264795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E8639BA1-5CAC-7A42-AA84-0321073CE71E}"/>
              </a:ext>
            </a:extLst>
          </p:cNvPr>
          <p:cNvCxnSpPr>
            <a:cxnSpLocks/>
          </p:cNvCxnSpPr>
          <p:nvPr/>
        </p:nvCxnSpPr>
        <p:spPr>
          <a:xfrm>
            <a:off x="9124952" y="398145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D3B1E92-425E-FE44-B159-1538AE68DB72}"/>
              </a:ext>
            </a:extLst>
          </p:cNvPr>
          <p:cNvSpPr/>
          <p:nvPr/>
        </p:nvSpPr>
        <p:spPr>
          <a:xfrm>
            <a:off x="9944100" y="2266950"/>
            <a:ext cx="2247900" cy="590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t>Answers from summary01</a:t>
            </a:r>
            <a:endParaRPr kumimoji="1" lang="zh-CN" altLang="en-US" dirty="0"/>
          </a:p>
        </p:txBody>
      </p:sp>
      <p:sp>
        <p:nvSpPr>
          <p:cNvPr id="39" name="矩形 38">
            <a:extLst>
              <a:ext uri="{FF2B5EF4-FFF2-40B4-BE49-F238E27FC236}">
                <a16:creationId xmlns:a16="http://schemas.microsoft.com/office/drawing/2014/main" id="{86F9BDBF-56DF-A045-9138-D816787DA03A}"/>
              </a:ext>
            </a:extLst>
          </p:cNvPr>
          <p:cNvSpPr/>
          <p:nvPr/>
        </p:nvSpPr>
        <p:spPr>
          <a:xfrm>
            <a:off x="9944100" y="3705225"/>
            <a:ext cx="2247900" cy="5905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Answers from summary10</a:t>
            </a:r>
            <a:endParaRPr kumimoji="1" lang="zh-CN" altLang="en-US" dirty="0"/>
          </a:p>
        </p:txBody>
      </p:sp>
      <p:sp>
        <p:nvSpPr>
          <p:cNvPr id="24" name="矩形 23">
            <a:extLst>
              <a:ext uri="{FF2B5EF4-FFF2-40B4-BE49-F238E27FC236}">
                <a16:creationId xmlns:a16="http://schemas.microsoft.com/office/drawing/2014/main" id="{106FCD7A-F1BD-5A4B-8451-82B0B7C31451}"/>
              </a:ext>
            </a:extLst>
          </p:cNvPr>
          <p:cNvSpPr/>
          <p:nvPr/>
        </p:nvSpPr>
        <p:spPr>
          <a:xfrm>
            <a:off x="4495798" y="2974180"/>
            <a:ext cx="1600200" cy="509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Summary02</a:t>
            </a:r>
            <a:endParaRPr kumimoji="1" lang="zh-CN" altLang="en-US" b="1" dirty="0">
              <a:solidFill>
                <a:schemeClr val="tx1"/>
              </a:solidFill>
              <a:latin typeface="Times" pitchFamily="2" charset="0"/>
            </a:endParaRPr>
          </a:p>
        </p:txBody>
      </p:sp>
      <p:cxnSp>
        <p:nvCxnSpPr>
          <p:cNvPr id="25" name="直线箭头连接符 24">
            <a:extLst>
              <a:ext uri="{FF2B5EF4-FFF2-40B4-BE49-F238E27FC236}">
                <a16:creationId xmlns:a16="http://schemas.microsoft.com/office/drawing/2014/main" id="{8F69C000-A88F-6C47-9F32-8F1CE6EC495C}"/>
              </a:ext>
            </a:extLst>
          </p:cNvPr>
          <p:cNvCxnSpPr>
            <a:cxnSpLocks/>
            <a:endCxn id="24" idx="1"/>
          </p:cNvCxnSpPr>
          <p:nvPr/>
        </p:nvCxnSpPr>
        <p:spPr>
          <a:xfrm>
            <a:off x="3676650" y="2906315"/>
            <a:ext cx="819148" cy="32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4FCBF12-9A19-3D4E-9201-831FA807AFDF}"/>
              </a:ext>
            </a:extLst>
          </p:cNvPr>
          <p:cNvCxnSpPr>
            <a:cxnSpLocks/>
            <a:stCxn id="24" idx="3"/>
          </p:cNvCxnSpPr>
          <p:nvPr/>
        </p:nvCxnSpPr>
        <p:spPr>
          <a:xfrm flipV="1">
            <a:off x="6095998" y="3228973"/>
            <a:ext cx="12763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3005836-7723-A748-898F-9DC086E659E4}"/>
              </a:ext>
            </a:extLst>
          </p:cNvPr>
          <p:cNvSpPr/>
          <p:nvPr/>
        </p:nvSpPr>
        <p:spPr>
          <a:xfrm>
            <a:off x="4495800" y="3748132"/>
            <a:ext cx="1600200" cy="509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Summary10</a:t>
            </a:r>
            <a:endParaRPr kumimoji="1" lang="zh-CN" altLang="en-US" b="1" dirty="0">
              <a:solidFill>
                <a:schemeClr val="tx1"/>
              </a:solidFill>
              <a:latin typeface="Times" pitchFamily="2" charset="0"/>
            </a:endParaRPr>
          </a:p>
        </p:txBody>
      </p:sp>
      <p:cxnSp>
        <p:nvCxnSpPr>
          <p:cNvPr id="34" name="直线箭头连接符 33">
            <a:extLst>
              <a:ext uri="{FF2B5EF4-FFF2-40B4-BE49-F238E27FC236}">
                <a16:creationId xmlns:a16="http://schemas.microsoft.com/office/drawing/2014/main" id="{75ECF7F0-C915-2A40-887B-AA1A9FBA364A}"/>
              </a:ext>
            </a:extLst>
          </p:cNvPr>
          <p:cNvCxnSpPr>
            <a:cxnSpLocks/>
            <a:endCxn id="32" idx="1"/>
          </p:cNvCxnSpPr>
          <p:nvPr/>
        </p:nvCxnSpPr>
        <p:spPr>
          <a:xfrm>
            <a:off x="3676649" y="2951558"/>
            <a:ext cx="819151" cy="105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DCE8522E-2FD7-CD4B-84D5-8923BB495E9F}"/>
              </a:ext>
            </a:extLst>
          </p:cNvPr>
          <p:cNvCxnSpPr>
            <a:cxnSpLocks/>
            <a:stCxn id="32" idx="3"/>
          </p:cNvCxnSpPr>
          <p:nvPr/>
        </p:nvCxnSpPr>
        <p:spPr>
          <a:xfrm>
            <a:off x="6096000" y="4002926"/>
            <a:ext cx="127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71816B00-4321-2640-B3A9-2C7B973F7224}"/>
              </a:ext>
            </a:extLst>
          </p:cNvPr>
          <p:cNvSpPr txBox="1"/>
          <p:nvPr/>
        </p:nvSpPr>
        <p:spPr>
          <a:xfrm>
            <a:off x="4953000" y="3471638"/>
            <a:ext cx="508473" cy="369332"/>
          </a:xfrm>
          <a:prstGeom prst="rect">
            <a:avLst/>
          </a:prstGeom>
          <a:noFill/>
        </p:spPr>
        <p:txBody>
          <a:bodyPr wrap="none" rtlCol="0">
            <a:spAutoFit/>
          </a:bodyPr>
          <a:lstStyle/>
          <a:p>
            <a:r>
              <a:rPr kumimoji="1" lang="en-US" altLang="zh-CN" dirty="0"/>
              <a:t>……</a:t>
            </a:r>
            <a:endParaRPr kumimoji="1" lang="zh-CN" altLang="en-US" dirty="0"/>
          </a:p>
        </p:txBody>
      </p:sp>
      <p:cxnSp>
        <p:nvCxnSpPr>
          <p:cNvPr id="49" name="直线箭头连接符 48">
            <a:extLst>
              <a:ext uri="{FF2B5EF4-FFF2-40B4-BE49-F238E27FC236}">
                <a16:creationId xmlns:a16="http://schemas.microsoft.com/office/drawing/2014/main" id="{DA3564CA-2465-9A49-AC23-1EEEC32AB262}"/>
              </a:ext>
            </a:extLst>
          </p:cNvPr>
          <p:cNvCxnSpPr>
            <a:cxnSpLocks/>
          </p:cNvCxnSpPr>
          <p:nvPr/>
        </p:nvCxnSpPr>
        <p:spPr>
          <a:xfrm>
            <a:off x="9124952" y="329565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E87ADBD-B842-B649-9698-1CD79B8FFB1A}"/>
              </a:ext>
            </a:extLst>
          </p:cNvPr>
          <p:cNvSpPr/>
          <p:nvPr/>
        </p:nvSpPr>
        <p:spPr>
          <a:xfrm>
            <a:off x="9944100" y="2914650"/>
            <a:ext cx="2247900" cy="59055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Answers from summary02</a:t>
            </a:r>
            <a:endParaRPr kumimoji="1" lang="zh-CN" altLang="en-US" dirty="0"/>
          </a:p>
        </p:txBody>
      </p:sp>
      <p:sp>
        <p:nvSpPr>
          <p:cNvPr id="51" name="文本框 50">
            <a:extLst>
              <a:ext uri="{FF2B5EF4-FFF2-40B4-BE49-F238E27FC236}">
                <a16:creationId xmlns:a16="http://schemas.microsoft.com/office/drawing/2014/main" id="{4C9FC2BF-07D7-E24B-B3DF-B5FB7A51DF84}"/>
              </a:ext>
            </a:extLst>
          </p:cNvPr>
          <p:cNvSpPr txBox="1"/>
          <p:nvPr/>
        </p:nvSpPr>
        <p:spPr>
          <a:xfrm>
            <a:off x="10775713" y="3429000"/>
            <a:ext cx="508473" cy="369332"/>
          </a:xfrm>
          <a:prstGeom prst="rect">
            <a:avLst/>
          </a:prstGeom>
          <a:noFill/>
        </p:spPr>
        <p:txBody>
          <a:bodyPr wrap="none" rtlCol="0">
            <a:spAutoFit/>
          </a:bodyPr>
          <a:lstStyle/>
          <a:p>
            <a:r>
              <a:rPr kumimoji="1" lang="en-US" altLang="zh-CN" dirty="0"/>
              <a:t>……</a:t>
            </a:r>
            <a:endParaRPr kumimoji="1" lang="zh-CN" altLang="en-US" dirty="0"/>
          </a:p>
        </p:txBody>
      </p:sp>
      <p:sp>
        <p:nvSpPr>
          <p:cNvPr id="52" name="圆角矩形 51">
            <a:extLst>
              <a:ext uri="{FF2B5EF4-FFF2-40B4-BE49-F238E27FC236}">
                <a16:creationId xmlns:a16="http://schemas.microsoft.com/office/drawing/2014/main" id="{18ACA09C-9CFB-CD46-9489-5D2CB5559569}"/>
              </a:ext>
            </a:extLst>
          </p:cNvPr>
          <p:cNvSpPr/>
          <p:nvPr/>
        </p:nvSpPr>
        <p:spPr>
          <a:xfrm>
            <a:off x="10191748" y="5118894"/>
            <a:ext cx="1752602" cy="900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Ranking </a:t>
            </a:r>
            <a:endParaRPr kumimoji="1" lang="zh-CN" altLang="en-US" dirty="0">
              <a:latin typeface="Times" pitchFamily="2" charset="0"/>
            </a:endParaRPr>
          </a:p>
        </p:txBody>
      </p:sp>
      <p:cxnSp>
        <p:nvCxnSpPr>
          <p:cNvPr id="54" name="直线箭头连接符 53">
            <a:extLst>
              <a:ext uri="{FF2B5EF4-FFF2-40B4-BE49-F238E27FC236}">
                <a16:creationId xmlns:a16="http://schemas.microsoft.com/office/drawing/2014/main" id="{87485EA3-2D9D-9A4F-BAFE-2D19C0796154}"/>
              </a:ext>
            </a:extLst>
          </p:cNvPr>
          <p:cNvCxnSpPr>
            <a:stCxn id="39" idx="2"/>
            <a:endCxn id="52" idx="0"/>
          </p:cNvCxnSpPr>
          <p:nvPr/>
        </p:nvCxnSpPr>
        <p:spPr>
          <a:xfrm flipH="1">
            <a:off x="11068049" y="4295773"/>
            <a:ext cx="1" cy="82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灯片编号占位符 54">
            <a:extLst>
              <a:ext uri="{FF2B5EF4-FFF2-40B4-BE49-F238E27FC236}">
                <a16:creationId xmlns:a16="http://schemas.microsoft.com/office/drawing/2014/main" id="{83ED606C-FF87-6543-B297-AEFE848C6891}"/>
              </a:ext>
            </a:extLst>
          </p:cNvPr>
          <p:cNvSpPr>
            <a:spLocks noGrp="1"/>
          </p:cNvSpPr>
          <p:nvPr>
            <p:ph type="sldNum" sz="quarter" idx="12"/>
          </p:nvPr>
        </p:nvSpPr>
        <p:spPr/>
        <p:txBody>
          <a:bodyPr/>
          <a:lstStyle/>
          <a:p>
            <a:fld id="{8C2CDD54-CC58-7642-B4B3-C2A89A357650}" type="slidenum">
              <a:rPr kumimoji="1" lang="zh-CN" altLang="en-US" smtClean="0"/>
              <a:t>14</a:t>
            </a:fld>
            <a:endParaRPr kumimoji="1" lang="zh-CN" altLang="en-US"/>
          </a:p>
        </p:txBody>
      </p:sp>
    </p:spTree>
    <p:extLst>
      <p:ext uri="{BB962C8B-B14F-4D97-AF65-F5344CB8AC3E}">
        <p14:creationId xmlns:p14="http://schemas.microsoft.com/office/powerpoint/2010/main" val="327953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3EDDA26-B8E3-384F-A6D5-8B138CE054BA}"/>
              </a:ext>
            </a:extLst>
          </p:cNvPr>
          <p:cNvPicPr>
            <a:picLocks noChangeAspect="1"/>
          </p:cNvPicPr>
          <p:nvPr/>
        </p:nvPicPr>
        <p:blipFill>
          <a:blip r:embed="rId3"/>
          <a:stretch>
            <a:fillRect/>
          </a:stretch>
        </p:blipFill>
        <p:spPr>
          <a:xfrm>
            <a:off x="675859" y="3096514"/>
            <a:ext cx="6523659" cy="3700815"/>
          </a:xfrm>
          <a:prstGeom prst="rect">
            <a:avLst/>
          </a:prstGeom>
        </p:spPr>
      </p:pic>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3" name="内容占位符 2">
            <a:extLst>
              <a:ext uri="{FF2B5EF4-FFF2-40B4-BE49-F238E27FC236}">
                <a16:creationId xmlns:a16="http://schemas.microsoft.com/office/drawing/2014/main" id="{5B2D67BD-7D38-3C44-9661-258D7596C85B}"/>
              </a:ext>
            </a:extLst>
          </p:cNvPr>
          <p:cNvSpPr>
            <a:spLocks noGrp="1"/>
          </p:cNvSpPr>
          <p:nvPr>
            <p:ph idx="1"/>
          </p:nvPr>
        </p:nvSpPr>
        <p:spPr/>
        <p:txBody>
          <a:bodyPr/>
          <a:lstStyle/>
          <a:p>
            <a:r>
              <a:rPr kumimoji="1" lang="en-US" altLang="zh-CN" dirty="0">
                <a:latin typeface="Times" pitchFamily="2" charset="0"/>
              </a:rPr>
              <a:t>Experiment</a:t>
            </a:r>
          </a:p>
          <a:p>
            <a:pPr lvl="1"/>
            <a:r>
              <a:rPr kumimoji="1" lang="en-US" altLang="zh-CN" dirty="0">
                <a:latin typeface="Times" pitchFamily="2" charset="0"/>
              </a:rPr>
              <a:t>DUC 2007</a:t>
            </a:r>
          </a:p>
          <a:p>
            <a:pPr lvl="1"/>
            <a:r>
              <a:rPr kumimoji="1" lang="en-US" altLang="zh-CN" dirty="0">
                <a:latin typeface="Times" pitchFamily="2" charset="0"/>
              </a:rPr>
              <a:t>4 human assessors</a:t>
            </a:r>
          </a:p>
          <a:p>
            <a:pPr lvl="1"/>
            <a:r>
              <a:rPr kumimoji="1" lang="en-US" altLang="zh-CN" dirty="0">
                <a:latin typeface="Times" pitchFamily="2" charset="0"/>
              </a:rPr>
              <a:t>45 source documents, 10 </a:t>
            </a:r>
            <a:r>
              <a:rPr kumimoji="1" lang="en-US" altLang="zh-CN" dirty="0" err="1">
                <a:latin typeface="Times" pitchFamily="2" charset="0"/>
              </a:rPr>
              <a:t>summariers</a:t>
            </a:r>
            <a:endParaRPr kumimoji="1" lang="en-US" altLang="zh-CN" dirty="0">
              <a:latin typeface="Times" pitchFamily="2" charset="0"/>
            </a:endParaRPr>
          </a:p>
          <a:p>
            <a:pPr lvl="1"/>
            <a:endParaRPr kumimoji="1" lang="zh-CN" altLang="en-US" dirty="0">
              <a:latin typeface="Times" pitchFamily="2" charset="0"/>
            </a:endParaRPr>
          </a:p>
        </p:txBody>
      </p:sp>
      <p:sp>
        <p:nvSpPr>
          <p:cNvPr id="5" name="灯片编号占位符 4">
            <a:extLst>
              <a:ext uri="{FF2B5EF4-FFF2-40B4-BE49-F238E27FC236}">
                <a16:creationId xmlns:a16="http://schemas.microsoft.com/office/drawing/2014/main" id="{2BA7FFF5-8177-824C-A586-6A74CC601AE9}"/>
              </a:ext>
            </a:extLst>
          </p:cNvPr>
          <p:cNvSpPr>
            <a:spLocks noGrp="1"/>
          </p:cNvSpPr>
          <p:nvPr>
            <p:ph type="sldNum" sz="quarter" idx="12"/>
          </p:nvPr>
        </p:nvSpPr>
        <p:spPr/>
        <p:txBody>
          <a:bodyPr/>
          <a:lstStyle/>
          <a:p>
            <a:fld id="{8C2CDD54-CC58-7642-B4B3-C2A89A357650}" type="slidenum">
              <a:rPr kumimoji="1" lang="zh-CN" altLang="en-US" smtClean="0"/>
              <a:t>15</a:t>
            </a:fld>
            <a:endParaRPr kumimoji="1" lang="zh-CN" altLang="en-US"/>
          </a:p>
        </p:txBody>
      </p:sp>
      <p:graphicFrame>
        <p:nvGraphicFramePr>
          <p:cNvPr id="7" name="表格 7">
            <a:extLst>
              <a:ext uri="{FF2B5EF4-FFF2-40B4-BE49-F238E27FC236}">
                <a16:creationId xmlns:a16="http://schemas.microsoft.com/office/drawing/2014/main" id="{732F008F-33E7-8F45-924A-B81A235DA884}"/>
              </a:ext>
            </a:extLst>
          </p:cNvPr>
          <p:cNvGraphicFramePr>
            <a:graphicFrameLocks noGrp="1"/>
          </p:cNvGraphicFramePr>
          <p:nvPr>
            <p:extLst>
              <p:ext uri="{D42A27DB-BD31-4B8C-83A1-F6EECF244321}">
                <p14:modId xmlns:p14="http://schemas.microsoft.com/office/powerpoint/2010/main" val="4044452164"/>
              </p:ext>
            </p:extLst>
          </p:nvPr>
        </p:nvGraphicFramePr>
        <p:xfrm>
          <a:off x="7322101" y="3493809"/>
          <a:ext cx="4064000" cy="22311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83699985"/>
                    </a:ext>
                  </a:extLst>
                </a:gridCol>
                <a:gridCol w="2032000">
                  <a:extLst>
                    <a:ext uri="{9D8B030D-6E8A-4147-A177-3AD203B41FA5}">
                      <a16:colId xmlns:a16="http://schemas.microsoft.com/office/drawing/2014/main" val="2443040846"/>
                    </a:ext>
                  </a:extLst>
                </a:gridCol>
              </a:tblGrid>
              <a:tr h="743710">
                <a:tc>
                  <a:txBody>
                    <a:bodyPr/>
                    <a:lstStyle/>
                    <a:p>
                      <a:pPr algn="ctr"/>
                      <a:r>
                        <a:rPr lang="en-US" altLang="zh-CN" sz="2000" dirty="0"/>
                        <a:t>Metric</a:t>
                      </a:r>
                      <a:endParaRPr lang="zh-CN" altLang="en-US" sz="2000" dirty="0"/>
                    </a:p>
                  </a:txBody>
                  <a:tcPr/>
                </a:tc>
                <a:tc>
                  <a:txBody>
                    <a:bodyPr/>
                    <a:lstStyle/>
                    <a:p>
                      <a:pPr algn="ctr"/>
                      <a:r>
                        <a:rPr lang="en-US" altLang="zh-CN" sz="2000" dirty="0"/>
                        <a:t>Pearson</a:t>
                      </a:r>
                      <a:endParaRPr lang="zh-CN" altLang="en-US" sz="2000" dirty="0"/>
                    </a:p>
                  </a:txBody>
                  <a:tcPr/>
                </a:tc>
                <a:extLst>
                  <a:ext uri="{0D108BD9-81ED-4DB2-BD59-A6C34878D82A}">
                    <a16:rowId xmlns:a16="http://schemas.microsoft.com/office/drawing/2014/main" val="3414620247"/>
                  </a:ext>
                </a:extLst>
              </a:tr>
              <a:tr h="743710">
                <a:tc>
                  <a:txBody>
                    <a:bodyPr/>
                    <a:lstStyle/>
                    <a:p>
                      <a:pPr algn="ctr"/>
                      <a:r>
                        <a:rPr lang="en-US" altLang="zh-CN" sz="2000" dirty="0"/>
                        <a:t>ROUGE-2</a:t>
                      </a:r>
                      <a:endParaRPr lang="zh-CN" altLang="en-US" sz="2000" dirty="0"/>
                    </a:p>
                  </a:txBody>
                  <a:tcPr/>
                </a:tc>
                <a:tc>
                  <a:txBody>
                    <a:bodyPr/>
                    <a:lstStyle/>
                    <a:p>
                      <a:pPr algn="ctr"/>
                      <a:r>
                        <a:rPr lang="en-US" altLang="zh-CN" sz="2000" dirty="0"/>
                        <a:t>0.9281</a:t>
                      </a:r>
                      <a:endParaRPr lang="zh-CN" altLang="en-US" sz="2000" dirty="0"/>
                    </a:p>
                  </a:txBody>
                  <a:tcPr/>
                </a:tc>
                <a:extLst>
                  <a:ext uri="{0D108BD9-81ED-4DB2-BD59-A6C34878D82A}">
                    <a16:rowId xmlns:a16="http://schemas.microsoft.com/office/drawing/2014/main" val="1138665771"/>
                  </a:ext>
                </a:extLst>
              </a:tr>
              <a:tr h="743710">
                <a:tc>
                  <a:txBody>
                    <a:bodyPr/>
                    <a:lstStyle/>
                    <a:p>
                      <a:pPr algn="ctr"/>
                      <a:r>
                        <a:rPr lang="en-US" altLang="zh-CN" sz="2000" dirty="0"/>
                        <a:t>QA-based Eval</a:t>
                      </a:r>
                      <a:endParaRPr lang="zh-CN" altLang="en-US" sz="2000" dirty="0"/>
                    </a:p>
                  </a:txBody>
                  <a:tcPr/>
                </a:tc>
                <a:tc>
                  <a:txBody>
                    <a:bodyPr/>
                    <a:lstStyle/>
                    <a:p>
                      <a:pPr algn="ctr"/>
                      <a:r>
                        <a:rPr lang="en-US" altLang="zh-CN" sz="2000" dirty="0"/>
                        <a:t>0.8363</a:t>
                      </a:r>
                      <a:endParaRPr lang="zh-CN" altLang="en-US" sz="2000" dirty="0"/>
                    </a:p>
                  </a:txBody>
                  <a:tcPr/>
                </a:tc>
                <a:extLst>
                  <a:ext uri="{0D108BD9-81ED-4DB2-BD59-A6C34878D82A}">
                    <a16:rowId xmlns:a16="http://schemas.microsoft.com/office/drawing/2014/main" val="3341318069"/>
                  </a:ext>
                </a:extLst>
              </a:tr>
            </a:tbl>
          </a:graphicData>
        </a:graphic>
      </p:graphicFrame>
    </p:spTree>
    <p:extLst>
      <p:ext uri="{BB962C8B-B14F-4D97-AF65-F5344CB8AC3E}">
        <p14:creationId xmlns:p14="http://schemas.microsoft.com/office/powerpoint/2010/main" val="74101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3" name="内容占位符 2">
            <a:extLst>
              <a:ext uri="{FF2B5EF4-FFF2-40B4-BE49-F238E27FC236}">
                <a16:creationId xmlns:a16="http://schemas.microsoft.com/office/drawing/2014/main" id="{5B2D67BD-7D38-3C44-9661-258D7596C85B}"/>
              </a:ext>
            </a:extLst>
          </p:cNvPr>
          <p:cNvSpPr>
            <a:spLocks noGrp="1"/>
          </p:cNvSpPr>
          <p:nvPr>
            <p:ph idx="1"/>
          </p:nvPr>
        </p:nvSpPr>
        <p:spPr/>
        <p:txBody>
          <a:bodyPr/>
          <a:lstStyle/>
          <a:p>
            <a:r>
              <a:rPr kumimoji="1" lang="en-US" altLang="zh-CN" dirty="0">
                <a:latin typeface="Times" pitchFamily="2" charset="0"/>
              </a:rPr>
              <a:t>Limitation</a:t>
            </a:r>
          </a:p>
          <a:p>
            <a:pPr lvl="1"/>
            <a:r>
              <a:rPr kumimoji="1" lang="en-US" altLang="zh-CN" dirty="0">
                <a:latin typeface="Times" pitchFamily="2" charset="0"/>
              </a:rPr>
              <a:t>generate questions from source document</a:t>
            </a:r>
          </a:p>
          <a:p>
            <a:pPr lvl="1"/>
            <a:r>
              <a:rPr kumimoji="1" lang="en-US" altLang="zh-CN" dirty="0">
                <a:latin typeface="Times" pitchFamily="2" charset="0"/>
              </a:rPr>
              <a:t>use templates </a:t>
            </a:r>
          </a:p>
          <a:p>
            <a:pPr lvl="1"/>
            <a:endParaRPr kumimoji="1" lang="zh-CN" altLang="en-US" dirty="0">
              <a:latin typeface="Times" pitchFamily="2" charset="0"/>
            </a:endParaRPr>
          </a:p>
        </p:txBody>
      </p:sp>
      <p:sp>
        <p:nvSpPr>
          <p:cNvPr id="5" name="灯片编号占位符 4">
            <a:extLst>
              <a:ext uri="{FF2B5EF4-FFF2-40B4-BE49-F238E27FC236}">
                <a16:creationId xmlns:a16="http://schemas.microsoft.com/office/drawing/2014/main" id="{2BA7FFF5-8177-824C-A586-6A74CC601AE9}"/>
              </a:ext>
            </a:extLst>
          </p:cNvPr>
          <p:cNvSpPr>
            <a:spLocks noGrp="1"/>
          </p:cNvSpPr>
          <p:nvPr>
            <p:ph type="sldNum" sz="quarter" idx="12"/>
          </p:nvPr>
        </p:nvSpPr>
        <p:spPr/>
        <p:txBody>
          <a:bodyPr/>
          <a:lstStyle/>
          <a:p>
            <a:fld id="{8C2CDD54-CC58-7642-B4B3-C2A89A357650}" type="slidenum">
              <a:rPr kumimoji="1" lang="zh-CN" altLang="en-US" smtClean="0"/>
              <a:t>16</a:t>
            </a:fld>
            <a:endParaRPr kumimoji="1" lang="zh-CN" altLang="en-US"/>
          </a:p>
        </p:txBody>
      </p:sp>
    </p:spTree>
    <p:extLst>
      <p:ext uri="{BB962C8B-B14F-4D97-AF65-F5344CB8AC3E}">
        <p14:creationId xmlns:p14="http://schemas.microsoft.com/office/powerpoint/2010/main" val="15414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5" name="文档 4">
            <a:extLst>
              <a:ext uri="{FF2B5EF4-FFF2-40B4-BE49-F238E27FC236}">
                <a16:creationId xmlns:a16="http://schemas.microsoft.com/office/drawing/2014/main" id="{28F8C2C8-80EF-F747-8242-07FB3C5FA999}"/>
              </a:ext>
            </a:extLst>
          </p:cNvPr>
          <p:cNvSpPr/>
          <p:nvPr/>
        </p:nvSpPr>
        <p:spPr>
          <a:xfrm>
            <a:off x="1162050" y="2400300"/>
            <a:ext cx="2514600" cy="186690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i="1" dirty="0">
                <a:solidFill>
                  <a:sysClr val="windowText" lastClr="000000"/>
                </a:solidFill>
                <a:latin typeface="Times" pitchFamily="2" charset="0"/>
              </a:rPr>
              <a:t>...... Born in Hodgenville, Kentucky, Lincoln grew up on the western frontier in Kentucky and Indiana...... </a:t>
            </a:r>
            <a:endParaRPr lang="en" altLang="zh-CN" dirty="0">
              <a:solidFill>
                <a:sysClr val="windowText" lastClr="000000"/>
              </a:solidFill>
              <a:latin typeface="Times" pitchFamily="2" charset="0"/>
            </a:endParaRPr>
          </a:p>
        </p:txBody>
      </p:sp>
      <p:cxnSp>
        <p:nvCxnSpPr>
          <p:cNvPr id="7" name="直线箭头连接符 6">
            <a:extLst>
              <a:ext uri="{FF2B5EF4-FFF2-40B4-BE49-F238E27FC236}">
                <a16:creationId xmlns:a16="http://schemas.microsoft.com/office/drawing/2014/main" id="{6DD6A09A-03D9-974D-A0A5-D334C9625D02}"/>
              </a:ext>
            </a:extLst>
          </p:cNvPr>
          <p:cNvCxnSpPr>
            <a:cxnSpLocks/>
            <a:stCxn id="5" idx="2"/>
          </p:cNvCxnSpPr>
          <p:nvPr/>
        </p:nvCxnSpPr>
        <p:spPr>
          <a:xfrm>
            <a:off x="2419350" y="4143777"/>
            <a:ext cx="0" cy="8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8D5A2E4A-CEC3-3B4A-8B9C-A6BF22D86C93}"/>
              </a:ext>
            </a:extLst>
          </p:cNvPr>
          <p:cNvSpPr/>
          <p:nvPr/>
        </p:nvSpPr>
        <p:spPr>
          <a:xfrm>
            <a:off x="1162050" y="4976812"/>
            <a:ext cx="2514600" cy="1062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Generation System</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ED408C06-2058-F049-BE02-4E33A3BA3D99}"/>
              </a:ext>
            </a:extLst>
          </p:cNvPr>
          <p:cNvSpPr txBox="1"/>
          <p:nvPr/>
        </p:nvSpPr>
        <p:spPr>
          <a:xfrm>
            <a:off x="4648200" y="4819471"/>
            <a:ext cx="2864887" cy="1200329"/>
          </a:xfrm>
          <a:prstGeom prst="rect">
            <a:avLst/>
          </a:prstGeom>
          <a:noFill/>
        </p:spPr>
        <p:txBody>
          <a:bodyPr wrap="none" rtlCol="0">
            <a:spAutoFit/>
          </a:bodyPr>
          <a:lstStyle/>
          <a:p>
            <a:r>
              <a:rPr kumimoji="1" lang="en-US" altLang="zh-CN" dirty="0">
                <a:latin typeface="Times" pitchFamily="2" charset="0"/>
              </a:rPr>
              <a:t>           Factual Questions</a:t>
            </a:r>
          </a:p>
          <a:p>
            <a:pPr marL="742950" lvl="1" indent="-285750">
              <a:buFont typeface="Arial" panose="020B0604020202020204" pitchFamily="34" charset="0"/>
              <a:buChar char="•"/>
            </a:pPr>
            <a:r>
              <a:rPr kumimoji="1" lang="en-US" altLang="zh-CN" dirty="0">
                <a:latin typeface="Times" pitchFamily="2" charset="0"/>
              </a:rPr>
              <a:t>factual questions</a:t>
            </a:r>
          </a:p>
          <a:p>
            <a:pPr marL="742950" lvl="1" indent="-285750">
              <a:buFont typeface="Arial" panose="020B0604020202020204" pitchFamily="34" charset="0"/>
              <a:buChar char="•"/>
            </a:pPr>
            <a:r>
              <a:rPr kumimoji="1" lang="en" altLang="zh-CN" dirty="0">
                <a:latin typeface="Times" pitchFamily="2" charset="0"/>
              </a:rPr>
              <a:t>named entities </a:t>
            </a:r>
          </a:p>
          <a:p>
            <a:pPr marL="742950" lvl="1" indent="-285750">
              <a:buFont typeface="Arial" panose="020B0604020202020204" pitchFamily="34" charset="0"/>
              <a:buChar char="•"/>
            </a:pPr>
            <a:r>
              <a:rPr kumimoji="1" lang="en" altLang="zh-CN" dirty="0">
                <a:latin typeface="Times" pitchFamily="2" charset="0"/>
              </a:rPr>
              <a:t>predefined templates</a:t>
            </a:r>
            <a:endParaRPr kumimoji="1" lang="zh-CN" altLang="en-US" dirty="0">
              <a:latin typeface="Times" pitchFamily="2" charset="0"/>
            </a:endParaRPr>
          </a:p>
        </p:txBody>
      </p:sp>
      <p:pic>
        <p:nvPicPr>
          <p:cNvPr id="4" name="图片 3">
            <a:extLst>
              <a:ext uri="{FF2B5EF4-FFF2-40B4-BE49-F238E27FC236}">
                <a16:creationId xmlns:a16="http://schemas.microsoft.com/office/drawing/2014/main" id="{BC86223D-8536-3E4C-9A36-291C572DBB40}"/>
              </a:ext>
            </a:extLst>
          </p:cNvPr>
          <p:cNvPicPr>
            <a:picLocks noChangeAspect="1"/>
          </p:cNvPicPr>
          <p:nvPr/>
        </p:nvPicPr>
        <p:blipFill rotWithShape="1">
          <a:blip r:embed="rId3"/>
          <a:srcRect l="11364" t="5751" b="3660"/>
          <a:stretch/>
        </p:blipFill>
        <p:spPr>
          <a:xfrm>
            <a:off x="5156200" y="5181600"/>
            <a:ext cx="2228850" cy="1600200"/>
          </a:xfrm>
          <a:prstGeom prst="rect">
            <a:avLst/>
          </a:prstGeom>
        </p:spPr>
      </p:pic>
      <p:sp>
        <p:nvSpPr>
          <p:cNvPr id="6" name="矩形 5">
            <a:extLst>
              <a:ext uri="{FF2B5EF4-FFF2-40B4-BE49-F238E27FC236}">
                <a16:creationId xmlns:a16="http://schemas.microsoft.com/office/drawing/2014/main" id="{39B08EAA-114F-F848-883D-06A77714790D}"/>
              </a:ext>
            </a:extLst>
          </p:cNvPr>
          <p:cNvSpPr/>
          <p:nvPr/>
        </p:nvSpPr>
        <p:spPr>
          <a:xfrm>
            <a:off x="5028162" y="4819470"/>
            <a:ext cx="2356887" cy="196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810DEA12-F656-1541-84E7-9C971F04F137}"/>
              </a:ext>
            </a:extLst>
          </p:cNvPr>
          <p:cNvCxnSpPr>
            <a:cxnSpLocks/>
            <a:stCxn id="11" idx="3"/>
          </p:cNvCxnSpPr>
          <p:nvPr/>
        </p:nvCxnSpPr>
        <p:spPr>
          <a:xfrm>
            <a:off x="3676650" y="5507831"/>
            <a:ext cx="1351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409D47E-1AD2-5D4F-9179-278603D10288}"/>
              </a:ext>
            </a:extLst>
          </p:cNvPr>
          <p:cNvSpPr/>
          <p:nvPr/>
        </p:nvSpPr>
        <p:spPr>
          <a:xfrm>
            <a:off x="4495800" y="2400300"/>
            <a:ext cx="1600200"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Times" pitchFamily="2" charset="0"/>
              </a:rPr>
              <a:t>Summary</a:t>
            </a:r>
            <a:endParaRPr kumimoji="1" lang="zh-CN" altLang="en-US" b="1" dirty="0">
              <a:solidFill>
                <a:schemeClr val="tx1"/>
              </a:solidFill>
              <a:latin typeface="Times" pitchFamily="2" charset="0"/>
            </a:endParaRPr>
          </a:p>
        </p:txBody>
      </p:sp>
      <p:cxnSp>
        <p:nvCxnSpPr>
          <p:cNvPr id="16" name="直线箭头连接符 15">
            <a:extLst>
              <a:ext uri="{FF2B5EF4-FFF2-40B4-BE49-F238E27FC236}">
                <a16:creationId xmlns:a16="http://schemas.microsoft.com/office/drawing/2014/main" id="{44570437-2AAE-EE47-B7DE-063E78ED680F}"/>
              </a:ext>
            </a:extLst>
          </p:cNvPr>
          <p:cNvCxnSpPr>
            <a:cxnSpLocks/>
            <a:endCxn id="15" idx="1"/>
          </p:cNvCxnSpPr>
          <p:nvPr/>
        </p:nvCxnSpPr>
        <p:spPr>
          <a:xfrm>
            <a:off x="3676650" y="29146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339B0C35-7027-A249-9FF0-515A336ADE2A}"/>
              </a:ext>
            </a:extLst>
          </p:cNvPr>
          <p:cNvSpPr/>
          <p:nvPr/>
        </p:nvSpPr>
        <p:spPr>
          <a:xfrm>
            <a:off x="7372350" y="2381250"/>
            <a:ext cx="1752602" cy="167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pitchFamily="2" charset="0"/>
              </a:rPr>
              <a:t>Question Answering System</a:t>
            </a:r>
            <a:endParaRPr kumimoji="1" lang="zh-CN" altLang="en-US" dirty="0">
              <a:latin typeface="Times" pitchFamily="2" charset="0"/>
            </a:endParaRPr>
          </a:p>
        </p:txBody>
      </p:sp>
      <p:sp>
        <p:nvSpPr>
          <p:cNvPr id="18" name="文本框 17">
            <a:extLst>
              <a:ext uri="{FF2B5EF4-FFF2-40B4-BE49-F238E27FC236}">
                <a16:creationId xmlns:a16="http://schemas.microsoft.com/office/drawing/2014/main" id="{C26AF596-06EA-BB46-A6B0-1AAE67895CC7}"/>
              </a:ext>
            </a:extLst>
          </p:cNvPr>
          <p:cNvSpPr txBox="1"/>
          <p:nvPr/>
        </p:nvSpPr>
        <p:spPr>
          <a:xfrm>
            <a:off x="1386855" y="1860828"/>
            <a:ext cx="1973617" cy="369332"/>
          </a:xfrm>
          <a:prstGeom prst="rect">
            <a:avLst/>
          </a:prstGeom>
          <a:noFill/>
        </p:spPr>
        <p:txBody>
          <a:bodyPr wrap="none" rtlCol="0">
            <a:spAutoFit/>
          </a:bodyPr>
          <a:lstStyle/>
          <a:p>
            <a:r>
              <a:rPr kumimoji="1" lang="en-US" altLang="zh-CN" dirty="0">
                <a:latin typeface="Times" pitchFamily="2" charset="0"/>
              </a:rPr>
              <a:t>Original Document</a:t>
            </a:r>
            <a:endParaRPr kumimoji="1" lang="zh-CN" altLang="en-US" dirty="0">
              <a:latin typeface="Times" pitchFamily="2" charset="0"/>
            </a:endParaRPr>
          </a:p>
        </p:txBody>
      </p:sp>
      <p:cxnSp>
        <p:nvCxnSpPr>
          <p:cNvPr id="19" name="直线箭头连接符 18">
            <a:extLst>
              <a:ext uri="{FF2B5EF4-FFF2-40B4-BE49-F238E27FC236}">
                <a16:creationId xmlns:a16="http://schemas.microsoft.com/office/drawing/2014/main" id="{D75231E2-66D6-E04F-A369-ECBEDFDBC060}"/>
              </a:ext>
            </a:extLst>
          </p:cNvPr>
          <p:cNvCxnSpPr>
            <a:cxnSpLocks/>
            <a:stCxn id="15" idx="3"/>
          </p:cNvCxnSpPr>
          <p:nvPr/>
        </p:nvCxnSpPr>
        <p:spPr>
          <a:xfrm>
            <a:off x="6096000" y="2914650"/>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3287C6F9-9EBC-4547-B1D2-C91312129D98}"/>
              </a:ext>
            </a:extLst>
          </p:cNvPr>
          <p:cNvCxnSpPr>
            <a:cxnSpLocks/>
          </p:cNvCxnSpPr>
          <p:nvPr/>
        </p:nvCxnSpPr>
        <p:spPr>
          <a:xfrm>
            <a:off x="3676650" y="3619500"/>
            <a:ext cx="3695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a:extLst>
              <a:ext uri="{FF2B5EF4-FFF2-40B4-BE49-F238E27FC236}">
                <a16:creationId xmlns:a16="http://schemas.microsoft.com/office/drawing/2014/main" id="{8B6C7A2E-1A2F-3E44-9F37-0827B8EA8EAA}"/>
              </a:ext>
            </a:extLst>
          </p:cNvPr>
          <p:cNvCxnSpPr>
            <a:endCxn id="17" idx="2"/>
          </p:cNvCxnSpPr>
          <p:nvPr/>
        </p:nvCxnSpPr>
        <p:spPr>
          <a:xfrm rot="5400000" flipH="1" flipV="1">
            <a:off x="6988085" y="4454434"/>
            <a:ext cx="1657530" cy="863602"/>
          </a:xfrm>
          <a:prstGeom prst="bentConnector3">
            <a:avLst>
              <a:gd name="adj1" fmla="val 143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7D005FE9-6987-3042-8229-12518C34DA30}"/>
              </a:ext>
            </a:extLst>
          </p:cNvPr>
          <p:cNvCxnSpPr>
            <a:cxnSpLocks/>
          </p:cNvCxnSpPr>
          <p:nvPr/>
        </p:nvCxnSpPr>
        <p:spPr>
          <a:xfrm>
            <a:off x="9124952" y="289560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E8639BA1-5CAC-7A42-AA84-0321073CE71E}"/>
              </a:ext>
            </a:extLst>
          </p:cNvPr>
          <p:cNvCxnSpPr>
            <a:cxnSpLocks/>
          </p:cNvCxnSpPr>
          <p:nvPr/>
        </p:nvCxnSpPr>
        <p:spPr>
          <a:xfrm>
            <a:off x="9124952" y="3619500"/>
            <a:ext cx="819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D3B1E92-425E-FE44-B159-1538AE68DB72}"/>
              </a:ext>
            </a:extLst>
          </p:cNvPr>
          <p:cNvSpPr/>
          <p:nvPr/>
        </p:nvSpPr>
        <p:spPr>
          <a:xfrm>
            <a:off x="9944100" y="2552700"/>
            <a:ext cx="2247900" cy="590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Answers from summary</a:t>
            </a:r>
            <a:endParaRPr kumimoji="1" lang="zh-CN" altLang="en-US" dirty="0"/>
          </a:p>
        </p:txBody>
      </p:sp>
      <p:sp>
        <p:nvSpPr>
          <p:cNvPr id="39" name="矩形 38">
            <a:extLst>
              <a:ext uri="{FF2B5EF4-FFF2-40B4-BE49-F238E27FC236}">
                <a16:creationId xmlns:a16="http://schemas.microsoft.com/office/drawing/2014/main" id="{86F9BDBF-56DF-A045-9138-D816787DA03A}"/>
              </a:ext>
            </a:extLst>
          </p:cNvPr>
          <p:cNvSpPr/>
          <p:nvPr/>
        </p:nvSpPr>
        <p:spPr>
          <a:xfrm>
            <a:off x="9944100" y="3381375"/>
            <a:ext cx="2247900" cy="7624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t>Answers from original document</a:t>
            </a:r>
            <a:endParaRPr kumimoji="1" lang="zh-CN" altLang="en-US" dirty="0"/>
          </a:p>
        </p:txBody>
      </p:sp>
      <p:sp>
        <p:nvSpPr>
          <p:cNvPr id="40" name="灯片编号占位符 39">
            <a:extLst>
              <a:ext uri="{FF2B5EF4-FFF2-40B4-BE49-F238E27FC236}">
                <a16:creationId xmlns:a16="http://schemas.microsoft.com/office/drawing/2014/main" id="{1967B04D-ED00-154C-9E25-91FB4B2DA89C}"/>
              </a:ext>
            </a:extLst>
          </p:cNvPr>
          <p:cNvSpPr>
            <a:spLocks noGrp="1"/>
          </p:cNvSpPr>
          <p:nvPr>
            <p:ph type="sldNum" sz="quarter" idx="12"/>
          </p:nvPr>
        </p:nvSpPr>
        <p:spPr/>
        <p:txBody>
          <a:bodyPr/>
          <a:lstStyle/>
          <a:p>
            <a:fld id="{8C2CDD54-CC58-7642-B4B3-C2A89A357650}" type="slidenum">
              <a:rPr kumimoji="1" lang="zh-CN" altLang="en-US" smtClean="0"/>
              <a:t>17</a:t>
            </a:fld>
            <a:endParaRPr kumimoji="1" lang="zh-CN" altLang="en-US"/>
          </a:p>
        </p:txBody>
      </p:sp>
      <p:sp>
        <p:nvSpPr>
          <p:cNvPr id="8" name="矩形 7">
            <a:extLst>
              <a:ext uri="{FF2B5EF4-FFF2-40B4-BE49-F238E27FC236}">
                <a16:creationId xmlns:a16="http://schemas.microsoft.com/office/drawing/2014/main" id="{F0BF07A4-6348-974D-AAFB-956C05366E3C}"/>
              </a:ext>
            </a:extLst>
          </p:cNvPr>
          <p:cNvSpPr/>
          <p:nvPr/>
        </p:nvSpPr>
        <p:spPr>
          <a:xfrm>
            <a:off x="838200" y="1690688"/>
            <a:ext cx="3336235" cy="5030787"/>
          </a:xfrm>
          <a:prstGeom prst="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1C4BF152-03C6-5045-A169-E1F1490CD74F}"/>
              </a:ext>
            </a:extLst>
          </p:cNvPr>
          <p:cNvSpPr/>
          <p:nvPr/>
        </p:nvSpPr>
        <p:spPr>
          <a:xfrm>
            <a:off x="4694582" y="4571820"/>
            <a:ext cx="3336235" cy="2286179"/>
          </a:xfrm>
          <a:prstGeom prst="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4750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A Semantic QA-Based Approach for Text Summarization Evaluation </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18</a:t>
            </a:fld>
            <a:endParaRPr kumimoji="1" lang="zh-CN" altLang="en-US"/>
          </a:p>
        </p:txBody>
      </p:sp>
      <p:sp>
        <p:nvSpPr>
          <p:cNvPr id="6" name="内容占位符 5">
            <a:extLst>
              <a:ext uri="{FF2B5EF4-FFF2-40B4-BE49-F238E27FC236}">
                <a16:creationId xmlns:a16="http://schemas.microsoft.com/office/drawing/2014/main" id="{4825C96C-E7EF-E149-9D37-1248C88CF396}"/>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94FD4363-83E1-4744-8E3A-62F7E3D4B045}"/>
              </a:ext>
            </a:extLst>
          </p:cNvPr>
          <p:cNvSpPr/>
          <p:nvPr/>
        </p:nvSpPr>
        <p:spPr>
          <a:xfrm>
            <a:off x="838200" y="1870836"/>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latin typeface="Times" pitchFamily="2" charset="0"/>
              </a:rPr>
              <a:t>the celebrity </a:t>
            </a:r>
            <a:r>
              <a:rPr lang="en" altLang="zh-CN" sz="2200" dirty="0">
                <a:solidFill>
                  <a:schemeClr val="tx1"/>
                </a:solidFill>
                <a:highlight>
                  <a:srgbClr val="FFFF00"/>
                </a:highlight>
                <a:latin typeface="Times" pitchFamily="2" charset="0"/>
              </a:rPr>
              <a:t>couple announced the arrival of their son , </a:t>
            </a:r>
            <a:r>
              <a:rPr lang="en" altLang="zh-CN" sz="2200" dirty="0" err="1">
                <a:solidFill>
                  <a:schemeClr val="tx1"/>
                </a:solidFill>
                <a:highlight>
                  <a:srgbClr val="FFFF00"/>
                </a:highlight>
                <a:latin typeface="Times" pitchFamily="2" charset="0"/>
              </a:rPr>
              <a:t>silas</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randall</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a:t>
            </a:r>
            <a:r>
              <a:rPr lang="en" altLang="zh-CN" sz="2200" dirty="0">
                <a:solidFill>
                  <a:schemeClr val="tx1"/>
                </a:solidFill>
                <a:highlight>
                  <a:srgbClr val="FFFF00"/>
                </a:highlight>
                <a:latin typeface="Times" pitchFamily="2" charset="0"/>
              </a:rPr>
              <a:t>. the couple announced the pregnancy in </a:t>
            </a:r>
            <a:r>
              <a:rPr lang="en" altLang="zh-CN" sz="2200" dirty="0" err="1">
                <a:solidFill>
                  <a:schemeClr val="tx1"/>
                </a:solidFill>
                <a:highlight>
                  <a:srgbClr val="FFFF00"/>
                </a:highlight>
                <a:latin typeface="Times" pitchFamily="2" charset="0"/>
              </a:rPr>
              <a:t>january</a:t>
            </a:r>
            <a:r>
              <a:rPr lang="en" altLang="zh-CN" sz="2200" dirty="0">
                <a:solidFill>
                  <a:schemeClr val="tx1"/>
                </a:solidFill>
                <a:latin typeface="Times" pitchFamily="2" charset="0"/>
              </a:rPr>
              <a:t> …… </a:t>
            </a:r>
            <a:r>
              <a:rPr lang="en" altLang="zh-CN" sz="2200" dirty="0">
                <a:solidFill>
                  <a:schemeClr val="tx1"/>
                </a:solidFill>
                <a:highlight>
                  <a:srgbClr val="FFFF00"/>
                </a:highlight>
                <a:latin typeface="Times" pitchFamily="2" charset="0"/>
              </a:rPr>
              <a:t>it is the first baby for both </a:t>
            </a:r>
            <a:r>
              <a:rPr lang="en" altLang="zh-CN" sz="2200" dirty="0">
                <a:solidFill>
                  <a:schemeClr val="tx1"/>
                </a:solidFill>
                <a:latin typeface="Times" pitchFamily="2" charset="0"/>
              </a:rPr>
              <a:t>.</a:t>
            </a:r>
          </a:p>
        </p:txBody>
      </p:sp>
      <p:sp>
        <p:nvSpPr>
          <p:cNvPr id="8" name="矩形 7">
            <a:extLst>
              <a:ext uri="{FF2B5EF4-FFF2-40B4-BE49-F238E27FC236}">
                <a16:creationId xmlns:a16="http://schemas.microsoft.com/office/drawing/2014/main" id="{6EBBA067-8414-2148-A657-80B78C445C35}"/>
              </a:ext>
            </a:extLst>
          </p:cNvPr>
          <p:cNvSpPr/>
          <p:nvPr/>
        </p:nvSpPr>
        <p:spPr>
          <a:xfrm>
            <a:off x="6425384" y="3358963"/>
            <a:ext cx="5463396" cy="1446550"/>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a:t>
            </a:r>
            <a:r>
              <a:rPr lang="en" altLang="zh-CN" sz="2200" dirty="0">
                <a:latin typeface="Times" pitchFamily="2" charset="0"/>
              </a:rPr>
              <a:t>welcome</a:t>
            </a:r>
            <a:r>
              <a:rPr lang="en" altLang="zh-CN" sz="2200" dirty="0">
                <a:effectLst/>
                <a:latin typeface="Times" pitchFamily="2" charset="0"/>
              </a:rPr>
              <a:t> their </a:t>
            </a:r>
            <a:r>
              <a:rPr lang="en" altLang="zh-CN" sz="2200" dirty="0">
                <a:latin typeface="Times" pitchFamily="2" charset="0"/>
              </a:rPr>
              <a:t>son , </a:t>
            </a:r>
            <a:r>
              <a:rPr lang="en" altLang="zh-CN" sz="2200" dirty="0" err="1">
                <a:latin typeface="Times" pitchFamily="2" charset="0"/>
              </a:rPr>
              <a:t>silas</a:t>
            </a:r>
            <a:r>
              <a:rPr lang="en" altLang="zh-CN" sz="2200" dirty="0">
                <a:latin typeface="Times" pitchFamily="2" charset="0"/>
              </a:rPr>
              <a:t> , who died in 2012 . </a:t>
            </a:r>
            <a:r>
              <a:rPr lang="en" altLang="zh-CN" sz="2200" dirty="0">
                <a:effectLst/>
                <a:latin typeface="Times" pitchFamily="2" charset="0"/>
              </a:rPr>
              <a:t>the couple announced the pregnancy in </a:t>
            </a:r>
            <a:r>
              <a:rPr lang="en" altLang="zh-CN" sz="2200" dirty="0" err="1">
                <a:effectLst/>
                <a:latin typeface="Times" pitchFamily="2" charset="0"/>
              </a:rPr>
              <a:t>january</a:t>
            </a:r>
            <a:r>
              <a:rPr lang="en" altLang="zh-CN" sz="2200" dirty="0">
                <a:effectLst/>
                <a:latin typeface="Times" pitchFamily="2" charset="0"/>
              </a:rPr>
              <a:t> </a:t>
            </a:r>
            <a:r>
              <a:rPr lang="en" altLang="zh-CN" sz="2200" dirty="0">
                <a:latin typeface="Times" pitchFamily="2" charset="0"/>
              </a:rPr>
              <a:t>. </a:t>
            </a:r>
          </a:p>
          <a:p>
            <a:endParaRPr lang="en" altLang="zh-CN" sz="2200" dirty="0">
              <a:effectLst/>
              <a:highlight>
                <a:srgbClr val="00FFFF"/>
              </a:highlight>
              <a:latin typeface="Times" pitchFamily="2" charset="0"/>
            </a:endParaRPr>
          </a:p>
        </p:txBody>
      </p:sp>
      <p:sp>
        <p:nvSpPr>
          <p:cNvPr id="9" name="内容占位符 2">
            <a:extLst>
              <a:ext uri="{FF2B5EF4-FFF2-40B4-BE49-F238E27FC236}">
                <a16:creationId xmlns:a16="http://schemas.microsoft.com/office/drawing/2014/main" id="{685CAD7B-1C7C-2D4C-B407-FEA1CD96B316}"/>
              </a:ext>
            </a:extLst>
          </p:cNvPr>
          <p:cNvSpPr txBox="1">
            <a:spLocks/>
          </p:cNvSpPr>
          <p:nvPr/>
        </p:nvSpPr>
        <p:spPr>
          <a:xfrm>
            <a:off x="6150776" y="2859186"/>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2</a:t>
            </a:r>
            <a:endParaRPr kumimoji="1" lang="zh-CN" altLang="en-US" dirty="0">
              <a:latin typeface="Times" pitchFamily="2" charset="0"/>
            </a:endParaRPr>
          </a:p>
        </p:txBody>
      </p:sp>
    </p:spTree>
    <p:extLst>
      <p:ext uri="{BB962C8B-B14F-4D97-AF65-F5344CB8AC3E}">
        <p14:creationId xmlns:p14="http://schemas.microsoft.com/office/powerpoint/2010/main" val="343838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19</a:t>
            </a:fld>
            <a:endParaRPr kumimoji="1" lang="zh-CN" altLang="en-US" dirty="0"/>
          </a:p>
        </p:txBody>
      </p:sp>
      <p:sp>
        <p:nvSpPr>
          <p:cNvPr id="7" name="矩形 6">
            <a:extLst>
              <a:ext uri="{FF2B5EF4-FFF2-40B4-BE49-F238E27FC236}">
                <a16:creationId xmlns:a16="http://schemas.microsoft.com/office/drawing/2014/main" id="{94FD4363-83E1-4744-8E3A-62F7E3D4B045}"/>
              </a:ext>
            </a:extLst>
          </p:cNvPr>
          <p:cNvSpPr/>
          <p:nvPr/>
        </p:nvSpPr>
        <p:spPr>
          <a:xfrm>
            <a:off x="838200" y="1870836"/>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latin typeface="Times" pitchFamily="2" charset="0"/>
              </a:rPr>
              <a:t>the celebrity </a:t>
            </a:r>
            <a:r>
              <a:rPr lang="en" altLang="zh-CN" sz="2200" dirty="0">
                <a:solidFill>
                  <a:schemeClr val="tx1"/>
                </a:solidFill>
                <a:highlight>
                  <a:srgbClr val="FFFF00"/>
                </a:highlight>
                <a:latin typeface="Times" pitchFamily="2" charset="0"/>
              </a:rPr>
              <a:t>couple announced the arrival of their son , </a:t>
            </a:r>
            <a:r>
              <a:rPr lang="en" altLang="zh-CN" sz="2200" dirty="0" err="1">
                <a:solidFill>
                  <a:schemeClr val="tx1"/>
                </a:solidFill>
                <a:highlight>
                  <a:srgbClr val="FFFF00"/>
                </a:highlight>
                <a:latin typeface="Times" pitchFamily="2" charset="0"/>
              </a:rPr>
              <a:t>silas</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randall</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a:t>
            </a:r>
            <a:r>
              <a:rPr lang="en" altLang="zh-CN" sz="2200" dirty="0">
                <a:solidFill>
                  <a:schemeClr val="tx1"/>
                </a:solidFill>
                <a:highlight>
                  <a:srgbClr val="FFFF00"/>
                </a:highlight>
                <a:latin typeface="Times" pitchFamily="2" charset="0"/>
              </a:rPr>
              <a:t>. the couple announced the pregnancy in </a:t>
            </a:r>
            <a:r>
              <a:rPr lang="en" altLang="zh-CN" sz="2200" dirty="0" err="1">
                <a:solidFill>
                  <a:schemeClr val="tx1"/>
                </a:solidFill>
                <a:highlight>
                  <a:srgbClr val="FFFF00"/>
                </a:highlight>
                <a:latin typeface="Times" pitchFamily="2" charset="0"/>
              </a:rPr>
              <a:t>january</a:t>
            </a:r>
            <a:r>
              <a:rPr lang="en" altLang="zh-CN" sz="2200" dirty="0">
                <a:solidFill>
                  <a:schemeClr val="tx1"/>
                </a:solidFill>
                <a:latin typeface="Times" pitchFamily="2" charset="0"/>
              </a:rPr>
              <a:t> …… </a:t>
            </a:r>
            <a:r>
              <a:rPr lang="en" altLang="zh-CN" sz="2200" dirty="0">
                <a:solidFill>
                  <a:schemeClr val="tx1"/>
                </a:solidFill>
                <a:highlight>
                  <a:srgbClr val="FFFF00"/>
                </a:highlight>
                <a:latin typeface="Times" pitchFamily="2" charset="0"/>
              </a:rPr>
              <a:t>it is the first baby for both </a:t>
            </a:r>
            <a:r>
              <a:rPr lang="en" altLang="zh-CN" sz="2200" dirty="0">
                <a:solidFill>
                  <a:schemeClr val="tx1"/>
                </a:solidFill>
                <a:latin typeface="Times" pitchFamily="2" charset="0"/>
              </a:rPr>
              <a:t>.</a:t>
            </a:r>
          </a:p>
        </p:txBody>
      </p:sp>
      <p:sp>
        <p:nvSpPr>
          <p:cNvPr id="8" name="矩形 7">
            <a:extLst>
              <a:ext uri="{FF2B5EF4-FFF2-40B4-BE49-F238E27FC236}">
                <a16:creationId xmlns:a16="http://schemas.microsoft.com/office/drawing/2014/main" id="{6EBBA067-8414-2148-A657-80B78C445C35}"/>
              </a:ext>
            </a:extLst>
          </p:cNvPr>
          <p:cNvSpPr/>
          <p:nvPr/>
        </p:nvSpPr>
        <p:spPr>
          <a:xfrm>
            <a:off x="6425384" y="3358963"/>
            <a:ext cx="5463396" cy="1446550"/>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a:t>
            </a:r>
            <a:r>
              <a:rPr lang="en" altLang="zh-CN" sz="2200" dirty="0">
                <a:latin typeface="Times" pitchFamily="2" charset="0"/>
              </a:rPr>
              <a:t>welcome</a:t>
            </a:r>
            <a:r>
              <a:rPr lang="en" altLang="zh-CN" sz="2200" dirty="0">
                <a:effectLst/>
                <a:latin typeface="Times" pitchFamily="2" charset="0"/>
              </a:rPr>
              <a:t> their </a:t>
            </a:r>
            <a:r>
              <a:rPr lang="en" altLang="zh-CN" sz="2200" dirty="0">
                <a:latin typeface="Times" pitchFamily="2" charset="0"/>
              </a:rPr>
              <a:t>son , </a:t>
            </a:r>
            <a:r>
              <a:rPr lang="en" altLang="zh-CN" sz="2200" dirty="0" err="1">
                <a:latin typeface="Times" pitchFamily="2" charset="0"/>
              </a:rPr>
              <a:t>silas</a:t>
            </a:r>
            <a:r>
              <a:rPr lang="en" altLang="zh-CN" sz="2200" dirty="0">
                <a:latin typeface="Times" pitchFamily="2" charset="0"/>
              </a:rPr>
              <a:t> , who died in 2012 . </a:t>
            </a:r>
            <a:r>
              <a:rPr lang="en" altLang="zh-CN" sz="2200" dirty="0">
                <a:effectLst/>
                <a:latin typeface="Times" pitchFamily="2" charset="0"/>
              </a:rPr>
              <a:t>the couple announced the pregnancy in </a:t>
            </a:r>
            <a:r>
              <a:rPr lang="en" altLang="zh-CN" sz="2200" dirty="0" err="1">
                <a:effectLst/>
                <a:latin typeface="Times" pitchFamily="2" charset="0"/>
              </a:rPr>
              <a:t>january</a:t>
            </a:r>
            <a:r>
              <a:rPr lang="en" altLang="zh-CN" sz="2200" dirty="0">
                <a:effectLst/>
                <a:latin typeface="Times" pitchFamily="2" charset="0"/>
              </a:rPr>
              <a:t> </a:t>
            </a:r>
            <a:r>
              <a:rPr lang="en" altLang="zh-CN" sz="2200" dirty="0">
                <a:latin typeface="Times" pitchFamily="2" charset="0"/>
              </a:rPr>
              <a:t>. </a:t>
            </a:r>
          </a:p>
          <a:p>
            <a:endParaRPr lang="en" altLang="zh-CN" sz="2200" dirty="0">
              <a:effectLst/>
              <a:highlight>
                <a:srgbClr val="00FFFF"/>
              </a:highlight>
              <a:latin typeface="Times" pitchFamily="2" charset="0"/>
            </a:endParaRPr>
          </a:p>
        </p:txBody>
      </p:sp>
      <p:sp>
        <p:nvSpPr>
          <p:cNvPr id="9" name="内容占位符 2">
            <a:extLst>
              <a:ext uri="{FF2B5EF4-FFF2-40B4-BE49-F238E27FC236}">
                <a16:creationId xmlns:a16="http://schemas.microsoft.com/office/drawing/2014/main" id="{685CAD7B-1C7C-2D4C-B407-FEA1CD96B316}"/>
              </a:ext>
            </a:extLst>
          </p:cNvPr>
          <p:cNvSpPr txBox="1">
            <a:spLocks/>
          </p:cNvSpPr>
          <p:nvPr/>
        </p:nvSpPr>
        <p:spPr>
          <a:xfrm>
            <a:off x="6150776" y="2859186"/>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2</a:t>
            </a:r>
            <a:endParaRPr kumimoji="1" lang="zh-CN" altLang="en-US" dirty="0">
              <a:latin typeface="Times" pitchFamily="2" charset="0"/>
            </a:endParaRPr>
          </a:p>
        </p:txBody>
      </p:sp>
      <p:sp>
        <p:nvSpPr>
          <p:cNvPr id="10" name="标题 1">
            <a:extLst>
              <a:ext uri="{FF2B5EF4-FFF2-40B4-BE49-F238E27FC236}">
                <a16:creationId xmlns:a16="http://schemas.microsoft.com/office/drawing/2014/main" id="{FCDB39E9-50BE-A84B-9D5C-76920B58ACE8}"/>
              </a:ext>
            </a:extLst>
          </p:cNvPr>
          <p:cNvSpPr txBox="1">
            <a:spLocks/>
          </p:cNvSpPr>
          <p:nvPr/>
        </p:nvSpPr>
        <p:spPr>
          <a:xfrm>
            <a:off x="990600" y="5175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11" name="文本框 10">
            <a:extLst>
              <a:ext uri="{FF2B5EF4-FFF2-40B4-BE49-F238E27FC236}">
                <a16:creationId xmlns:a16="http://schemas.microsoft.com/office/drawing/2014/main" id="{32F2DD37-C187-2147-98E9-36ACF3DCE04B}"/>
              </a:ext>
            </a:extLst>
          </p:cNvPr>
          <p:cNvSpPr txBox="1"/>
          <p:nvPr/>
        </p:nvSpPr>
        <p:spPr>
          <a:xfrm>
            <a:off x="7663544" y="5390292"/>
            <a:ext cx="1999265" cy="369332"/>
          </a:xfrm>
          <a:prstGeom prst="rect">
            <a:avLst/>
          </a:prstGeom>
          <a:noFill/>
        </p:spPr>
        <p:txBody>
          <a:bodyPr wrap="none" rtlCol="0">
            <a:spAutoFit/>
          </a:bodyPr>
          <a:lstStyle/>
          <a:p>
            <a:r>
              <a:rPr kumimoji="1" lang="en-US" altLang="zh-CN" dirty="0">
                <a:latin typeface="Times" pitchFamily="2" charset="0"/>
              </a:rPr>
              <a:t>Generate Questions</a:t>
            </a:r>
            <a:endParaRPr kumimoji="1" lang="zh-CN" altLang="en-US" dirty="0">
              <a:latin typeface="Times" pitchFamily="2" charset="0"/>
            </a:endParaRPr>
          </a:p>
        </p:txBody>
      </p:sp>
      <p:cxnSp>
        <p:nvCxnSpPr>
          <p:cNvPr id="13" name="直线箭头连接符 12">
            <a:extLst>
              <a:ext uri="{FF2B5EF4-FFF2-40B4-BE49-F238E27FC236}">
                <a16:creationId xmlns:a16="http://schemas.microsoft.com/office/drawing/2014/main" id="{68747486-26BB-3D4E-ABC7-D28BBB8D2DDA}"/>
              </a:ext>
            </a:extLst>
          </p:cNvPr>
          <p:cNvCxnSpPr>
            <a:cxnSpLocks/>
            <a:endCxn id="11" idx="0"/>
          </p:cNvCxnSpPr>
          <p:nvPr/>
        </p:nvCxnSpPr>
        <p:spPr>
          <a:xfrm>
            <a:off x="8663176" y="4760800"/>
            <a:ext cx="1" cy="6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7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AEAF-DF22-CD42-B7DE-36DCC477F8C4}"/>
              </a:ext>
            </a:extLst>
          </p:cNvPr>
          <p:cNvSpPr>
            <a:spLocks noGrp="1"/>
          </p:cNvSpPr>
          <p:nvPr>
            <p:ph type="title"/>
          </p:nvPr>
        </p:nvSpPr>
        <p:spPr/>
        <p:txBody>
          <a:bodyPr/>
          <a:lstStyle/>
          <a:p>
            <a:r>
              <a:rPr kumimoji="1" lang="en-US" altLang="zh-CN" dirty="0">
                <a:latin typeface="Times" pitchFamily="2" charset="0"/>
              </a:rPr>
              <a:t>Outline</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6ACE622B-6353-6643-90DB-2BE24C9C97F2}"/>
              </a:ext>
            </a:extLst>
          </p:cNvPr>
          <p:cNvSpPr>
            <a:spLocks noGrp="1"/>
          </p:cNvSpPr>
          <p:nvPr>
            <p:ph idx="1"/>
          </p:nvPr>
        </p:nvSpPr>
        <p:spPr/>
        <p:txBody>
          <a:bodyPr/>
          <a:lstStyle/>
          <a:p>
            <a:r>
              <a:rPr kumimoji="1" lang="en-US" altLang="zh-CN" dirty="0">
                <a:latin typeface="Times" pitchFamily="2" charset="0"/>
              </a:rPr>
              <a:t>Motivation</a:t>
            </a:r>
          </a:p>
          <a:p>
            <a:r>
              <a:rPr kumimoji="1" lang="en-US" altLang="zh-CN" dirty="0">
                <a:latin typeface="Times" pitchFamily="2" charset="0"/>
              </a:rPr>
              <a:t>Question-Answering based Summarization Evaluation</a:t>
            </a:r>
          </a:p>
          <a:p>
            <a:pPr lvl="1"/>
            <a:r>
              <a:rPr lang="en" altLang="zh-CN" dirty="0">
                <a:latin typeface="Times" pitchFamily="2" charset="0"/>
              </a:rPr>
              <a:t>A Semantic QA-Based Approach for Text Summarization Evaluation </a:t>
            </a:r>
          </a:p>
          <a:p>
            <a:pPr lvl="1"/>
            <a:r>
              <a:rPr lang="en" altLang="zh-CN" dirty="0">
                <a:latin typeface="Times" pitchFamily="2" charset="0"/>
              </a:rPr>
              <a:t>FEQA: A Question Answering Evaluation Framework for Faithfulness Assessment in Abstractive Summarization</a:t>
            </a:r>
          </a:p>
          <a:p>
            <a:r>
              <a:rPr lang="en" altLang="zh-CN" dirty="0">
                <a:latin typeface="Times" pitchFamily="2" charset="0"/>
              </a:rPr>
              <a:t>Conclusion</a:t>
            </a:r>
            <a:endParaRPr lang="zh-CN" altLang="en-US" dirty="0"/>
          </a:p>
          <a:p>
            <a:pPr lvl="1"/>
            <a:endParaRPr kumimoji="1" lang="en-US"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D98C505F-4EA2-E04D-B856-4BA4586EA5FD}"/>
              </a:ext>
            </a:extLst>
          </p:cNvPr>
          <p:cNvSpPr>
            <a:spLocks noGrp="1"/>
          </p:cNvSpPr>
          <p:nvPr>
            <p:ph type="sldNum" sz="quarter" idx="12"/>
          </p:nvPr>
        </p:nvSpPr>
        <p:spPr/>
        <p:txBody>
          <a:bodyPr/>
          <a:lstStyle/>
          <a:p>
            <a:fld id="{8C2CDD54-CC58-7642-B4B3-C2A89A357650}" type="slidenum">
              <a:rPr kumimoji="1" lang="zh-CN" altLang="en-US" smtClean="0"/>
              <a:t>2</a:t>
            </a:fld>
            <a:endParaRPr kumimoji="1" lang="zh-CN" altLang="en-US"/>
          </a:p>
        </p:txBody>
      </p:sp>
    </p:spTree>
    <p:extLst>
      <p:ext uri="{BB962C8B-B14F-4D97-AF65-F5344CB8AC3E}">
        <p14:creationId xmlns:p14="http://schemas.microsoft.com/office/powerpoint/2010/main" val="2116754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pic>
        <p:nvPicPr>
          <p:cNvPr id="5" name="内容占位符 4">
            <a:extLst>
              <a:ext uri="{FF2B5EF4-FFF2-40B4-BE49-F238E27FC236}">
                <a16:creationId xmlns:a16="http://schemas.microsoft.com/office/drawing/2014/main" id="{18F9FB65-088C-5B4C-AA31-B6D4BC5C3B64}"/>
              </a:ext>
            </a:extLst>
          </p:cNvPr>
          <p:cNvPicPr>
            <a:picLocks noGrp="1" noChangeAspect="1"/>
          </p:cNvPicPr>
          <p:nvPr>
            <p:ph idx="1"/>
          </p:nvPr>
        </p:nvPicPr>
        <p:blipFill>
          <a:blip r:embed="rId3"/>
          <a:stretch>
            <a:fillRect/>
          </a:stretch>
        </p:blipFill>
        <p:spPr>
          <a:xfrm>
            <a:off x="2787650" y="2013744"/>
            <a:ext cx="6616700" cy="3975100"/>
          </a:xfrm>
          <a:prstGeom prst="rect">
            <a:avLst/>
          </a:prstGeom>
        </p:spPr>
      </p:pic>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20</a:t>
            </a:fld>
            <a:endParaRPr kumimoji="1" lang="zh-CN" altLang="en-US"/>
          </a:p>
        </p:txBody>
      </p:sp>
    </p:spTree>
    <p:extLst>
      <p:ext uri="{BB962C8B-B14F-4D97-AF65-F5344CB8AC3E}">
        <p14:creationId xmlns:p14="http://schemas.microsoft.com/office/powerpoint/2010/main" val="3464894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21</a:t>
            </a:fld>
            <a:endParaRPr kumimoji="1" lang="zh-CN" altLang="en-US"/>
          </a:p>
        </p:txBody>
      </p:sp>
      <p:pic>
        <p:nvPicPr>
          <p:cNvPr id="7" name="图片 6">
            <a:extLst>
              <a:ext uri="{FF2B5EF4-FFF2-40B4-BE49-F238E27FC236}">
                <a16:creationId xmlns:a16="http://schemas.microsoft.com/office/drawing/2014/main" id="{8DCDCE7C-7BAB-714E-84F6-572EF0E2C550}"/>
              </a:ext>
            </a:extLst>
          </p:cNvPr>
          <p:cNvPicPr>
            <a:picLocks noChangeAspect="1"/>
          </p:cNvPicPr>
          <p:nvPr/>
        </p:nvPicPr>
        <p:blipFill rotWithShape="1">
          <a:blip r:embed="rId3"/>
          <a:srcRect t="1" b="57810"/>
          <a:stretch/>
        </p:blipFill>
        <p:spPr>
          <a:xfrm>
            <a:off x="100499" y="2112893"/>
            <a:ext cx="11991001" cy="1465194"/>
          </a:xfrm>
          <a:prstGeom prst="rect">
            <a:avLst/>
          </a:prstGeom>
        </p:spPr>
      </p:pic>
      <p:sp>
        <p:nvSpPr>
          <p:cNvPr id="5" name="文本框 4">
            <a:extLst>
              <a:ext uri="{FF2B5EF4-FFF2-40B4-BE49-F238E27FC236}">
                <a16:creationId xmlns:a16="http://schemas.microsoft.com/office/drawing/2014/main" id="{AAF17B51-B986-A542-AF74-CC845B70EEC0}"/>
              </a:ext>
            </a:extLst>
          </p:cNvPr>
          <p:cNvSpPr txBox="1"/>
          <p:nvPr/>
        </p:nvSpPr>
        <p:spPr>
          <a:xfrm>
            <a:off x="2746299" y="3823604"/>
            <a:ext cx="1658596" cy="400110"/>
          </a:xfrm>
          <a:prstGeom prst="rect">
            <a:avLst/>
          </a:prstGeom>
          <a:noFill/>
        </p:spPr>
        <p:txBody>
          <a:bodyPr wrap="none" rtlCol="0">
            <a:spAutoFit/>
          </a:bodyPr>
          <a:lstStyle/>
          <a:p>
            <a:r>
              <a:rPr kumimoji="1" lang="en-US" altLang="zh-CN" sz="2000" dirty="0">
                <a:latin typeface="Times" pitchFamily="2" charset="0"/>
              </a:rPr>
              <a:t>Model: BART</a:t>
            </a:r>
            <a:endParaRPr kumimoji="1" lang="zh-CN" altLang="en-US" dirty="0">
              <a:latin typeface="Times" pitchFamily="2" charset="0"/>
            </a:endParaRPr>
          </a:p>
        </p:txBody>
      </p:sp>
      <p:sp>
        <p:nvSpPr>
          <p:cNvPr id="8" name="矩形 7">
            <a:extLst>
              <a:ext uri="{FF2B5EF4-FFF2-40B4-BE49-F238E27FC236}">
                <a16:creationId xmlns:a16="http://schemas.microsoft.com/office/drawing/2014/main" id="{63FB3CB9-3C72-944C-9CE2-C1E3CA47376C}"/>
              </a:ext>
            </a:extLst>
          </p:cNvPr>
          <p:cNvSpPr/>
          <p:nvPr/>
        </p:nvSpPr>
        <p:spPr>
          <a:xfrm>
            <a:off x="2584174" y="2112893"/>
            <a:ext cx="6579704" cy="1600131"/>
          </a:xfrm>
          <a:prstGeom prst="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FE327B5E-5C50-2546-B334-B3619AD884A1}"/>
              </a:ext>
            </a:extLst>
          </p:cNvPr>
          <p:cNvSpPr txBox="1"/>
          <p:nvPr/>
        </p:nvSpPr>
        <p:spPr>
          <a:xfrm>
            <a:off x="5003275" y="3823604"/>
            <a:ext cx="1489510" cy="400110"/>
          </a:xfrm>
          <a:prstGeom prst="rect">
            <a:avLst/>
          </a:prstGeom>
          <a:noFill/>
        </p:spPr>
        <p:txBody>
          <a:bodyPr wrap="none" rtlCol="0">
            <a:spAutoFit/>
          </a:bodyPr>
          <a:lstStyle/>
          <a:p>
            <a:r>
              <a:rPr kumimoji="1" lang="en-US" altLang="zh-CN" sz="2000" dirty="0">
                <a:latin typeface="Times" pitchFamily="2" charset="0"/>
              </a:rPr>
              <a:t>Data: QA2D</a:t>
            </a:r>
            <a:endParaRPr kumimoji="1" lang="zh-CN" altLang="en-US" dirty="0">
              <a:latin typeface="Times" pitchFamily="2" charset="0"/>
            </a:endParaRPr>
          </a:p>
        </p:txBody>
      </p:sp>
      <p:pic>
        <p:nvPicPr>
          <p:cNvPr id="10" name="图片 9">
            <a:extLst>
              <a:ext uri="{FF2B5EF4-FFF2-40B4-BE49-F238E27FC236}">
                <a16:creationId xmlns:a16="http://schemas.microsoft.com/office/drawing/2014/main" id="{6A6A34C2-9757-4F45-A5FC-DFAC27CEA0EE}"/>
              </a:ext>
            </a:extLst>
          </p:cNvPr>
          <p:cNvPicPr>
            <a:picLocks noChangeAspect="1"/>
          </p:cNvPicPr>
          <p:nvPr/>
        </p:nvPicPr>
        <p:blipFill>
          <a:blip r:embed="rId4"/>
          <a:stretch>
            <a:fillRect/>
          </a:stretch>
        </p:blipFill>
        <p:spPr>
          <a:xfrm>
            <a:off x="2584174" y="4410800"/>
            <a:ext cx="5715000" cy="977900"/>
          </a:xfrm>
          <a:prstGeom prst="rect">
            <a:avLst/>
          </a:prstGeom>
        </p:spPr>
      </p:pic>
      <p:sp>
        <p:nvSpPr>
          <p:cNvPr id="11" name="矩形 10">
            <a:extLst>
              <a:ext uri="{FF2B5EF4-FFF2-40B4-BE49-F238E27FC236}">
                <a16:creationId xmlns:a16="http://schemas.microsoft.com/office/drawing/2014/main" id="{8268496D-D580-694F-BCD1-1845D4AF909B}"/>
              </a:ext>
            </a:extLst>
          </p:cNvPr>
          <p:cNvSpPr/>
          <p:nvPr/>
        </p:nvSpPr>
        <p:spPr>
          <a:xfrm>
            <a:off x="6838122" y="4410800"/>
            <a:ext cx="775252" cy="499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3071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22</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8DCDCE7C-7BAB-714E-84F6-572EF0E2C550}"/>
              </a:ext>
            </a:extLst>
          </p:cNvPr>
          <p:cNvPicPr>
            <a:picLocks noChangeAspect="1"/>
          </p:cNvPicPr>
          <p:nvPr/>
        </p:nvPicPr>
        <p:blipFill>
          <a:blip r:embed="rId3"/>
          <a:stretch>
            <a:fillRect/>
          </a:stretch>
        </p:blipFill>
        <p:spPr>
          <a:xfrm>
            <a:off x="100499" y="2112893"/>
            <a:ext cx="11991001" cy="3472898"/>
          </a:xfrm>
          <a:prstGeom prst="rect">
            <a:avLst/>
          </a:prstGeom>
        </p:spPr>
      </p:pic>
      <p:sp>
        <p:nvSpPr>
          <p:cNvPr id="9" name="矩形 8">
            <a:extLst>
              <a:ext uri="{FF2B5EF4-FFF2-40B4-BE49-F238E27FC236}">
                <a16:creationId xmlns:a16="http://schemas.microsoft.com/office/drawing/2014/main" id="{E6AFDA70-1A08-E242-9EE4-F1750511292F}"/>
              </a:ext>
            </a:extLst>
          </p:cNvPr>
          <p:cNvSpPr/>
          <p:nvPr/>
        </p:nvSpPr>
        <p:spPr>
          <a:xfrm>
            <a:off x="9163878" y="3558209"/>
            <a:ext cx="2643809" cy="377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05790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23</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8DCDCE7C-7BAB-714E-84F6-572EF0E2C550}"/>
              </a:ext>
            </a:extLst>
          </p:cNvPr>
          <p:cNvPicPr>
            <a:picLocks noChangeAspect="1"/>
          </p:cNvPicPr>
          <p:nvPr/>
        </p:nvPicPr>
        <p:blipFill>
          <a:blip r:embed="rId3"/>
          <a:stretch>
            <a:fillRect/>
          </a:stretch>
        </p:blipFill>
        <p:spPr>
          <a:xfrm>
            <a:off x="100499" y="2112893"/>
            <a:ext cx="11991001" cy="3472898"/>
          </a:xfrm>
          <a:prstGeom prst="rect">
            <a:avLst/>
          </a:prstGeom>
        </p:spPr>
      </p:pic>
      <p:sp>
        <p:nvSpPr>
          <p:cNvPr id="8" name="文本框 7">
            <a:extLst>
              <a:ext uri="{FF2B5EF4-FFF2-40B4-BE49-F238E27FC236}">
                <a16:creationId xmlns:a16="http://schemas.microsoft.com/office/drawing/2014/main" id="{D089FEA6-4318-114A-91F6-D19F5CFACEC1}"/>
              </a:ext>
            </a:extLst>
          </p:cNvPr>
          <p:cNvSpPr txBox="1"/>
          <p:nvPr/>
        </p:nvSpPr>
        <p:spPr>
          <a:xfrm>
            <a:off x="5310595" y="5666492"/>
            <a:ext cx="2146421" cy="400110"/>
          </a:xfrm>
          <a:prstGeom prst="rect">
            <a:avLst/>
          </a:prstGeom>
          <a:noFill/>
        </p:spPr>
        <p:txBody>
          <a:bodyPr wrap="none" rtlCol="0">
            <a:spAutoFit/>
          </a:bodyPr>
          <a:lstStyle/>
          <a:p>
            <a:r>
              <a:rPr kumimoji="1" lang="en-US" altLang="zh-CN" sz="2000" dirty="0">
                <a:latin typeface="Times" pitchFamily="2" charset="0"/>
              </a:rPr>
              <a:t>Model: BERT-base</a:t>
            </a:r>
            <a:endParaRPr kumimoji="1" lang="zh-CN" altLang="en-US" dirty="0">
              <a:latin typeface="Times" pitchFamily="2" charset="0"/>
            </a:endParaRPr>
          </a:p>
        </p:txBody>
      </p:sp>
      <p:sp>
        <p:nvSpPr>
          <p:cNvPr id="9" name="文本框 8">
            <a:extLst>
              <a:ext uri="{FF2B5EF4-FFF2-40B4-BE49-F238E27FC236}">
                <a16:creationId xmlns:a16="http://schemas.microsoft.com/office/drawing/2014/main" id="{BBB27D47-D815-DF45-9BC0-AD0E7B784F96}"/>
              </a:ext>
            </a:extLst>
          </p:cNvPr>
          <p:cNvSpPr txBox="1"/>
          <p:nvPr/>
        </p:nvSpPr>
        <p:spPr>
          <a:xfrm>
            <a:off x="7567571" y="5666492"/>
            <a:ext cx="3749744" cy="400110"/>
          </a:xfrm>
          <a:prstGeom prst="rect">
            <a:avLst/>
          </a:prstGeom>
          <a:noFill/>
        </p:spPr>
        <p:txBody>
          <a:bodyPr wrap="none" rtlCol="0">
            <a:spAutoFit/>
          </a:bodyPr>
          <a:lstStyle/>
          <a:p>
            <a:r>
              <a:rPr kumimoji="1" lang="en-US" altLang="zh-CN" sz="2000" dirty="0">
                <a:latin typeface="Times" pitchFamily="2" charset="0"/>
              </a:rPr>
              <a:t>Data: SQuAD-1.1 and </a:t>
            </a:r>
            <a:r>
              <a:rPr kumimoji="1" lang="en-US" altLang="zh-CN" sz="2000" dirty="0" err="1">
                <a:latin typeface="Times" pitchFamily="2" charset="0"/>
              </a:rPr>
              <a:t>SQuAD</a:t>
            </a:r>
            <a:r>
              <a:rPr kumimoji="1" lang="en-US" altLang="zh-CN" sz="2000" dirty="0">
                <a:latin typeface="Times" pitchFamily="2" charset="0"/>
              </a:rPr>
              <a:t> 2.0</a:t>
            </a:r>
            <a:endParaRPr kumimoji="1" lang="zh-CN" altLang="en-US" dirty="0">
              <a:latin typeface="Times" pitchFamily="2" charset="0"/>
            </a:endParaRPr>
          </a:p>
        </p:txBody>
      </p:sp>
      <p:sp>
        <p:nvSpPr>
          <p:cNvPr id="11" name="矩形 10">
            <a:extLst>
              <a:ext uri="{FF2B5EF4-FFF2-40B4-BE49-F238E27FC236}">
                <a16:creationId xmlns:a16="http://schemas.microsoft.com/office/drawing/2014/main" id="{13337F9B-C9F5-C94C-81AD-F09C1D4786C1}"/>
              </a:ext>
            </a:extLst>
          </p:cNvPr>
          <p:cNvSpPr/>
          <p:nvPr/>
        </p:nvSpPr>
        <p:spPr>
          <a:xfrm>
            <a:off x="9163878" y="3558209"/>
            <a:ext cx="2643809" cy="377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9CDDF608-9410-E14F-8EBC-222D5B7B405C}"/>
              </a:ext>
            </a:extLst>
          </p:cNvPr>
          <p:cNvSpPr/>
          <p:nvPr/>
        </p:nvSpPr>
        <p:spPr>
          <a:xfrm>
            <a:off x="100499" y="3817117"/>
            <a:ext cx="11991000" cy="1600131"/>
          </a:xfrm>
          <a:prstGeom prst="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56263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24</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8DCDCE7C-7BAB-714E-84F6-572EF0E2C550}"/>
              </a:ext>
            </a:extLst>
          </p:cNvPr>
          <p:cNvPicPr>
            <a:picLocks noChangeAspect="1"/>
          </p:cNvPicPr>
          <p:nvPr/>
        </p:nvPicPr>
        <p:blipFill>
          <a:blip r:embed="rId3"/>
          <a:stretch>
            <a:fillRect/>
          </a:stretch>
        </p:blipFill>
        <p:spPr>
          <a:xfrm>
            <a:off x="100499" y="2112893"/>
            <a:ext cx="11991001" cy="3472898"/>
          </a:xfrm>
          <a:prstGeom prst="rect">
            <a:avLst/>
          </a:prstGeom>
        </p:spPr>
      </p:pic>
      <p:sp>
        <p:nvSpPr>
          <p:cNvPr id="8" name="文本框 7">
            <a:extLst>
              <a:ext uri="{FF2B5EF4-FFF2-40B4-BE49-F238E27FC236}">
                <a16:creationId xmlns:a16="http://schemas.microsoft.com/office/drawing/2014/main" id="{D089FEA6-4318-114A-91F6-D19F5CFACEC1}"/>
              </a:ext>
            </a:extLst>
          </p:cNvPr>
          <p:cNvSpPr txBox="1"/>
          <p:nvPr/>
        </p:nvSpPr>
        <p:spPr>
          <a:xfrm>
            <a:off x="5310595" y="5666492"/>
            <a:ext cx="2146421" cy="400110"/>
          </a:xfrm>
          <a:prstGeom prst="rect">
            <a:avLst/>
          </a:prstGeom>
          <a:noFill/>
        </p:spPr>
        <p:txBody>
          <a:bodyPr wrap="none" rtlCol="0">
            <a:spAutoFit/>
          </a:bodyPr>
          <a:lstStyle/>
          <a:p>
            <a:r>
              <a:rPr kumimoji="1" lang="en-US" altLang="zh-CN" sz="2000" dirty="0">
                <a:latin typeface="Times" pitchFamily="2" charset="0"/>
              </a:rPr>
              <a:t>Model: BERT-base</a:t>
            </a:r>
            <a:endParaRPr kumimoji="1" lang="zh-CN" altLang="en-US" dirty="0">
              <a:latin typeface="Times" pitchFamily="2" charset="0"/>
            </a:endParaRPr>
          </a:p>
        </p:txBody>
      </p:sp>
      <p:sp>
        <p:nvSpPr>
          <p:cNvPr id="9" name="文本框 8">
            <a:extLst>
              <a:ext uri="{FF2B5EF4-FFF2-40B4-BE49-F238E27FC236}">
                <a16:creationId xmlns:a16="http://schemas.microsoft.com/office/drawing/2014/main" id="{BBB27D47-D815-DF45-9BC0-AD0E7B784F96}"/>
              </a:ext>
            </a:extLst>
          </p:cNvPr>
          <p:cNvSpPr txBox="1"/>
          <p:nvPr/>
        </p:nvSpPr>
        <p:spPr>
          <a:xfrm>
            <a:off x="7567571" y="5666492"/>
            <a:ext cx="3749744" cy="400110"/>
          </a:xfrm>
          <a:prstGeom prst="rect">
            <a:avLst/>
          </a:prstGeom>
          <a:noFill/>
        </p:spPr>
        <p:txBody>
          <a:bodyPr wrap="none" rtlCol="0">
            <a:spAutoFit/>
          </a:bodyPr>
          <a:lstStyle/>
          <a:p>
            <a:r>
              <a:rPr kumimoji="1" lang="en-US" altLang="zh-CN" sz="2000" dirty="0">
                <a:latin typeface="Times" pitchFamily="2" charset="0"/>
              </a:rPr>
              <a:t>Data: SQuAD-1.1 and </a:t>
            </a:r>
            <a:r>
              <a:rPr kumimoji="1" lang="en-US" altLang="zh-CN" sz="2000" dirty="0" err="1">
                <a:latin typeface="Times" pitchFamily="2" charset="0"/>
              </a:rPr>
              <a:t>SQuAD</a:t>
            </a:r>
            <a:r>
              <a:rPr kumimoji="1" lang="en-US" altLang="zh-CN" sz="2000" dirty="0">
                <a:latin typeface="Times" pitchFamily="2" charset="0"/>
              </a:rPr>
              <a:t> 2.0</a:t>
            </a:r>
            <a:endParaRPr kumimoji="1" lang="zh-CN" altLang="en-US" dirty="0">
              <a:latin typeface="Times" pitchFamily="2" charset="0"/>
            </a:endParaRPr>
          </a:p>
        </p:txBody>
      </p:sp>
      <p:sp>
        <p:nvSpPr>
          <p:cNvPr id="10" name="矩形 9">
            <a:extLst>
              <a:ext uri="{FF2B5EF4-FFF2-40B4-BE49-F238E27FC236}">
                <a16:creationId xmlns:a16="http://schemas.microsoft.com/office/drawing/2014/main" id="{9CDDF608-9410-E14F-8EBC-222D5B7B405C}"/>
              </a:ext>
            </a:extLst>
          </p:cNvPr>
          <p:cNvSpPr/>
          <p:nvPr/>
        </p:nvSpPr>
        <p:spPr>
          <a:xfrm>
            <a:off x="100499" y="3817117"/>
            <a:ext cx="11991000" cy="1600131"/>
          </a:xfrm>
          <a:prstGeom prst="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F699E4B8-6786-244C-BEBB-776F2D4C50CE}"/>
              </a:ext>
            </a:extLst>
          </p:cNvPr>
          <p:cNvSpPr txBox="1"/>
          <p:nvPr/>
        </p:nvSpPr>
        <p:spPr>
          <a:xfrm>
            <a:off x="10813774" y="2961861"/>
            <a:ext cx="595035" cy="369332"/>
          </a:xfrm>
          <a:prstGeom prst="rect">
            <a:avLst/>
          </a:prstGeom>
          <a:noFill/>
        </p:spPr>
        <p:txBody>
          <a:bodyPr wrap="none" rtlCol="0">
            <a:spAutoFit/>
          </a:bodyPr>
          <a:lstStyle/>
          <a:p>
            <a:r>
              <a:rPr kumimoji="1" lang="en-US" altLang="zh-CN" dirty="0">
                <a:solidFill>
                  <a:srgbClr val="FF0000"/>
                </a:solidFill>
                <a:latin typeface="Times" pitchFamily="2" charset="0"/>
              </a:rPr>
              <a:t>gold</a:t>
            </a:r>
            <a:endParaRPr kumimoji="1" lang="zh-CN" altLang="en-US" dirty="0">
              <a:solidFill>
                <a:srgbClr val="FF0000"/>
              </a:solidFill>
              <a:latin typeface="Times" pitchFamily="2" charset="0"/>
            </a:endParaRPr>
          </a:p>
        </p:txBody>
      </p:sp>
    </p:spTree>
    <p:extLst>
      <p:ext uri="{BB962C8B-B14F-4D97-AF65-F5344CB8AC3E}">
        <p14:creationId xmlns:p14="http://schemas.microsoft.com/office/powerpoint/2010/main" val="34355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25</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r>
              <a:rPr lang="en-US" altLang="zh-CN" dirty="0">
                <a:latin typeface="Times" pitchFamily="2" charset="0"/>
              </a:rPr>
              <a:t>Experiment</a:t>
            </a:r>
          </a:p>
          <a:p>
            <a:pPr lvl="1"/>
            <a:r>
              <a:rPr lang="en-US" altLang="zh-CN" dirty="0">
                <a:latin typeface="Times" pitchFamily="2" charset="0"/>
              </a:rPr>
              <a:t>CNN/DM (748) and XSUM (286)</a:t>
            </a:r>
          </a:p>
          <a:p>
            <a:pPr lvl="1"/>
            <a:r>
              <a:rPr lang="en-US" altLang="zh-CN" dirty="0">
                <a:latin typeface="Times" pitchFamily="2" charset="0"/>
              </a:rPr>
              <a:t>5 annotators</a:t>
            </a:r>
          </a:p>
          <a:p>
            <a:pPr lvl="1"/>
            <a:endParaRPr lang="en-US" altLang="zh-CN" dirty="0">
              <a:latin typeface="Times" pitchFamily="2" charset="0"/>
            </a:endParaRPr>
          </a:p>
          <a:p>
            <a:pPr lvl="1"/>
            <a:endParaRPr lang="en-US" altLang="zh-CN" dirty="0">
              <a:latin typeface="Times" pitchFamily="2" charset="0"/>
            </a:endParaRPr>
          </a:p>
          <a:p>
            <a:pPr lvl="1"/>
            <a:endParaRPr lang="zh-CN" altLang="en-US" dirty="0">
              <a:latin typeface="Times" pitchFamily="2" charset="0"/>
            </a:endParaRPr>
          </a:p>
        </p:txBody>
      </p:sp>
      <p:pic>
        <p:nvPicPr>
          <p:cNvPr id="3" name="图片 2">
            <a:extLst>
              <a:ext uri="{FF2B5EF4-FFF2-40B4-BE49-F238E27FC236}">
                <a16:creationId xmlns:a16="http://schemas.microsoft.com/office/drawing/2014/main" id="{FA2A4041-183E-2C40-9ED1-642C1ED83C88}"/>
              </a:ext>
            </a:extLst>
          </p:cNvPr>
          <p:cNvPicPr>
            <a:picLocks noChangeAspect="1"/>
          </p:cNvPicPr>
          <p:nvPr/>
        </p:nvPicPr>
        <p:blipFill>
          <a:blip r:embed="rId3"/>
          <a:stretch>
            <a:fillRect/>
          </a:stretch>
        </p:blipFill>
        <p:spPr>
          <a:xfrm>
            <a:off x="241852" y="3188322"/>
            <a:ext cx="11845114" cy="3344309"/>
          </a:xfrm>
          <a:prstGeom prst="rect">
            <a:avLst/>
          </a:prstGeom>
        </p:spPr>
      </p:pic>
    </p:spTree>
    <p:extLst>
      <p:ext uri="{BB962C8B-B14F-4D97-AF65-F5344CB8AC3E}">
        <p14:creationId xmlns:p14="http://schemas.microsoft.com/office/powerpoint/2010/main" val="265626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26</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r>
              <a:rPr lang="en-US" altLang="zh-CN" dirty="0">
                <a:latin typeface="Times" pitchFamily="2" charset="0"/>
              </a:rPr>
              <a:t>Experiment</a:t>
            </a:r>
          </a:p>
          <a:p>
            <a:pPr lvl="1"/>
            <a:r>
              <a:rPr lang="en-US" altLang="zh-CN" dirty="0">
                <a:latin typeface="Times" pitchFamily="2" charset="0"/>
              </a:rPr>
              <a:t>CNN/DM (748) and XSUM (286)</a:t>
            </a:r>
          </a:p>
          <a:p>
            <a:pPr lvl="1"/>
            <a:r>
              <a:rPr lang="en-US" altLang="zh-CN" dirty="0">
                <a:latin typeface="Times" pitchFamily="2" charset="0"/>
              </a:rPr>
              <a:t>5 annotators</a:t>
            </a:r>
          </a:p>
          <a:p>
            <a:pPr lvl="1"/>
            <a:endParaRPr lang="en-US" altLang="zh-CN" dirty="0">
              <a:latin typeface="Times" pitchFamily="2" charset="0"/>
            </a:endParaRPr>
          </a:p>
          <a:p>
            <a:pPr lvl="1"/>
            <a:endParaRPr lang="en-US" altLang="zh-CN" dirty="0">
              <a:latin typeface="Times" pitchFamily="2" charset="0"/>
            </a:endParaRPr>
          </a:p>
          <a:p>
            <a:pPr lvl="1"/>
            <a:endParaRPr lang="zh-CN" altLang="en-US" dirty="0">
              <a:latin typeface="Times" pitchFamily="2" charset="0"/>
            </a:endParaRPr>
          </a:p>
        </p:txBody>
      </p:sp>
      <p:pic>
        <p:nvPicPr>
          <p:cNvPr id="8" name="图片 7">
            <a:extLst>
              <a:ext uri="{FF2B5EF4-FFF2-40B4-BE49-F238E27FC236}">
                <a16:creationId xmlns:a16="http://schemas.microsoft.com/office/drawing/2014/main" id="{66C676BE-69D1-154D-9CD8-EAC6A666575E}"/>
              </a:ext>
            </a:extLst>
          </p:cNvPr>
          <p:cNvPicPr>
            <a:picLocks noChangeAspect="1"/>
          </p:cNvPicPr>
          <p:nvPr/>
        </p:nvPicPr>
        <p:blipFill rotWithShape="1">
          <a:blip r:embed="rId3"/>
          <a:srcRect r="73666"/>
          <a:stretch/>
        </p:blipFill>
        <p:spPr>
          <a:xfrm>
            <a:off x="1706033" y="3545232"/>
            <a:ext cx="2882900" cy="2552700"/>
          </a:xfrm>
          <a:prstGeom prst="rect">
            <a:avLst/>
          </a:prstGeom>
        </p:spPr>
      </p:pic>
      <p:pic>
        <p:nvPicPr>
          <p:cNvPr id="7" name="图片 6">
            <a:extLst>
              <a:ext uri="{FF2B5EF4-FFF2-40B4-BE49-F238E27FC236}">
                <a16:creationId xmlns:a16="http://schemas.microsoft.com/office/drawing/2014/main" id="{6655701A-98E1-514E-9242-5AA07BE6AB22}"/>
              </a:ext>
            </a:extLst>
          </p:cNvPr>
          <p:cNvPicPr>
            <a:picLocks noChangeAspect="1"/>
          </p:cNvPicPr>
          <p:nvPr/>
        </p:nvPicPr>
        <p:blipFill rotWithShape="1">
          <a:blip r:embed="rId3"/>
          <a:srcRect l="61292"/>
          <a:stretch/>
        </p:blipFill>
        <p:spPr>
          <a:xfrm>
            <a:off x="4588933" y="3545232"/>
            <a:ext cx="4237567" cy="2552700"/>
          </a:xfrm>
          <a:prstGeom prst="rect">
            <a:avLst/>
          </a:prstGeom>
        </p:spPr>
      </p:pic>
    </p:spTree>
    <p:extLst>
      <p:ext uri="{BB962C8B-B14F-4D97-AF65-F5344CB8AC3E}">
        <p14:creationId xmlns:p14="http://schemas.microsoft.com/office/powerpoint/2010/main" val="31494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27</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r>
              <a:rPr lang="en-US" altLang="zh-CN" dirty="0">
                <a:latin typeface="Times" pitchFamily="2" charset="0"/>
              </a:rPr>
              <a:t>Experiment</a:t>
            </a:r>
          </a:p>
          <a:p>
            <a:pPr lvl="1"/>
            <a:r>
              <a:rPr lang="en-US" altLang="zh-CN" dirty="0">
                <a:latin typeface="Times" pitchFamily="2" charset="0"/>
              </a:rPr>
              <a:t>CNN/DM (748) and XSUM (286)</a:t>
            </a:r>
          </a:p>
          <a:p>
            <a:pPr lvl="1"/>
            <a:r>
              <a:rPr lang="en-US" altLang="zh-CN" dirty="0">
                <a:latin typeface="Times" pitchFamily="2" charset="0"/>
              </a:rPr>
              <a:t>5 annotators</a:t>
            </a:r>
          </a:p>
          <a:p>
            <a:pPr lvl="1"/>
            <a:endParaRPr lang="en-US" altLang="zh-CN" dirty="0">
              <a:latin typeface="Times" pitchFamily="2" charset="0"/>
            </a:endParaRPr>
          </a:p>
          <a:p>
            <a:pPr lvl="1"/>
            <a:endParaRPr lang="en-US" altLang="zh-CN" dirty="0">
              <a:latin typeface="Times" pitchFamily="2" charset="0"/>
            </a:endParaRPr>
          </a:p>
          <a:p>
            <a:pPr lvl="1"/>
            <a:endParaRPr lang="zh-CN" altLang="en-US" dirty="0">
              <a:latin typeface="Times" pitchFamily="2" charset="0"/>
            </a:endParaRPr>
          </a:p>
        </p:txBody>
      </p:sp>
      <p:pic>
        <p:nvPicPr>
          <p:cNvPr id="8" name="图片 7">
            <a:extLst>
              <a:ext uri="{FF2B5EF4-FFF2-40B4-BE49-F238E27FC236}">
                <a16:creationId xmlns:a16="http://schemas.microsoft.com/office/drawing/2014/main" id="{66C676BE-69D1-154D-9CD8-EAC6A666575E}"/>
              </a:ext>
            </a:extLst>
          </p:cNvPr>
          <p:cNvPicPr>
            <a:picLocks noChangeAspect="1"/>
          </p:cNvPicPr>
          <p:nvPr/>
        </p:nvPicPr>
        <p:blipFill rotWithShape="1">
          <a:blip r:embed="rId3"/>
          <a:srcRect r="73182"/>
          <a:stretch/>
        </p:blipFill>
        <p:spPr>
          <a:xfrm>
            <a:off x="622300" y="3545232"/>
            <a:ext cx="2935909" cy="2552700"/>
          </a:xfrm>
          <a:prstGeom prst="rect">
            <a:avLst/>
          </a:prstGeom>
        </p:spPr>
      </p:pic>
      <p:graphicFrame>
        <p:nvGraphicFramePr>
          <p:cNvPr id="3" name="表格 4">
            <a:extLst>
              <a:ext uri="{FF2B5EF4-FFF2-40B4-BE49-F238E27FC236}">
                <a16:creationId xmlns:a16="http://schemas.microsoft.com/office/drawing/2014/main" id="{E4B2B64E-9A83-E840-8B69-3B09CFE40496}"/>
              </a:ext>
            </a:extLst>
          </p:cNvPr>
          <p:cNvGraphicFramePr>
            <a:graphicFrameLocks noGrp="1"/>
          </p:cNvGraphicFramePr>
          <p:nvPr>
            <p:extLst>
              <p:ext uri="{D42A27DB-BD31-4B8C-83A1-F6EECF244321}">
                <p14:modId xmlns:p14="http://schemas.microsoft.com/office/powerpoint/2010/main" val="3763534125"/>
              </p:ext>
            </p:extLst>
          </p:nvPr>
        </p:nvGraphicFramePr>
        <p:xfrm>
          <a:off x="4211430" y="3264084"/>
          <a:ext cx="6860760" cy="2690634"/>
        </p:xfrm>
        <a:graphic>
          <a:graphicData uri="http://schemas.openxmlformats.org/drawingml/2006/table">
            <a:tbl>
              <a:tblPr firstRow="1" bandRow="1">
                <a:tableStyleId>{5C22544A-7EE6-4342-B048-85BDC9FD1C3A}</a:tableStyleId>
              </a:tblPr>
              <a:tblGrid>
                <a:gridCol w="1372152">
                  <a:extLst>
                    <a:ext uri="{9D8B030D-6E8A-4147-A177-3AD203B41FA5}">
                      <a16:colId xmlns:a16="http://schemas.microsoft.com/office/drawing/2014/main" val="3579827982"/>
                    </a:ext>
                  </a:extLst>
                </a:gridCol>
                <a:gridCol w="1372152">
                  <a:extLst>
                    <a:ext uri="{9D8B030D-6E8A-4147-A177-3AD203B41FA5}">
                      <a16:colId xmlns:a16="http://schemas.microsoft.com/office/drawing/2014/main" val="2180944128"/>
                    </a:ext>
                  </a:extLst>
                </a:gridCol>
                <a:gridCol w="1372152">
                  <a:extLst>
                    <a:ext uri="{9D8B030D-6E8A-4147-A177-3AD203B41FA5}">
                      <a16:colId xmlns:a16="http://schemas.microsoft.com/office/drawing/2014/main" val="459238607"/>
                    </a:ext>
                  </a:extLst>
                </a:gridCol>
                <a:gridCol w="1372152">
                  <a:extLst>
                    <a:ext uri="{9D8B030D-6E8A-4147-A177-3AD203B41FA5}">
                      <a16:colId xmlns:a16="http://schemas.microsoft.com/office/drawing/2014/main" val="1045202489"/>
                    </a:ext>
                  </a:extLst>
                </a:gridCol>
                <a:gridCol w="1372152">
                  <a:extLst>
                    <a:ext uri="{9D8B030D-6E8A-4147-A177-3AD203B41FA5}">
                      <a16:colId xmlns:a16="http://schemas.microsoft.com/office/drawing/2014/main" val="953416457"/>
                    </a:ext>
                  </a:extLst>
                </a:gridCol>
              </a:tblGrid>
              <a:tr h="448439">
                <a:tc rowSpan="2">
                  <a:txBody>
                    <a:bodyPr/>
                    <a:lstStyle/>
                    <a:p>
                      <a:pPr algn="ctr"/>
                      <a:r>
                        <a:rPr lang="en-US" altLang="zh-CN" sz="2000" dirty="0"/>
                        <a:t>Metric</a:t>
                      </a:r>
                      <a:endParaRPr lang="zh-CN" altLang="en-US" sz="2000" dirty="0"/>
                    </a:p>
                  </a:txBody>
                  <a:tcPr/>
                </a:tc>
                <a:tc gridSpan="2">
                  <a:txBody>
                    <a:bodyPr/>
                    <a:lstStyle/>
                    <a:p>
                      <a:pPr algn="ctr"/>
                      <a:r>
                        <a:rPr lang="en-US" altLang="zh-CN" sz="2000" dirty="0"/>
                        <a:t>CNN/DM</a:t>
                      </a:r>
                      <a:endParaRPr lang="zh-CN" altLang="en-US" sz="2000" dirty="0"/>
                    </a:p>
                  </a:txBody>
                  <a:tcPr/>
                </a:tc>
                <a:tc hMerge="1">
                  <a:txBody>
                    <a:bodyPr/>
                    <a:lstStyle/>
                    <a:p>
                      <a:endParaRPr lang="zh-CN" altLang="en-US" dirty="0"/>
                    </a:p>
                  </a:txBody>
                  <a:tcPr/>
                </a:tc>
                <a:tc gridSpan="2">
                  <a:txBody>
                    <a:bodyPr/>
                    <a:lstStyle/>
                    <a:p>
                      <a:pPr algn="ctr"/>
                      <a:r>
                        <a:rPr lang="en-US" altLang="zh-CN" sz="2000" dirty="0"/>
                        <a:t>XSUM</a:t>
                      </a:r>
                      <a:endParaRPr lang="zh-CN" altLang="en-US" sz="2000" dirty="0"/>
                    </a:p>
                  </a:txBody>
                  <a:tcPr/>
                </a:tc>
                <a:tc hMerge="1">
                  <a:txBody>
                    <a:bodyPr/>
                    <a:lstStyle/>
                    <a:p>
                      <a:endParaRPr lang="zh-CN" altLang="en-US" dirty="0"/>
                    </a:p>
                  </a:txBody>
                  <a:tcPr/>
                </a:tc>
                <a:extLst>
                  <a:ext uri="{0D108BD9-81ED-4DB2-BD59-A6C34878D82A}">
                    <a16:rowId xmlns:a16="http://schemas.microsoft.com/office/drawing/2014/main" val="357876888"/>
                  </a:ext>
                </a:extLst>
              </a:tr>
              <a:tr h="448439">
                <a:tc vMerge="1">
                  <a:txBody>
                    <a:bodyPr/>
                    <a:lstStyle/>
                    <a:p>
                      <a:endParaRPr lang="zh-CN" altLang="en-US" dirty="0"/>
                    </a:p>
                  </a:txBody>
                  <a:tcPr/>
                </a:tc>
                <a:tc>
                  <a:txBody>
                    <a:bodyPr/>
                    <a:lstStyle/>
                    <a:p>
                      <a:pPr algn="ctr"/>
                      <a:r>
                        <a:rPr lang="en-US" altLang="zh-CN" sz="2000" dirty="0"/>
                        <a:t>Pearson</a:t>
                      </a:r>
                      <a:endParaRPr lang="zh-CN" altLang="en-US" sz="2000" dirty="0"/>
                    </a:p>
                  </a:txBody>
                  <a:tcPr/>
                </a:tc>
                <a:tc>
                  <a:txBody>
                    <a:bodyPr/>
                    <a:lstStyle/>
                    <a:p>
                      <a:pPr algn="ctr"/>
                      <a:r>
                        <a:rPr lang="en-US" altLang="zh-CN" sz="2000" dirty="0"/>
                        <a:t>Spearman</a:t>
                      </a:r>
                      <a:endParaRPr lang="zh-CN" altLang="en-US" sz="2000" dirty="0"/>
                    </a:p>
                  </a:txBody>
                  <a:tcPr/>
                </a:tc>
                <a:tc>
                  <a:txBody>
                    <a:bodyPr/>
                    <a:lstStyle/>
                    <a:p>
                      <a:pPr algn="ctr"/>
                      <a:r>
                        <a:rPr lang="en-US" altLang="zh-CN" sz="2000" dirty="0"/>
                        <a:t>Pearson</a:t>
                      </a:r>
                      <a:endParaRPr lang="zh-CN" altLang="en-US" sz="2000" dirty="0"/>
                    </a:p>
                  </a:txBody>
                  <a:tcPr/>
                </a:tc>
                <a:tc>
                  <a:txBody>
                    <a:bodyPr/>
                    <a:lstStyle/>
                    <a:p>
                      <a:pPr algn="ctr"/>
                      <a:r>
                        <a:rPr lang="en-US" altLang="zh-CN" sz="2000" dirty="0"/>
                        <a:t>Spearman</a:t>
                      </a:r>
                      <a:endParaRPr lang="zh-CN" altLang="en-US" sz="2000" dirty="0"/>
                    </a:p>
                  </a:txBody>
                  <a:tcPr/>
                </a:tc>
                <a:extLst>
                  <a:ext uri="{0D108BD9-81ED-4DB2-BD59-A6C34878D82A}">
                    <a16:rowId xmlns:a16="http://schemas.microsoft.com/office/drawing/2014/main" val="3950024778"/>
                  </a:ext>
                </a:extLst>
              </a:tr>
              <a:tr h="448439">
                <a:tc>
                  <a:txBody>
                    <a:bodyPr/>
                    <a:lstStyle/>
                    <a:p>
                      <a:pPr algn="ctr"/>
                      <a:r>
                        <a:rPr lang="en-US" altLang="zh-CN" sz="2000" dirty="0"/>
                        <a:t>ROUGE-1</a:t>
                      </a:r>
                      <a:endParaRPr lang="zh-CN" altLang="en-US" sz="2000" dirty="0"/>
                    </a:p>
                  </a:txBody>
                  <a:tcPr/>
                </a:tc>
                <a:tc>
                  <a:txBody>
                    <a:bodyPr/>
                    <a:lstStyle/>
                    <a:p>
                      <a:pPr algn="ctr"/>
                      <a:r>
                        <a:rPr lang="en-US" altLang="zh-CN" sz="2000" dirty="0"/>
                        <a:t>12.02</a:t>
                      </a:r>
                      <a:endParaRPr lang="zh-CN" altLang="en-US" sz="2000" dirty="0"/>
                    </a:p>
                  </a:txBody>
                  <a:tcPr/>
                </a:tc>
                <a:tc>
                  <a:txBody>
                    <a:bodyPr/>
                    <a:lstStyle/>
                    <a:p>
                      <a:pPr algn="ctr"/>
                      <a:r>
                        <a:rPr lang="en-US" altLang="zh-CN" sz="2000" dirty="0"/>
                        <a:t>15.86</a:t>
                      </a:r>
                      <a:endParaRPr lang="zh-CN" altLang="en-US" sz="2000" dirty="0"/>
                    </a:p>
                  </a:txBody>
                  <a:tcPr/>
                </a:tc>
                <a:tc>
                  <a:txBody>
                    <a:bodyPr/>
                    <a:lstStyle/>
                    <a:p>
                      <a:pPr algn="ctr"/>
                      <a:r>
                        <a:rPr lang="en-US" altLang="zh-CN" sz="2000" dirty="0"/>
                        <a:t>-2.57</a:t>
                      </a:r>
                      <a:endParaRPr lang="zh-CN" altLang="en-US" sz="2000" dirty="0"/>
                    </a:p>
                  </a:txBody>
                  <a:tcPr/>
                </a:tc>
                <a:tc>
                  <a:txBody>
                    <a:bodyPr/>
                    <a:lstStyle/>
                    <a:p>
                      <a:pPr algn="ctr"/>
                      <a:r>
                        <a:rPr lang="en-US" altLang="zh-CN" sz="2000" dirty="0"/>
                        <a:t>0.07</a:t>
                      </a:r>
                      <a:endParaRPr lang="zh-CN" altLang="en-US" sz="2000" dirty="0"/>
                    </a:p>
                  </a:txBody>
                  <a:tcPr/>
                </a:tc>
                <a:extLst>
                  <a:ext uri="{0D108BD9-81ED-4DB2-BD59-A6C34878D82A}">
                    <a16:rowId xmlns:a16="http://schemas.microsoft.com/office/drawing/2014/main" val="3008642328"/>
                  </a:ext>
                </a:extLst>
              </a:tr>
              <a:tr h="448439">
                <a:tc>
                  <a:txBody>
                    <a:bodyPr/>
                    <a:lstStyle/>
                    <a:p>
                      <a:pPr algn="ctr"/>
                      <a:r>
                        <a:rPr lang="en-US" altLang="zh-CN" sz="2000" dirty="0"/>
                        <a:t>ROUGE-2</a:t>
                      </a:r>
                      <a:endParaRPr lang="zh-CN" altLang="en-US" sz="2000" dirty="0"/>
                    </a:p>
                  </a:txBody>
                  <a:tcPr/>
                </a:tc>
                <a:tc>
                  <a:txBody>
                    <a:bodyPr/>
                    <a:lstStyle/>
                    <a:p>
                      <a:pPr algn="ctr"/>
                      <a:r>
                        <a:rPr lang="en-US" altLang="zh-CN" sz="2000" dirty="0"/>
                        <a:t>13.25</a:t>
                      </a:r>
                      <a:endParaRPr lang="zh-CN" altLang="en-US" sz="2000" dirty="0"/>
                    </a:p>
                  </a:txBody>
                  <a:tcPr/>
                </a:tc>
                <a:tc>
                  <a:txBody>
                    <a:bodyPr/>
                    <a:lstStyle/>
                    <a:p>
                      <a:pPr algn="ctr"/>
                      <a:r>
                        <a:rPr lang="en-US" altLang="zh-CN" sz="2000" dirty="0"/>
                        <a:t>15.99</a:t>
                      </a:r>
                      <a:endParaRPr lang="zh-CN" altLang="en-US" sz="2000" dirty="0"/>
                    </a:p>
                  </a:txBody>
                  <a:tcPr/>
                </a:tc>
                <a:tc>
                  <a:txBody>
                    <a:bodyPr/>
                    <a:lstStyle/>
                    <a:p>
                      <a:pPr algn="ctr"/>
                      <a:r>
                        <a:rPr lang="en-US" altLang="zh-CN" sz="2000" dirty="0"/>
                        <a:t>-5.78</a:t>
                      </a:r>
                      <a:endParaRPr lang="zh-CN" altLang="en-US" sz="2000" dirty="0"/>
                    </a:p>
                  </a:txBody>
                  <a:tcPr/>
                </a:tc>
                <a:tc>
                  <a:txBody>
                    <a:bodyPr/>
                    <a:lstStyle/>
                    <a:p>
                      <a:pPr algn="ctr"/>
                      <a:r>
                        <a:rPr lang="en-US" altLang="zh-CN" sz="2000" dirty="0"/>
                        <a:t>-8.47</a:t>
                      </a:r>
                      <a:endParaRPr lang="zh-CN" altLang="en-US" sz="2000" dirty="0"/>
                    </a:p>
                  </a:txBody>
                  <a:tcPr/>
                </a:tc>
                <a:extLst>
                  <a:ext uri="{0D108BD9-81ED-4DB2-BD59-A6C34878D82A}">
                    <a16:rowId xmlns:a16="http://schemas.microsoft.com/office/drawing/2014/main" val="1389246332"/>
                  </a:ext>
                </a:extLst>
              </a:tr>
              <a:tr h="448439">
                <a:tc>
                  <a:txBody>
                    <a:bodyPr/>
                    <a:lstStyle/>
                    <a:p>
                      <a:pPr algn="ctr"/>
                      <a:r>
                        <a:rPr lang="en-US" altLang="zh-CN" sz="2000" dirty="0"/>
                        <a:t>ROUGE-L</a:t>
                      </a:r>
                      <a:endParaRPr lang="zh-CN" altLang="en-US" sz="2000" dirty="0"/>
                    </a:p>
                  </a:txBody>
                  <a:tcPr/>
                </a:tc>
                <a:tc>
                  <a:txBody>
                    <a:bodyPr/>
                    <a:lstStyle/>
                    <a:p>
                      <a:pPr algn="ctr"/>
                      <a:r>
                        <a:rPr lang="en-US" altLang="zh-CN" sz="2000" dirty="0"/>
                        <a:t>12.58</a:t>
                      </a:r>
                      <a:endParaRPr lang="zh-CN" altLang="en-US" sz="2000" dirty="0"/>
                    </a:p>
                  </a:txBody>
                  <a:tcPr/>
                </a:tc>
                <a:tc>
                  <a:txBody>
                    <a:bodyPr/>
                    <a:lstStyle/>
                    <a:p>
                      <a:pPr algn="ctr"/>
                      <a:r>
                        <a:rPr lang="en-US" altLang="zh-CN" sz="2000" dirty="0"/>
                        <a:t>16.49</a:t>
                      </a:r>
                      <a:endParaRPr lang="zh-CN" altLang="en-US" sz="2000" dirty="0"/>
                    </a:p>
                  </a:txBody>
                  <a:tcPr/>
                </a:tc>
                <a:tc>
                  <a:txBody>
                    <a:bodyPr/>
                    <a:lstStyle/>
                    <a:p>
                      <a:pPr algn="ctr"/>
                      <a:r>
                        <a:rPr lang="en-US" altLang="zh-CN" sz="2000" dirty="0"/>
                        <a:t>-6.37</a:t>
                      </a:r>
                      <a:endParaRPr lang="zh-CN" altLang="en-US" sz="2000" dirty="0"/>
                    </a:p>
                  </a:txBody>
                  <a:tcPr/>
                </a:tc>
                <a:tc>
                  <a:txBody>
                    <a:bodyPr/>
                    <a:lstStyle/>
                    <a:p>
                      <a:pPr algn="ctr"/>
                      <a:r>
                        <a:rPr lang="en-US" altLang="zh-CN" sz="2000" dirty="0"/>
                        <a:t>-9.68</a:t>
                      </a:r>
                      <a:endParaRPr lang="zh-CN" altLang="en-US" sz="2000" dirty="0"/>
                    </a:p>
                  </a:txBody>
                  <a:tcPr/>
                </a:tc>
                <a:extLst>
                  <a:ext uri="{0D108BD9-81ED-4DB2-BD59-A6C34878D82A}">
                    <a16:rowId xmlns:a16="http://schemas.microsoft.com/office/drawing/2014/main" val="1238272589"/>
                  </a:ext>
                </a:extLst>
              </a:tr>
              <a:tr h="448439">
                <a:tc>
                  <a:txBody>
                    <a:bodyPr/>
                    <a:lstStyle/>
                    <a:p>
                      <a:pPr algn="ctr"/>
                      <a:r>
                        <a:rPr lang="en-US" altLang="zh-CN" sz="2000" dirty="0"/>
                        <a:t>FEQA</a:t>
                      </a:r>
                      <a:endParaRPr lang="zh-CN" altLang="en-US" sz="2000" dirty="0"/>
                    </a:p>
                  </a:txBody>
                  <a:tcPr/>
                </a:tc>
                <a:tc>
                  <a:txBody>
                    <a:bodyPr/>
                    <a:lstStyle/>
                    <a:p>
                      <a:pPr algn="ctr"/>
                      <a:r>
                        <a:rPr lang="en-US" altLang="zh-CN" sz="2000" b="1" dirty="0"/>
                        <a:t>32.01</a:t>
                      </a:r>
                      <a:endParaRPr lang="zh-CN" altLang="en-US" sz="2000" b="1" dirty="0"/>
                    </a:p>
                  </a:txBody>
                  <a:tcPr/>
                </a:tc>
                <a:tc>
                  <a:txBody>
                    <a:bodyPr/>
                    <a:lstStyle/>
                    <a:p>
                      <a:pPr algn="ctr"/>
                      <a:r>
                        <a:rPr lang="en-US" altLang="zh-CN" sz="2000" b="1" dirty="0"/>
                        <a:t>28.23</a:t>
                      </a:r>
                      <a:endParaRPr lang="zh-CN" altLang="en-US" sz="2000" b="1" dirty="0"/>
                    </a:p>
                  </a:txBody>
                  <a:tcPr/>
                </a:tc>
                <a:tc>
                  <a:txBody>
                    <a:bodyPr/>
                    <a:lstStyle/>
                    <a:p>
                      <a:pPr algn="ctr"/>
                      <a:r>
                        <a:rPr lang="en-US" altLang="zh-CN" sz="2000" b="1" dirty="0"/>
                        <a:t>26.31</a:t>
                      </a:r>
                      <a:endParaRPr lang="zh-CN" altLang="en-US" sz="2000" b="1" dirty="0"/>
                    </a:p>
                  </a:txBody>
                  <a:tcPr/>
                </a:tc>
                <a:tc>
                  <a:txBody>
                    <a:bodyPr/>
                    <a:lstStyle/>
                    <a:p>
                      <a:pPr algn="ctr"/>
                      <a:r>
                        <a:rPr lang="en-US" altLang="zh-CN" sz="2000" b="1" dirty="0"/>
                        <a:t>21.34</a:t>
                      </a:r>
                      <a:endParaRPr lang="zh-CN" altLang="en-US" sz="2000" b="1" dirty="0"/>
                    </a:p>
                  </a:txBody>
                  <a:tcPr/>
                </a:tc>
                <a:extLst>
                  <a:ext uri="{0D108BD9-81ED-4DB2-BD59-A6C34878D82A}">
                    <a16:rowId xmlns:a16="http://schemas.microsoft.com/office/drawing/2014/main" val="323781934"/>
                  </a:ext>
                </a:extLst>
              </a:tr>
            </a:tbl>
          </a:graphicData>
        </a:graphic>
      </p:graphicFrame>
    </p:spTree>
    <p:extLst>
      <p:ext uri="{BB962C8B-B14F-4D97-AF65-F5344CB8AC3E}">
        <p14:creationId xmlns:p14="http://schemas.microsoft.com/office/powerpoint/2010/main" val="3933089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9628-C3BD-044C-9031-67ACC832DC66}"/>
              </a:ext>
            </a:extLst>
          </p:cNvPr>
          <p:cNvSpPr>
            <a:spLocks noGrp="1"/>
          </p:cNvSpPr>
          <p:nvPr>
            <p:ph type="title"/>
          </p:nvPr>
        </p:nvSpPr>
        <p:spPr/>
        <p:txBody>
          <a:bodyPr>
            <a:noAutofit/>
          </a:bodyPr>
          <a:lstStyle/>
          <a:p>
            <a:r>
              <a:rPr lang="en" altLang="zh-CN" sz="3200" b="1" dirty="0">
                <a:latin typeface="Times" pitchFamily="2" charset="0"/>
              </a:rPr>
              <a:t>FEQA: A Question Answering Evaluation Framework for Faithfulness Assessment in Abstractive Summarization</a:t>
            </a:r>
            <a:endParaRPr kumimoji="1" lang="zh-CN" altLang="en-US" sz="3200" b="1" dirty="0">
              <a:latin typeface="Times" pitchFamily="2" charset="0"/>
            </a:endParaRPr>
          </a:p>
        </p:txBody>
      </p:sp>
      <p:sp>
        <p:nvSpPr>
          <p:cNvPr id="4" name="灯片编号占位符 3">
            <a:extLst>
              <a:ext uri="{FF2B5EF4-FFF2-40B4-BE49-F238E27FC236}">
                <a16:creationId xmlns:a16="http://schemas.microsoft.com/office/drawing/2014/main" id="{378D2A3F-B04A-8943-829D-1B2C0E14544A}"/>
              </a:ext>
            </a:extLst>
          </p:cNvPr>
          <p:cNvSpPr>
            <a:spLocks noGrp="1"/>
          </p:cNvSpPr>
          <p:nvPr>
            <p:ph type="sldNum" sz="quarter" idx="12"/>
          </p:nvPr>
        </p:nvSpPr>
        <p:spPr/>
        <p:txBody>
          <a:bodyPr/>
          <a:lstStyle/>
          <a:p>
            <a:fld id="{8C2CDD54-CC58-7642-B4B3-C2A89A357650}" type="slidenum">
              <a:rPr kumimoji="1" lang="zh-CN" altLang="en-US" smtClean="0"/>
              <a:t>28</a:t>
            </a:fld>
            <a:endParaRPr kumimoji="1" lang="zh-CN" altLang="en-US"/>
          </a:p>
        </p:txBody>
      </p:sp>
      <p:sp>
        <p:nvSpPr>
          <p:cNvPr id="6" name="内容占位符 5">
            <a:extLst>
              <a:ext uri="{FF2B5EF4-FFF2-40B4-BE49-F238E27FC236}">
                <a16:creationId xmlns:a16="http://schemas.microsoft.com/office/drawing/2014/main" id="{54202E28-0B89-A241-970A-E841777C4686}"/>
              </a:ext>
            </a:extLst>
          </p:cNvPr>
          <p:cNvSpPr>
            <a:spLocks noGrp="1"/>
          </p:cNvSpPr>
          <p:nvPr>
            <p:ph idx="1"/>
          </p:nvPr>
        </p:nvSpPr>
        <p:spPr/>
        <p:txBody>
          <a:bodyPr/>
          <a:lstStyle/>
          <a:p>
            <a:r>
              <a:rPr lang="en-US" altLang="zh-CN" dirty="0">
                <a:latin typeface="Times" pitchFamily="2" charset="0"/>
              </a:rPr>
              <a:t>Limitation</a:t>
            </a:r>
          </a:p>
          <a:p>
            <a:pPr lvl="1"/>
            <a:r>
              <a:rPr lang="en-US" altLang="zh-CN" dirty="0">
                <a:latin typeface="Times" pitchFamily="2" charset="0"/>
              </a:rPr>
              <a:t>noise from QA system</a:t>
            </a:r>
          </a:p>
          <a:p>
            <a:pPr lvl="2"/>
            <a:r>
              <a:rPr lang="en-US" altLang="zh-CN" dirty="0">
                <a:latin typeface="Times" pitchFamily="2" charset="0"/>
              </a:rPr>
              <a:t>Majority of the errors of the QA system are because it either didn’t detect unanswerable questions or produces “unanswerable” when there exists an answer (14%)</a:t>
            </a:r>
          </a:p>
          <a:p>
            <a:pPr lvl="1"/>
            <a:r>
              <a:rPr lang="en-US" altLang="zh-CN" dirty="0">
                <a:latin typeface="Times" pitchFamily="2" charset="0"/>
              </a:rPr>
              <a:t>use ROUGE to compare gold answer and generated answer</a:t>
            </a:r>
          </a:p>
          <a:p>
            <a:pPr lvl="2"/>
            <a:r>
              <a:rPr lang="en" altLang="zh-CN" dirty="0">
                <a:latin typeface="Times" pitchFamily="2" charset="0"/>
              </a:rPr>
              <a:t>“Donald Trump” vs. “the President of the United States Donald Trump” </a:t>
            </a:r>
            <a:endParaRPr lang="en-US" altLang="zh-CN" dirty="0">
              <a:latin typeface="Times" pitchFamily="2" charset="0"/>
            </a:endParaRPr>
          </a:p>
          <a:p>
            <a:pPr lvl="1"/>
            <a:endParaRPr lang="en-US" altLang="zh-CN" dirty="0">
              <a:latin typeface="Times" pitchFamily="2" charset="0"/>
            </a:endParaRPr>
          </a:p>
          <a:p>
            <a:pPr lvl="1"/>
            <a:endParaRPr lang="zh-CN" altLang="en-US" dirty="0">
              <a:latin typeface="Times" pitchFamily="2" charset="0"/>
            </a:endParaRPr>
          </a:p>
        </p:txBody>
      </p:sp>
    </p:spTree>
    <p:extLst>
      <p:ext uri="{BB962C8B-B14F-4D97-AF65-F5344CB8AC3E}">
        <p14:creationId xmlns:p14="http://schemas.microsoft.com/office/powerpoint/2010/main" val="2197508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1648A-EA81-BC4F-A3DD-436A19649C76}"/>
              </a:ext>
            </a:extLst>
          </p:cNvPr>
          <p:cNvSpPr>
            <a:spLocks noGrp="1"/>
          </p:cNvSpPr>
          <p:nvPr>
            <p:ph type="title"/>
          </p:nvPr>
        </p:nvSpPr>
        <p:spPr/>
        <p:txBody>
          <a:bodyPr>
            <a:normAutofit/>
          </a:bodyPr>
          <a:lstStyle/>
          <a:p>
            <a:r>
              <a:rPr lang="en" altLang="zh-CN" dirty="0">
                <a:latin typeface="Times" pitchFamily="2" charset="0"/>
              </a:rPr>
              <a:t>Conclusion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7C38A88E-73EF-C548-A64E-3382A635F245}"/>
              </a:ext>
            </a:extLst>
          </p:cNvPr>
          <p:cNvSpPr>
            <a:spLocks noGrp="1"/>
          </p:cNvSpPr>
          <p:nvPr>
            <p:ph idx="1"/>
          </p:nvPr>
        </p:nvSpPr>
        <p:spPr/>
        <p:txBody>
          <a:bodyPr/>
          <a:lstStyle/>
          <a:p>
            <a:r>
              <a:rPr kumimoji="1" lang="en-US" altLang="zh-CN" dirty="0">
                <a:latin typeface="Times" pitchFamily="2" charset="0"/>
              </a:rPr>
              <a:t>QA-based metrics are more suitable for fact checking.</a:t>
            </a:r>
          </a:p>
          <a:p>
            <a:r>
              <a:rPr kumimoji="1" lang="en" altLang="zh-CN" dirty="0">
                <a:latin typeface="Times" pitchFamily="2" charset="0"/>
              </a:rPr>
              <a:t>The results can be evaluated from different perspectives.</a:t>
            </a:r>
          </a:p>
          <a:p>
            <a:r>
              <a:rPr kumimoji="1" lang="en-US" altLang="zh-CN" dirty="0">
                <a:latin typeface="Times" pitchFamily="2" charset="0"/>
              </a:rPr>
              <a:t>We can use other tasks to improve the evaluation metrics.</a:t>
            </a:r>
          </a:p>
          <a:p>
            <a:endParaRPr kumimoji="1" lang="en" altLang="zh-CN" dirty="0">
              <a:latin typeface="Times" pitchFamily="2" charset="0"/>
            </a:endParaRPr>
          </a:p>
          <a:p>
            <a:endParaRPr kumimoji="1" lang="en" altLang="zh-CN" dirty="0">
              <a:latin typeface="Times" pitchFamily="2" charset="0"/>
            </a:endParaRPr>
          </a:p>
          <a:p>
            <a:endParaRPr kumimoji="1" lang="zh-CN" altLang="en-US" dirty="0">
              <a:latin typeface="Times" pitchFamily="2" charset="0"/>
            </a:endParaRPr>
          </a:p>
        </p:txBody>
      </p:sp>
      <p:sp>
        <p:nvSpPr>
          <p:cNvPr id="4" name="灯片编号占位符 3">
            <a:extLst>
              <a:ext uri="{FF2B5EF4-FFF2-40B4-BE49-F238E27FC236}">
                <a16:creationId xmlns:a16="http://schemas.microsoft.com/office/drawing/2014/main" id="{7D4EF6DE-F029-C94A-9E2C-88260CB25C51}"/>
              </a:ext>
            </a:extLst>
          </p:cNvPr>
          <p:cNvSpPr>
            <a:spLocks noGrp="1"/>
          </p:cNvSpPr>
          <p:nvPr>
            <p:ph type="sldNum" sz="quarter" idx="12"/>
          </p:nvPr>
        </p:nvSpPr>
        <p:spPr/>
        <p:txBody>
          <a:bodyPr/>
          <a:lstStyle/>
          <a:p>
            <a:fld id="{8C2CDD54-CC58-7642-B4B3-C2A89A357650}" type="slidenum">
              <a:rPr kumimoji="1" lang="zh-CN" altLang="en-US" smtClean="0"/>
              <a:t>29</a:t>
            </a:fld>
            <a:endParaRPr kumimoji="1" lang="zh-CN" altLang="en-US"/>
          </a:p>
        </p:txBody>
      </p:sp>
    </p:spTree>
    <p:extLst>
      <p:ext uri="{BB962C8B-B14F-4D97-AF65-F5344CB8AC3E}">
        <p14:creationId xmlns:p14="http://schemas.microsoft.com/office/powerpoint/2010/main" val="38746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36A1-7DA2-DB49-AC21-6682BB010BA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E3DCB8B-11B7-8A46-972A-A50B654DF0C6}"/>
              </a:ext>
            </a:extLst>
          </p:cNvPr>
          <p:cNvSpPr>
            <a:spLocks noGrp="1"/>
          </p:cNvSpPr>
          <p:nvPr>
            <p:ph idx="1"/>
          </p:nvPr>
        </p:nvSpPr>
        <p:spPr>
          <a:xfrm>
            <a:off x="838200" y="1825625"/>
            <a:ext cx="10515600" cy="3108325"/>
          </a:xfrm>
        </p:spPr>
        <p:txBody>
          <a:bodyPr>
            <a:normAutofit/>
          </a:bodyPr>
          <a:lstStyle/>
          <a:p>
            <a:r>
              <a:rPr kumimoji="1" lang="en-US" altLang="zh-CN" dirty="0">
                <a:latin typeface="Times" pitchFamily="2" charset="0"/>
              </a:rPr>
              <a:t>Automatic Summarization Evaluation</a:t>
            </a:r>
          </a:p>
          <a:p>
            <a:r>
              <a:rPr kumimoji="1" lang="en-US" altLang="zh-CN" dirty="0">
                <a:latin typeface="Times" pitchFamily="2" charset="0"/>
              </a:rPr>
              <a:t>Compare generated summary and reference summary:</a:t>
            </a:r>
          </a:p>
          <a:p>
            <a:pPr lvl="1"/>
            <a:r>
              <a:rPr kumimoji="1" lang="en-US" altLang="zh-CN" dirty="0">
                <a:latin typeface="Times" pitchFamily="2" charset="0"/>
              </a:rPr>
              <a:t>BLEU</a:t>
            </a:r>
          </a:p>
          <a:p>
            <a:pPr lvl="1"/>
            <a:r>
              <a:rPr kumimoji="1" lang="en-US" altLang="zh-CN" dirty="0">
                <a:latin typeface="Times" pitchFamily="2" charset="0"/>
              </a:rPr>
              <a:t>ROUGE</a:t>
            </a:r>
          </a:p>
          <a:p>
            <a:pPr lvl="1"/>
            <a:r>
              <a:rPr kumimoji="1" lang="en-US" altLang="zh-CN" dirty="0">
                <a:latin typeface="Times" pitchFamily="2" charset="0"/>
              </a:rPr>
              <a:t>…</a:t>
            </a:r>
          </a:p>
        </p:txBody>
      </p:sp>
      <p:sp>
        <p:nvSpPr>
          <p:cNvPr id="10" name="灯片编号占位符 9">
            <a:extLst>
              <a:ext uri="{FF2B5EF4-FFF2-40B4-BE49-F238E27FC236}">
                <a16:creationId xmlns:a16="http://schemas.microsoft.com/office/drawing/2014/main" id="{EED462F4-4F21-B240-B096-0C2EF9778F50}"/>
              </a:ext>
            </a:extLst>
          </p:cNvPr>
          <p:cNvSpPr>
            <a:spLocks noGrp="1"/>
          </p:cNvSpPr>
          <p:nvPr>
            <p:ph type="sldNum" sz="quarter" idx="12"/>
          </p:nvPr>
        </p:nvSpPr>
        <p:spPr/>
        <p:txBody>
          <a:bodyPr/>
          <a:lstStyle/>
          <a:p>
            <a:fld id="{8C2CDD54-CC58-7642-B4B3-C2A89A357650}" type="slidenum">
              <a:rPr kumimoji="1" lang="zh-CN" altLang="en-US" smtClean="0"/>
              <a:t>3</a:t>
            </a:fld>
            <a:endParaRPr kumimoji="1" lang="zh-CN" altLang="en-US"/>
          </a:p>
        </p:txBody>
      </p:sp>
    </p:spTree>
    <p:extLst>
      <p:ext uri="{BB962C8B-B14F-4D97-AF65-F5344CB8AC3E}">
        <p14:creationId xmlns:p14="http://schemas.microsoft.com/office/powerpoint/2010/main" val="53103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8AA98-73F5-8640-826B-BF024AD98654}"/>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4" name="内容占位符 2">
            <a:extLst>
              <a:ext uri="{FF2B5EF4-FFF2-40B4-BE49-F238E27FC236}">
                <a16:creationId xmlns:a16="http://schemas.microsoft.com/office/drawing/2014/main" id="{6C4DEFD5-9D0F-F740-A49C-0A75E191CBDA}"/>
              </a:ext>
            </a:extLst>
          </p:cNvPr>
          <p:cNvSpPr txBox="1">
            <a:spLocks/>
          </p:cNvSpPr>
          <p:nvPr/>
        </p:nvSpPr>
        <p:spPr>
          <a:xfrm>
            <a:off x="838200" y="1825625"/>
            <a:ext cx="10515600"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Source document	</a:t>
            </a:r>
            <a:endParaRPr kumimoji="1" lang="zh-CN" altLang="en-US" dirty="0">
              <a:latin typeface="Times" pitchFamily="2" charset="0"/>
            </a:endParaRPr>
          </a:p>
        </p:txBody>
      </p:sp>
      <p:sp>
        <p:nvSpPr>
          <p:cNvPr id="5" name="矩形 4">
            <a:extLst>
              <a:ext uri="{FF2B5EF4-FFF2-40B4-BE49-F238E27FC236}">
                <a16:creationId xmlns:a16="http://schemas.microsoft.com/office/drawing/2014/main" id="{DE6AF4D5-B237-4C46-BC9A-705CCE2E84DF}"/>
              </a:ext>
            </a:extLst>
          </p:cNvPr>
          <p:cNvSpPr/>
          <p:nvPr/>
        </p:nvSpPr>
        <p:spPr>
          <a:xfrm>
            <a:off x="838200" y="2398142"/>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latin typeface="Times" pitchFamily="2" charset="0"/>
              </a:rPr>
              <a:t>the celebrity </a:t>
            </a:r>
            <a:r>
              <a:rPr lang="en" altLang="zh-CN" sz="2200" dirty="0">
                <a:solidFill>
                  <a:schemeClr val="tx1"/>
                </a:solidFill>
                <a:highlight>
                  <a:srgbClr val="FFFF00"/>
                </a:highlight>
                <a:latin typeface="Times" pitchFamily="2" charset="0"/>
              </a:rPr>
              <a:t>couple announced the arrival of their son , </a:t>
            </a:r>
            <a:r>
              <a:rPr lang="en" altLang="zh-CN" sz="2200" dirty="0" err="1">
                <a:solidFill>
                  <a:schemeClr val="tx1"/>
                </a:solidFill>
                <a:highlight>
                  <a:srgbClr val="FFFF00"/>
                </a:highlight>
                <a:latin typeface="Times" pitchFamily="2" charset="0"/>
              </a:rPr>
              <a:t>silas</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randall</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a:t>
            </a:r>
            <a:r>
              <a:rPr lang="en" altLang="zh-CN" sz="2200" dirty="0">
                <a:solidFill>
                  <a:schemeClr val="tx1"/>
                </a:solidFill>
                <a:highlight>
                  <a:srgbClr val="FFFF00"/>
                </a:highlight>
                <a:latin typeface="Times" pitchFamily="2" charset="0"/>
              </a:rPr>
              <a:t>. the couple announced the pregnancy in </a:t>
            </a:r>
            <a:r>
              <a:rPr lang="en" altLang="zh-CN" sz="2200" dirty="0" err="1">
                <a:solidFill>
                  <a:schemeClr val="tx1"/>
                </a:solidFill>
                <a:highlight>
                  <a:srgbClr val="FFFF00"/>
                </a:highlight>
                <a:latin typeface="Times" pitchFamily="2" charset="0"/>
              </a:rPr>
              <a:t>january</a:t>
            </a:r>
            <a:r>
              <a:rPr lang="en" altLang="zh-CN" sz="2200" dirty="0">
                <a:solidFill>
                  <a:schemeClr val="tx1"/>
                </a:solidFill>
                <a:latin typeface="Times" pitchFamily="2" charset="0"/>
              </a:rPr>
              <a:t> …… </a:t>
            </a:r>
            <a:r>
              <a:rPr lang="en" altLang="zh-CN" sz="2200" dirty="0">
                <a:solidFill>
                  <a:schemeClr val="tx1"/>
                </a:solidFill>
                <a:highlight>
                  <a:srgbClr val="FFFF00"/>
                </a:highlight>
                <a:latin typeface="Times" pitchFamily="2" charset="0"/>
              </a:rPr>
              <a:t>it is the first baby for both </a:t>
            </a:r>
            <a:r>
              <a:rPr lang="en" altLang="zh-CN" sz="2200" dirty="0">
                <a:solidFill>
                  <a:schemeClr val="tx1"/>
                </a:solidFill>
                <a:latin typeface="Times" pitchFamily="2" charset="0"/>
              </a:rPr>
              <a:t>.</a:t>
            </a:r>
          </a:p>
        </p:txBody>
      </p:sp>
      <p:sp>
        <p:nvSpPr>
          <p:cNvPr id="6" name="矩形 5">
            <a:extLst>
              <a:ext uri="{FF2B5EF4-FFF2-40B4-BE49-F238E27FC236}">
                <a16:creationId xmlns:a16="http://schemas.microsoft.com/office/drawing/2014/main" id="{12CB3961-A943-2647-8731-61160CAAB6FE}"/>
              </a:ext>
            </a:extLst>
          </p:cNvPr>
          <p:cNvSpPr/>
          <p:nvPr/>
        </p:nvSpPr>
        <p:spPr>
          <a:xfrm>
            <a:off x="6561826" y="2296728"/>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welcome son </a:t>
            </a:r>
            <a:r>
              <a:rPr lang="en" altLang="zh-CN" sz="2200" dirty="0" err="1">
                <a:effectLst/>
                <a:latin typeface="Times" pitchFamily="2" charset="0"/>
              </a:rPr>
              <a:t>silas</a:t>
            </a:r>
            <a:r>
              <a:rPr lang="en" altLang="zh-CN" sz="2200" dirty="0">
                <a:effectLst/>
                <a:latin typeface="Times" pitchFamily="2" charset="0"/>
              </a:rPr>
              <a:t> </a:t>
            </a:r>
            <a:r>
              <a:rPr lang="en" altLang="zh-CN" sz="2200" dirty="0" err="1">
                <a:effectLst/>
                <a:latin typeface="Times" pitchFamily="2" charset="0"/>
              </a:rPr>
              <a:t>randall</a:t>
            </a:r>
            <a:r>
              <a:rPr lang="en" altLang="zh-CN" sz="2200" dirty="0">
                <a:effectLst/>
                <a:latin typeface="Times" pitchFamily="2" charset="0"/>
              </a:rPr>
              <a:t> </a:t>
            </a:r>
            <a:r>
              <a:rPr lang="en" altLang="zh-CN" sz="2200" dirty="0" err="1">
                <a:effectLst/>
                <a:latin typeface="Times" pitchFamily="2" charset="0"/>
              </a:rPr>
              <a:t>timberlake</a:t>
            </a:r>
            <a:r>
              <a:rPr lang="en" altLang="zh-CN" sz="2200" dirty="0">
                <a:effectLst/>
                <a:latin typeface="Times" pitchFamily="2" charset="0"/>
              </a:rPr>
              <a:t> . the couple announced the pregnancy in </a:t>
            </a:r>
            <a:r>
              <a:rPr lang="en" altLang="zh-CN" sz="2200" dirty="0" err="1">
                <a:effectLst/>
                <a:latin typeface="Times" pitchFamily="2" charset="0"/>
              </a:rPr>
              <a:t>january</a:t>
            </a:r>
            <a:r>
              <a:rPr lang="en" altLang="zh-CN" sz="2200" dirty="0">
                <a:effectLst/>
                <a:latin typeface="Times" pitchFamily="2" charset="0"/>
              </a:rPr>
              <a:t> . </a:t>
            </a:r>
          </a:p>
        </p:txBody>
      </p:sp>
      <p:sp>
        <p:nvSpPr>
          <p:cNvPr id="7" name="内容占位符 2">
            <a:extLst>
              <a:ext uri="{FF2B5EF4-FFF2-40B4-BE49-F238E27FC236}">
                <a16:creationId xmlns:a16="http://schemas.microsoft.com/office/drawing/2014/main" id="{0056247A-03C9-F14F-B53E-39E11C76F9C1}"/>
              </a:ext>
            </a:extLst>
          </p:cNvPr>
          <p:cNvSpPr txBox="1">
            <a:spLocks/>
          </p:cNvSpPr>
          <p:nvPr/>
        </p:nvSpPr>
        <p:spPr>
          <a:xfrm>
            <a:off x="6287218" y="1843478"/>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Reference Summary</a:t>
            </a:r>
            <a:endParaRPr kumimoji="1" lang="zh-CN" altLang="en-US" dirty="0">
              <a:latin typeface="Times" pitchFamily="2" charset="0"/>
            </a:endParaRPr>
          </a:p>
        </p:txBody>
      </p:sp>
      <p:sp>
        <p:nvSpPr>
          <p:cNvPr id="14" name="矩形 13">
            <a:extLst>
              <a:ext uri="{FF2B5EF4-FFF2-40B4-BE49-F238E27FC236}">
                <a16:creationId xmlns:a16="http://schemas.microsoft.com/office/drawing/2014/main" id="{508F15AC-6A83-5242-B8C0-C1FE0CD461C8}"/>
              </a:ext>
            </a:extLst>
          </p:cNvPr>
          <p:cNvSpPr/>
          <p:nvPr/>
        </p:nvSpPr>
        <p:spPr>
          <a:xfrm>
            <a:off x="6561826" y="4142097"/>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announced the arrival of their </a:t>
            </a:r>
            <a:r>
              <a:rPr lang="en" altLang="zh-CN" sz="2200" dirty="0">
                <a:latin typeface="Times" pitchFamily="2" charset="0"/>
              </a:rPr>
              <a:t>son . it is the first baby for both . </a:t>
            </a:r>
          </a:p>
          <a:p>
            <a:endParaRPr lang="en" altLang="zh-CN" sz="2200" dirty="0">
              <a:effectLst/>
              <a:highlight>
                <a:srgbClr val="00FFFF"/>
              </a:highlight>
              <a:latin typeface="Times" pitchFamily="2" charset="0"/>
            </a:endParaRPr>
          </a:p>
        </p:txBody>
      </p:sp>
      <p:sp>
        <p:nvSpPr>
          <p:cNvPr id="15" name="内容占位符 2">
            <a:extLst>
              <a:ext uri="{FF2B5EF4-FFF2-40B4-BE49-F238E27FC236}">
                <a16:creationId xmlns:a16="http://schemas.microsoft.com/office/drawing/2014/main" id="{82D08F61-226C-D042-A7AD-ED2397782413}"/>
              </a:ext>
            </a:extLst>
          </p:cNvPr>
          <p:cNvSpPr txBox="1">
            <a:spLocks/>
          </p:cNvSpPr>
          <p:nvPr/>
        </p:nvSpPr>
        <p:spPr>
          <a:xfrm>
            <a:off x="6287218" y="3701951"/>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1</a:t>
            </a:r>
            <a:endParaRPr kumimoji="1" lang="zh-CN" altLang="en-US" dirty="0">
              <a:latin typeface="Times" pitchFamily="2" charset="0"/>
            </a:endParaRPr>
          </a:p>
        </p:txBody>
      </p:sp>
      <p:sp>
        <p:nvSpPr>
          <p:cNvPr id="16" name="灯片编号占位符 15">
            <a:extLst>
              <a:ext uri="{FF2B5EF4-FFF2-40B4-BE49-F238E27FC236}">
                <a16:creationId xmlns:a16="http://schemas.microsoft.com/office/drawing/2014/main" id="{0334E7D6-5AF5-B747-9D42-C104DDC59572}"/>
              </a:ext>
            </a:extLst>
          </p:cNvPr>
          <p:cNvSpPr>
            <a:spLocks noGrp="1"/>
          </p:cNvSpPr>
          <p:nvPr>
            <p:ph type="sldNum" sz="quarter" idx="12"/>
          </p:nvPr>
        </p:nvSpPr>
        <p:spPr/>
        <p:txBody>
          <a:bodyPr/>
          <a:lstStyle/>
          <a:p>
            <a:fld id="{8C2CDD54-CC58-7642-B4B3-C2A89A357650}" type="slidenum">
              <a:rPr kumimoji="1" lang="zh-CN" altLang="en-US" smtClean="0"/>
              <a:t>4</a:t>
            </a:fld>
            <a:endParaRPr kumimoji="1" lang="zh-CN" altLang="en-US"/>
          </a:p>
        </p:txBody>
      </p:sp>
      <p:sp>
        <p:nvSpPr>
          <p:cNvPr id="17" name="矩形 16">
            <a:extLst>
              <a:ext uri="{FF2B5EF4-FFF2-40B4-BE49-F238E27FC236}">
                <a16:creationId xmlns:a16="http://schemas.microsoft.com/office/drawing/2014/main" id="{D7C8977D-4983-2D4F-80DD-EB69114BEB27}"/>
              </a:ext>
            </a:extLst>
          </p:cNvPr>
          <p:cNvSpPr/>
          <p:nvPr/>
        </p:nvSpPr>
        <p:spPr>
          <a:xfrm>
            <a:off x="6561826" y="5680459"/>
            <a:ext cx="5463396" cy="1446550"/>
          </a:xfrm>
          <a:prstGeom prst="rect">
            <a:avLst/>
          </a:prstGeom>
        </p:spPr>
        <p:txBody>
          <a:bodyPr wrap="square">
            <a:spAutoFit/>
          </a:bodyPr>
          <a:lstStyle/>
          <a:p>
            <a:r>
              <a:rPr lang="en" altLang="zh-CN" sz="2200" dirty="0" err="1">
                <a:latin typeface="Times" pitchFamily="2" charset="0"/>
              </a:rPr>
              <a:t>timberlake</a:t>
            </a:r>
            <a:r>
              <a:rPr lang="en" altLang="zh-CN" sz="2200" dirty="0">
                <a:latin typeface="Times" pitchFamily="2" charset="0"/>
              </a:rPr>
              <a:t> and </a:t>
            </a:r>
            <a:r>
              <a:rPr lang="en" altLang="zh-CN" sz="2200" dirty="0" err="1">
                <a:latin typeface="Times" pitchFamily="2" charset="0"/>
              </a:rPr>
              <a:t>biel</a:t>
            </a:r>
            <a:r>
              <a:rPr lang="en" altLang="zh-CN" sz="2200" dirty="0">
                <a:latin typeface="Times" pitchFamily="2" charset="0"/>
              </a:rPr>
              <a:t> welcome their son , </a:t>
            </a:r>
            <a:r>
              <a:rPr lang="en" altLang="zh-CN" sz="2200" dirty="0" err="1">
                <a:latin typeface="Times" pitchFamily="2" charset="0"/>
              </a:rPr>
              <a:t>silas</a:t>
            </a:r>
            <a:r>
              <a:rPr lang="en" altLang="zh-CN" sz="2200" dirty="0">
                <a:latin typeface="Times" pitchFamily="2" charset="0"/>
              </a:rPr>
              <a:t> , who died in 2012 . the couple announced the pregnancy in </a:t>
            </a:r>
            <a:r>
              <a:rPr lang="en" altLang="zh-CN" sz="2200" dirty="0" err="1">
                <a:latin typeface="Times" pitchFamily="2" charset="0"/>
              </a:rPr>
              <a:t>january</a:t>
            </a:r>
            <a:r>
              <a:rPr lang="en" altLang="zh-CN" sz="2200" dirty="0">
                <a:latin typeface="Times" pitchFamily="2" charset="0"/>
              </a:rPr>
              <a:t> . </a:t>
            </a:r>
          </a:p>
          <a:p>
            <a:endParaRPr lang="en" altLang="zh-CN" sz="2200" dirty="0">
              <a:effectLst/>
              <a:highlight>
                <a:srgbClr val="00FFFF"/>
              </a:highlight>
              <a:latin typeface="Times" pitchFamily="2" charset="0"/>
            </a:endParaRPr>
          </a:p>
        </p:txBody>
      </p:sp>
      <p:sp>
        <p:nvSpPr>
          <p:cNvPr id="18" name="内容占位符 2">
            <a:extLst>
              <a:ext uri="{FF2B5EF4-FFF2-40B4-BE49-F238E27FC236}">
                <a16:creationId xmlns:a16="http://schemas.microsoft.com/office/drawing/2014/main" id="{954D708E-6201-2A4B-A70E-11487D29719D}"/>
              </a:ext>
            </a:extLst>
          </p:cNvPr>
          <p:cNvSpPr txBox="1">
            <a:spLocks/>
          </p:cNvSpPr>
          <p:nvPr/>
        </p:nvSpPr>
        <p:spPr>
          <a:xfrm>
            <a:off x="6287218" y="5180682"/>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2</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4347628F-14B8-7045-B775-7429E0B8350C}"/>
              </a:ext>
            </a:extLst>
          </p:cNvPr>
          <p:cNvSpPr txBox="1"/>
          <p:nvPr/>
        </p:nvSpPr>
        <p:spPr>
          <a:xfrm>
            <a:off x="10376452" y="3701951"/>
            <a:ext cx="1640193" cy="369332"/>
          </a:xfrm>
          <a:prstGeom prst="rect">
            <a:avLst/>
          </a:prstGeom>
          <a:noFill/>
        </p:spPr>
        <p:txBody>
          <a:bodyPr wrap="none" rtlCol="0">
            <a:spAutoFit/>
          </a:bodyPr>
          <a:lstStyle/>
          <a:p>
            <a:r>
              <a:rPr kumimoji="1" lang="en-US" altLang="zh-CN" dirty="0">
                <a:solidFill>
                  <a:srgbClr val="FF0000"/>
                </a:solidFill>
                <a:latin typeface="Times" pitchFamily="2" charset="0"/>
              </a:rPr>
              <a:t>Lower ROUGE</a:t>
            </a:r>
            <a:endParaRPr kumimoji="1" lang="zh-CN" altLang="en-US" dirty="0">
              <a:solidFill>
                <a:srgbClr val="FF0000"/>
              </a:solidFill>
              <a:latin typeface="Times" pitchFamily="2" charset="0"/>
            </a:endParaRPr>
          </a:p>
        </p:txBody>
      </p:sp>
      <p:sp>
        <p:nvSpPr>
          <p:cNvPr id="13" name="文本框 12">
            <a:extLst>
              <a:ext uri="{FF2B5EF4-FFF2-40B4-BE49-F238E27FC236}">
                <a16:creationId xmlns:a16="http://schemas.microsoft.com/office/drawing/2014/main" id="{2FB0996D-B5E2-7A48-9B8C-1AB21B51A531}"/>
              </a:ext>
            </a:extLst>
          </p:cNvPr>
          <p:cNvSpPr txBox="1"/>
          <p:nvPr/>
        </p:nvSpPr>
        <p:spPr>
          <a:xfrm>
            <a:off x="10376451" y="5221081"/>
            <a:ext cx="1678665" cy="369332"/>
          </a:xfrm>
          <a:prstGeom prst="rect">
            <a:avLst/>
          </a:prstGeom>
          <a:noFill/>
        </p:spPr>
        <p:txBody>
          <a:bodyPr wrap="none" rtlCol="0">
            <a:spAutoFit/>
          </a:bodyPr>
          <a:lstStyle/>
          <a:p>
            <a:r>
              <a:rPr kumimoji="1" lang="en-US" altLang="zh-CN" dirty="0">
                <a:solidFill>
                  <a:srgbClr val="FF0000"/>
                </a:solidFill>
                <a:latin typeface="Times" pitchFamily="2" charset="0"/>
              </a:rPr>
              <a:t>Higher ROUGE</a:t>
            </a:r>
            <a:endParaRPr kumimoji="1" lang="zh-CN" altLang="en-US" dirty="0">
              <a:solidFill>
                <a:srgbClr val="FF0000"/>
              </a:solidFill>
              <a:latin typeface="Times" pitchFamily="2" charset="0"/>
            </a:endParaRPr>
          </a:p>
        </p:txBody>
      </p:sp>
    </p:spTree>
    <p:extLst>
      <p:ext uri="{BB962C8B-B14F-4D97-AF65-F5344CB8AC3E}">
        <p14:creationId xmlns:p14="http://schemas.microsoft.com/office/powerpoint/2010/main" val="15629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8AA98-73F5-8640-826B-BF024AD98654}"/>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4" name="内容占位符 2">
            <a:extLst>
              <a:ext uri="{FF2B5EF4-FFF2-40B4-BE49-F238E27FC236}">
                <a16:creationId xmlns:a16="http://schemas.microsoft.com/office/drawing/2014/main" id="{6C4DEFD5-9D0F-F740-A49C-0A75E191CBDA}"/>
              </a:ext>
            </a:extLst>
          </p:cNvPr>
          <p:cNvSpPr txBox="1">
            <a:spLocks/>
          </p:cNvSpPr>
          <p:nvPr/>
        </p:nvSpPr>
        <p:spPr>
          <a:xfrm>
            <a:off x="838200" y="1825625"/>
            <a:ext cx="10515600"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Source document	</a:t>
            </a:r>
            <a:endParaRPr kumimoji="1" lang="zh-CN" altLang="en-US" dirty="0">
              <a:latin typeface="Times" pitchFamily="2" charset="0"/>
            </a:endParaRPr>
          </a:p>
        </p:txBody>
      </p:sp>
      <p:sp>
        <p:nvSpPr>
          <p:cNvPr id="5" name="矩形 4">
            <a:extLst>
              <a:ext uri="{FF2B5EF4-FFF2-40B4-BE49-F238E27FC236}">
                <a16:creationId xmlns:a16="http://schemas.microsoft.com/office/drawing/2014/main" id="{DE6AF4D5-B237-4C46-BC9A-705CCE2E84DF}"/>
              </a:ext>
            </a:extLst>
          </p:cNvPr>
          <p:cNvSpPr/>
          <p:nvPr/>
        </p:nvSpPr>
        <p:spPr>
          <a:xfrm>
            <a:off x="838200" y="2398142"/>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latin typeface="Times" pitchFamily="2" charset="0"/>
              </a:rPr>
              <a:t>the celebrity </a:t>
            </a:r>
            <a:r>
              <a:rPr lang="en" altLang="zh-CN" sz="2200" dirty="0">
                <a:solidFill>
                  <a:schemeClr val="tx1"/>
                </a:solidFill>
                <a:highlight>
                  <a:srgbClr val="FFFF00"/>
                </a:highlight>
                <a:latin typeface="Times" pitchFamily="2" charset="0"/>
              </a:rPr>
              <a:t>couple announced the arrival of their son , </a:t>
            </a:r>
            <a:r>
              <a:rPr lang="en" altLang="zh-CN" sz="2200" dirty="0" err="1">
                <a:solidFill>
                  <a:schemeClr val="tx1"/>
                </a:solidFill>
                <a:highlight>
                  <a:srgbClr val="FFFF00"/>
                </a:highlight>
                <a:latin typeface="Times" pitchFamily="2" charset="0"/>
              </a:rPr>
              <a:t>silas</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randall</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a:t>
            </a:r>
            <a:r>
              <a:rPr lang="en" altLang="zh-CN" sz="2200" dirty="0">
                <a:solidFill>
                  <a:schemeClr val="tx1"/>
                </a:solidFill>
                <a:highlight>
                  <a:srgbClr val="FFFF00"/>
                </a:highlight>
                <a:latin typeface="Times" pitchFamily="2" charset="0"/>
              </a:rPr>
              <a:t>. the couple announced the pregnancy in </a:t>
            </a:r>
            <a:r>
              <a:rPr lang="en" altLang="zh-CN" sz="2200" dirty="0" err="1">
                <a:solidFill>
                  <a:schemeClr val="tx1"/>
                </a:solidFill>
                <a:highlight>
                  <a:srgbClr val="FFFF00"/>
                </a:highlight>
                <a:latin typeface="Times" pitchFamily="2" charset="0"/>
              </a:rPr>
              <a:t>january</a:t>
            </a:r>
            <a:r>
              <a:rPr lang="en" altLang="zh-CN" sz="2200" dirty="0">
                <a:solidFill>
                  <a:schemeClr val="tx1"/>
                </a:solidFill>
                <a:latin typeface="Times" pitchFamily="2" charset="0"/>
              </a:rPr>
              <a:t> …… </a:t>
            </a:r>
            <a:r>
              <a:rPr lang="en" altLang="zh-CN" sz="2200" dirty="0">
                <a:solidFill>
                  <a:schemeClr val="tx1"/>
                </a:solidFill>
                <a:highlight>
                  <a:srgbClr val="FFFF00"/>
                </a:highlight>
                <a:latin typeface="Times" pitchFamily="2" charset="0"/>
              </a:rPr>
              <a:t>it is the first baby for both </a:t>
            </a:r>
            <a:r>
              <a:rPr lang="en" altLang="zh-CN" sz="2200" dirty="0">
                <a:solidFill>
                  <a:schemeClr val="tx1"/>
                </a:solidFill>
                <a:latin typeface="Times" pitchFamily="2" charset="0"/>
              </a:rPr>
              <a:t>.</a:t>
            </a:r>
          </a:p>
        </p:txBody>
      </p:sp>
      <p:sp>
        <p:nvSpPr>
          <p:cNvPr id="6" name="矩形 5">
            <a:extLst>
              <a:ext uri="{FF2B5EF4-FFF2-40B4-BE49-F238E27FC236}">
                <a16:creationId xmlns:a16="http://schemas.microsoft.com/office/drawing/2014/main" id="{12CB3961-A943-2647-8731-61160CAAB6FE}"/>
              </a:ext>
            </a:extLst>
          </p:cNvPr>
          <p:cNvSpPr/>
          <p:nvPr/>
        </p:nvSpPr>
        <p:spPr>
          <a:xfrm>
            <a:off x="6561826" y="2296728"/>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welcome son </a:t>
            </a:r>
            <a:r>
              <a:rPr lang="en" altLang="zh-CN" sz="2200" dirty="0" err="1">
                <a:effectLst/>
                <a:latin typeface="Times" pitchFamily="2" charset="0"/>
              </a:rPr>
              <a:t>silas</a:t>
            </a:r>
            <a:r>
              <a:rPr lang="en" altLang="zh-CN" sz="2200" dirty="0">
                <a:effectLst/>
                <a:latin typeface="Times" pitchFamily="2" charset="0"/>
              </a:rPr>
              <a:t> </a:t>
            </a:r>
            <a:r>
              <a:rPr lang="en" altLang="zh-CN" sz="2200" dirty="0" err="1">
                <a:effectLst/>
                <a:latin typeface="Times" pitchFamily="2" charset="0"/>
              </a:rPr>
              <a:t>randall</a:t>
            </a:r>
            <a:r>
              <a:rPr lang="en" altLang="zh-CN" sz="2200" dirty="0">
                <a:effectLst/>
                <a:latin typeface="Times" pitchFamily="2" charset="0"/>
              </a:rPr>
              <a:t> </a:t>
            </a:r>
            <a:r>
              <a:rPr lang="en" altLang="zh-CN" sz="2200" dirty="0" err="1">
                <a:effectLst/>
                <a:latin typeface="Times" pitchFamily="2" charset="0"/>
              </a:rPr>
              <a:t>timberlake</a:t>
            </a:r>
            <a:r>
              <a:rPr lang="en" altLang="zh-CN" sz="2200" dirty="0">
                <a:effectLst/>
                <a:latin typeface="Times" pitchFamily="2" charset="0"/>
              </a:rPr>
              <a:t> . the couple announced the pregnancy in </a:t>
            </a:r>
            <a:r>
              <a:rPr lang="en" altLang="zh-CN" sz="2200" dirty="0" err="1">
                <a:effectLst/>
                <a:latin typeface="Times" pitchFamily="2" charset="0"/>
              </a:rPr>
              <a:t>january</a:t>
            </a:r>
            <a:r>
              <a:rPr lang="en" altLang="zh-CN" sz="2200" dirty="0">
                <a:effectLst/>
                <a:latin typeface="Times" pitchFamily="2" charset="0"/>
              </a:rPr>
              <a:t> . </a:t>
            </a:r>
          </a:p>
        </p:txBody>
      </p:sp>
      <p:sp>
        <p:nvSpPr>
          <p:cNvPr id="7" name="内容占位符 2">
            <a:extLst>
              <a:ext uri="{FF2B5EF4-FFF2-40B4-BE49-F238E27FC236}">
                <a16:creationId xmlns:a16="http://schemas.microsoft.com/office/drawing/2014/main" id="{0056247A-03C9-F14F-B53E-39E11C76F9C1}"/>
              </a:ext>
            </a:extLst>
          </p:cNvPr>
          <p:cNvSpPr txBox="1">
            <a:spLocks/>
          </p:cNvSpPr>
          <p:nvPr/>
        </p:nvSpPr>
        <p:spPr>
          <a:xfrm>
            <a:off x="6287218" y="1843478"/>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Reference Summary</a:t>
            </a:r>
            <a:endParaRPr kumimoji="1" lang="zh-CN" altLang="en-US" dirty="0">
              <a:latin typeface="Times" pitchFamily="2" charset="0"/>
            </a:endParaRPr>
          </a:p>
        </p:txBody>
      </p:sp>
      <p:sp>
        <p:nvSpPr>
          <p:cNvPr id="14" name="矩形 13">
            <a:extLst>
              <a:ext uri="{FF2B5EF4-FFF2-40B4-BE49-F238E27FC236}">
                <a16:creationId xmlns:a16="http://schemas.microsoft.com/office/drawing/2014/main" id="{508F15AC-6A83-5242-B8C0-C1FE0CD461C8}"/>
              </a:ext>
            </a:extLst>
          </p:cNvPr>
          <p:cNvSpPr/>
          <p:nvPr/>
        </p:nvSpPr>
        <p:spPr>
          <a:xfrm>
            <a:off x="6561826" y="4142097"/>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announced the arrival of their </a:t>
            </a:r>
            <a:r>
              <a:rPr lang="en" altLang="zh-CN" sz="2200" dirty="0">
                <a:latin typeface="Times" pitchFamily="2" charset="0"/>
              </a:rPr>
              <a:t>son . it is the first baby for both . </a:t>
            </a:r>
          </a:p>
          <a:p>
            <a:endParaRPr lang="en" altLang="zh-CN" sz="2200" dirty="0">
              <a:effectLst/>
              <a:highlight>
                <a:srgbClr val="00FFFF"/>
              </a:highlight>
              <a:latin typeface="Times" pitchFamily="2" charset="0"/>
            </a:endParaRPr>
          </a:p>
        </p:txBody>
      </p:sp>
      <p:sp>
        <p:nvSpPr>
          <p:cNvPr id="15" name="内容占位符 2">
            <a:extLst>
              <a:ext uri="{FF2B5EF4-FFF2-40B4-BE49-F238E27FC236}">
                <a16:creationId xmlns:a16="http://schemas.microsoft.com/office/drawing/2014/main" id="{82D08F61-226C-D042-A7AD-ED2397782413}"/>
              </a:ext>
            </a:extLst>
          </p:cNvPr>
          <p:cNvSpPr txBox="1">
            <a:spLocks/>
          </p:cNvSpPr>
          <p:nvPr/>
        </p:nvSpPr>
        <p:spPr>
          <a:xfrm>
            <a:off x="6287218" y="3701951"/>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1</a:t>
            </a:r>
            <a:endParaRPr kumimoji="1" lang="zh-CN" altLang="en-US" dirty="0">
              <a:latin typeface="Times" pitchFamily="2" charset="0"/>
            </a:endParaRPr>
          </a:p>
        </p:txBody>
      </p:sp>
      <p:sp>
        <p:nvSpPr>
          <p:cNvPr id="16" name="灯片编号占位符 15">
            <a:extLst>
              <a:ext uri="{FF2B5EF4-FFF2-40B4-BE49-F238E27FC236}">
                <a16:creationId xmlns:a16="http://schemas.microsoft.com/office/drawing/2014/main" id="{0334E7D6-5AF5-B747-9D42-C104DDC59572}"/>
              </a:ext>
            </a:extLst>
          </p:cNvPr>
          <p:cNvSpPr>
            <a:spLocks noGrp="1"/>
          </p:cNvSpPr>
          <p:nvPr>
            <p:ph type="sldNum" sz="quarter" idx="12"/>
          </p:nvPr>
        </p:nvSpPr>
        <p:spPr/>
        <p:txBody>
          <a:bodyPr/>
          <a:lstStyle/>
          <a:p>
            <a:fld id="{8C2CDD54-CC58-7642-B4B3-C2A89A357650}" type="slidenum">
              <a:rPr kumimoji="1" lang="zh-CN" altLang="en-US" smtClean="0"/>
              <a:t>5</a:t>
            </a:fld>
            <a:endParaRPr kumimoji="1" lang="zh-CN" altLang="en-US"/>
          </a:p>
        </p:txBody>
      </p:sp>
      <p:sp>
        <p:nvSpPr>
          <p:cNvPr id="17" name="矩形 16">
            <a:extLst>
              <a:ext uri="{FF2B5EF4-FFF2-40B4-BE49-F238E27FC236}">
                <a16:creationId xmlns:a16="http://schemas.microsoft.com/office/drawing/2014/main" id="{D7C8977D-4983-2D4F-80DD-EB69114BEB27}"/>
              </a:ext>
            </a:extLst>
          </p:cNvPr>
          <p:cNvSpPr/>
          <p:nvPr/>
        </p:nvSpPr>
        <p:spPr>
          <a:xfrm>
            <a:off x="6561826" y="5680459"/>
            <a:ext cx="5463396" cy="1446550"/>
          </a:xfrm>
          <a:prstGeom prst="rect">
            <a:avLst/>
          </a:prstGeom>
        </p:spPr>
        <p:txBody>
          <a:bodyPr wrap="square">
            <a:spAutoFit/>
          </a:bodyPr>
          <a:lstStyle/>
          <a:p>
            <a:r>
              <a:rPr lang="en" altLang="zh-CN" sz="2200" dirty="0" err="1">
                <a:latin typeface="Times" pitchFamily="2" charset="0"/>
              </a:rPr>
              <a:t>timberlake</a:t>
            </a:r>
            <a:r>
              <a:rPr lang="en" altLang="zh-CN" sz="2200" dirty="0">
                <a:latin typeface="Times" pitchFamily="2" charset="0"/>
              </a:rPr>
              <a:t> and </a:t>
            </a:r>
            <a:r>
              <a:rPr lang="en" altLang="zh-CN" sz="2200" dirty="0" err="1">
                <a:latin typeface="Times" pitchFamily="2" charset="0"/>
              </a:rPr>
              <a:t>biel</a:t>
            </a:r>
            <a:r>
              <a:rPr lang="en" altLang="zh-CN" sz="2200" dirty="0">
                <a:latin typeface="Times" pitchFamily="2" charset="0"/>
              </a:rPr>
              <a:t> welcome their son , </a:t>
            </a:r>
            <a:r>
              <a:rPr lang="en" altLang="zh-CN" sz="2200" dirty="0" err="1">
                <a:latin typeface="Times" pitchFamily="2" charset="0"/>
              </a:rPr>
              <a:t>silas</a:t>
            </a:r>
            <a:r>
              <a:rPr lang="en" altLang="zh-CN" sz="2200" dirty="0">
                <a:latin typeface="Times" pitchFamily="2" charset="0"/>
              </a:rPr>
              <a:t> , who died in 2012 . the couple announced the pregnancy in </a:t>
            </a:r>
            <a:r>
              <a:rPr lang="en" altLang="zh-CN" sz="2200" dirty="0" err="1">
                <a:latin typeface="Times" pitchFamily="2" charset="0"/>
              </a:rPr>
              <a:t>january</a:t>
            </a:r>
            <a:r>
              <a:rPr lang="en" altLang="zh-CN" sz="2200" dirty="0">
                <a:latin typeface="Times" pitchFamily="2" charset="0"/>
              </a:rPr>
              <a:t> . </a:t>
            </a:r>
          </a:p>
          <a:p>
            <a:endParaRPr lang="en" altLang="zh-CN" sz="2200" dirty="0">
              <a:effectLst/>
              <a:highlight>
                <a:srgbClr val="00FFFF"/>
              </a:highlight>
              <a:latin typeface="Times" pitchFamily="2" charset="0"/>
            </a:endParaRPr>
          </a:p>
        </p:txBody>
      </p:sp>
      <p:sp>
        <p:nvSpPr>
          <p:cNvPr id="18" name="内容占位符 2">
            <a:extLst>
              <a:ext uri="{FF2B5EF4-FFF2-40B4-BE49-F238E27FC236}">
                <a16:creationId xmlns:a16="http://schemas.microsoft.com/office/drawing/2014/main" id="{954D708E-6201-2A4B-A70E-11487D29719D}"/>
              </a:ext>
            </a:extLst>
          </p:cNvPr>
          <p:cNvSpPr txBox="1">
            <a:spLocks/>
          </p:cNvSpPr>
          <p:nvPr/>
        </p:nvSpPr>
        <p:spPr>
          <a:xfrm>
            <a:off x="6287218" y="5180682"/>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2</a:t>
            </a:r>
            <a:endParaRPr kumimoji="1" lang="zh-CN" altLang="en-US" dirty="0">
              <a:latin typeface="Times" pitchFamily="2" charset="0"/>
            </a:endParaRPr>
          </a:p>
        </p:txBody>
      </p:sp>
      <p:sp>
        <p:nvSpPr>
          <p:cNvPr id="3" name="文本框 2">
            <a:extLst>
              <a:ext uri="{FF2B5EF4-FFF2-40B4-BE49-F238E27FC236}">
                <a16:creationId xmlns:a16="http://schemas.microsoft.com/office/drawing/2014/main" id="{4347628F-14B8-7045-B775-7429E0B8350C}"/>
              </a:ext>
            </a:extLst>
          </p:cNvPr>
          <p:cNvSpPr txBox="1"/>
          <p:nvPr/>
        </p:nvSpPr>
        <p:spPr>
          <a:xfrm>
            <a:off x="10376452" y="3701951"/>
            <a:ext cx="1396536" cy="369332"/>
          </a:xfrm>
          <a:prstGeom prst="rect">
            <a:avLst/>
          </a:prstGeom>
          <a:noFill/>
        </p:spPr>
        <p:txBody>
          <a:bodyPr wrap="none" rtlCol="0">
            <a:spAutoFit/>
          </a:bodyPr>
          <a:lstStyle/>
          <a:p>
            <a:r>
              <a:rPr kumimoji="1" lang="en-US" altLang="zh-CN" dirty="0">
                <a:solidFill>
                  <a:srgbClr val="FF0000"/>
                </a:solidFill>
                <a:latin typeface="Times" pitchFamily="2" charset="0"/>
              </a:rPr>
              <a:t>High Quality</a:t>
            </a:r>
            <a:endParaRPr kumimoji="1" lang="zh-CN" altLang="en-US" dirty="0">
              <a:solidFill>
                <a:srgbClr val="FF0000"/>
              </a:solidFill>
              <a:latin typeface="Times" pitchFamily="2" charset="0"/>
            </a:endParaRPr>
          </a:p>
        </p:txBody>
      </p:sp>
      <p:sp>
        <p:nvSpPr>
          <p:cNvPr id="13" name="文本框 12">
            <a:extLst>
              <a:ext uri="{FF2B5EF4-FFF2-40B4-BE49-F238E27FC236}">
                <a16:creationId xmlns:a16="http://schemas.microsoft.com/office/drawing/2014/main" id="{2FB0996D-B5E2-7A48-9B8C-1AB21B51A531}"/>
              </a:ext>
            </a:extLst>
          </p:cNvPr>
          <p:cNvSpPr txBox="1"/>
          <p:nvPr/>
        </p:nvSpPr>
        <p:spPr>
          <a:xfrm>
            <a:off x="10376451" y="5221081"/>
            <a:ext cx="1358064" cy="369332"/>
          </a:xfrm>
          <a:prstGeom prst="rect">
            <a:avLst/>
          </a:prstGeom>
          <a:noFill/>
        </p:spPr>
        <p:txBody>
          <a:bodyPr wrap="none" rtlCol="0">
            <a:spAutoFit/>
          </a:bodyPr>
          <a:lstStyle/>
          <a:p>
            <a:r>
              <a:rPr kumimoji="1" lang="en-US" altLang="zh-CN" dirty="0">
                <a:solidFill>
                  <a:srgbClr val="FF0000"/>
                </a:solidFill>
                <a:latin typeface="Times" pitchFamily="2" charset="0"/>
              </a:rPr>
              <a:t>Low Quality</a:t>
            </a:r>
            <a:endParaRPr kumimoji="1" lang="zh-CN" altLang="en-US" dirty="0">
              <a:solidFill>
                <a:srgbClr val="FF0000"/>
              </a:solidFill>
              <a:latin typeface="Times" pitchFamily="2" charset="0"/>
            </a:endParaRPr>
          </a:p>
        </p:txBody>
      </p:sp>
    </p:spTree>
    <p:extLst>
      <p:ext uri="{BB962C8B-B14F-4D97-AF65-F5344CB8AC3E}">
        <p14:creationId xmlns:p14="http://schemas.microsoft.com/office/powerpoint/2010/main" val="30229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36A1-7DA2-DB49-AC21-6682BB010BA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E3DCB8B-11B7-8A46-972A-A50B654DF0C6}"/>
              </a:ext>
            </a:extLst>
          </p:cNvPr>
          <p:cNvSpPr>
            <a:spLocks noGrp="1"/>
          </p:cNvSpPr>
          <p:nvPr>
            <p:ph idx="1"/>
          </p:nvPr>
        </p:nvSpPr>
        <p:spPr>
          <a:xfrm>
            <a:off x="838200" y="1825625"/>
            <a:ext cx="10515600" cy="1870075"/>
          </a:xfrm>
        </p:spPr>
        <p:txBody>
          <a:bodyPr/>
          <a:lstStyle/>
          <a:p>
            <a:r>
              <a:rPr kumimoji="1" lang="en-US" altLang="zh-CN" dirty="0">
                <a:latin typeface="Times" pitchFamily="2" charset="0"/>
              </a:rPr>
              <a:t>Automatic </a:t>
            </a:r>
            <a:r>
              <a:rPr kumimoji="1" lang="en-US" altLang="zh-CN" dirty="0" err="1">
                <a:latin typeface="Times" pitchFamily="2" charset="0"/>
              </a:rPr>
              <a:t>Referenceless</a:t>
            </a:r>
            <a:r>
              <a:rPr kumimoji="1" lang="en-US" altLang="zh-CN" dirty="0">
                <a:latin typeface="Times" pitchFamily="2" charset="0"/>
              </a:rPr>
              <a:t> Evaluation</a:t>
            </a:r>
          </a:p>
          <a:p>
            <a:r>
              <a:rPr kumimoji="1" lang="en-US" altLang="zh-CN" dirty="0">
                <a:latin typeface="Times" pitchFamily="2" charset="0"/>
              </a:rPr>
              <a:t>Compare generated summary and source document</a:t>
            </a:r>
          </a:p>
          <a:p>
            <a:pPr lvl="1"/>
            <a:endParaRPr kumimoji="1" lang="zh-CN" altLang="en-US" dirty="0"/>
          </a:p>
        </p:txBody>
      </p:sp>
      <p:sp>
        <p:nvSpPr>
          <p:cNvPr id="6" name="矩形 5">
            <a:extLst>
              <a:ext uri="{FF2B5EF4-FFF2-40B4-BE49-F238E27FC236}">
                <a16:creationId xmlns:a16="http://schemas.microsoft.com/office/drawing/2014/main" id="{AB845BB0-D395-9A49-A9CB-698FCB87DCA1}"/>
              </a:ext>
            </a:extLst>
          </p:cNvPr>
          <p:cNvSpPr/>
          <p:nvPr/>
        </p:nvSpPr>
        <p:spPr>
          <a:xfrm>
            <a:off x="1200150" y="2758479"/>
            <a:ext cx="5066583" cy="403988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zh-CN" sz="2200" dirty="0" err="1">
                <a:solidFill>
                  <a:schemeClr val="tx1"/>
                </a:solidFill>
                <a:highlight>
                  <a:srgbClr val="FFFF00"/>
                </a:highlight>
                <a:latin typeface="Times" pitchFamily="2" charset="0"/>
              </a:rPr>
              <a:t>justin</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highlight>
                  <a:srgbClr val="FFFF00"/>
                </a:highlight>
                <a:latin typeface="Times" pitchFamily="2" charset="0"/>
              </a:rPr>
              <a:t> and </a:t>
            </a:r>
            <a:r>
              <a:rPr lang="en" altLang="zh-CN" sz="2200" dirty="0" err="1">
                <a:solidFill>
                  <a:schemeClr val="tx1"/>
                </a:solidFill>
                <a:highlight>
                  <a:srgbClr val="FFFF00"/>
                </a:highlight>
                <a:latin typeface="Times" pitchFamily="2" charset="0"/>
              </a:rPr>
              <a:t>jessica</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biel</a:t>
            </a:r>
            <a:r>
              <a:rPr lang="en" altLang="zh-CN" sz="2200" dirty="0">
                <a:solidFill>
                  <a:schemeClr val="tx1"/>
                </a:solidFill>
                <a:highlight>
                  <a:srgbClr val="FFFF00"/>
                </a:highlight>
                <a:latin typeface="Times" pitchFamily="2" charset="0"/>
              </a:rPr>
              <a:t> , welcome to parenthood . </a:t>
            </a:r>
            <a:r>
              <a:rPr lang="en" altLang="zh-CN" sz="2200" dirty="0">
                <a:solidFill>
                  <a:schemeClr val="tx1"/>
                </a:solidFill>
                <a:latin typeface="Times" pitchFamily="2" charset="0"/>
              </a:rPr>
              <a:t>the celebrity </a:t>
            </a:r>
            <a:r>
              <a:rPr lang="en" altLang="zh-CN" sz="2200" dirty="0">
                <a:solidFill>
                  <a:schemeClr val="tx1"/>
                </a:solidFill>
                <a:highlight>
                  <a:srgbClr val="FFFF00"/>
                </a:highlight>
                <a:latin typeface="Times" pitchFamily="2" charset="0"/>
              </a:rPr>
              <a:t>couple announced the arrival of their son , </a:t>
            </a:r>
            <a:r>
              <a:rPr lang="en" altLang="zh-CN" sz="2200" dirty="0" err="1">
                <a:solidFill>
                  <a:schemeClr val="tx1"/>
                </a:solidFill>
                <a:highlight>
                  <a:srgbClr val="FFFF00"/>
                </a:highlight>
                <a:latin typeface="Times" pitchFamily="2" charset="0"/>
              </a:rPr>
              <a:t>silas</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randall</a:t>
            </a:r>
            <a:r>
              <a:rPr lang="en" altLang="zh-CN" sz="2200" dirty="0">
                <a:solidFill>
                  <a:schemeClr val="tx1"/>
                </a:solidFill>
                <a:highlight>
                  <a:srgbClr val="FFFF00"/>
                </a:highlight>
                <a:latin typeface="Times" pitchFamily="2" charset="0"/>
              </a:rPr>
              <a:t> </a:t>
            </a:r>
            <a:r>
              <a:rPr lang="en" altLang="zh-CN" sz="2200" dirty="0" err="1">
                <a:solidFill>
                  <a:schemeClr val="tx1"/>
                </a:solidFill>
                <a:highlight>
                  <a:srgbClr val="FFFF00"/>
                </a:highlight>
                <a:latin typeface="Times" pitchFamily="2" charset="0"/>
              </a:rPr>
              <a:t>timberlake</a:t>
            </a:r>
            <a:r>
              <a:rPr lang="en" altLang="zh-CN" sz="2200" dirty="0">
                <a:solidFill>
                  <a:schemeClr val="tx1"/>
                </a:solidFill>
                <a:latin typeface="Times" pitchFamily="2" charset="0"/>
              </a:rPr>
              <a:t> , in statements to people . `` </a:t>
            </a:r>
            <a:r>
              <a:rPr lang="en" altLang="zh-CN" sz="2200" dirty="0" err="1">
                <a:solidFill>
                  <a:schemeClr val="tx1"/>
                </a:solidFill>
                <a:latin typeface="Times" pitchFamily="2" charset="0"/>
              </a:rPr>
              <a:t>silas</a:t>
            </a:r>
            <a:r>
              <a:rPr lang="en" altLang="zh-CN" sz="2200" dirty="0">
                <a:solidFill>
                  <a:schemeClr val="tx1"/>
                </a:solidFill>
                <a:latin typeface="Times" pitchFamily="2" charset="0"/>
              </a:rPr>
              <a:t> was the middle name of </a:t>
            </a:r>
            <a:r>
              <a:rPr lang="en" altLang="zh-CN" sz="2200" dirty="0" err="1">
                <a:solidFill>
                  <a:schemeClr val="tx1"/>
                </a:solidFill>
                <a:latin typeface="Times" pitchFamily="2" charset="0"/>
              </a:rPr>
              <a:t>timberlake</a:t>
            </a:r>
            <a:r>
              <a:rPr lang="en" altLang="zh-CN" sz="2200" dirty="0">
                <a:solidFill>
                  <a:schemeClr val="tx1"/>
                </a:solidFill>
                <a:latin typeface="Times" pitchFamily="2" charset="0"/>
              </a:rPr>
              <a:t> 's maternal grandfather bill </a:t>
            </a:r>
            <a:r>
              <a:rPr lang="en" altLang="zh-CN" sz="2200" dirty="0" err="1">
                <a:solidFill>
                  <a:schemeClr val="tx1"/>
                </a:solidFill>
                <a:latin typeface="Times" pitchFamily="2" charset="0"/>
              </a:rPr>
              <a:t>bomar</a:t>
            </a:r>
            <a:r>
              <a:rPr lang="en" altLang="zh-CN" sz="2200" dirty="0">
                <a:solidFill>
                  <a:schemeClr val="tx1"/>
                </a:solidFill>
                <a:latin typeface="Times" pitchFamily="2" charset="0"/>
              </a:rPr>
              <a:t> , who died in 2012 , while </a:t>
            </a:r>
            <a:r>
              <a:rPr lang="en" altLang="zh-CN" sz="2200" dirty="0" err="1">
                <a:solidFill>
                  <a:schemeClr val="tx1"/>
                </a:solidFill>
                <a:latin typeface="Times" pitchFamily="2" charset="0"/>
              </a:rPr>
              <a:t>randall</a:t>
            </a:r>
            <a:r>
              <a:rPr lang="en" altLang="zh-CN" sz="2200" dirty="0">
                <a:solidFill>
                  <a:schemeClr val="tx1"/>
                </a:solidFill>
                <a:latin typeface="Times" pitchFamily="2" charset="0"/>
              </a:rPr>
              <a:t> is the musician 's own middle name , as well as his father 's first , '' people reports </a:t>
            </a:r>
            <a:r>
              <a:rPr lang="en" altLang="zh-CN" sz="2200" dirty="0">
                <a:solidFill>
                  <a:schemeClr val="tx1"/>
                </a:solidFill>
                <a:highlight>
                  <a:srgbClr val="FFFF00"/>
                </a:highlight>
                <a:latin typeface="Times" pitchFamily="2" charset="0"/>
              </a:rPr>
              <a:t>. the couple announced the pregnancy in </a:t>
            </a:r>
            <a:r>
              <a:rPr lang="en" altLang="zh-CN" sz="2200" dirty="0" err="1">
                <a:solidFill>
                  <a:schemeClr val="tx1"/>
                </a:solidFill>
                <a:highlight>
                  <a:srgbClr val="FFFF00"/>
                </a:highlight>
                <a:latin typeface="Times" pitchFamily="2" charset="0"/>
              </a:rPr>
              <a:t>january</a:t>
            </a:r>
            <a:r>
              <a:rPr lang="en" altLang="zh-CN" sz="2200" dirty="0">
                <a:solidFill>
                  <a:schemeClr val="tx1"/>
                </a:solidFill>
                <a:latin typeface="Times" pitchFamily="2" charset="0"/>
              </a:rPr>
              <a:t> …… </a:t>
            </a:r>
            <a:r>
              <a:rPr lang="en" altLang="zh-CN" sz="2200" dirty="0">
                <a:solidFill>
                  <a:schemeClr val="tx1"/>
                </a:solidFill>
                <a:highlight>
                  <a:srgbClr val="FFFF00"/>
                </a:highlight>
                <a:latin typeface="Times" pitchFamily="2" charset="0"/>
              </a:rPr>
              <a:t>it is the first baby for both </a:t>
            </a:r>
            <a:r>
              <a:rPr lang="en" altLang="zh-CN" sz="2200" dirty="0">
                <a:solidFill>
                  <a:schemeClr val="tx1"/>
                </a:solidFill>
                <a:latin typeface="Times" pitchFamily="2" charset="0"/>
              </a:rPr>
              <a:t>.</a:t>
            </a:r>
          </a:p>
        </p:txBody>
      </p:sp>
      <p:sp>
        <p:nvSpPr>
          <p:cNvPr id="4" name="灯片编号占位符 3">
            <a:extLst>
              <a:ext uri="{FF2B5EF4-FFF2-40B4-BE49-F238E27FC236}">
                <a16:creationId xmlns:a16="http://schemas.microsoft.com/office/drawing/2014/main" id="{9B478C80-7705-584B-9AE8-7345DA103CA5}"/>
              </a:ext>
            </a:extLst>
          </p:cNvPr>
          <p:cNvSpPr>
            <a:spLocks noGrp="1"/>
          </p:cNvSpPr>
          <p:nvPr>
            <p:ph type="sldNum" sz="quarter" idx="12"/>
          </p:nvPr>
        </p:nvSpPr>
        <p:spPr/>
        <p:txBody>
          <a:bodyPr/>
          <a:lstStyle/>
          <a:p>
            <a:fld id="{8C2CDD54-CC58-7642-B4B3-C2A89A357650}" type="slidenum">
              <a:rPr kumimoji="1" lang="zh-CN" altLang="en-US" smtClean="0"/>
              <a:t>6</a:t>
            </a:fld>
            <a:endParaRPr kumimoji="1" lang="zh-CN" altLang="en-US"/>
          </a:p>
        </p:txBody>
      </p:sp>
      <p:sp>
        <p:nvSpPr>
          <p:cNvPr id="9" name="矩形 8">
            <a:extLst>
              <a:ext uri="{FF2B5EF4-FFF2-40B4-BE49-F238E27FC236}">
                <a16:creationId xmlns:a16="http://schemas.microsoft.com/office/drawing/2014/main" id="{499370C1-DA67-E346-8CC7-320A04861C6F}"/>
              </a:ext>
            </a:extLst>
          </p:cNvPr>
          <p:cNvSpPr/>
          <p:nvPr/>
        </p:nvSpPr>
        <p:spPr>
          <a:xfrm>
            <a:off x="6787334" y="3582887"/>
            <a:ext cx="5463396" cy="1107996"/>
          </a:xfrm>
          <a:prstGeom prst="rect">
            <a:avLst/>
          </a:prstGeom>
        </p:spPr>
        <p:txBody>
          <a:bodyPr wrap="square">
            <a:spAutoFit/>
          </a:bodyPr>
          <a:lstStyle/>
          <a:p>
            <a:r>
              <a:rPr lang="en" altLang="zh-CN" sz="2200" dirty="0" err="1">
                <a:effectLst/>
                <a:latin typeface="Times" pitchFamily="2" charset="0"/>
              </a:rPr>
              <a:t>timberlake</a:t>
            </a:r>
            <a:r>
              <a:rPr lang="en" altLang="zh-CN" sz="2200" dirty="0">
                <a:effectLst/>
                <a:latin typeface="Times" pitchFamily="2" charset="0"/>
              </a:rPr>
              <a:t> and </a:t>
            </a:r>
            <a:r>
              <a:rPr lang="en" altLang="zh-CN" sz="2200" dirty="0" err="1">
                <a:effectLst/>
                <a:latin typeface="Times" pitchFamily="2" charset="0"/>
              </a:rPr>
              <a:t>biel</a:t>
            </a:r>
            <a:r>
              <a:rPr lang="en" altLang="zh-CN" sz="2200" dirty="0">
                <a:effectLst/>
                <a:latin typeface="Times" pitchFamily="2" charset="0"/>
              </a:rPr>
              <a:t> announced the arrival of their </a:t>
            </a:r>
            <a:r>
              <a:rPr lang="en" altLang="zh-CN" sz="2200" dirty="0">
                <a:latin typeface="Times" pitchFamily="2" charset="0"/>
              </a:rPr>
              <a:t>son . it is the first baby for both . </a:t>
            </a:r>
          </a:p>
          <a:p>
            <a:endParaRPr lang="en" altLang="zh-CN" sz="2200" dirty="0">
              <a:effectLst/>
              <a:highlight>
                <a:srgbClr val="00FFFF"/>
              </a:highlight>
              <a:latin typeface="Times" pitchFamily="2" charset="0"/>
            </a:endParaRPr>
          </a:p>
        </p:txBody>
      </p:sp>
      <p:sp>
        <p:nvSpPr>
          <p:cNvPr id="10" name="内容占位符 2">
            <a:extLst>
              <a:ext uri="{FF2B5EF4-FFF2-40B4-BE49-F238E27FC236}">
                <a16:creationId xmlns:a16="http://schemas.microsoft.com/office/drawing/2014/main" id="{1A8C0DFC-9919-FF46-B6D3-845108F34286}"/>
              </a:ext>
            </a:extLst>
          </p:cNvPr>
          <p:cNvSpPr txBox="1">
            <a:spLocks/>
          </p:cNvSpPr>
          <p:nvPr/>
        </p:nvSpPr>
        <p:spPr>
          <a:xfrm>
            <a:off x="6512726" y="3142741"/>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1</a:t>
            </a:r>
            <a:endParaRPr kumimoji="1" lang="zh-CN" altLang="en-US" dirty="0">
              <a:latin typeface="Times" pitchFamily="2" charset="0"/>
            </a:endParaRPr>
          </a:p>
        </p:txBody>
      </p:sp>
      <p:sp>
        <p:nvSpPr>
          <p:cNvPr id="11" name="矩形 10">
            <a:extLst>
              <a:ext uri="{FF2B5EF4-FFF2-40B4-BE49-F238E27FC236}">
                <a16:creationId xmlns:a16="http://schemas.microsoft.com/office/drawing/2014/main" id="{B167D9F4-5699-5A4A-B626-DAC00440B81A}"/>
              </a:ext>
            </a:extLst>
          </p:cNvPr>
          <p:cNvSpPr/>
          <p:nvPr/>
        </p:nvSpPr>
        <p:spPr>
          <a:xfrm>
            <a:off x="6787334" y="5121249"/>
            <a:ext cx="5463396" cy="1107996"/>
          </a:xfrm>
          <a:prstGeom prst="rect">
            <a:avLst/>
          </a:prstGeom>
        </p:spPr>
        <p:txBody>
          <a:bodyPr wrap="square">
            <a:spAutoFit/>
          </a:bodyPr>
          <a:lstStyle/>
          <a:p>
            <a:r>
              <a:rPr lang="en" altLang="zh-CN" sz="2200" dirty="0" err="1">
                <a:latin typeface="Times" pitchFamily="2" charset="0"/>
              </a:rPr>
              <a:t>timberlake</a:t>
            </a:r>
            <a:r>
              <a:rPr lang="en" altLang="zh-CN" sz="2200" dirty="0">
                <a:latin typeface="Times" pitchFamily="2" charset="0"/>
              </a:rPr>
              <a:t> and </a:t>
            </a:r>
            <a:r>
              <a:rPr lang="en" altLang="zh-CN" sz="2200" dirty="0" err="1">
                <a:latin typeface="Times" pitchFamily="2" charset="0"/>
              </a:rPr>
              <a:t>biel</a:t>
            </a:r>
            <a:r>
              <a:rPr lang="en" altLang="zh-CN" sz="2200" dirty="0">
                <a:latin typeface="Times" pitchFamily="2" charset="0"/>
              </a:rPr>
              <a:t> welcome their son , </a:t>
            </a:r>
            <a:r>
              <a:rPr lang="en" altLang="zh-CN" sz="2200" dirty="0" err="1">
                <a:latin typeface="Times" pitchFamily="2" charset="0"/>
              </a:rPr>
              <a:t>silas</a:t>
            </a:r>
            <a:r>
              <a:rPr lang="en" altLang="zh-CN" sz="2200" dirty="0">
                <a:latin typeface="Times" pitchFamily="2" charset="0"/>
              </a:rPr>
              <a:t> , who died in 2012 . the couple announced the pregnancy in </a:t>
            </a:r>
            <a:r>
              <a:rPr lang="en" altLang="zh-CN" sz="2200" dirty="0" err="1">
                <a:latin typeface="Times" pitchFamily="2" charset="0"/>
              </a:rPr>
              <a:t>january</a:t>
            </a:r>
            <a:r>
              <a:rPr lang="en" altLang="zh-CN" sz="2200" dirty="0">
                <a:latin typeface="Times" pitchFamily="2" charset="0"/>
              </a:rPr>
              <a:t> . </a:t>
            </a:r>
          </a:p>
        </p:txBody>
      </p:sp>
      <p:sp>
        <p:nvSpPr>
          <p:cNvPr id="12" name="内容占位符 2">
            <a:extLst>
              <a:ext uri="{FF2B5EF4-FFF2-40B4-BE49-F238E27FC236}">
                <a16:creationId xmlns:a16="http://schemas.microsoft.com/office/drawing/2014/main" id="{50381C67-DC22-B945-9D24-CDC1342FB7F0}"/>
              </a:ext>
            </a:extLst>
          </p:cNvPr>
          <p:cNvSpPr txBox="1">
            <a:spLocks/>
          </p:cNvSpPr>
          <p:nvPr/>
        </p:nvSpPr>
        <p:spPr>
          <a:xfrm>
            <a:off x="6512726" y="4621472"/>
            <a:ext cx="3909204" cy="572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pitchFamily="2" charset="0"/>
              </a:rPr>
              <a:t>Generated Summary</a:t>
            </a:r>
            <a:r>
              <a:rPr kumimoji="1" lang="zh-CN" altLang="en-US" dirty="0">
                <a:latin typeface="Times" pitchFamily="2" charset="0"/>
              </a:rPr>
              <a:t> </a:t>
            </a:r>
            <a:r>
              <a:rPr kumimoji="1" lang="en-US" altLang="zh-CN" dirty="0">
                <a:latin typeface="Times" pitchFamily="2" charset="0"/>
              </a:rPr>
              <a:t>2</a:t>
            </a:r>
            <a:endParaRPr kumimoji="1" lang="zh-CN" altLang="en-US" dirty="0">
              <a:latin typeface="Times" pitchFamily="2" charset="0"/>
            </a:endParaRPr>
          </a:p>
        </p:txBody>
      </p:sp>
    </p:spTree>
    <p:extLst>
      <p:ext uri="{BB962C8B-B14F-4D97-AF65-F5344CB8AC3E}">
        <p14:creationId xmlns:p14="http://schemas.microsoft.com/office/powerpoint/2010/main" val="30106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36A1-7DA2-DB49-AC21-6682BB010BAE}"/>
              </a:ext>
            </a:extLst>
          </p:cNvPr>
          <p:cNvSpPr>
            <a:spLocks noGrp="1"/>
          </p:cNvSpPr>
          <p:nvPr>
            <p:ph type="title"/>
          </p:nvPr>
        </p:nvSpPr>
        <p:spPr/>
        <p:txBody>
          <a:bodyPr/>
          <a:lstStyle/>
          <a:p>
            <a:r>
              <a:rPr kumimoji="1" lang="en-US" altLang="zh-CN" dirty="0">
                <a:latin typeface="Times" pitchFamily="2" charset="0"/>
              </a:rPr>
              <a:t>Motivation</a:t>
            </a:r>
            <a:endParaRPr kumimoji="1" lang="zh-CN" altLang="en-US" dirty="0">
              <a:latin typeface="Times" pitchFamily="2" charset="0"/>
            </a:endParaRPr>
          </a:p>
        </p:txBody>
      </p:sp>
      <p:sp>
        <p:nvSpPr>
          <p:cNvPr id="3" name="内容占位符 2">
            <a:extLst>
              <a:ext uri="{FF2B5EF4-FFF2-40B4-BE49-F238E27FC236}">
                <a16:creationId xmlns:a16="http://schemas.microsoft.com/office/drawing/2014/main" id="{0E3DCB8B-11B7-8A46-972A-A50B654DF0C6}"/>
              </a:ext>
            </a:extLst>
          </p:cNvPr>
          <p:cNvSpPr>
            <a:spLocks noGrp="1"/>
          </p:cNvSpPr>
          <p:nvPr>
            <p:ph idx="1"/>
          </p:nvPr>
        </p:nvSpPr>
        <p:spPr>
          <a:xfrm>
            <a:off x="838200" y="1825625"/>
            <a:ext cx="10515600" cy="3561384"/>
          </a:xfrm>
        </p:spPr>
        <p:txBody>
          <a:bodyPr>
            <a:normAutofit/>
          </a:bodyPr>
          <a:lstStyle/>
          <a:p>
            <a:r>
              <a:rPr kumimoji="1" lang="en-US" altLang="zh-CN" dirty="0">
                <a:latin typeface="Times" pitchFamily="2" charset="0"/>
              </a:rPr>
              <a:t>Automatic </a:t>
            </a:r>
            <a:r>
              <a:rPr kumimoji="1" lang="en-US" altLang="zh-CN" dirty="0" err="1">
                <a:latin typeface="Times" pitchFamily="2" charset="0"/>
              </a:rPr>
              <a:t>Referenceless</a:t>
            </a:r>
            <a:r>
              <a:rPr kumimoji="1" lang="en-US" altLang="zh-CN" dirty="0">
                <a:latin typeface="Times" pitchFamily="2" charset="0"/>
              </a:rPr>
              <a:t> Evaluation</a:t>
            </a:r>
          </a:p>
          <a:p>
            <a:r>
              <a:rPr kumimoji="1" lang="en-US" altLang="zh-CN" dirty="0">
                <a:latin typeface="Times" pitchFamily="2" charset="0"/>
              </a:rPr>
              <a:t>Compare generated summary and source document</a:t>
            </a:r>
          </a:p>
          <a:p>
            <a:pPr lvl="1"/>
            <a:r>
              <a:rPr kumimoji="1" lang="en-US" altLang="zh-CN" dirty="0">
                <a:latin typeface="Times" pitchFamily="2" charset="0"/>
              </a:rPr>
              <a:t>QA-based evaluation metric</a:t>
            </a:r>
          </a:p>
          <a:p>
            <a:pPr lvl="2"/>
            <a:r>
              <a:rPr lang="en" altLang="zh-CN" i="1" dirty="0">
                <a:latin typeface="Times" pitchFamily="2" charset="0"/>
              </a:rPr>
              <a:t>Question Generation System</a:t>
            </a:r>
          </a:p>
          <a:p>
            <a:pPr lvl="2"/>
            <a:r>
              <a:rPr lang="en" altLang="zh-CN" i="1" dirty="0">
                <a:latin typeface="Times" pitchFamily="2" charset="0"/>
              </a:rPr>
              <a:t>Question Answering System</a:t>
            </a:r>
            <a:endParaRPr kumimoji="1" lang="zh-CN" altLang="en-US" dirty="0">
              <a:latin typeface="Times" pitchFamily="2" charset="0"/>
            </a:endParaRPr>
          </a:p>
          <a:p>
            <a:pPr lvl="1"/>
            <a:endParaRPr kumimoji="1" lang="en-US" altLang="zh-CN" dirty="0">
              <a:latin typeface="Times" pitchFamily="2" charset="0"/>
            </a:endParaRPr>
          </a:p>
          <a:p>
            <a:pPr lvl="1"/>
            <a:endParaRPr kumimoji="1" lang="zh-CN" altLang="en-US" dirty="0"/>
          </a:p>
        </p:txBody>
      </p:sp>
      <p:sp>
        <p:nvSpPr>
          <p:cNvPr id="4" name="灯片编号占位符 3">
            <a:extLst>
              <a:ext uri="{FF2B5EF4-FFF2-40B4-BE49-F238E27FC236}">
                <a16:creationId xmlns:a16="http://schemas.microsoft.com/office/drawing/2014/main" id="{EE3FA62E-3E9F-2F45-A36B-438025BF2D1C}"/>
              </a:ext>
            </a:extLst>
          </p:cNvPr>
          <p:cNvSpPr>
            <a:spLocks noGrp="1"/>
          </p:cNvSpPr>
          <p:nvPr>
            <p:ph type="sldNum" sz="quarter" idx="12"/>
          </p:nvPr>
        </p:nvSpPr>
        <p:spPr/>
        <p:txBody>
          <a:bodyPr/>
          <a:lstStyle/>
          <a:p>
            <a:fld id="{8C2CDD54-CC58-7642-B4B3-C2A89A357650}" type="slidenum">
              <a:rPr kumimoji="1" lang="zh-CN" altLang="en-US" smtClean="0"/>
              <a:t>7</a:t>
            </a:fld>
            <a:endParaRPr kumimoji="1" lang="zh-CN" altLang="en-US"/>
          </a:p>
        </p:txBody>
      </p:sp>
      <p:sp>
        <p:nvSpPr>
          <p:cNvPr id="10" name="矩形 9">
            <a:extLst>
              <a:ext uri="{FF2B5EF4-FFF2-40B4-BE49-F238E27FC236}">
                <a16:creationId xmlns:a16="http://schemas.microsoft.com/office/drawing/2014/main" id="{01DE7223-F34D-F54E-89AF-FFDB02E5EABF}"/>
              </a:ext>
            </a:extLst>
          </p:cNvPr>
          <p:cNvSpPr/>
          <p:nvPr/>
        </p:nvSpPr>
        <p:spPr>
          <a:xfrm>
            <a:off x="2903880" y="4482548"/>
            <a:ext cx="2145198" cy="1027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Question Generation</a:t>
            </a:r>
            <a:endParaRPr kumimoji="1" lang="zh-CN" altLang="en-US" dirty="0"/>
          </a:p>
        </p:txBody>
      </p:sp>
      <p:grpSp>
        <p:nvGrpSpPr>
          <p:cNvPr id="39" name="组合 38">
            <a:extLst>
              <a:ext uri="{FF2B5EF4-FFF2-40B4-BE49-F238E27FC236}">
                <a16:creationId xmlns:a16="http://schemas.microsoft.com/office/drawing/2014/main" id="{8FCFE858-11C9-ED44-8F62-77B926CA89A8}"/>
              </a:ext>
            </a:extLst>
          </p:cNvPr>
          <p:cNvGrpSpPr/>
          <p:nvPr/>
        </p:nvGrpSpPr>
        <p:grpSpPr>
          <a:xfrm>
            <a:off x="834885" y="4154557"/>
            <a:ext cx="2068995" cy="1848678"/>
            <a:chOff x="834885" y="4154557"/>
            <a:chExt cx="2068995" cy="1848678"/>
          </a:xfrm>
        </p:grpSpPr>
        <p:sp>
          <p:nvSpPr>
            <p:cNvPr id="7" name="矩形 6">
              <a:extLst>
                <a:ext uri="{FF2B5EF4-FFF2-40B4-BE49-F238E27FC236}">
                  <a16:creationId xmlns:a16="http://schemas.microsoft.com/office/drawing/2014/main" id="{44D0C221-2B75-604A-BDEC-DCCE43645E38}"/>
                </a:ext>
              </a:extLst>
            </p:cNvPr>
            <p:cNvSpPr/>
            <p:nvPr/>
          </p:nvSpPr>
          <p:spPr>
            <a:xfrm>
              <a:off x="834885" y="4154557"/>
              <a:ext cx="1367147" cy="6559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Source Document</a:t>
              </a:r>
              <a:endParaRPr kumimoji="1" lang="zh-CN" altLang="en-US" dirty="0"/>
            </a:p>
          </p:txBody>
        </p:sp>
        <p:sp>
          <p:nvSpPr>
            <p:cNvPr id="8" name="矩形 7">
              <a:extLst>
                <a:ext uri="{FF2B5EF4-FFF2-40B4-BE49-F238E27FC236}">
                  <a16:creationId xmlns:a16="http://schemas.microsoft.com/office/drawing/2014/main" id="{DE922F51-40A3-9143-9F6C-0D3AD3746267}"/>
                </a:ext>
              </a:extLst>
            </p:cNvPr>
            <p:cNvSpPr/>
            <p:nvPr/>
          </p:nvSpPr>
          <p:spPr>
            <a:xfrm>
              <a:off x="834885" y="5347253"/>
              <a:ext cx="1367147" cy="6559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Summary</a:t>
              </a:r>
              <a:endParaRPr kumimoji="1" lang="zh-CN" altLang="en-US" dirty="0"/>
            </a:p>
          </p:txBody>
        </p:sp>
        <p:sp>
          <p:nvSpPr>
            <p:cNvPr id="9" name="文本框 8">
              <a:extLst>
                <a:ext uri="{FF2B5EF4-FFF2-40B4-BE49-F238E27FC236}">
                  <a16:creationId xmlns:a16="http://schemas.microsoft.com/office/drawing/2014/main" id="{95403EE8-B8A9-3C46-8DC6-F55C243A90A1}"/>
                </a:ext>
              </a:extLst>
            </p:cNvPr>
            <p:cNvSpPr txBox="1"/>
            <p:nvPr/>
          </p:nvSpPr>
          <p:spPr>
            <a:xfrm>
              <a:off x="1204493" y="4927577"/>
              <a:ext cx="701848" cy="369332"/>
            </a:xfrm>
            <a:prstGeom prst="rect">
              <a:avLst/>
            </a:prstGeom>
            <a:noFill/>
          </p:spPr>
          <p:txBody>
            <a:bodyPr wrap="square" rtlCol="0">
              <a:spAutoFit/>
            </a:bodyPr>
            <a:lstStyle/>
            <a:p>
              <a:r>
                <a:rPr kumimoji="1" lang="en-US" altLang="zh-CN" dirty="0"/>
                <a:t>OR</a:t>
              </a:r>
              <a:endParaRPr kumimoji="1" lang="zh-CN" altLang="en-US" dirty="0"/>
            </a:p>
          </p:txBody>
        </p:sp>
        <p:cxnSp>
          <p:nvCxnSpPr>
            <p:cNvPr id="12" name="直线箭头连接符 11">
              <a:extLst>
                <a:ext uri="{FF2B5EF4-FFF2-40B4-BE49-F238E27FC236}">
                  <a16:creationId xmlns:a16="http://schemas.microsoft.com/office/drawing/2014/main" id="{B1941A51-762D-C643-A564-4EEE33AD9F20}"/>
                </a:ext>
              </a:extLst>
            </p:cNvPr>
            <p:cNvCxnSpPr>
              <a:stCxn id="7" idx="3"/>
              <a:endCxn id="10" idx="1"/>
            </p:cNvCxnSpPr>
            <p:nvPr/>
          </p:nvCxnSpPr>
          <p:spPr>
            <a:xfrm>
              <a:off x="2202032" y="4482548"/>
              <a:ext cx="701848" cy="51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C1295B16-3FFE-C048-92ED-9CFD4FC3C4AC}"/>
                </a:ext>
              </a:extLst>
            </p:cNvPr>
            <p:cNvCxnSpPr>
              <a:cxnSpLocks/>
              <a:stCxn id="8" idx="3"/>
              <a:endCxn id="10" idx="1"/>
            </p:cNvCxnSpPr>
            <p:nvPr/>
          </p:nvCxnSpPr>
          <p:spPr>
            <a:xfrm flipV="1">
              <a:off x="2202032" y="4996502"/>
              <a:ext cx="701848" cy="67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矩形 15">
            <a:extLst>
              <a:ext uri="{FF2B5EF4-FFF2-40B4-BE49-F238E27FC236}">
                <a16:creationId xmlns:a16="http://schemas.microsoft.com/office/drawing/2014/main" id="{7E9A67AF-9A0B-6E4C-924D-8546489C7E2F}"/>
              </a:ext>
            </a:extLst>
          </p:cNvPr>
          <p:cNvSpPr/>
          <p:nvPr/>
        </p:nvSpPr>
        <p:spPr>
          <a:xfrm>
            <a:off x="7305262" y="4482548"/>
            <a:ext cx="2145198" cy="1027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Question Answering</a:t>
            </a:r>
            <a:endParaRPr kumimoji="1" lang="zh-CN" altLang="en-US" dirty="0"/>
          </a:p>
        </p:txBody>
      </p:sp>
      <p:grpSp>
        <p:nvGrpSpPr>
          <p:cNvPr id="40" name="组合 39">
            <a:extLst>
              <a:ext uri="{FF2B5EF4-FFF2-40B4-BE49-F238E27FC236}">
                <a16:creationId xmlns:a16="http://schemas.microsoft.com/office/drawing/2014/main" id="{2B9D5448-1941-DB43-8810-E707BB1EAE45}"/>
              </a:ext>
            </a:extLst>
          </p:cNvPr>
          <p:cNvGrpSpPr/>
          <p:nvPr/>
        </p:nvGrpSpPr>
        <p:grpSpPr>
          <a:xfrm>
            <a:off x="5049078" y="4681854"/>
            <a:ext cx="1748715" cy="634933"/>
            <a:chOff x="5049078" y="4681854"/>
            <a:chExt cx="1748715" cy="634933"/>
          </a:xfrm>
        </p:grpSpPr>
        <p:sp>
          <p:nvSpPr>
            <p:cNvPr id="17" name="矩形 16">
              <a:extLst>
                <a:ext uri="{FF2B5EF4-FFF2-40B4-BE49-F238E27FC236}">
                  <a16:creationId xmlns:a16="http://schemas.microsoft.com/office/drawing/2014/main" id="{D5BAF8A2-B336-024C-B04E-B44242B8A100}"/>
                </a:ext>
              </a:extLst>
            </p:cNvPr>
            <p:cNvSpPr/>
            <p:nvPr/>
          </p:nvSpPr>
          <p:spPr>
            <a:xfrm>
              <a:off x="5430646" y="4681854"/>
              <a:ext cx="1367147" cy="6349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dirty="0"/>
                <a:t>Questions</a:t>
              </a:r>
              <a:endParaRPr kumimoji="1" lang="zh-CN" altLang="en-US" dirty="0"/>
            </a:p>
          </p:txBody>
        </p:sp>
        <p:cxnSp>
          <p:nvCxnSpPr>
            <p:cNvPr id="18" name="直线箭头连接符 17">
              <a:extLst>
                <a:ext uri="{FF2B5EF4-FFF2-40B4-BE49-F238E27FC236}">
                  <a16:creationId xmlns:a16="http://schemas.microsoft.com/office/drawing/2014/main" id="{26711EE6-DEA9-0C40-9151-504A1A4C9FCB}"/>
                </a:ext>
              </a:extLst>
            </p:cNvPr>
            <p:cNvCxnSpPr>
              <a:cxnSpLocks/>
              <a:stCxn id="10" idx="3"/>
              <a:endCxn id="17" idx="1"/>
            </p:cNvCxnSpPr>
            <p:nvPr/>
          </p:nvCxnSpPr>
          <p:spPr>
            <a:xfrm>
              <a:off x="5049078" y="4996502"/>
              <a:ext cx="381568" cy="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5" name="直线箭头连接符 24">
            <a:extLst>
              <a:ext uri="{FF2B5EF4-FFF2-40B4-BE49-F238E27FC236}">
                <a16:creationId xmlns:a16="http://schemas.microsoft.com/office/drawing/2014/main" id="{591E5593-044D-E44B-A790-E9FE91B59963}"/>
              </a:ext>
            </a:extLst>
          </p:cNvPr>
          <p:cNvCxnSpPr>
            <a:cxnSpLocks/>
            <a:stCxn id="17" idx="3"/>
            <a:endCxn id="16" idx="1"/>
          </p:cNvCxnSpPr>
          <p:nvPr/>
        </p:nvCxnSpPr>
        <p:spPr>
          <a:xfrm flipV="1">
            <a:off x="6797793" y="4996502"/>
            <a:ext cx="507469" cy="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D7E0799E-6CEB-EB47-880A-15FD854C5E82}"/>
              </a:ext>
            </a:extLst>
          </p:cNvPr>
          <p:cNvGrpSpPr/>
          <p:nvPr/>
        </p:nvGrpSpPr>
        <p:grpSpPr>
          <a:xfrm>
            <a:off x="7698949" y="3468757"/>
            <a:ext cx="1367147" cy="1013791"/>
            <a:chOff x="7698949" y="3468757"/>
            <a:chExt cx="1367147" cy="1013791"/>
          </a:xfrm>
        </p:grpSpPr>
        <p:sp>
          <p:nvSpPr>
            <p:cNvPr id="23" name="矩形 22">
              <a:extLst>
                <a:ext uri="{FF2B5EF4-FFF2-40B4-BE49-F238E27FC236}">
                  <a16:creationId xmlns:a16="http://schemas.microsoft.com/office/drawing/2014/main" id="{EF95D627-BA4B-C747-894D-DB264AE54565}"/>
                </a:ext>
              </a:extLst>
            </p:cNvPr>
            <p:cNvSpPr/>
            <p:nvPr/>
          </p:nvSpPr>
          <p:spPr>
            <a:xfrm>
              <a:off x="7698949" y="3468757"/>
              <a:ext cx="1367147" cy="6559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t>Source Document</a:t>
              </a:r>
              <a:endParaRPr kumimoji="1" lang="zh-CN" altLang="en-US" dirty="0"/>
            </a:p>
          </p:txBody>
        </p:sp>
        <p:cxnSp>
          <p:nvCxnSpPr>
            <p:cNvPr id="28" name="直线箭头连接符 27">
              <a:extLst>
                <a:ext uri="{FF2B5EF4-FFF2-40B4-BE49-F238E27FC236}">
                  <a16:creationId xmlns:a16="http://schemas.microsoft.com/office/drawing/2014/main" id="{F92809A9-F875-D74B-A644-8280C8AD9403}"/>
                </a:ext>
              </a:extLst>
            </p:cNvPr>
            <p:cNvCxnSpPr>
              <a:cxnSpLocks/>
              <a:stCxn id="23" idx="2"/>
              <a:endCxn id="16" idx="0"/>
            </p:cNvCxnSpPr>
            <p:nvPr/>
          </p:nvCxnSpPr>
          <p:spPr>
            <a:xfrm flipH="1">
              <a:off x="8377861" y="4124739"/>
              <a:ext cx="4662" cy="3578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42" name="组合 41">
            <a:extLst>
              <a:ext uri="{FF2B5EF4-FFF2-40B4-BE49-F238E27FC236}">
                <a16:creationId xmlns:a16="http://schemas.microsoft.com/office/drawing/2014/main" id="{AE91787B-7636-F64C-BDE1-BE8383926C50}"/>
              </a:ext>
            </a:extLst>
          </p:cNvPr>
          <p:cNvGrpSpPr/>
          <p:nvPr/>
        </p:nvGrpSpPr>
        <p:grpSpPr>
          <a:xfrm>
            <a:off x="7686528" y="5510456"/>
            <a:ext cx="1367147" cy="1057077"/>
            <a:chOff x="7686528" y="5510456"/>
            <a:chExt cx="1367147" cy="1057077"/>
          </a:xfrm>
        </p:grpSpPr>
        <p:sp>
          <p:nvSpPr>
            <p:cNvPr id="24" name="矩形 23">
              <a:extLst>
                <a:ext uri="{FF2B5EF4-FFF2-40B4-BE49-F238E27FC236}">
                  <a16:creationId xmlns:a16="http://schemas.microsoft.com/office/drawing/2014/main" id="{36E46B0C-EC62-334B-8155-05C9307F72FA}"/>
                </a:ext>
              </a:extLst>
            </p:cNvPr>
            <p:cNvSpPr/>
            <p:nvPr/>
          </p:nvSpPr>
          <p:spPr>
            <a:xfrm>
              <a:off x="7686528" y="5911551"/>
              <a:ext cx="1367147" cy="655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Summary</a:t>
              </a:r>
              <a:endParaRPr kumimoji="1" lang="zh-CN" altLang="en-US" dirty="0"/>
            </a:p>
          </p:txBody>
        </p:sp>
        <p:cxnSp>
          <p:nvCxnSpPr>
            <p:cNvPr id="31" name="直线箭头连接符 30">
              <a:extLst>
                <a:ext uri="{FF2B5EF4-FFF2-40B4-BE49-F238E27FC236}">
                  <a16:creationId xmlns:a16="http://schemas.microsoft.com/office/drawing/2014/main" id="{48F4A71D-D261-CC47-B6E5-17869533FC57}"/>
                </a:ext>
              </a:extLst>
            </p:cNvPr>
            <p:cNvCxnSpPr>
              <a:cxnSpLocks/>
              <a:stCxn id="24" idx="0"/>
              <a:endCxn id="16" idx="2"/>
            </p:cNvCxnSpPr>
            <p:nvPr/>
          </p:nvCxnSpPr>
          <p:spPr>
            <a:xfrm flipV="1">
              <a:off x="8370102" y="5510456"/>
              <a:ext cx="7759" cy="4010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43" name="组合 42">
            <a:extLst>
              <a:ext uri="{FF2B5EF4-FFF2-40B4-BE49-F238E27FC236}">
                <a16:creationId xmlns:a16="http://schemas.microsoft.com/office/drawing/2014/main" id="{745BBF5E-9640-D345-9321-242C68373888}"/>
              </a:ext>
            </a:extLst>
          </p:cNvPr>
          <p:cNvGrpSpPr/>
          <p:nvPr/>
        </p:nvGrpSpPr>
        <p:grpSpPr>
          <a:xfrm>
            <a:off x="9450459" y="4461261"/>
            <a:ext cx="1898888" cy="1111038"/>
            <a:chOff x="9450459" y="4461261"/>
            <a:chExt cx="1898888" cy="1111038"/>
          </a:xfrm>
        </p:grpSpPr>
        <p:cxnSp>
          <p:nvCxnSpPr>
            <p:cNvPr id="34" name="直线箭头连接符 33">
              <a:extLst>
                <a:ext uri="{FF2B5EF4-FFF2-40B4-BE49-F238E27FC236}">
                  <a16:creationId xmlns:a16="http://schemas.microsoft.com/office/drawing/2014/main" id="{7E1CC378-7853-DC47-AD16-2617376B521A}"/>
                </a:ext>
              </a:extLst>
            </p:cNvPr>
            <p:cNvCxnSpPr>
              <a:cxnSpLocks/>
            </p:cNvCxnSpPr>
            <p:nvPr/>
          </p:nvCxnSpPr>
          <p:spPr>
            <a:xfrm flipV="1">
              <a:off x="9450460" y="4739525"/>
              <a:ext cx="507469" cy="28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直线箭头连接符 34">
              <a:extLst>
                <a:ext uri="{FF2B5EF4-FFF2-40B4-BE49-F238E27FC236}">
                  <a16:creationId xmlns:a16="http://schemas.microsoft.com/office/drawing/2014/main" id="{D1D2C329-D14B-6A4A-ADDC-CB82A9741205}"/>
                </a:ext>
              </a:extLst>
            </p:cNvPr>
            <p:cNvCxnSpPr>
              <a:cxnSpLocks/>
            </p:cNvCxnSpPr>
            <p:nvPr/>
          </p:nvCxnSpPr>
          <p:spPr>
            <a:xfrm flipV="1">
              <a:off x="9450459" y="5347253"/>
              <a:ext cx="507469" cy="28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6" name="矩形 35">
              <a:extLst>
                <a:ext uri="{FF2B5EF4-FFF2-40B4-BE49-F238E27FC236}">
                  <a16:creationId xmlns:a16="http://schemas.microsoft.com/office/drawing/2014/main" id="{CF009B25-BE90-AB4F-A112-82CDB91A7226}"/>
                </a:ext>
              </a:extLst>
            </p:cNvPr>
            <p:cNvSpPr/>
            <p:nvPr/>
          </p:nvSpPr>
          <p:spPr>
            <a:xfrm>
              <a:off x="9982200" y="4461261"/>
              <a:ext cx="1367147" cy="5012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dirty="0"/>
                <a:t>answer1</a:t>
              </a:r>
              <a:endParaRPr kumimoji="1" lang="zh-CN" altLang="en-US" dirty="0"/>
            </a:p>
          </p:txBody>
        </p:sp>
        <p:sp>
          <p:nvSpPr>
            <p:cNvPr id="37" name="矩形 36">
              <a:extLst>
                <a:ext uri="{FF2B5EF4-FFF2-40B4-BE49-F238E27FC236}">
                  <a16:creationId xmlns:a16="http://schemas.microsoft.com/office/drawing/2014/main" id="{7C3A0B5E-BF3E-524D-B779-C9AA202F76B1}"/>
                </a:ext>
              </a:extLst>
            </p:cNvPr>
            <p:cNvSpPr/>
            <p:nvPr/>
          </p:nvSpPr>
          <p:spPr>
            <a:xfrm>
              <a:off x="9957928" y="5174023"/>
              <a:ext cx="1367147" cy="398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answer2</a:t>
              </a:r>
              <a:endParaRPr kumimoji="1" lang="zh-CN" altLang="en-US" dirty="0"/>
            </a:p>
          </p:txBody>
        </p:sp>
      </p:grpSp>
      <p:sp>
        <p:nvSpPr>
          <p:cNvPr id="38" name="文本框 37">
            <a:extLst>
              <a:ext uri="{FF2B5EF4-FFF2-40B4-BE49-F238E27FC236}">
                <a16:creationId xmlns:a16="http://schemas.microsoft.com/office/drawing/2014/main" id="{E2FDF2C5-D43E-3347-814C-BBC64A1997EB}"/>
              </a:ext>
            </a:extLst>
          </p:cNvPr>
          <p:cNvSpPr txBox="1"/>
          <p:nvPr/>
        </p:nvSpPr>
        <p:spPr>
          <a:xfrm>
            <a:off x="3113314" y="6074229"/>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32649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1"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4"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36A1-7DA2-DB49-AC21-6682BB010BAE}"/>
              </a:ext>
            </a:extLst>
          </p:cNvPr>
          <p:cNvSpPr>
            <a:spLocks noGrp="1"/>
          </p:cNvSpPr>
          <p:nvPr>
            <p:ph type="title"/>
          </p:nvPr>
        </p:nvSpPr>
        <p:spPr/>
        <p:txBody>
          <a:bodyPr/>
          <a:lstStyle/>
          <a:p>
            <a:r>
              <a:rPr kumimoji="1" lang="en-US" altLang="zh-CN" dirty="0">
                <a:latin typeface="Times" pitchFamily="2" charset="0"/>
              </a:rPr>
              <a:t>QA-based Evaluation Metric</a:t>
            </a:r>
            <a:endParaRPr kumimoji="1" lang="zh-CN" altLang="en-US" dirty="0">
              <a:latin typeface="Times" pitchFamily="2" charset="0"/>
            </a:endParaRPr>
          </a:p>
        </p:txBody>
      </p:sp>
      <p:sp>
        <p:nvSpPr>
          <p:cNvPr id="6" name="内容占位符 5">
            <a:extLst>
              <a:ext uri="{FF2B5EF4-FFF2-40B4-BE49-F238E27FC236}">
                <a16:creationId xmlns:a16="http://schemas.microsoft.com/office/drawing/2014/main" id="{E2C23453-E6A7-104E-9191-ABECE582D5DF}"/>
              </a:ext>
            </a:extLst>
          </p:cNvPr>
          <p:cNvSpPr>
            <a:spLocks noGrp="1"/>
          </p:cNvSpPr>
          <p:nvPr>
            <p:ph idx="1"/>
          </p:nvPr>
        </p:nvSpPr>
        <p:spPr/>
        <p:txBody>
          <a:bodyPr/>
          <a:lstStyle/>
          <a:p>
            <a:r>
              <a:rPr lang="en" altLang="zh-CN" dirty="0">
                <a:latin typeface="Times" pitchFamily="2" charset="0"/>
              </a:rPr>
              <a:t>A Semantic QA-Based Approach for Text Summarization Evaluation </a:t>
            </a:r>
          </a:p>
          <a:p>
            <a:r>
              <a:rPr lang="en" altLang="zh-CN" dirty="0">
                <a:latin typeface="Times" pitchFamily="2" charset="0"/>
              </a:rPr>
              <a:t>FEQA: A Question Answering Evaluation Framework for Faithfulness Assessment in Abstractive Summarization</a:t>
            </a:r>
            <a:endParaRPr lang="zh-CN" altLang="en-US" dirty="0"/>
          </a:p>
        </p:txBody>
      </p:sp>
      <p:sp>
        <p:nvSpPr>
          <p:cNvPr id="7" name="灯片编号占位符 6">
            <a:extLst>
              <a:ext uri="{FF2B5EF4-FFF2-40B4-BE49-F238E27FC236}">
                <a16:creationId xmlns:a16="http://schemas.microsoft.com/office/drawing/2014/main" id="{055D3598-F223-D14F-80AF-DE3B545883B0}"/>
              </a:ext>
            </a:extLst>
          </p:cNvPr>
          <p:cNvSpPr>
            <a:spLocks noGrp="1"/>
          </p:cNvSpPr>
          <p:nvPr>
            <p:ph type="sldNum" sz="quarter" idx="12"/>
          </p:nvPr>
        </p:nvSpPr>
        <p:spPr/>
        <p:txBody>
          <a:bodyPr/>
          <a:lstStyle/>
          <a:p>
            <a:fld id="{8C2CDD54-CC58-7642-B4B3-C2A89A357650}" type="slidenum">
              <a:rPr kumimoji="1" lang="zh-CN" altLang="en-US" smtClean="0"/>
              <a:t>8</a:t>
            </a:fld>
            <a:endParaRPr kumimoji="1" lang="zh-CN" altLang="en-US"/>
          </a:p>
        </p:txBody>
      </p:sp>
    </p:spTree>
    <p:extLst>
      <p:ext uri="{BB962C8B-B14F-4D97-AF65-F5344CB8AC3E}">
        <p14:creationId xmlns:p14="http://schemas.microsoft.com/office/powerpoint/2010/main" val="21338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961A-21F5-184F-BE57-A41556C632DD}"/>
              </a:ext>
            </a:extLst>
          </p:cNvPr>
          <p:cNvSpPr>
            <a:spLocks noGrp="1"/>
          </p:cNvSpPr>
          <p:nvPr>
            <p:ph type="title"/>
          </p:nvPr>
        </p:nvSpPr>
        <p:spPr/>
        <p:txBody>
          <a:bodyPr>
            <a:normAutofit/>
          </a:bodyPr>
          <a:lstStyle/>
          <a:p>
            <a:r>
              <a:rPr lang="en" altLang="zh-CN" sz="3200" b="1" dirty="0">
                <a:latin typeface="Times" pitchFamily="2" charset="0"/>
              </a:rPr>
              <a:t>A Semantic QA-Based Approach for Text Summarization Evaluation </a:t>
            </a:r>
            <a:endParaRPr kumimoji="1" lang="zh-CN" altLang="en-US" sz="3200" dirty="0">
              <a:latin typeface="Times" pitchFamily="2" charset="0"/>
            </a:endParaRPr>
          </a:p>
        </p:txBody>
      </p:sp>
      <p:sp>
        <p:nvSpPr>
          <p:cNvPr id="3" name="内容占位符 2">
            <a:extLst>
              <a:ext uri="{FF2B5EF4-FFF2-40B4-BE49-F238E27FC236}">
                <a16:creationId xmlns:a16="http://schemas.microsoft.com/office/drawing/2014/main" id="{5B2D67BD-7D38-3C44-9661-258D7596C85B}"/>
              </a:ext>
            </a:extLst>
          </p:cNvPr>
          <p:cNvSpPr>
            <a:spLocks noGrp="1"/>
          </p:cNvSpPr>
          <p:nvPr>
            <p:ph idx="1"/>
          </p:nvPr>
        </p:nvSpPr>
        <p:spPr>
          <a:xfrm>
            <a:off x="838199" y="2136031"/>
            <a:ext cx="10333383" cy="3243263"/>
          </a:xfrm>
        </p:spPr>
        <p:txBody>
          <a:bodyPr/>
          <a:lstStyle/>
          <a:p>
            <a:pPr marL="0" indent="0">
              <a:buNone/>
            </a:pPr>
            <a:r>
              <a:rPr lang="en" altLang="zh-CN" i="1" dirty="0">
                <a:latin typeface="Times" pitchFamily="2" charset="0"/>
              </a:rPr>
              <a:t>	If we treat one text passage as a small knowledge base, can we </a:t>
            </a:r>
            <a:r>
              <a:rPr lang="en" altLang="zh-CN" i="1" dirty="0">
                <a:solidFill>
                  <a:srgbClr val="FF0000"/>
                </a:solidFill>
                <a:latin typeface="Times" pitchFamily="2" charset="0"/>
              </a:rPr>
              <a:t>ask it a large number of questions</a:t>
            </a:r>
            <a:r>
              <a:rPr lang="en" altLang="zh-CN" i="1" dirty="0">
                <a:latin typeface="Times" pitchFamily="2" charset="0"/>
              </a:rPr>
              <a:t> to identify all content points in it? </a:t>
            </a:r>
          </a:p>
          <a:p>
            <a:endParaRPr kumimoji="1" lang="zh-CN" altLang="en-US" dirty="0"/>
          </a:p>
        </p:txBody>
      </p:sp>
      <p:sp>
        <p:nvSpPr>
          <p:cNvPr id="5" name="灯片编号占位符 4">
            <a:extLst>
              <a:ext uri="{FF2B5EF4-FFF2-40B4-BE49-F238E27FC236}">
                <a16:creationId xmlns:a16="http://schemas.microsoft.com/office/drawing/2014/main" id="{52B933ED-C97A-7548-92D6-48ED5F8DC9A2}"/>
              </a:ext>
            </a:extLst>
          </p:cNvPr>
          <p:cNvSpPr>
            <a:spLocks noGrp="1"/>
          </p:cNvSpPr>
          <p:nvPr>
            <p:ph type="sldNum" sz="quarter" idx="12"/>
          </p:nvPr>
        </p:nvSpPr>
        <p:spPr/>
        <p:txBody>
          <a:bodyPr/>
          <a:lstStyle/>
          <a:p>
            <a:fld id="{8C2CDD54-CC58-7642-B4B3-C2A89A357650}" type="slidenum">
              <a:rPr kumimoji="1" lang="zh-CN" altLang="en-US" smtClean="0"/>
              <a:t>9</a:t>
            </a:fld>
            <a:endParaRPr kumimoji="1" lang="zh-CN" altLang="en-US"/>
          </a:p>
        </p:txBody>
      </p:sp>
    </p:spTree>
    <p:extLst>
      <p:ext uri="{BB962C8B-B14F-4D97-AF65-F5344CB8AC3E}">
        <p14:creationId xmlns:p14="http://schemas.microsoft.com/office/powerpoint/2010/main" val="12002295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2800</Words>
  <Application>Microsoft Macintosh PowerPoint</Application>
  <PresentationFormat>宽屏</PresentationFormat>
  <Paragraphs>345</Paragraphs>
  <Slides>29</Slides>
  <Notes>28</Notes>
  <HiddenSlides>3</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Times</vt:lpstr>
      <vt:lpstr>Office 主题​​</vt:lpstr>
      <vt:lpstr>QA-based Approaches for Text Summarization Evaluation</vt:lpstr>
      <vt:lpstr>Outline</vt:lpstr>
      <vt:lpstr>Motivation</vt:lpstr>
      <vt:lpstr>Motivation</vt:lpstr>
      <vt:lpstr>Motivation</vt:lpstr>
      <vt:lpstr>Motivation</vt:lpstr>
      <vt:lpstr>Motivation</vt:lpstr>
      <vt:lpstr>QA-based Evaluation Metric</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A Semantic QA-Based Approach for Text Summarization Evaluation </vt:lpstr>
      <vt:lpstr>PowerPoint 演示文稿</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FEQA: A Question Answering Evaluation Framework for Faithfulness Assessment in Abstractive Summarization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QA-based Approach for Text Summarization Evaluation</dc:title>
  <dc:creator>Microsoft Office User</dc:creator>
  <cp:lastModifiedBy>Microsoft Office User</cp:lastModifiedBy>
  <cp:revision>34</cp:revision>
  <dcterms:created xsi:type="dcterms:W3CDTF">2021-10-25T06:31:40Z</dcterms:created>
  <dcterms:modified xsi:type="dcterms:W3CDTF">2021-10-27T07:13:11Z</dcterms:modified>
</cp:coreProperties>
</file>