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7" r:id="rId3"/>
    <p:sldId id="313" r:id="rId4"/>
    <p:sldId id="472" r:id="rId5"/>
    <p:sldId id="473" r:id="rId6"/>
    <p:sldId id="471" r:id="rId7"/>
    <p:sldId id="436" r:id="rId8"/>
    <p:sldId id="476" r:id="rId9"/>
    <p:sldId id="477" r:id="rId10"/>
    <p:sldId id="478" r:id="rId11"/>
    <p:sldId id="479" r:id="rId12"/>
    <p:sldId id="320" r:id="rId13"/>
    <p:sldId id="474" r:id="rId14"/>
    <p:sldId id="481" r:id="rId15"/>
    <p:sldId id="482" r:id="rId16"/>
    <p:sldId id="483" r:id="rId17"/>
    <p:sldId id="484" r:id="rId18"/>
    <p:sldId id="485" r:id="rId19"/>
    <p:sldId id="487" r:id="rId20"/>
    <p:sldId id="490" r:id="rId21"/>
    <p:sldId id="489" r:id="rId22"/>
    <p:sldId id="491" r:id="rId23"/>
    <p:sldId id="494" r:id="rId24"/>
    <p:sldId id="493" r:id="rId25"/>
    <p:sldId id="495" r:id="rId26"/>
    <p:sldId id="496" r:id="rId27"/>
    <p:sldId id="332" r:id="rId28"/>
    <p:sldId id="488" r:id="rId29"/>
    <p:sldId id="492" r:id="rId30"/>
    <p:sldId id="424" r:id="rId31"/>
    <p:sldId id="437" r:id="rId32"/>
    <p:sldId id="33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99" autoAdjust="0"/>
  </p:normalViewPr>
  <p:slideViewPr>
    <p:cSldViewPr snapToGrid="0">
      <p:cViewPr varScale="1">
        <p:scale>
          <a:sx n="90" d="100"/>
          <a:sy n="90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3E36-0939-407F-AB7E-D06BD6D6713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6BC7-8236-4DC9-A5AD-049902F91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7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Is the question on topic?</a:t>
            </a:r>
          </a:p>
          <a:p>
            <a:pPr algn="l"/>
            <a:r>
              <a:rPr lang="en-US" altLang="zh-CN" dirty="0"/>
              <a:t>Is the question grammatical?</a:t>
            </a:r>
          </a:p>
          <a:p>
            <a:pPr algn="l"/>
            <a:r>
              <a:rPr lang="en-US" altLang="zh-CN" dirty="0"/>
              <a:t>How specific is the question?</a:t>
            </a:r>
          </a:p>
          <a:p>
            <a:pPr algn="l"/>
            <a:r>
              <a:rPr lang="en-US" altLang="zh-CN" dirty="0"/>
              <a:t>How useful is the question to a potential buyer (or a current user) of the product?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62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269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71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74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08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159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3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19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Left one is precision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86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81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8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3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68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8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11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6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4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46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2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46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1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8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1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DC55-038C-49C6-8009-17A0BF96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20327-1483-47CA-B5BF-A0E8CE0FC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F14CC-3A4E-4484-8E30-1039E781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FC2A-F6A1-4A3E-991D-F2CFB773DDBF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EB4F5-8C55-4829-87CD-8D883687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CD9C8-91EE-4B06-B349-89CFB7A9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BAAE6-A35E-4BE6-AC87-C55E49F0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8AA69F-78BF-4DED-8EF7-685080A7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2396B-7224-44E3-A3DF-4DCC74FE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2C3E-E7E0-4B13-B5BD-A64ACDBAB9FC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60A5E-82FD-4858-8C9A-68D330AF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61137-E69B-4FAD-88CB-36906F6C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5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E5D11F-F1A0-4EA2-9049-B145C4F0F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9CDDD-AEB8-4865-A539-2E1FF4777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07282-66CD-43A4-B795-BE711E49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A5-A51F-44A6-B8E5-BA947FDBDF9B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CCFEB-A8F1-4E6F-B830-EBA5B16B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9E237-F65B-4501-9274-9C4A78F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0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FCECF-E56D-4890-9C61-47C4A830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5C657-5636-4AB8-91F7-3EA4EEA9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913E7-DD36-4074-B48C-F7155FC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5730-BB64-48B6-9AFF-B0DC1D71895A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3D77-B565-4339-9D00-2BE2EC95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2B155-8E73-4CD4-8EC7-C9CC750A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2932E-1678-4877-870C-7ED68157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1CDCC-CF64-4EDB-9EBC-5C15A815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D8172-9A17-4B7E-93C4-D8957093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C341-6BBE-4759-9049-DBDF95A24F83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5019C-23E0-4314-A9AB-6A18C43D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14E0F-73EF-46AC-AB4F-800F5506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852D-8EBF-4109-BEAC-730B01AF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309E3-F92D-4118-9E0F-DD68EB1EF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2B740-1E03-401A-A0C9-D54561D51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AF8F1-EB5C-4E02-9DC4-42D09BA7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F436-B1DE-47E0-8F00-777407CF0CA2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C483B-FFDB-4E66-9007-25E2BBB2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097C2-D82C-4D92-8116-0DC87E31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6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14B1-0979-4C9E-A196-5E1BD6CB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13E3E-A26D-475E-BDDD-39F51AC9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3DBE46-3B06-41C3-9348-1E309B08B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56BB6-573D-4C7F-A589-BAEE9C7A0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49659C-4629-413B-A596-D39A1E20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B703C-883C-4707-AF65-F324D61E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FA86-255E-4CE8-911C-6D6C6982AA24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6DB2EC-115B-4344-8CC9-18F3DFCF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819AE-A3BD-432D-9222-F2758BA0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01481-6D7E-408D-9279-EE4DD0AD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585921-6A4F-4D1A-BB0A-FBD3AD72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DF-A556-4DDE-992B-D16244EA841E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C31FD-E4E9-48D7-8523-63052F9F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EEE16-F896-4F87-A7AE-8A3B5766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7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A0C80E-E79E-4E78-BEDF-3F8AD81E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C7EF-26BD-4C93-B67C-092E6516FCC2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59E6F-1ECB-4C54-876B-FDA67875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6150F-349A-4E34-A1D5-03F7D05F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DBEF1-2311-4236-ACC9-971CB3CA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6CFF6-7630-4E27-A3F5-BD4D59C3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3F9B8-C85B-4AC7-AB99-600B6431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B8941-6890-4138-94AC-36F6338F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9029-B6EE-4C36-96B2-8EC00C504C2E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C3AC7-00E9-4156-B5F6-EB585575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4E124-64BB-4CC5-B173-12D691F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8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0A561-17E1-4DC5-A6C2-ADA0CB60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90A86-F0EB-4C8C-B2DC-E46CE6260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1D208-6F5B-43BF-A907-4C93AF8E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36F39-B980-4151-B4F6-D06B069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6CB-FFAE-4742-9F6D-D074E3811A76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C6746-8654-4A00-9C50-C46DEFE6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EC579-7BF4-4AD5-9EE7-3CBFE7B5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81D19-1AFB-4F88-98E7-1C50184B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24F5E-AE1D-4E23-983D-A71CF5EB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8841A-D159-4154-BDB1-83243DE98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3899-BBB3-42FF-A03F-187514D6E8B5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951F6-F8A4-46C3-8472-DEBD2CD76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A076B-F94D-48E7-B799-1E38F15CE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2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979" y="2303363"/>
            <a:ext cx="10838041" cy="1125638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Automatic Question Generation (AQG) Metrics</a:t>
            </a:r>
            <a:endParaRPr lang="zh-CN" altLang="en-US" sz="3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8CA258-DBA4-43FC-B49D-798F508D2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5569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Yuye</a:t>
            </a: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</a:t>
            </a:fld>
            <a:r>
              <a:rPr lang="en-US" altLang="zh-CN" dirty="0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3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96">
        <p:fade/>
      </p:transition>
    </mc:Choice>
    <mc:Fallback xmlns="">
      <p:transition spd="med" advTm="1049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10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ROUGE-N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1D9B14-777D-4DD2-90B5-CE2B53E0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ROUGE-N: Overlap of n-grams between the system and reference summaries.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Quiz: which sentence has higher ROUGE score with “Who was the director of Titanic?”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director of Titanic?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Who was the director of?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4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11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ROUGE-N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1D9B14-777D-4DD2-90B5-CE2B53E0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ROUGE-N: Overlap of n-grams between the system and reference summaries.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Quiz: which sentence has higher ROUGE score with “Who was the director of Titanic?”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director of Titanic?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Who was the director of? (Better question)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3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12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Answerability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912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13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Answerability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1D9B14-777D-4DD2-90B5-CE2B53E0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1559811"/>
            <a:ext cx="10515600" cy="463897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Paper name: Towards a Better Metric for Evaluating Question Generation Systems (EMNLP 2018)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Definition: whether the question contains enough information for them to be able to answer it correctly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Create noisy questions from existing datasets and Human annotation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2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14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Create noisy questions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1D9B14-777D-4DD2-90B5-CE2B53E0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9442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Three datasets: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SQuAD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WikiMovies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and VQA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Dropping function words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Dropping Named Entities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Dropping Content Words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Changing the Question type</a:t>
            </a:r>
          </a:p>
          <a:p>
            <a:pPr>
              <a:lnSpc>
                <a:spcPct val="125000"/>
              </a:lnSpc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3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15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Create noisy questions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1D9B14-777D-4DD2-90B5-CE2B53E0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9442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Dropping function words: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What globally popular half marathon began in 1981?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What globally popular half marathon began 1981?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Dropping Named Entities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Which films did Lee H.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Katzin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direct ? 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-&gt; Which films did direct ? 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7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16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Create noisy questions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1D9B14-777D-4DD2-90B5-CE2B53E0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9442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Dropping Content Words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Who killed Jane?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-&gt; Who married Jane?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Changing the Question type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Who killed Jane?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-&gt;What killed Jane?</a:t>
            </a:r>
          </a:p>
          <a:p>
            <a:pPr>
              <a:lnSpc>
                <a:spcPct val="125000"/>
              </a:lnSpc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44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17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Human annotation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1D9B14-777D-4DD2-90B5-CE2B53E0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307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Rate the answerability of the above noisy questions on a scale of 1-5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1: All important information is missing and it is impossible to answer the question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2: Most of the important information is missing and I can’t infer the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answer to the question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Some important information is missing leading to multiple answers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4: Most of the important information is present and I can infer the answer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5: All important information is present and I can answer the question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0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18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Human annotation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1D9B14-777D-4DD2-90B5-CE2B53E0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307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Rate the answerability of the above noisy questions on a scale of 1-5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1: All important information is missing and it is impossible to answer the question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2: Most of the important information is missing and I can’t infer the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answer to the question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Some important information is missing leading to multiple answers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4: Most of the important information is present and I can infer the answer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5: All important information is present and I can answer the question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84A8AF-2042-4C81-860F-61FEC715D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5" y="329509"/>
            <a:ext cx="11001375" cy="61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3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19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 annotator agreement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446AF5-B6DF-4572-B7DA-8D07FF624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96" y="3157929"/>
            <a:ext cx="7825208" cy="2497406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C6BC60C-E991-4B78-8D97-E35997D00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3072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Cohen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kappa, Pearson and Spearman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0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Answerability</a:t>
            </a:r>
          </a:p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20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 annotator agreement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4E185A-70A2-49FE-9431-AF14E6814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3784"/>
            <a:ext cx="12192000" cy="30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21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Existing metrics &amp; human judgments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086C48-1140-4269-B332-012E2ABED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06" y="1791046"/>
            <a:ext cx="8876988" cy="327590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309178D-7093-4AF7-A4A9-07885072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2"/>
            <a:ext cx="10515600" cy="89324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*: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statistically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significant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22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Definition of Answerability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1A2DBB7-DE97-40A8-8119-8BC0B6153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53072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number of relevant words for type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in noisy question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: number of words in reference question and noisy question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Precision and Recall:	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en-US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1A2DBB7-DE97-40A8-8119-8BC0B6153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530724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2F88BD3-3B4D-4293-9B98-30BB9278B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50" y="3567831"/>
            <a:ext cx="1790855" cy="11812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EFA8D2-AB3E-4578-9D31-C7E907FB5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02" y="3567831"/>
            <a:ext cx="1684166" cy="1226926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90BC140E-E7F7-4EB3-9916-226C61C51409}"/>
              </a:ext>
            </a:extLst>
          </p:cNvPr>
          <p:cNvSpPr txBox="1">
            <a:spLocks/>
          </p:cNvSpPr>
          <p:nvPr/>
        </p:nvSpPr>
        <p:spPr>
          <a:xfrm>
            <a:off x="838200" y="4929695"/>
            <a:ext cx="10515600" cy="93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2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23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Definition of Answerability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1A2DBB7-DE97-40A8-8119-8BC0B6153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53072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number of relevant words for type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in noisy question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: number of words in reference question and noisy question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Precision and Recall:	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en-US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1A2DBB7-DE97-40A8-8119-8BC0B6153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530724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2F88BD3-3B4D-4293-9B98-30BB9278B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50" y="3567831"/>
            <a:ext cx="1790855" cy="11812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EFA8D2-AB3E-4578-9D31-C7E907FB5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02" y="3567831"/>
            <a:ext cx="1684166" cy="1226926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90BC140E-E7F7-4EB3-9916-226C61C51409}"/>
              </a:ext>
            </a:extLst>
          </p:cNvPr>
          <p:cNvSpPr txBox="1">
            <a:spLocks/>
          </p:cNvSpPr>
          <p:nvPr/>
        </p:nvSpPr>
        <p:spPr>
          <a:xfrm>
            <a:off x="838200" y="4929695"/>
            <a:ext cx="10515600" cy="93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Quiz: which is precision/recall?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5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24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Definition of Answerability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1A2DBB7-DE97-40A8-8119-8BC0B6153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53072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number of relevant words for type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in noisy question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: number of words in reference question and noisy question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Precision and Recall:	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en-US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1A2DBB7-DE97-40A8-8119-8BC0B6153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530724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2F88BD3-3B4D-4293-9B98-30BB9278B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50" y="3567831"/>
            <a:ext cx="1790855" cy="11812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EFA8D2-AB3E-4578-9D31-C7E907FB5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02" y="3567831"/>
            <a:ext cx="1684166" cy="1226926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90BC140E-E7F7-4EB3-9916-226C61C51409}"/>
              </a:ext>
            </a:extLst>
          </p:cNvPr>
          <p:cNvSpPr txBox="1">
            <a:spLocks/>
          </p:cNvSpPr>
          <p:nvPr/>
        </p:nvSpPr>
        <p:spPr>
          <a:xfrm>
            <a:off x="838200" y="4929695"/>
            <a:ext cx="10515600" cy="93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Quiz: Define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Answerabiliy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like F1: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3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25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Definition of Answerability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1A2DBB7-DE97-40A8-8119-8BC0B6153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53072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number of relevant words for type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in noisy question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: number of words in reference question and noisy question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Precision and Recall:	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en-US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1A2DBB7-DE97-40A8-8119-8BC0B6153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530724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2F88BD3-3B4D-4293-9B98-30BB9278B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50" y="3567831"/>
            <a:ext cx="1790855" cy="11812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EFA8D2-AB3E-4578-9D31-C7E907FB5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02" y="3567831"/>
            <a:ext cx="1684166" cy="1226926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90BC140E-E7F7-4EB3-9916-226C61C51409}"/>
              </a:ext>
            </a:extLst>
          </p:cNvPr>
          <p:cNvSpPr txBox="1">
            <a:spLocks/>
          </p:cNvSpPr>
          <p:nvPr/>
        </p:nvSpPr>
        <p:spPr>
          <a:xfrm>
            <a:off x="838200" y="4929695"/>
            <a:ext cx="10515600" cy="93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Quiz: Define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Answerabiliy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like F1: 2 * P * R / (P + R)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26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Combine with other metrics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1A2DBB7-DE97-40A8-8119-8BC0B6153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53072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number of relevant words for type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in noisy question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: number of words in reference question and noisy question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Precision and Recall:	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en-US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1A2DBB7-DE97-40A8-8119-8BC0B6153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530724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2F88BD3-3B4D-4293-9B98-30BB9278B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50" y="3567831"/>
            <a:ext cx="1790855" cy="11812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EFA8D2-AB3E-4578-9D31-C7E907FB5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02" y="3567831"/>
            <a:ext cx="1684166" cy="1226926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90BC140E-E7F7-4EB3-9916-226C61C51409}"/>
              </a:ext>
            </a:extLst>
          </p:cNvPr>
          <p:cNvSpPr txBox="1">
            <a:spLocks/>
          </p:cNvSpPr>
          <p:nvPr/>
        </p:nvSpPr>
        <p:spPr>
          <a:xfrm>
            <a:off x="838200" y="4929695"/>
            <a:ext cx="10515600" cy="93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Quiz: Define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Answerabiliy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like F1: 2 * P * R / (P + R)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CF0CB4-E29E-44C6-A2F4-E53493EA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84" y="5704451"/>
            <a:ext cx="6134632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6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27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Answerability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027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28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8BC5D1-78BC-415A-BEB3-38E35979A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21" y="2432556"/>
            <a:ext cx="10282157" cy="284349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189A3E3B-679B-4436-AD7D-5C025377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Weights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9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29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C920A4-BC5D-403C-B2ED-D8A9CF6E5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1" y="2067327"/>
            <a:ext cx="11507197" cy="397798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F500D494-961B-4D98-9772-0CBEB99D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Correlation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3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</a:t>
            </a:fld>
            <a:r>
              <a:rPr lang="en-US" altLang="zh-CN" dirty="0"/>
              <a:t>/32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Answerability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564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30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Metrics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Answerability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9772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31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6345A6F-1DCB-4003-9920-D087878B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952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 metric: Answerability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Pros: 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Convenient to compute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Better correlation with human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Can be combined to existing metrics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Drawback: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Need reference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Need to finetune weight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488" y="3019677"/>
            <a:ext cx="9911024" cy="818645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Q&amp;A</a:t>
            </a:r>
            <a:endParaRPr lang="zh-CN" altLang="en-US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32</a:t>
            </a:fld>
            <a:r>
              <a:rPr lang="en-US" altLang="zh-CN" dirty="0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7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96">
        <p:fade/>
      </p:transition>
    </mc:Choice>
    <mc:Fallback xmlns="">
      <p:transition spd="med" advTm="1049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4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08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Automatic Question Generation (AQG) is the task of automatically generating questions from a given source (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eg.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 document, an image)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25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0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5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08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Automatic Question Generation (AQG) is the task of automatically generating questions from a given source (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eg.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 document, an image)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Example:</a:t>
            </a:r>
          </a:p>
          <a:p>
            <a:pPr lvl="1"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What is the cat drinking?</a:t>
            </a:r>
          </a:p>
          <a:p>
            <a:pPr>
              <a:lnSpc>
                <a:spcPct val="125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much water should a cat drink?">
            <a:extLst>
              <a:ext uri="{FF2B5EF4-FFF2-40B4-BE49-F238E27FC236}">
                <a16:creationId xmlns:a16="http://schemas.microsoft.com/office/drawing/2014/main" id="{4ACBDB91-5C18-43B5-873C-5CC9FB1C6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73" y="3257292"/>
            <a:ext cx="4657054" cy="309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6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Human Judgements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1D9B14-777D-4DD2-90B5-CE2B53E0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670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Relevance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Grammaticality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Specificity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Usefulness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9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7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Automatic Metrics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1D9B14-777D-4DD2-90B5-CE2B53E0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46886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BLEU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METEOR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ROUGE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NIST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Diversity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46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8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ROUGE-N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1D9B14-777D-4DD2-90B5-CE2B53E0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46886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ROUGE-N: Overlap of n-grams between the system and reference.</a:t>
            </a: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DDC3DAD9-2FBD-4D8F-9593-D9DB334D0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395"/>
            <a:ext cx="12192000" cy="261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6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9</a:t>
            </a:fld>
            <a:r>
              <a:rPr lang="en-US" altLang="zh-CN" dirty="0"/>
              <a:t>/32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ROUGE-N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1D9B14-777D-4DD2-90B5-CE2B53E0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ROUGE-N: Overlap of n-grams between the system and reference summaries.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Quiz: which sentence has higher ROUGE score with “Who was the director of Titanic?”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director of Titanic ?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Who was the director of ?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985</Words>
  <Application>Microsoft Office PowerPoint</Application>
  <PresentationFormat>宽屏</PresentationFormat>
  <Paragraphs>234</Paragraphs>
  <Slides>32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Arial</vt:lpstr>
      <vt:lpstr>Arial Black</vt:lpstr>
      <vt:lpstr>Cambria Math</vt:lpstr>
      <vt:lpstr>Times New Roman</vt:lpstr>
      <vt:lpstr>Office 主题​​</vt:lpstr>
      <vt:lpstr>Automatic Question Generation (AQG) Metrics</vt:lpstr>
      <vt:lpstr>Contents</vt:lpstr>
      <vt:lpstr>Contents</vt:lpstr>
      <vt:lpstr>Introduction</vt:lpstr>
      <vt:lpstr>Introduction</vt:lpstr>
      <vt:lpstr>Human Judgements</vt:lpstr>
      <vt:lpstr>Automatic Metrics</vt:lpstr>
      <vt:lpstr>ROUGE-N</vt:lpstr>
      <vt:lpstr>ROUGE-N</vt:lpstr>
      <vt:lpstr>ROUGE-N</vt:lpstr>
      <vt:lpstr>ROUGE-N</vt:lpstr>
      <vt:lpstr>Contents</vt:lpstr>
      <vt:lpstr>Answerability</vt:lpstr>
      <vt:lpstr>Create noisy questions</vt:lpstr>
      <vt:lpstr>Create noisy questions</vt:lpstr>
      <vt:lpstr>Create noisy questions</vt:lpstr>
      <vt:lpstr>Human annotation</vt:lpstr>
      <vt:lpstr>Human annotation</vt:lpstr>
      <vt:lpstr>Inter annotator agreement</vt:lpstr>
      <vt:lpstr>Inter annotator agreement</vt:lpstr>
      <vt:lpstr>Existing metrics &amp; human judgments</vt:lpstr>
      <vt:lpstr>Definition of Answerability</vt:lpstr>
      <vt:lpstr>Definition of Answerability</vt:lpstr>
      <vt:lpstr>Definition of Answerability</vt:lpstr>
      <vt:lpstr>Definition of Answerability</vt:lpstr>
      <vt:lpstr>Combine with other metrics</vt:lpstr>
      <vt:lpstr>Contents</vt:lpstr>
      <vt:lpstr>Weights</vt:lpstr>
      <vt:lpstr>Correlation</vt:lpstr>
      <vt:lpstr>Contents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Clarification questions: Technical Challenges and Practical Concerns</dc:title>
  <dc:creator>Winde Blmoista</dc:creator>
  <cp:lastModifiedBy>yuye</cp:lastModifiedBy>
  <cp:revision>1955</cp:revision>
  <dcterms:created xsi:type="dcterms:W3CDTF">2020-09-13T08:27:52Z</dcterms:created>
  <dcterms:modified xsi:type="dcterms:W3CDTF">2022-03-23T08:52:08Z</dcterms:modified>
</cp:coreProperties>
</file>