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7" r:id="rId3"/>
    <p:sldId id="313" r:id="rId4"/>
    <p:sldId id="472" r:id="rId5"/>
    <p:sldId id="498" r:id="rId6"/>
    <p:sldId id="473" r:id="rId7"/>
    <p:sldId id="497" r:id="rId8"/>
    <p:sldId id="499" r:id="rId9"/>
    <p:sldId id="500" r:id="rId10"/>
    <p:sldId id="320" r:id="rId11"/>
    <p:sldId id="502" r:id="rId12"/>
    <p:sldId id="474" r:id="rId13"/>
    <p:sldId id="503" r:id="rId14"/>
    <p:sldId id="504" r:id="rId15"/>
    <p:sldId id="481" r:id="rId16"/>
    <p:sldId id="511" r:id="rId17"/>
    <p:sldId id="332" r:id="rId18"/>
    <p:sldId id="492" r:id="rId19"/>
    <p:sldId id="488" r:id="rId20"/>
    <p:sldId id="508" r:id="rId21"/>
    <p:sldId id="506" r:id="rId22"/>
    <p:sldId id="507" r:id="rId23"/>
    <p:sldId id="510" r:id="rId24"/>
    <p:sldId id="424" r:id="rId25"/>
    <p:sldId id="437" r:id="rId26"/>
    <p:sldId id="33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099" autoAdjust="0"/>
  </p:normalViewPr>
  <p:slideViewPr>
    <p:cSldViewPr snapToGrid="0">
      <p:cViewPr varScale="1">
        <p:scale>
          <a:sx n="68" d="100"/>
          <a:sy n="68" d="100"/>
        </p:scale>
        <p:origin x="12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03E36-0939-407F-AB7E-D06BD6D67135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F6BC7-8236-4DC9-A5AD-049902F91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072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960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sz="1800" b="0" i="0" u="none" strike="noStrike" baseline="0" dirty="0">
              <a:latin typeface="NimbusRomNo9L-Regu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938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184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sz="1800" b="0" i="0" u="none" strike="noStrike" baseline="0" dirty="0">
              <a:latin typeface="NimbusRomNo9L-Regu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32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111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98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Stage 1: K = 50 (top 50 candidates for each query) -&gt; recall &gt; 0.9 -&gt; brings little harm to the overall retrieval performance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Bert-PLI: We set and N = 54 M = 40, which can cover 3/4 of paragraphs in most query and candidate cases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Finally 5 documents (widely used number)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005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125000"/>
              </a:lnSpc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deep learning retrieval models perform much worse than the traditional retrieval models in this task</a:t>
            </a:r>
          </a:p>
          <a:p>
            <a:pPr marL="228600" indent="-228600">
              <a:lnSpc>
                <a:spcPct val="125000"/>
              </a:lnSpc>
              <a:buAutoNum type="arabicPeriod"/>
            </a:pP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/>
              <a:t>2. automatic summarization techniques to shorten the input length (no help) </a:t>
            </a:r>
            <a:r>
              <a:rPr lang="en-US" altLang="zh-CN" dirty="0" err="1"/>
              <a:t>TextRank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Reason: legal documents contain plenty of information and complex logic, it is hard to express them well in a much -&gt; the importance of considering</a:t>
            </a:r>
          </a:p>
          <a:p>
            <a:pPr algn="l"/>
            <a:r>
              <a:rPr lang="en-US" altLang="zh-CN" dirty="0"/>
              <a:t>the full document information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3629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Org: no finetune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Important to finetune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477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3954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468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800" b="0" i="0" u="none" strike="noStrike" baseline="0" dirty="0">
                <a:latin typeface="NimbusRomNo9L-Regu"/>
              </a:rPr>
              <a:t>Precedents (case laws) are a primary source of laws in the common law system, which is fundamental for a lawyer’s court preparations.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823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Relevant cases are those that can support the decision of the current case, which usually involve similar situations and suitable laws. </a:t>
            </a:r>
            <a:r>
              <a:rPr lang="en-US" altLang="zh-CN" sz="1800" b="0" i="0" u="none" strike="noStrike" baseline="0" dirty="0">
                <a:latin typeface="NimbusRomNo9L-Regu"/>
              </a:rPr>
              <a:t>Therefore,</a:t>
            </a:r>
          </a:p>
          <a:p>
            <a:pPr algn="l"/>
            <a:r>
              <a:rPr lang="en-US" altLang="zh-CN" sz="1800" b="0" i="0" u="none" strike="noStrike" baseline="0" dirty="0">
                <a:latin typeface="NimbusRomNo9L-Regu"/>
              </a:rPr>
              <a:t>it is crucial to identify the similarities in the aspects of legal issues and legal processes of the cases, which calls for semantic understanding of whole documents.</a:t>
            </a:r>
            <a:endParaRPr lang="en-US" altLang="zh-CN" sz="1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For one thing, downloading large-scale legal documents is restricted in many law systems. For another, it is quite expensive to obtain accurate relevance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judgments since it requires expert knowledge in the legal domain. The lack of data brings obstacles to the training process of deep neural models.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846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278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000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800" b="0" i="0" u="none" strike="noStrike" baseline="0" dirty="0">
                <a:latin typeface="NimbusRomNo9L-Regu"/>
              </a:rPr>
              <a:t>Both the query and the candidates are legal documents containing long texts, which consist of the facts in a case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763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716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800" b="0" i="0" u="none" strike="noStrike" baseline="0" dirty="0">
                <a:latin typeface="NimbusRomNo9L-Regu"/>
              </a:rPr>
              <a:t>Deep learning models are usually time-consuming and resource-consuming. Considering the computational cost, we employ the cascade framework which utilizes BM25 to</a:t>
            </a:r>
          </a:p>
          <a:p>
            <a:pPr algn="l"/>
            <a:r>
              <a:rPr lang="en-US" altLang="zh-CN" sz="1800" b="0" i="0" u="none" strike="noStrike" baseline="0" dirty="0">
                <a:latin typeface="NimbusRomNo9L-Regu"/>
              </a:rPr>
              <a:t>prune the set of candidates.</a:t>
            </a:r>
          </a:p>
          <a:p>
            <a:pPr algn="l"/>
            <a:endParaRPr lang="en-US" altLang="zh-CN" sz="1800" b="0" i="0" u="none" strike="noStrike" baseline="0" dirty="0">
              <a:latin typeface="NimbusRomNo9L-Regu"/>
            </a:endParaRPr>
          </a:p>
          <a:p>
            <a:pPr algn="l"/>
            <a:r>
              <a:rPr lang="en-US" altLang="zh-CN" sz="1800" b="0" i="0" u="none" strike="noStrike" baseline="0" dirty="0">
                <a:latin typeface="NimbusRomNo9L-Regu"/>
              </a:rPr>
              <a:t>BM25:</a:t>
            </a:r>
            <a:r>
              <a:rPr lang="zh-CN" altLang="en-US" sz="1800" b="0" i="0" u="none" strike="noStrike" baseline="0" dirty="0">
                <a:latin typeface="NimbusRomNo9L-Regu"/>
              </a:rPr>
              <a:t> </a:t>
            </a:r>
            <a:r>
              <a:rPr lang="en-US" altLang="zh-CN" sz="1800" b="0" i="0" u="none" strike="noStrike" baseline="0" dirty="0">
                <a:latin typeface="NimbusRomNo9L-Regu"/>
              </a:rPr>
              <a:t>traditional</a:t>
            </a:r>
            <a:r>
              <a:rPr lang="zh-CN" altLang="en-US" sz="1800" b="0" i="0" u="none" strike="noStrike" baseline="0" dirty="0">
                <a:latin typeface="NimbusRomNo9L-Regu"/>
              </a:rPr>
              <a:t> </a:t>
            </a:r>
            <a:r>
              <a:rPr lang="en-US" altLang="zh-CN" sz="1800" b="0" i="0" u="none" strike="noStrike" baseline="0" dirty="0">
                <a:latin typeface="NimbusRomNo9L-Regu"/>
              </a:rPr>
              <a:t>information retrieval model like </a:t>
            </a:r>
            <a:r>
              <a:rPr lang="en-US" altLang="zh-CN" sz="1800" b="0" i="0" u="none" strike="noStrike" baseline="0" dirty="0" err="1">
                <a:latin typeface="NimbusRomNo9L-Regu"/>
              </a:rPr>
              <a:t>tf-idf</a:t>
            </a:r>
            <a:endParaRPr lang="en-US" altLang="zh-CN" sz="1800" b="0" i="0" u="none" strike="noStrike" baseline="0" dirty="0">
              <a:latin typeface="NimbusRomNo9L-Regu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316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baseline="0" dirty="0">
                <a:latin typeface="NimbusRomNo9L-Regu"/>
              </a:rPr>
              <a:t>fine-tune it with a small-scale legal case entailment dataset COLIEE 2019 Task 2 (Challenge3)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u="none" strike="noStrike" baseline="0" dirty="0">
              <a:latin typeface="NimbusRomNo9L-Regu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baseline="0" dirty="0">
                <a:latin typeface="NimbusRomNo9L-Regu"/>
              </a:rPr>
              <a:t>Binary Classification task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02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7DC55-038C-49C6-8009-17A0BF96A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F20327-1483-47CA-B5BF-A0E8CE0FC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F14CC-3A4E-4484-8E30-1039E781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FC2A-F6A1-4A3E-991D-F2CFB773DDBF}" type="datetime1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DEB4F5-8C55-4829-87CD-8D883687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2CD9C8-91EE-4B06-B349-89CFB7A9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‹#›</a:t>
            </a:fld>
            <a:r>
              <a:rPr lang="en-US" altLang="zh-CN" dirty="0"/>
              <a:t>/23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14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BAAE6-A35E-4BE6-AC87-C55E49F04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8AA69F-78BF-4DED-8EF7-685080A77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F2396B-7224-44E3-A3DF-4DCC74FE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2C3E-E7E0-4B13-B5BD-A64ACDBAB9FC}" type="datetime1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660A5E-82FD-4858-8C9A-68D330AFF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61137-E69B-4FAD-88CB-36906F6C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75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E5D11F-F1A0-4EA2-9049-B145C4F0F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79CDDD-AEB8-4865-A539-2E1FF4777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07282-66CD-43A4-B795-BE711E49F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FAEA5-A51F-44A6-B8E5-BA947FDBDF9B}" type="datetime1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1CCFEB-A8F1-4E6F-B830-EBA5B16B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9E237-F65B-4501-9274-9C4A78FA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50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FCECF-E56D-4890-9C61-47C4A830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05C657-5636-4AB8-91F7-3EA4EEA9E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1913E7-DD36-4074-B48C-F7155FC6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5730-BB64-48B6-9AFF-B0DC1D71895A}" type="datetime1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FB3D77-B565-4339-9D00-2BE2EC95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92B155-8E73-4CD4-8EC7-C9CC750A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‹#›</a:t>
            </a:fld>
            <a:r>
              <a:rPr lang="en-US" altLang="zh-CN" dirty="0"/>
              <a:t>/23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06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2932E-1678-4877-870C-7ED68157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C1CDCC-CF64-4EDB-9EBC-5C15A8150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D8172-9A17-4B7E-93C4-D8957093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C341-6BBE-4759-9049-DBDF95A24F83}" type="datetime1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95019C-23E0-4314-A9AB-6A18C43D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C14E0F-73EF-46AC-AB4F-800F5506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89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4852D-8EBF-4109-BEAC-730B01AF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1309E3-F92D-4118-9E0F-DD68EB1EF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32B740-1E03-401A-A0C9-D54561D51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DAF8F1-EB5C-4E02-9DC4-42D09BA79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F436-B1DE-47E0-8F00-777407CF0CA2}" type="datetime1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4C483B-FFDB-4E66-9007-25E2BBB2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C097C2-D82C-4D92-8116-0DC87E31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46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314B1-0979-4C9E-A196-5E1BD6CB1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113E3E-A26D-475E-BDDD-39F51AC94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3DBE46-3B06-41C3-9348-1E309B08B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056BB6-573D-4C7F-A589-BAEE9C7A0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49659C-4629-413B-A596-D39A1E20F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EB703C-883C-4707-AF65-F324D61E7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FA86-255E-4CE8-911C-6D6C6982AA24}" type="datetime1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6DB2EC-115B-4344-8CC9-18F3DFCFD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2819AE-A3BD-432D-9222-F2758BA0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21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01481-6D7E-408D-9279-EE4DD0AD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585921-6A4F-4D1A-BB0A-FBD3AD721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26DF-A556-4DDE-992B-D16244EA841E}" type="datetime1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CC31FD-E4E9-48D7-8523-63052F9F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0EEE16-F896-4F87-A7AE-8A3B57660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57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A0C80E-E79E-4E78-BEDF-3F8AD81E4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C7EF-26BD-4C93-B67C-092E6516FCC2}" type="datetime1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959E6F-1ECB-4C54-876B-FDA67875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16150F-349A-4E34-A1D5-03F7D05F1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78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DBEF1-2311-4236-ACC9-971CB3CA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B6CFF6-7630-4E27-A3F5-BD4D59C3C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53F9B8-C85B-4AC7-AB99-600B64310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FB8941-6890-4138-94AC-36F6338F5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9029-B6EE-4C36-96B2-8EC00C504C2E}" type="datetime1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CC3AC7-00E9-4156-B5F6-EB585575C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D4E124-64BB-4CC5-B173-12D691FA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486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0A561-17E1-4DC5-A6C2-ADA0CB60B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B90A86-F0EB-4C8C-B2DC-E46CE6260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61D208-6F5B-43BF-A907-4C93AF8ED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436F39-B980-4151-B4F6-D06B069D2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66CB-FFAE-4742-9F6D-D074E3811A76}" type="datetime1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BC6746-8654-4A00-9C50-C46DEFE67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BEC579-7BF4-4AD5-9EE7-3CBFE7B5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79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681D19-1AFB-4F88-98E7-1C50184B3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324F5E-AE1D-4E23-983D-A71CF5EBB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58841A-D159-4154-BDB1-83243DE98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53899-BBB3-42FF-A03F-187514D6E8B5}" type="datetime1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6951F6-F8A4-46C3-8472-DEBD2CD76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A076B-F94D-48E7-B799-1E38F15CE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52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83069-7F53-47D5-95EB-F8630578F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979" y="2303363"/>
            <a:ext cx="10838041" cy="1125638"/>
          </a:xfrm>
        </p:spPr>
        <p:txBody>
          <a:bodyPr>
            <a:no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BERT-PLI: Modeling Paragraph-Level Interactions for Legal Case Retrieval</a:t>
            </a:r>
            <a:endParaRPr lang="zh-CN" altLang="en-US" sz="36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8CA258-DBA4-43FC-B49D-798F508D2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55694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Yunqiu</a:t>
            </a: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Shao, </a:t>
            </a:r>
            <a:r>
              <a:rPr lang="en-US" altLang="zh-CN" sz="32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Jiaxin</a:t>
            </a: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Mao, </a:t>
            </a:r>
            <a:r>
              <a:rPr lang="en-US" altLang="zh-CN" sz="32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Yiqun</a:t>
            </a: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Liu, </a:t>
            </a:r>
            <a:r>
              <a:rPr lang="en-US" altLang="zh-CN" sz="32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Weizhi</a:t>
            </a: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Ma, Ken Satoh, </a:t>
            </a:r>
            <a:r>
              <a:rPr lang="en-US" altLang="zh-CN" sz="32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MinZhang</a:t>
            </a: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 sz="32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Shaoping</a:t>
            </a: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Ma</a:t>
            </a:r>
            <a:endParaRPr lang="zh-CN" altLang="en-US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CAA93D-455C-41C6-9DBA-9627B75E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</a:t>
            </a:fld>
            <a:r>
              <a:rPr lang="en-US" altLang="zh-CN" dirty="0"/>
              <a:t>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430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496">
        <p:fade/>
      </p:transition>
    </mc:Choice>
    <mc:Fallback xmlns="">
      <p:transition spd="med" advTm="10496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10</a:t>
            </a:fld>
            <a:r>
              <a:rPr lang="en-US" altLang="zh-CN" dirty="0"/>
              <a:t>/26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Approach</a:t>
            </a:r>
          </a:p>
          <a:p>
            <a:pPr marL="0" indent="0">
              <a:buNone/>
            </a:pPr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  <a:p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9123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CA9FD7-BA23-4F8A-B080-786D26D6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11</a:t>
            </a:fld>
            <a:r>
              <a:rPr lang="en-US" altLang="zh-CN" dirty="0"/>
              <a:t>/26</a:t>
            </a:r>
            <a:endParaRPr lang="zh-CN" alt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E3FB0F96-ABB3-4B83-95EA-A4B3EB965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Multi-Stage 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ipeline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40EC195-1D68-4B82-BB1B-7A6503BC1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9086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Stage 1: BM25 Selection</a:t>
            </a:r>
          </a:p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Stage 2: BERT Fine-tuning</a:t>
            </a:r>
          </a:p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Stage 3: BERT-PLI</a:t>
            </a:r>
          </a:p>
        </p:txBody>
      </p:sp>
    </p:spTree>
    <p:extLst>
      <p:ext uri="{BB962C8B-B14F-4D97-AF65-F5344CB8AC3E}">
        <p14:creationId xmlns:p14="http://schemas.microsoft.com/office/powerpoint/2010/main" val="164274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E3FB0F96-ABB3-4B83-95EA-A4B3EB965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Multi-Stage 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ipeline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361361-44FD-463E-9ACA-56437F562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3" y="282221"/>
            <a:ext cx="11947610" cy="6210653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CA9FD7-BA23-4F8A-B080-786D26D6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12</a:t>
            </a:fld>
            <a:r>
              <a:rPr lang="en-US" altLang="zh-CN" dirty="0"/>
              <a:t>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329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E3FB0F96-ABB3-4B83-95EA-A4B3EB965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Finetune Task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71D9B14-777D-4DD2-90B5-CE2B53E0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4862689" cy="439442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Task: Given a decision Q of a new case and a relevant case R, a specific paragraph that entails the decision Q needs to be identified. </a:t>
            </a:r>
          </a:p>
          <a:p>
            <a:pPr marL="0" indent="0">
              <a:lnSpc>
                <a:spcPct val="125000"/>
              </a:lnSpc>
              <a:buNone/>
            </a:pP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Data sample: {"</a:t>
            </a:r>
            <a:r>
              <a:rPr lang="en-US" altLang="zh-CN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text_a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": "Content of the decision paragraph of the 1st query case. ", "</a:t>
            </a:r>
            <a:r>
              <a:rPr lang="en-US" altLang="zh-CN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text_b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": "Text of the </a:t>
            </a:r>
            <a:r>
              <a:rPr lang="en-US" altLang="zh-CN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xth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paragraph.", "label": 0}</a:t>
            </a:r>
            <a:endParaRPr lang="en-US" altLang="zh-CN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4D88D8-0011-4823-B56A-DB93A1CB7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644" y="481051"/>
            <a:ext cx="5506156" cy="6011824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CA9FD7-BA23-4F8A-B080-786D26D6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13</a:t>
            </a:fld>
            <a:r>
              <a:rPr lang="en-US" altLang="zh-CN" dirty="0"/>
              <a:t>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20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CA9FD7-BA23-4F8A-B080-786D26D6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14</a:t>
            </a:fld>
            <a:r>
              <a:rPr lang="en-US" altLang="zh-CN" dirty="0"/>
              <a:t>/26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2478B3B-E39E-48F3-AB53-F4E9AB566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486" y="34601"/>
            <a:ext cx="7051027" cy="678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1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CA9FD7-BA23-4F8A-B080-786D26D6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15</a:t>
            </a:fld>
            <a:r>
              <a:rPr lang="en-US" altLang="zh-CN" dirty="0"/>
              <a:t>/26</a:t>
            </a:r>
            <a:endParaRPr lang="zh-CN" alt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E3FB0F96-ABB3-4B83-95EA-A4B3EB965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BERT-PLI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571D9B14-777D-4DD2-90B5-CE2B53E0F5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439442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Break a document into paragraphs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Model the interactions between paragraphs in the semantic level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28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Given a query document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and a candidate document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𝑘𝑀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A paragraph pair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𝑞𝑖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𝐶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CN" sz="28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dirty="0" err="1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MaxPool</a:t>
                </a:r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</a:t>
                </a:r>
                <a:endParaRPr lang="en-US" altLang="zh-CN" sz="28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sz="28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sz="28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zh-CN" altLang="en-US" sz="28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571D9B14-777D-4DD2-90B5-CE2B53E0F5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4394422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6842622F-B529-4ACF-8249-8D806151EE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554" y="5293061"/>
            <a:ext cx="5601562" cy="59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3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CA9FD7-BA23-4F8A-B080-786D26D6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16</a:t>
            </a:fld>
            <a:r>
              <a:rPr lang="en-US" altLang="zh-CN" dirty="0"/>
              <a:t>/26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54FEE3-2DEC-45F3-8095-150BA66CB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006813"/>
            <a:ext cx="6400800" cy="484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17</a:t>
            </a:fld>
            <a:r>
              <a:rPr lang="en-US" altLang="zh-CN" dirty="0"/>
              <a:t>/26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  <a:p>
            <a:pPr marL="0" indent="0">
              <a:buNone/>
            </a:pPr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Experiments</a:t>
            </a:r>
          </a:p>
          <a:p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0275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CA9FD7-BA23-4F8A-B080-786D26D6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18</a:t>
            </a:fld>
            <a:r>
              <a:rPr lang="en-US" altLang="zh-CN" dirty="0"/>
              <a:t>/26</a:t>
            </a:r>
            <a:endParaRPr lang="zh-CN" altLang="en-US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F500D494-961B-4D98-9772-0CBEB99D0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Dataset: COLIEE 2019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DA997C-89E4-42F0-84F9-5C77AD900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321" y="1349456"/>
            <a:ext cx="8793358" cy="500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3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CA9FD7-BA23-4F8A-B080-786D26D6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19</a:t>
            </a:fld>
            <a:r>
              <a:rPr lang="en-US" altLang="zh-CN" dirty="0"/>
              <a:t>/26</a:t>
            </a:r>
            <a:endParaRPr lang="zh-CN" altLang="en-US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89A3E3B-679B-4436-AD7D-5C0253775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Baseline Methods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A6F6D87-F04C-4624-9E47-EF06D3429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2681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Traditional bag-of-words retrieval models: VSM, BM25 and LMIR</a:t>
            </a:r>
          </a:p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Deep retrieval models: ARC-II and </a:t>
            </a:r>
            <a:r>
              <a:rPr lang="en-US" altLang="zh-CN" sz="32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MatchPyramid</a:t>
            </a:r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Methods in the competition: JNLM and ILPS</a:t>
            </a:r>
          </a:p>
        </p:txBody>
      </p:sp>
    </p:spTree>
    <p:extLst>
      <p:ext uri="{BB962C8B-B14F-4D97-AF65-F5344CB8AC3E}">
        <p14:creationId xmlns:p14="http://schemas.microsoft.com/office/powerpoint/2010/main" val="423396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</a:t>
            </a:fld>
            <a:r>
              <a:rPr lang="en-US" altLang="zh-CN" dirty="0"/>
              <a:t>/26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Introduction</a:t>
            </a:r>
          </a:p>
          <a:p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Approach</a:t>
            </a:r>
          </a:p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Experiments</a:t>
            </a:r>
          </a:p>
          <a:p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Conclusion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24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CA9FD7-BA23-4F8A-B080-786D26D6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20</a:t>
            </a:fld>
            <a:r>
              <a:rPr lang="en-US" altLang="zh-CN" dirty="0"/>
              <a:t>/26</a:t>
            </a:r>
            <a:endParaRPr lang="zh-CN" altLang="en-US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89A3E3B-679B-4436-AD7D-5C0253775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Baseline Methods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2AD981-24B2-42B1-A094-84D7FAD2D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357" y="276134"/>
            <a:ext cx="8739286" cy="630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7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CA9FD7-BA23-4F8A-B080-786D26D6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21</a:t>
            </a:fld>
            <a:r>
              <a:rPr lang="en-US" altLang="zh-CN" dirty="0"/>
              <a:t>/26</a:t>
            </a:r>
            <a:endParaRPr lang="zh-CN" altLang="en-US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89A3E3B-679B-4436-AD7D-5C0253775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Baseline Methods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2AD981-24B2-42B1-A094-84D7FAD2D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357" y="276134"/>
            <a:ext cx="8739286" cy="630573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CD5D902-5F2D-4534-9339-F5E1D3CD230F}"/>
              </a:ext>
            </a:extLst>
          </p:cNvPr>
          <p:cNvSpPr/>
          <p:nvPr/>
        </p:nvSpPr>
        <p:spPr>
          <a:xfrm>
            <a:off x="2054578" y="2483556"/>
            <a:ext cx="8207022" cy="205457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89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CA9FD7-BA23-4F8A-B080-786D26D6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22</a:t>
            </a:fld>
            <a:r>
              <a:rPr lang="en-US" altLang="zh-CN" dirty="0"/>
              <a:t>/26</a:t>
            </a:r>
            <a:endParaRPr lang="zh-CN" altLang="en-US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89A3E3B-679B-4436-AD7D-5C0253775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Baseline Methods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2AD981-24B2-42B1-A094-84D7FAD2D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357" y="276134"/>
            <a:ext cx="8739286" cy="630573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244A472-02FC-4153-9A79-122FCC6F6C83}"/>
              </a:ext>
            </a:extLst>
          </p:cNvPr>
          <p:cNvSpPr/>
          <p:nvPr/>
        </p:nvSpPr>
        <p:spPr>
          <a:xfrm>
            <a:off x="1992489" y="4484335"/>
            <a:ext cx="8207022" cy="205457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8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CA9FD7-BA23-4F8A-B080-786D26D6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23</a:t>
            </a:fld>
            <a:r>
              <a:rPr lang="en-US" altLang="zh-CN" dirty="0"/>
              <a:t>/26</a:t>
            </a:r>
            <a:endParaRPr lang="zh-CN" altLang="en-US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89A3E3B-679B-4436-AD7D-5C0253775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Baseline Methods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DE89E05-78A8-4B65-A434-BA1BB7BDF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31" y="1958237"/>
            <a:ext cx="10096137" cy="370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22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24</a:t>
            </a:fld>
            <a:r>
              <a:rPr lang="en-US" altLang="zh-CN" dirty="0"/>
              <a:t>/26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  <a:p>
            <a:pPr marL="0" indent="0">
              <a:buNone/>
            </a:pPr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Answerability</a:t>
            </a:r>
          </a:p>
          <a:p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9772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CA9FD7-BA23-4F8A-B080-786D26D6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25</a:t>
            </a:fld>
            <a:r>
              <a:rPr lang="en-US" altLang="zh-CN" dirty="0"/>
              <a:t>/26</a:t>
            </a:r>
            <a:endParaRPr lang="zh-CN" alt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E3FB0F96-ABB3-4B83-95EA-A4B3EB965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Conclusion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6345A6F-1DCB-4003-9920-D087878B5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6952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Challenges: Long text, relevance definition and lack of large dataset</a:t>
            </a:r>
          </a:p>
          <a:p>
            <a:pPr>
              <a:lnSpc>
                <a:spcPct val="125000"/>
              </a:lnSpc>
            </a:pP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Approaches: PLI, Bert and Finetune</a:t>
            </a:r>
          </a:p>
          <a:p>
            <a:pPr>
              <a:lnSpc>
                <a:spcPct val="125000"/>
              </a:lnSpc>
            </a:pP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90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83069-7F53-47D5-95EB-F8630578F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0488" y="3019677"/>
            <a:ext cx="9911024" cy="818645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Q&amp;A</a:t>
            </a:r>
            <a:endParaRPr lang="zh-CN" altLang="en-US" sz="44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CAA93D-455C-41C6-9DBA-9627B75E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26</a:t>
            </a:fld>
            <a:r>
              <a:rPr lang="en-US" altLang="zh-CN" dirty="0"/>
              <a:t>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77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496">
        <p:fade/>
      </p:transition>
    </mc:Choice>
    <mc:Fallback xmlns="">
      <p:transition spd="med" advTm="10496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3</a:t>
            </a:fld>
            <a:r>
              <a:rPr lang="en-US" altLang="zh-CN" dirty="0"/>
              <a:t>/26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Introduction</a:t>
            </a:r>
          </a:p>
          <a:p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  <a:p>
            <a:pPr marL="0" indent="0">
              <a:buNone/>
            </a:pPr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  <a:p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5642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Introduction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4</a:t>
            </a:fld>
            <a:r>
              <a:rPr lang="en-US" altLang="zh-CN" dirty="0"/>
              <a:t>/26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9086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Legal case retrieval is a specialized Information Retrieval task that involves retrieving supporting cases given a query case.</a:t>
            </a:r>
          </a:p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Why we need Legal case retrieval?</a:t>
            </a:r>
          </a:p>
          <a:p>
            <a:pPr>
              <a:lnSpc>
                <a:spcPct val="125000"/>
              </a:lnSpc>
            </a:pPr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zh-CN" altLang="en-US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90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Introduction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5</a:t>
            </a:fld>
            <a:r>
              <a:rPr lang="en-US" altLang="zh-CN" dirty="0"/>
              <a:t>/26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9086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Legal case retrieval is a specialized Information Retrieval task that involves retrieving supporting cases given a query case.</a:t>
            </a:r>
          </a:p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Why we need Legal case retrieval?</a:t>
            </a:r>
          </a:p>
          <a:p>
            <a:pPr>
              <a:lnSpc>
                <a:spcPct val="125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Precedents</a:t>
            </a:r>
          </a:p>
          <a:p>
            <a:pPr>
              <a:lnSpc>
                <a:spcPct val="125000"/>
              </a:lnSpc>
            </a:pPr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zh-CN" altLang="en-US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84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Challenges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6</a:t>
            </a:fld>
            <a:r>
              <a:rPr lang="en-US" altLang="zh-CN" dirty="0"/>
              <a:t>/26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9086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Extreme long texts</a:t>
            </a:r>
          </a:p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definition of relevance in the legal scenario is somehow beyond the general definition of topical relevance.</a:t>
            </a:r>
          </a:p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Collecting a large dataset for this task can be challenging</a:t>
            </a:r>
          </a:p>
          <a:p>
            <a:pPr>
              <a:lnSpc>
                <a:spcPct val="125000"/>
              </a:lnSpc>
            </a:pPr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zh-CN" altLang="en-US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55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Challenges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7</a:t>
            </a:fld>
            <a:r>
              <a:rPr lang="en-US" altLang="zh-CN" dirty="0"/>
              <a:t>/26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9086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Challenge1: Paragraph-Level Interactions (PLI)</a:t>
            </a:r>
          </a:p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Challenge2: Model semantic interactions with BERT</a:t>
            </a:r>
          </a:p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Challenge3: Finetune</a:t>
            </a:r>
          </a:p>
          <a:p>
            <a:pPr>
              <a:lnSpc>
                <a:spcPct val="125000"/>
              </a:lnSpc>
            </a:pPr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zh-CN" altLang="en-US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7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Task Description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8</a:t>
            </a:fld>
            <a:r>
              <a:rPr lang="en-US" altLang="zh-CN" dirty="0"/>
              <a:t>/26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9086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legal case retrieval task involves finding prior cases that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should be </a:t>
            </a:r>
            <a:r>
              <a:rPr lang="en-US" altLang="zh-CN" sz="32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noticed</a:t>
            </a: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concerning a given query case in the set of candidate cases</a:t>
            </a:r>
          </a:p>
          <a:p>
            <a:pPr>
              <a:lnSpc>
                <a:spcPct val="125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Noticed</a:t>
            </a: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case is a legal technical term denoting that a precedent is relevant to a query case (supports the decision of a query case).</a:t>
            </a:r>
          </a:p>
          <a:p>
            <a:pPr>
              <a:lnSpc>
                <a:spcPct val="125000"/>
              </a:lnSpc>
            </a:pPr>
            <a:endParaRPr lang="zh-CN" altLang="en-US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32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Task Description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9</a:t>
            </a:fld>
            <a:r>
              <a:rPr lang="en-US" altLang="zh-CN" dirty="0"/>
              <a:t>/26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10137CAF-F9AA-4505-A21D-73AFAD5BCA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5908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32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Given a query case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endParaRPr lang="en-US" altLang="zh-CN" sz="32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32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Given a set of candidate cases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altLang="zh-CN" sz="32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32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Task: identify the supporting cases:</a:t>
                </a: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={</m:t>
                    </m:r>
                    <m:sSubSup>
                      <m:sSub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sSubSup>
                      <m:sSub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𝑛𝑜𝑡𝑖𝑐𝑒𝑑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)}</m:t>
                    </m:r>
                  </m:oMath>
                </a14:m>
                <a:endParaRPr lang="en-US" altLang="zh-CN" sz="32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𝑛𝑜𝑡𝑖𝑐𝑒𝑑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zh-CN" sz="32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sz="32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should be noticed given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endParaRPr lang="en-US" altLang="zh-CN" sz="32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10137CAF-F9AA-4505-A21D-73AFAD5BCA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59086"/>
              </a:xfrm>
              <a:blipFill>
                <a:blip r:embed="rId3"/>
                <a:stretch>
                  <a:fillRect l="-1333" t="-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71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3070</TotalTime>
  <Words>844</Words>
  <Application>Microsoft Office PowerPoint</Application>
  <PresentationFormat>宽屏</PresentationFormat>
  <Paragraphs>172</Paragraphs>
  <Slides>26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NimbusRomNo9L-Regu</vt:lpstr>
      <vt:lpstr>等线</vt:lpstr>
      <vt:lpstr>Arial</vt:lpstr>
      <vt:lpstr>Arial Black</vt:lpstr>
      <vt:lpstr>Cambria Math</vt:lpstr>
      <vt:lpstr>Times New Roman</vt:lpstr>
      <vt:lpstr>Office 主题​​</vt:lpstr>
      <vt:lpstr>BERT-PLI: Modeling Paragraph-Level Interactions for Legal Case Retrieval</vt:lpstr>
      <vt:lpstr>Contents</vt:lpstr>
      <vt:lpstr>Contents</vt:lpstr>
      <vt:lpstr>Introduction</vt:lpstr>
      <vt:lpstr>Introduction</vt:lpstr>
      <vt:lpstr>Challenges</vt:lpstr>
      <vt:lpstr>Challenges</vt:lpstr>
      <vt:lpstr>Task Description</vt:lpstr>
      <vt:lpstr>Task Description</vt:lpstr>
      <vt:lpstr>Contents</vt:lpstr>
      <vt:lpstr>Multi-Stage Pipeline</vt:lpstr>
      <vt:lpstr>Multi-Stage Pipeline</vt:lpstr>
      <vt:lpstr>Finetune Task</vt:lpstr>
      <vt:lpstr>PowerPoint 演示文稿</vt:lpstr>
      <vt:lpstr>BERT-PLI</vt:lpstr>
      <vt:lpstr>PowerPoint 演示文稿</vt:lpstr>
      <vt:lpstr>Contents</vt:lpstr>
      <vt:lpstr>Dataset: COLIEE 2019</vt:lpstr>
      <vt:lpstr>Baseline Methods</vt:lpstr>
      <vt:lpstr>Baseline Methods</vt:lpstr>
      <vt:lpstr>Baseline Methods</vt:lpstr>
      <vt:lpstr>Baseline Methods</vt:lpstr>
      <vt:lpstr>Baseline Methods</vt:lpstr>
      <vt:lpstr>Contents</vt:lpstr>
      <vt:lpstr>Conclusion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Clarification questions: Technical Challenges and Practical Concerns</dc:title>
  <dc:creator>Winde Blmoista</dc:creator>
  <cp:lastModifiedBy>yuye</cp:lastModifiedBy>
  <cp:revision>2150</cp:revision>
  <dcterms:created xsi:type="dcterms:W3CDTF">2020-09-13T08:27:52Z</dcterms:created>
  <dcterms:modified xsi:type="dcterms:W3CDTF">2022-04-27T08:48:37Z</dcterms:modified>
</cp:coreProperties>
</file>