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561" r:id="rId4"/>
    <p:sldId id="472" r:id="rId5"/>
    <p:sldId id="517" r:id="rId6"/>
    <p:sldId id="562" r:id="rId7"/>
    <p:sldId id="521" r:id="rId8"/>
    <p:sldId id="542" r:id="rId9"/>
    <p:sldId id="543" r:id="rId10"/>
    <p:sldId id="544" r:id="rId11"/>
    <p:sldId id="552" r:id="rId12"/>
    <p:sldId id="555" r:id="rId13"/>
    <p:sldId id="539" r:id="rId14"/>
    <p:sldId id="546" r:id="rId15"/>
    <p:sldId id="547" r:id="rId16"/>
    <p:sldId id="550" r:id="rId17"/>
    <p:sldId id="549" r:id="rId18"/>
    <p:sldId id="551" r:id="rId19"/>
    <p:sldId id="565" r:id="rId20"/>
    <p:sldId id="553" r:id="rId21"/>
    <p:sldId id="554" r:id="rId22"/>
    <p:sldId id="556" r:id="rId23"/>
    <p:sldId id="540" r:id="rId24"/>
    <p:sldId id="557" r:id="rId25"/>
    <p:sldId id="558" r:id="rId26"/>
    <p:sldId id="560" r:id="rId27"/>
    <p:sldId id="541" r:id="rId28"/>
    <p:sldId id="564" r:id="rId29"/>
    <p:sldId id="568" r:id="rId30"/>
    <p:sldId id="566" r:id="rId31"/>
    <p:sldId id="437" r:id="rId32"/>
    <p:sldId id="33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099" autoAdjust="0"/>
  </p:normalViewPr>
  <p:slideViewPr>
    <p:cSldViewPr snapToGrid="0">
      <p:cViewPr varScale="1">
        <p:scale>
          <a:sx n="68" d="100"/>
          <a:sy n="68" d="100"/>
        </p:scale>
        <p:origin x="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60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7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9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0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7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47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27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ADC: A part of fact description which is in line with the definition of charge and decides the corresponding verdicts.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SEC: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A part of fact description which determines the terms of penalty under the premise that a certain act has constituted a crime.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SSC: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The relevant circumstances expressly provided for in the Criminal Law, which must be taken into account in sentencing.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DSC: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Circumstances that need to be considered 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NewRomanPSMT"/>
              </a:rPr>
              <a:t>when sentencing according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to the legislative spirit and trial practical experience.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1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3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74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7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65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6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82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03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Different to conventional MTL models which focus on how to share parameters among relevant tasks, TOPJUDGE models the explicit dependencies among these subtasks with scalable DAG forms.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0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4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27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9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The only difference is that the Article 263 also describes violent behaviors while the Article 267 not.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9" y="2303363"/>
            <a:ext cx="10838041" cy="11256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 to Legal Judgement Prediction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022" y="3429000"/>
            <a:ext cx="9144000" cy="257298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March 2023 Yuye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FF333-E21F-3E7B-EDBA-7B1A3547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08" y="1318185"/>
            <a:ext cx="5105842" cy="541066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BCDDDFB-67FE-3EB4-A0CC-3D8D16D6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95" y="1796892"/>
            <a:ext cx="4999788" cy="31013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Task 1: Law article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Task 2: Charges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Task 3: Terms of penalty</a:t>
            </a:r>
          </a:p>
        </p:txBody>
      </p:sp>
    </p:spTree>
    <p:extLst>
      <p:ext uri="{BB962C8B-B14F-4D97-AF65-F5344CB8AC3E}">
        <p14:creationId xmlns:p14="http://schemas.microsoft.com/office/powerpoint/2010/main" val="2685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6218F9-2AE9-391C-2CE2-DEA323CCD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8" y="2053426"/>
            <a:ext cx="10425063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10315-9C39-3A26-AC61-3FF5EC043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02" y="2245360"/>
            <a:ext cx="6495195" cy="30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0FE054A-D1FA-305D-F785-A8D198DD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Error due to confusing laws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892AAD-EF71-4733-BD0B-DA0FF6266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7" y="2519219"/>
            <a:ext cx="952582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4447B9-C8F2-6E12-A6B8-1F234218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273036"/>
            <a:ext cx="9160034" cy="52658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CF05B6-B2DD-6843-E6A2-A028C9F8CAF7}"/>
              </a:ext>
            </a:extLst>
          </p:cNvPr>
          <p:cNvSpPr txBox="1"/>
          <p:nvPr/>
        </p:nvSpPr>
        <p:spPr>
          <a:xfrm>
            <a:off x="7270044" y="1273036"/>
            <a:ext cx="3296356" cy="2443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4447B9-C8F2-6E12-A6B8-1F234218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273036"/>
            <a:ext cx="9160034" cy="52658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CF05B6-B2DD-6843-E6A2-A028C9F8CAF7}"/>
              </a:ext>
            </a:extLst>
          </p:cNvPr>
          <p:cNvSpPr txBox="1"/>
          <p:nvPr/>
        </p:nvSpPr>
        <p:spPr>
          <a:xfrm>
            <a:off x="1515983" y="1377017"/>
            <a:ext cx="5686328" cy="2443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9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EC8536-2D1B-A182-24B8-4F05020FA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1451415"/>
            <a:ext cx="1117188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4447B9-C8F2-6E12-A6B8-1F234218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273036"/>
            <a:ext cx="9160034" cy="52658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CF05B6-B2DD-6843-E6A2-A028C9F8CAF7}"/>
              </a:ext>
            </a:extLst>
          </p:cNvPr>
          <p:cNvSpPr txBox="1"/>
          <p:nvPr/>
        </p:nvSpPr>
        <p:spPr>
          <a:xfrm>
            <a:off x="1587103" y="3905974"/>
            <a:ext cx="9088914" cy="2632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2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B1DD52-9ECD-40F8-A451-BA562D1E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45" y="2135364"/>
            <a:ext cx="9893909" cy="35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D112B1-73C5-2C14-EC6F-86D64DD5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3" y="1456265"/>
            <a:ext cx="9609653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Works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</a:p>
          <a:p>
            <a:pPr lvl="1"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BB1001-7E7C-A25E-08A2-E60E06E00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" y="1908649"/>
            <a:ext cx="10950889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4E648F-3740-E70F-E212-0D7E417FB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6" y="1690688"/>
            <a:ext cx="10049267" cy="4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3572AE-6303-A6C9-4995-159A07F5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9" y="1782128"/>
            <a:ext cx="3254022" cy="3863675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606A93-1885-04F4-210B-57A60FF1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960" y="1825625"/>
            <a:ext cx="570484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ADC: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ADjudging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Circumstance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SEC: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SEntencing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Circumstance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SSC: Statutory Sentencing Circumstance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DSC: Discretionary Sentencing Circumstance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23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B1DA69-8101-D2B0-0B37-0CD164DE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1" y="1526639"/>
            <a:ext cx="10205720" cy="51948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1100B7-1BD3-D1E8-0909-412E283B2B01}"/>
              </a:ext>
            </a:extLst>
          </p:cNvPr>
          <p:cNvSpPr txBox="1"/>
          <p:nvPr/>
        </p:nvSpPr>
        <p:spPr>
          <a:xfrm>
            <a:off x="853440" y="1526639"/>
            <a:ext cx="4927599" cy="3289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24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08EB6-8920-29E5-0973-E9E00D8B2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82" y="1906114"/>
            <a:ext cx="6523635" cy="40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25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B1DA69-8101-D2B0-0B37-0CD164DE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1" y="1526639"/>
            <a:ext cx="10205720" cy="51948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1100B7-1BD3-D1E8-0909-412E283B2B01}"/>
              </a:ext>
            </a:extLst>
          </p:cNvPr>
          <p:cNvSpPr txBox="1"/>
          <p:nvPr/>
        </p:nvSpPr>
        <p:spPr>
          <a:xfrm>
            <a:off x="1056640" y="4921836"/>
            <a:ext cx="9926320" cy="1707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26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199EB-16D4-8061-067D-B70D32B25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1" y="2416681"/>
            <a:ext cx="11499577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27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5E0DFD-AE98-2ECE-5551-39DC06697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3" y="2031858"/>
            <a:ext cx="11926334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28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E8D179-D6E2-1DE5-D327-38E8892D5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8" y="1782128"/>
            <a:ext cx="10357463" cy="41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29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C3A39F-4FCF-DA7D-EC5D-0793CFE12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1471748"/>
            <a:ext cx="6524173" cy="3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Works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</a:p>
          <a:p>
            <a:pPr lvl="1"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30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Works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</a:p>
          <a:p>
            <a:pPr lvl="1"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A9FD7-BA23-4F8A-B080-786D26D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31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3FB0F96-ABB3-4B83-95EA-A4B3EB9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0DA1EE-723D-B9F9-C5B5-19A506411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5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Dependencies among multiple tasks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 and </a:t>
            </a:r>
            <a:r>
              <a:rPr lang="en-US" altLang="zh-CN" sz="3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Confusing law articles/charges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CTM: Label imbalance</a:t>
            </a:r>
          </a:p>
        </p:txBody>
      </p:sp>
    </p:spTree>
    <p:extLst>
      <p:ext uri="{BB962C8B-B14F-4D97-AF65-F5344CB8AC3E}">
        <p14:creationId xmlns:p14="http://schemas.microsoft.com/office/powerpoint/2010/main" val="41889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488" y="3019677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32</a:t>
            </a:fld>
            <a:r>
              <a:rPr lang="en-US" altLang="zh-CN" dirty="0"/>
              <a:t>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Legal Judgement Prediction 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59B6BD-DD20-7565-6A21-96A8DAD4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Predicting judgement result based on the facts of a case, which consists of multiple subtasks, including: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Law articles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Charges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Fines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Term of penalty.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0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08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 1: Dependencies among multiple tasks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 2: Confusing law articles/charges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Challenge 3: Label imbalance</a:t>
            </a:r>
          </a:p>
        </p:txBody>
      </p:sp>
    </p:spTree>
    <p:extLst>
      <p:ext uri="{BB962C8B-B14F-4D97-AF65-F5344CB8AC3E}">
        <p14:creationId xmlns:p14="http://schemas.microsoft.com/office/powerpoint/2010/main" val="23360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Works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LADAN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NeurJudge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CTM</a:t>
            </a:r>
          </a:p>
          <a:p>
            <a:pPr lvl="1">
              <a:lnSpc>
                <a:spcPct val="110000"/>
              </a:lnSpc>
            </a:pP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FEB564-59E8-4CA4-0CA5-C71569890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92" y="1469328"/>
            <a:ext cx="8892816" cy="50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7075E-D109-4651-467A-4A30BAF3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172"/>
            <a:ext cx="8925560" cy="80581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Joint learning framework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C94731-174D-7D40-E221-49D77577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60" y="2064605"/>
            <a:ext cx="8314140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TopJudge</a:t>
            </a:r>
            <a:endParaRPr lang="en-US" altLang="zh-CN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/31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A77E4B-9869-41D0-2C8C-BDCD7C04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4" y="1690688"/>
            <a:ext cx="11209991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381</Words>
  <Application>Microsoft Office PowerPoint</Application>
  <PresentationFormat>宽屏</PresentationFormat>
  <Paragraphs>154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NimbusRomNo9L-Regu</vt:lpstr>
      <vt:lpstr>TimesNewRomanPSMT</vt:lpstr>
      <vt:lpstr>等线</vt:lpstr>
      <vt:lpstr>Arial</vt:lpstr>
      <vt:lpstr>Arial Black</vt:lpstr>
      <vt:lpstr>Times New Roman</vt:lpstr>
      <vt:lpstr>Office 主题​​</vt:lpstr>
      <vt:lpstr>Introduction to Legal Judgement Prediction</vt:lpstr>
      <vt:lpstr>Contents</vt:lpstr>
      <vt:lpstr>Contents</vt:lpstr>
      <vt:lpstr>Legal Judgement Prediction </vt:lpstr>
      <vt:lpstr>Challenges</vt:lpstr>
      <vt:lpstr>Contents</vt:lpstr>
      <vt:lpstr>TopJudge</vt:lpstr>
      <vt:lpstr>TopJudge</vt:lpstr>
      <vt:lpstr>TopJudge</vt:lpstr>
      <vt:lpstr>TopJudge</vt:lpstr>
      <vt:lpstr>TopJudge</vt:lpstr>
      <vt:lpstr>TopJudge</vt:lpstr>
      <vt:lpstr>LADAN</vt:lpstr>
      <vt:lpstr>LADAN</vt:lpstr>
      <vt:lpstr>LADAN</vt:lpstr>
      <vt:lpstr>LADAN</vt:lpstr>
      <vt:lpstr>LADAN</vt:lpstr>
      <vt:lpstr>LADAN</vt:lpstr>
      <vt:lpstr>LADAN</vt:lpstr>
      <vt:lpstr>LADAN</vt:lpstr>
      <vt:lpstr>LADAN</vt:lpstr>
      <vt:lpstr>NeurJudge</vt:lpstr>
      <vt:lpstr>NeurJudge</vt:lpstr>
      <vt:lpstr>NeurJudge</vt:lpstr>
      <vt:lpstr>NeurJudge</vt:lpstr>
      <vt:lpstr>NeurJudge</vt:lpstr>
      <vt:lpstr>CTM</vt:lpstr>
      <vt:lpstr>CTM</vt:lpstr>
      <vt:lpstr>CTM</vt:lpstr>
      <vt:lpstr>Contents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2395</cp:revision>
  <dcterms:created xsi:type="dcterms:W3CDTF">2020-09-13T08:27:52Z</dcterms:created>
  <dcterms:modified xsi:type="dcterms:W3CDTF">2023-03-01T08:01:01Z</dcterms:modified>
</cp:coreProperties>
</file>