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2"/>
  </p:notesMasterIdLst>
  <p:sldIdLst>
    <p:sldId id="256" r:id="rId2"/>
    <p:sldId id="257" r:id="rId3"/>
    <p:sldId id="263" r:id="rId4"/>
    <p:sldId id="260" r:id="rId5"/>
    <p:sldId id="262" r:id="rId6"/>
    <p:sldId id="265" r:id="rId7"/>
    <p:sldId id="264" r:id="rId8"/>
    <p:sldId id="266" r:id="rId9"/>
    <p:sldId id="267" r:id="rId10"/>
    <p:sldId id="268" r:id="rId11"/>
    <p:sldId id="269" r:id="rId12"/>
    <p:sldId id="270" r:id="rId13"/>
    <p:sldId id="271" r:id="rId14"/>
    <p:sldId id="276" r:id="rId15"/>
    <p:sldId id="274" r:id="rId16"/>
    <p:sldId id="275" r:id="rId17"/>
    <p:sldId id="272" r:id="rId18"/>
    <p:sldId id="277" r:id="rId19"/>
    <p:sldId id="273" r:id="rId20"/>
    <p:sldId id="278" r:id="rId21"/>
    <p:sldId id="279" r:id="rId22"/>
    <p:sldId id="280" r:id="rId23"/>
    <p:sldId id="281" r:id="rId24"/>
    <p:sldId id="282" r:id="rId25"/>
    <p:sldId id="284" r:id="rId26"/>
    <p:sldId id="283" r:id="rId27"/>
    <p:sldId id="287" r:id="rId28"/>
    <p:sldId id="286" r:id="rId29"/>
    <p:sldId id="258" r:id="rId30"/>
    <p:sldId id="28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625" autoAdjust="0"/>
  </p:normalViewPr>
  <p:slideViewPr>
    <p:cSldViewPr snapToGrid="0">
      <p:cViewPr>
        <p:scale>
          <a:sx n="66" d="100"/>
          <a:sy n="66" d="100"/>
        </p:scale>
        <p:origin x="876"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A2AE2-ACC6-4EE0-B373-ED864DE9B81B}" type="datetimeFigureOut">
              <a:rPr lang="zh-CN" altLang="en-US" smtClean="0"/>
              <a:t>2014/11/18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51C60-C9D8-40C4-884E-AC2CB15A2FE3}" type="slidenum">
              <a:rPr lang="zh-CN" altLang="en-US" smtClean="0"/>
              <a:t>‹#›</a:t>
            </a:fld>
            <a:endParaRPr lang="zh-CN" altLang="en-US"/>
          </a:p>
        </p:txBody>
      </p:sp>
    </p:spTree>
    <p:extLst>
      <p:ext uri="{BB962C8B-B14F-4D97-AF65-F5344CB8AC3E}">
        <p14:creationId xmlns:p14="http://schemas.microsoft.com/office/powerpoint/2010/main" val="284048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Good afternoon, everyone!  The topic I’m going to deliver today is about vine pruning. As we know, pruning is a basic method to reduce search space.  When we find some branches of the search tree is impossible, we cut it off and don’t explore it. Although the idea is well-known and simple, the author uses it to propose a novel framework for dependency parsing and it works pretty well.  I really appreciate this artful </a:t>
            </a:r>
            <a:r>
              <a:rPr lang="en-US" altLang="zh-CN" baseline="0" dirty="0" smtClean="0"/>
              <a:t>adaptation of pruning </a:t>
            </a:r>
            <a:r>
              <a:rPr lang="en-US" altLang="zh-CN" baseline="0" dirty="0" smtClean="0"/>
              <a:t>and this </a:t>
            </a:r>
            <a:r>
              <a:rPr lang="en-US" altLang="zh-CN" baseline="0" dirty="0" smtClean="0"/>
              <a:t>coarse-to-fine method </a:t>
            </a:r>
            <a:r>
              <a:rPr lang="en-US" altLang="zh-CN" baseline="0" dirty="0" smtClean="0"/>
              <a:t>is similar to our work, so I </a:t>
            </a:r>
            <a:r>
              <a:rPr lang="en-US" altLang="zh-CN" baseline="0" dirty="0" smtClean="0"/>
              <a:t>chose </a:t>
            </a:r>
            <a:r>
              <a:rPr lang="en-US" altLang="zh-CN" baseline="0" dirty="0" smtClean="0"/>
              <a:t>this paper to talk about. </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1</a:t>
            </a:fld>
            <a:endParaRPr lang="zh-CN" altLang="en-US"/>
          </a:p>
        </p:txBody>
      </p:sp>
    </p:spTree>
    <p:extLst>
      <p:ext uri="{BB962C8B-B14F-4D97-AF65-F5344CB8AC3E}">
        <p14:creationId xmlns:p14="http://schemas.microsoft.com/office/powerpoint/2010/main" val="136566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 is still another problem.</a:t>
            </a:r>
            <a:r>
              <a:rPr lang="en-US" altLang="zh-CN" baseline="0" dirty="0" smtClean="0"/>
              <a:t> If all the index is limited within b, these two pink cells will be missed. So we should consider this circumstance in our index set and don’t prune it. The solution is to add outer arcs.</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10</a:t>
            </a:fld>
            <a:endParaRPr lang="zh-CN" altLang="en-US"/>
          </a:p>
        </p:txBody>
      </p:sp>
    </p:spTree>
    <p:extLst>
      <p:ext uri="{BB962C8B-B14F-4D97-AF65-F5344CB8AC3E}">
        <p14:creationId xmlns:p14="http://schemas.microsoft.com/office/powerpoint/2010/main" val="265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Consider the arc</a:t>
            </a:r>
            <a:r>
              <a:rPr lang="en-US" altLang="zh-CN" baseline="0" dirty="0" smtClean="0"/>
              <a:t> from went to as. For as, it can not find a suitable head within the range of b, so it creates an out arc to accepts other possible words beyond b as its head. We use this green column to denote all these words can be the head of as.</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11</a:t>
            </a:fld>
            <a:endParaRPr lang="zh-CN" altLang="en-US"/>
          </a:p>
        </p:txBody>
      </p:sp>
    </p:spTree>
    <p:extLst>
      <p:ext uri="{BB962C8B-B14F-4D97-AF65-F5344CB8AC3E}">
        <p14:creationId xmlns:p14="http://schemas.microsoft.com/office/powerpoint/2010/main" val="3289087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On</a:t>
            </a:r>
            <a:r>
              <a:rPr lang="en-US" altLang="zh-CN" baseline="0" dirty="0" smtClean="0"/>
              <a:t> the contrary, f</a:t>
            </a:r>
            <a:r>
              <a:rPr lang="en-US" altLang="zh-CN" dirty="0" smtClean="0"/>
              <a:t>or </a:t>
            </a:r>
            <a:r>
              <a:rPr lang="en-US" altLang="zh-CN" dirty="0" smtClean="0"/>
              <a:t>went,</a:t>
            </a:r>
            <a:r>
              <a:rPr lang="en-US" altLang="zh-CN" baseline="0" dirty="0" smtClean="0"/>
              <a:t> it can not find a suitable modifier within range of b. So it creates another kind of out arc to accept other </a:t>
            </a:r>
            <a:r>
              <a:rPr lang="en-US" altLang="zh-CN" baseline="0" dirty="0" smtClean="0"/>
              <a:t>possible words </a:t>
            </a:r>
            <a:r>
              <a:rPr lang="en-US" altLang="zh-CN" baseline="0" dirty="0" smtClean="0"/>
              <a:t>beyond b as its modifier. We use this green row to denote that these words can be the modifier of went.</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12</a:t>
            </a:fld>
            <a:endParaRPr lang="zh-CN" altLang="en-US"/>
          </a:p>
        </p:txBody>
      </p:sp>
    </p:spTree>
    <p:extLst>
      <p:ext uri="{BB962C8B-B14F-4D97-AF65-F5344CB8AC3E}">
        <p14:creationId xmlns:p14="http://schemas.microsoft.com/office/powerpoint/2010/main" val="302034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 we augment the index set</a:t>
            </a:r>
            <a:r>
              <a:rPr lang="en-US" altLang="zh-CN" baseline="0" dirty="0" smtClean="0"/>
              <a:t> as this. S is the previous index set within length limit b. Besides this, for every word, we add the possibilities that it can be a modifier and modify words </a:t>
            </a:r>
            <a:r>
              <a:rPr lang="en-US" altLang="zh-CN" baseline="0" dirty="0" smtClean="0"/>
              <a:t>in </a:t>
            </a:r>
            <a:r>
              <a:rPr lang="en-US" altLang="zh-CN" baseline="0" dirty="0" smtClean="0"/>
              <a:t>two directions and possibilities that a word can be a head and dominate other words from two directions. We can represent these three subset as three different parts in the table. Actually, this index set is the search space of vine pruning. </a:t>
            </a:r>
            <a:r>
              <a:rPr lang="en-US" altLang="zh-CN" baseline="0" dirty="0" smtClean="0"/>
              <a:t>Now let’s come to how to construct a </a:t>
            </a:r>
            <a:r>
              <a:rPr lang="en-US" altLang="zh-CN" baseline="0" dirty="0" smtClean="0"/>
              <a:t>parse tree from this </a:t>
            </a:r>
            <a:r>
              <a:rPr lang="en-US" altLang="zh-CN" baseline="0" dirty="0" smtClean="0"/>
              <a:t>index set</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13</a:t>
            </a:fld>
            <a:endParaRPr lang="zh-CN" altLang="en-US"/>
          </a:p>
        </p:txBody>
      </p:sp>
    </p:spTree>
    <p:extLst>
      <p:ext uri="{BB962C8B-B14F-4D97-AF65-F5344CB8AC3E}">
        <p14:creationId xmlns:p14="http://schemas.microsoft.com/office/powerpoint/2010/main" val="51084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 let me give an overview of</a:t>
            </a:r>
            <a:r>
              <a:rPr lang="en-US" altLang="zh-CN" baseline="0" dirty="0" smtClean="0"/>
              <a:t> parsing. Now we have the index set, we first use vine pruning to prune some impossible arcs and leave these green ones. Then we use first order rules to further prune the outer arcs. At last, in order to guarantee we can get a tree, a traditional second order parser is employed but of course the index set is much smaller. </a:t>
            </a:r>
            <a:r>
              <a:rPr lang="en-US" altLang="zh-CN" baseline="0" dirty="0" smtClean="0"/>
              <a:t>Actually we can also use only vine to prune or first order rule to prune. I’ll later compare the results of them. Here this three-pass parsing algorithm is </a:t>
            </a:r>
            <a:r>
              <a:rPr lang="en-US" altLang="zh-CN" baseline="0" dirty="0" smtClean="0"/>
              <a:t>somewhat like a cascade, so the author use vine cascade to describe this parsing algorithm. </a:t>
            </a:r>
            <a:r>
              <a:rPr lang="en-US" altLang="zh-CN" dirty="0" smtClean="0"/>
              <a:t>The detailed</a:t>
            </a:r>
            <a:r>
              <a:rPr lang="en-US" altLang="zh-CN" baseline="0" dirty="0" smtClean="0"/>
              <a:t> pruning and parsing uses dynamic programming. It’s a little hard to follow and I hope you can understand it. </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14</a:t>
            </a:fld>
            <a:endParaRPr lang="zh-CN" altLang="en-US"/>
          </a:p>
        </p:txBody>
      </p:sp>
    </p:spTree>
    <p:extLst>
      <p:ext uri="{BB962C8B-B14F-4D97-AF65-F5344CB8AC3E}">
        <p14:creationId xmlns:p14="http://schemas.microsoft.com/office/powerpoint/2010/main" val="1320127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First, let me introduce four symbols here. This trapezoid with an arc in it means m modifies h. It is just a single arc. </a:t>
            </a:r>
          </a:p>
          <a:p>
            <a:r>
              <a:rPr lang="en-US" altLang="zh-CN" baseline="0" dirty="0" smtClean="0"/>
              <a:t>This triangle means a complete </a:t>
            </a:r>
            <a:r>
              <a:rPr lang="en-US" altLang="zh-CN" baseline="0" dirty="0" err="1" smtClean="0"/>
              <a:t>subtree</a:t>
            </a:r>
            <a:r>
              <a:rPr lang="en-US" altLang="zh-CN" baseline="0" dirty="0" smtClean="0"/>
              <a:t>. H is the root of this </a:t>
            </a:r>
            <a:r>
              <a:rPr lang="en-US" altLang="zh-CN" baseline="0" dirty="0" err="1" smtClean="0"/>
              <a:t>subtree</a:t>
            </a:r>
            <a:r>
              <a:rPr lang="en-US" altLang="zh-CN" baseline="0" dirty="0" smtClean="0"/>
              <a:t> and all words in this span have found heads. Their heads are also in this span. </a:t>
            </a:r>
          </a:p>
          <a:p>
            <a:r>
              <a:rPr lang="en-US" altLang="zh-CN" baseline="0" dirty="0" smtClean="0"/>
              <a:t>This combination of two triangles means e has not taken a close head within b to its left, while this trapezoid with three arrows means e has not taken a close head within b to its right.</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15</a:t>
            </a:fld>
            <a:endParaRPr lang="zh-CN" altLang="en-US"/>
          </a:p>
        </p:txBody>
      </p:sp>
    </p:spTree>
    <p:extLst>
      <p:ext uri="{BB962C8B-B14F-4D97-AF65-F5344CB8AC3E}">
        <p14:creationId xmlns:p14="http://schemas.microsoft.com/office/powerpoint/2010/main" val="3035514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have the symbol we can show the process of parsing. Actually it’s a dynamic programming inference. Initially, we denote every word as two back-to-back triangles. This is just a notation. In the end, we get a big triangle. This means star is the root and all words in this sentence have found heads. So how to infer from the initial state to the final state?</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16</a:t>
            </a:fld>
            <a:endParaRPr lang="zh-CN" altLang="en-US"/>
          </a:p>
        </p:txBody>
      </p:sp>
    </p:spTree>
    <p:extLst>
      <p:ext uri="{BB962C8B-B14F-4D97-AF65-F5344CB8AC3E}">
        <p14:creationId xmlns:p14="http://schemas.microsoft.com/office/powerpoint/2010/main" val="1962366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We </a:t>
            </a:r>
            <a:r>
              <a:rPr lang="en-US" altLang="zh-CN" baseline="0" dirty="0" smtClean="0"/>
              <a:t>have seven rules for </a:t>
            </a:r>
            <a:r>
              <a:rPr lang="en-US" altLang="zh-CN" baseline="0" dirty="0" smtClean="0"/>
              <a:t>inference. </a:t>
            </a:r>
            <a:r>
              <a:rPr lang="en-US" altLang="zh-CN" baseline="0" dirty="0" smtClean="0"/>
              <a:t>These two are for the index set within range b. And the other five is for outer </a:t>
            </a:r>
            <a:r>
              <a:rPr lang="en-US" altLang="zh-CN" baseline="0" dirty="0" smtClean="0"/>
              <a:t>arcs. This is </a:t>
            </a:r>
            <a:r>
              <a:rPr lang="en-US" altLang="zh-CN" baseline="0" dirty="0" smtClean="0"/>
              <a:t>a little unclear and puzzling. So </a:t>
            </a:r>
            <a:r>
              <a:rPr lang="en-US" altLang="zh-CN" baseline="0" dirty="0" smtClean="0"/>
              <a:t>I use an example here </a:t>
            </a:r>
            <a:r>
              <a:rPr lang="en-US" altLang="zh-CN" baseline="0" dirty="0" smtClean="0"/>
              <a:t>to show how vine parsing </a:t>
            </a:r>
            <a:r>
              <a:rPr lang="en-US" altLang="zh-CN" baseline="0" dirty="0" smtClean="0"/>
              <a:t>prune index set.</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17</a:t>
            </a:fld>
            <a:endParaRPr lang="zh-CN" altLang="en-US"/>
          </a:p>
        </p:txBody>
      </p:sp>
    </p:spTree>
    <p:extLst>
      <p:ext uri="{BB962C8B-B14F-4D97-AF65-F5344CB8AC3E}">
        <p14:creationId xmlns:p14="http://schemas.microsoft.com/office/powerpoint/2010/main" val="3857114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 initial state is like this. And then we scan all possible arcs with length less than b and find these three arcs are confident.  So for this notation, we can combine these two triangles with this rule.</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18</a:t>
            </a:fld>
            <a:endParaRPr lang="zh-CN" altLang="en-US"/>
          </a:p>
        </p:txBody>
      </p:sp>
    </p:spTree>
    <p:extLst>
      <p:ext uri="{BB962C8B-B14F-4D97-AF65-F5344CB8AC3E}">
        <p14:creationId xmlns:p14="http://schemas.microsoft.com/office/powerpoint/2010/main" val="3281245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Then</a:t>
            </a:r>
            <a:r>
              <a:rPr lang="en-US" altLang="zh-CN" baseline="0" dirty="0" smtClean="0"/>
              <a:t> using this rule, this triangle and trapezoid can be combined to be a larger triangle</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19</a:t>
            </a:fld>
            <a:endParaRPr lang="zh-CN" altLang="en-US"/>
          </a:p>
        </p:txBody>
      </p:sp>
    </p:spTree>
    <p:extLst>
      <p:ext uri="{BB962C8B-B14F-4D97-AF65-F5344CB8AC3E}">
        <p14:creationId xmlns:p14="http://schemas.microsoft.com/office/powerpoint/2010/main" val="3054562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a:t>
            </a:r>
            <a:r>
              <a:rPr lang="en-US" altLang="zh-CN" baseline="0" dirty="0" smtClean="0"/>
              <a:t> today’s talk, I will mainly cover these four sections. First, I will give some background knowledge of dependency parsing and high-order parsing. Next, I’d like to introduce the motivation of this work, that is why the author came up </a:t>
            </a:r>
            <a:r>
              <a:rPr lang="en-US" altLang="zh-CN" baseline="0" dirty="0" smtClean="0"/>
              <a:t>with this </a:t>
            </a:r>
            <a:r>
              <a:rPr lang="en-US" altLang="zh-CN" baseline="0" dirty="0" smtClean="0"/>
              <a:t>idea. Then I’ll show the detailed algorithm of Vine pruning and the whole framework. In the end, I will compare this work with previous parsing algorithms. Now, let’s start.</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2</a:t>
            </a:fld>
            <a:endParaRPr lang="zh-CN" altLang="en-US"/>
          </a:p>
        </p:txBody>
      </p:sp>
    </p:spTree>
    <p:extLst>
      <p:ext uri="{BB962C8B-B14F-4D97-AF65-F5344CB8AC3E}">
        <p14:creationId xmlns:p14="http://schemas.microsoft.com/office/powerpoint/2010/main" val="1185326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Next,</a:t>
            </a:r>
            <a:r>
              <a:rPr lang="en-US" altLang="zh-CN" baseline="0" dirty="0" smtClean="0"/>
              <a:t> we apply this rule to create this trapezoid. These reference are all within the length limit b.</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20</a:t>
            </a:fld>
            <a:endParaRPr lang="zh-CN" altLang="en-US"/>
          </a:p>
        </p:txBody>
      </p:sp>
    </p:spTree>
    <p:extLst>
      <p:ext uri="{BB962C8B-B14F-4D97-AF65-F5344CB8AC3E}">
        <p14:creationId xmlns:p14="http://schemas.microsoft.com/office/powerpoint/2010/main" val="2278057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Next,</a:t>
            </a:r>
            <a:r>
              <a:rPr lang="en-US" altLang="zh-CN" baseline="0" dirty="0" smtClean="0"/>
              <a:t> we consider outer arcs. This two rules can combine these two triangles and create this trapezoid. This indicates word as hasn’t taken close head to its right. So this pink column indicates all these four words may possibly be the head of as.</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21</a:t>
            </a:fld>
            <a:endParaRPr lang="zh-CN" altLang="en-US"/>
          </a:p>
        </p:txBody>
      </p:sp>
    </p:spTree>
    <p:extLst>
      <p:ext uri="{BB962C8B-B14F-4D97-AF65-F5344CB8AC3E}">
        <p14:creationId xmlns:p14="http://schemas.microsoft.com/office/powerpoint/2010/main" val="75678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Next,</a:t>
            </a:r>
            <a:r>
              <a:rPr lang="en-US" altLang="zh-CN" baseline="0" dirty="0" smtClean="0"/>
              <a:t> this rule can be applied to combine two trapezoid. Similar application of rules can be used to infer a parse tree. Because time is limited, I will go through them quickly.</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22</a:t>
            </a:fld>
            <a:endParaRPr lang="zh-CN" altLang="en-US"/>
          </a:p>
        </p:txBody>
      </p:sp>
    </p:spTree>
    <p:extLst>
      <p:ext uri="{BB962C8B-B14F-4D97-AF65-F5344CB8AC3E}">
        <p14:creationId xmlns:p14="http://schemas.microsoft.com/office/powerpoint/2010/main" val="3448781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Finally, we use this two rules to construct</a:t>
            </a:r>
            <a:r>
              <a:rPr lang="en-US" altLang="zh-CN" baseline="0" dirty="0" smtClean="0"/>
              <a:t> this final complete triangle. Now vine pruning is over. We can see from this table that possible arcs reduces significantly. These green cells are possible arcs. First order pruning and second order parsing can then be used to construct the final parse tree. Because it is not the work of this paper, so I don’t give further details.</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26</a:t>
            </a:fld>
            <a:endParaRPr lang="zh-CN" altLang="en-US"/>
          </a:p>
        </p:txBody>
      </p:sp>
    </p:spTree>
    <p:extLst>
      <p:ext uri="{BB962C8B-B14F-4D97-AF65-F5344CB8AC3E}">
        <p14:creationId xmlns:p14="http://schemas.microsoft.com/office/powerpoint/2010/main" val="1095722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Finally,</a:t>
            </a:r>
            <a:r>
              <a:rPr lang="en-US" altLang="zh-CN" baseline="0" dirty="0" smtClean="0"/>
              <a:t> let’s see the results of this algorithm.</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27</a:t>
            </a:fld>
            <a:endParaRPr lang="zh-CN" altLang="en-US"/>
          </a:p>
        </p:txBody>
      </p:sp>
    </p:spTree>
    <p:extLst>
      <p:ext uri="{BB962C8B-B14F-4D97-AF65-F5344CB8AC3E}">
        <p14:creationId xmlns:p14="http://schemas.microsoft.com/office/powerpoint/2010/main" val="3978005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According</a:t>
            </a:r>
            <a:r>
              <a:rPr lang="en-US" altLang="zh-CN" baseline="0" dirty="0" smtClean="0"/>
              <a:t> to the author, this vine parsing algorithm obtains a significant decrease in empirical complexity. The complexity magnitude drops from 2.8 to 1.8.  It’s a big progress.</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28</a:t>
            </a:fld>
            <a:endParaRPr lang="zh-CN" altLang="en-US"/>
          </a:p>
        </p:txBody>
      </p:sp>
    </p:spTree>
    <p:extLst>
      <p:ext uri="{BB962C8B-B14F-4D97-AF65-F5344CB8AC3E}">
        <p14:creationId xmlns:p14="http://schemas.microsoft.com/office/powerpoint/2010/main" val="1665674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And the author also compares the results with other traditional algorithms</a:t>
            </a:r>
            <a:r>
              <a:rPr lang="en-US" altLang="zh-CN" baseline="0" dirty="0" smtClean="0"/>
              <a:t>.  We can see the vine cascade algorithm is the fastest, even faster than a greedy parser Malt. What’s more, vine cascade parsing has no obvious loss in accuracy.</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29</a:t>
            </a:fld>
            <a:endParaRPr lang="zh-CN" altLang="en-US"/>
          </a:p>
        </p:txBody>
      </p:sp>
    </p:spTree>
    <p:extLst>
      <p:ext uri="{BB962C8B-B14F-4D97-AF65-F5344CB8AC3E}">
        <p14:creationId xmlns:p14="http://schemas.microsoft.com/office/powerpoint/2010/main" val="631981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That’s all. Thank</a:t>
            </a:r>
            <a:r>
              <a:rPr lang="en-US" altLang="zh-CN" baseline="0" dirty="0" smtClean="0"/>
              <a:t> you. Any questions?</a:t>
            </a:r>
          </a:p>
        </p:txBody>
      </p:sp>
      <p:sp>
        <p:nvSpPr>
          <p:cNvPr id="4" name="灯片编号占位符 3"/>
          <p:cNvSpPr>
            <a:spLocks noGrp="1"/>
          </p:cNvSpPr>
          <p:nvPr>
            <p:ph type="sldNum" sz="quarter" idx="10"/>
          </p:nvPr>
        </p:nvSpPr>
        <p:spPr/>
        <p:txBody>
          <a:bodyPr/>
          <a:lstStyle/>
          <a:p>
            <a:fld id="{55651C60-C9D8-40C4-884E-AC2CB15A2FE3}" type="slidenum">
              <a:rPr lang="zh-CN" altLang="en-US" smtClean="0"/>
              <a:t>30</a:t>
            </a:fld>
            <a:endParaRPr lang="zh-CN" altLang="en-US"/>
          </a:p>
        </p:txBody>
      </p:sp>
    </p:spTree>
    <p:extLst>
      <p:ext uri="{BB962C8B-B14F-4D97-AF65-F5344CB8AC3E}">
        <p14:creationId xmlns:p14="http://schemas.microsoft.com/office/powerpoint/2010/main" val="4124501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a:t>
            </a:r>
            <a:r>
              <a:rPr lang="en-US" altLang="zh-CN" baseline="0" dirty="0" smtClean="0"/>
              <a:t> what is dependency parsing? Suppose we are given a sentence, a dependency parser can generate a parse tree which reflects the dependency relation between each pair of words. For example, we have a sentence “as McGwire neared, fans went wild”. Fans is the subject of went here, so we say </a:t>
            </a:r>
            <a:r>
              <a:rPr lang="en-US" altLang="zh-CN" baseline="0" dirty="0" smtClean="0"/>
              <a:t>fans </a:t>
            </a:r>
            <a:r>
              <a:rPr lang="en-US" altLang="zh-CN" baseline="0" dirty="0" smtClean="0"/>
              <a:t>is dependent on went.  </a:t>
            </a:r>
            <a:r>
              <a:rPr lang="en-US" altLang="zh-CN" baseline="0" dirty="0" smtClean="0"/>
              <a:t>And </a:t>
            </a:r>
            <a:r>
              <a:rPr lang="en-US" altLang="zh-CN" baseline="0" dirty="0" smtClean="0"/>
              <a:t>we call fans modifier and went is the head. </a:t>
            </a:r>
            <a:r>
              <a:rPr lang="en-US" altLang="zh-CN" baseline="0" dirty="0" smtClean="0"/>
              <a:t>We can use an arc from head to modifier to represent this dependency relation. Moreover</a:t>
            </a:r>
            <a:r>
              <a:rPr lang="en-US" altLang="zh-CN" baseline="0" dirty="0" smtClean="0"/>
              <a:t>, we add a star to the left of the sentence. This star must be the root of the </a:t>
            </a:r>
            <a:r>
              <a:rPr lang="en-US" altLang="zh-CN" baseline="0" dirty="0" smtClean="0"/>
              <a:t>final parse </a:t>
            </a:r>
            <a:r>
              <a:rPr lang="en-US" altLang="zh-CN" baseline="0" dirty="0" smtClean="0"/>
              <a:t>tree. So </a:t>
            </a:r>
            <a:r>
              <a:rPr lang="en-US" altLang="zh-CN" baseline="0" dirty="0" smtClean="0"/>
              <a:t>totally there </a:t>
            </a:r>
            <a:r>
              <a:rPr lang="en-US" altLang="zh-CN" baseline="0" dirty="0" smtClean="0"/>
              <a:t>are n edges in </a:t>
            </a:r>
            <a:r>
              <a:rPr lang="en-US" altLang="zh-CN" baseline="0" dirty="0" smtClean="0"/>
              <a:t>this dependency parse tree. Our job is to get a parse tree from a sentence.</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3</a:t>
            </a:fld>
            <a:endParaRPr lang="zh-CN" altLang="en-US"/>
          </a:p>
        </p:txBody>
      </p:sp>
    </p:spTree>
    <p:extLst>
      <p:ext uri="{BB962C8B-B14F-4D97-AF65-F5344CB8AC3E}">
        <p14:creationId xmlns:p14="http://schemas.microsoft.com/office/powerpoint/2010/main" val="301018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For</a:t>
            </a:r>
            <a:r>
              <a:rPr lang="en-US" altLang="zh-CN" baseline="0" dirty="0" smtClean="0"/>
              <a:t> later convenience, here I introduce a new representation of the parse tree. We can use this table. The x axis is modifiers and y axis is heads.</a:t>
            </a:r>
            <a:endParaRPr lang="zh-CN" altLang="en-US" dirty="0" smtClean="0"/>
          </a:p>
          <a:p>
            <a:r>
              <a:rPr lang="en-US" altLang="zh-CN" dirty="0" smtClean="0"/>
              <a:t>An </a:t>
            </a:r>
            <a:r>
              <a:rPr lang="en-US" altLang="zh-CN" dirty="0" smtClean="0"/>
              <a:t>arc between a</a:t>
            </a:r>
            <a:r>
              <a:rPr lang="en-US" altLang="zh-CN" baseline="0" dirty="0" smtClean="0"/>
              <a:t> pair of words can be denoted as </a:t>
            </a:r>
            <a:r>
              <a:rPr lang="en-US" altLang="zh-CN" baseline="0" dirty="0" smtClean="0"/>
              <a:t>a </a:t>
            </a:r>
            <a:r>
              <a:rPr lang="en-US" altLang="zh-CN" baseline="0" dirty="0" smtClean="0"/>
              <a:t>cell in this table. For example, this pink cell represents a possible arc from went to fans. We can see there are totally n times n plus 1 possible arcs. And we should choose n arcs from </a:t>
            </a:r>
            <a:r>
              <a:rPr lang="en-US" altLang="zh-CN" baseline="0" dirty="0" smtClean="0"/>
              <a:t>them  </a:t>
            </a:r>
            <a:r>
              <a:rPr lang="en-US" altLang="zh-CN" baseline="0" dirty="0" smtClean="0"/>
              <a:t>to construct a tree.</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4</a:t>
            </a:fld>
            <a:endParaRPr lang="zh-CN" altLang="en-US"/>
          </a:p>
        </p:txBody>
      </p:sp>
    </p:spTree>
    <p:extLst>
      <p:ext uri="{BB962C8B-B14F-4D97-AF65-F5344CB8AC3E}">
        <p14:creationId xmlns:p14="http://schemas.microsoft.com/office/powerpoint/2010/main" val="3087720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final parse tree</a:t>
            </a:r>
            <a:r>
              <a:rPr lang="en-US" altLang="zh-CN" baseline="0" dirty="0" smtClean="0"/>
              <a:t> will look like this. </a:t>
            </a:r>
            <a:r>
              <a:rPr lang="en-US" altLang="zh-CN" baseline="0" dirty="0" smtClean="0"/>
              <a:t>This tree can be represented in the table with green cells.</a:t>
            </a:r>
            <a:r>
              <a:rPr lang="zh-CN" altLang="en-US" baseline="0" dirty="0" smtClean="0"/>
              <a:t> </a:t>
            </a:r>
            <a:r>
              <a:rPr lang="en-US" altLang="zh-CN" baseline="0" dirty="0" smtClean="0"/>
              <a:t>Every </a:t>
            </a:r>
            <a:r>
              <a:rPr lang="en-US" altLang="zh-CN" baseline="0" dirty="0" smtClean="0"/>
              <a:t>word has one head and the star is the root of the parse tree. </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5</a:t>
            </a:fld>
            <a:endParaRPr lang="zh-CN" altLang="en-US"/>
          </a:p>
        </p:txBody>
      </p:sp>
    </p:spTree>
    <p:extLst>
      <p:ext uri="{BB962C8B-B14F-4D97-AF65-F5344CB8AC3E}">
        <p14:creationId xmlns:p14="http://schemas.microsoft.com/office/powerpoint/2010/main" val="3837053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Next,</a:t>
            </a:r>
            <a:r>
              <a:rPr lang="en-US" altLang="zh-CN" baseline="0" dirty="0" smtClean="0"/>
              <a:t> I’d like to explain the meaning of first order and high order. First order means when you extract the </a:t>
            </a:r>
            <a:r>
              <a:rPr lang="en-US" altLang="zh-CN" baseline="0" dirty="0" smtClean="0"/>
              <a:t>features </a:t>
            </a:r>
            <a:r>
              <a:rPr lang="en-US" altLang="zh-CN" baseline="0" dirty="0" smtClean="0"/>
              <a:t>of an arc, you just consider these two words independently, while high order consider other words relevant to </a:t>
            </a:r>
            <a:r>
              <a:rPr lang="en-US" altLang="zh-CN" baseline="0" dirty="0" smtClean="0"/>
              <a:t>this two words. </a:t>
            </a:r>
            <a:r>
              <a:rPr lang="en-US" altLang="zh-CN" baseline="0" dirty="0" smtClean="0"/>
              <a:t>For example, if you consider the arc from went to as, you can also take the arc from went to comma or fans into consideration. Here as, fans, went are siblings. Also, if you consider the arc from neared to McGwire, you can also consider the arc from as to neared. Because as is the grandparent of McGwire</a:t>
            </a:r>
            <a:r>
              <a:rPr lang="en-US" altLang="zh-CN" baseline="0" dirty="0" smtClean="0"/>
              <a:t>.</a:t>
            </a:r>
          </a:p>
          <a:p>
            <a:r>
              <a:rPr lang="en-US" altLang="zh-CN" baseline="0" dirty="0" smtClean="0"/>
              <a:t>Of course, for different order, the complexity is different. </a:t>
            </a:r>
            <a:r>
              <a:rPr lang="en-US" altLang="zh-CN" baseline="0" dirty="0" smtClean="0"/>
              <a:t>I introduce a concept of index set here. It represents all possible arcs </a:t>
            </a:r>
            <a:r>
              <a:rPr lang="en-US" altLang="zh-CN" baseline="0" dirty="0" smtClean="0"/>
              <a:t>in parsing and </a:t>
            </a:r>
            <a:r>
              <a:rPr lang="en-US" altLang="zh-CN" baseline="0" dirty="0" smtClean="0"/>
              <a:t>we </a:t>
            </a:r>
            <a:r>
              <a:rPr lang="en-US" altLang="zh-CN" baseline="0" dirty="0" smtClean="0"/>
              <a:t>can construct </a:t>
            </a:r>
            <a:r>
              <a:rPr lang="en-US" altLang="zh-CN" baseline="0" dirty="0" smtClean="0"/>
              <a:t>our parse tree from this set. The size of index set is different for different orders. For first order, the complexity is n to the power of 2. For high order, it’s n to the power of 2 plus k plus l</a:t>
            </a:r>
            <a:r>
              <a:rPr lang="en-US" altLang="zh-CN" baseline="0" dirty="0" smtClean="0"/>
              <a:t>. K is how many generations of ancestors you consider and l is the number of siblings.</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6</a:t>
            </a:fld>
            <a:endParaRPr lang="zh-CN" altLang="en-US"/>
          </a:p>
        </p:txBody>
      </p:sp>
    </p:spTree>
    <p:extLst>
      <p:ext uri="{BB962C8B-B14F-4D97-AF65-F5344CB8AC3E}">
        <p14:creationId xmlns:p14="http://schemas.microsoft.com/office/powerpoint/2010/main" val="42955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 we</a:t>
            </a:r>
            <a:r>
              <a:rPr lang="en-US" altLang="zh-CN" baseline="0" dirty="0" smtClean="0"/>
              <a:t> encounter a dilemma that with high order, we can extract more features and improve the accuracy but it is </a:t>
            </a:r>
            <a:r>
              <a:rPr lang="en-US" altLang="zh-CN" baseline="0" dirty="0" smtClean="0"/>
              <a:t>very complex </a:t>
            </a:r>
            <a:r>
              <a:rPr lang="en-US" altLang="zh-CN" baseline="0" dirty="0" smtClean="0"/>
              <a:t>in time and runs slowly. We have to think up a </a:t>
            </a:r>
            <a:r>
              <a:rPr lang="en-US" altLang="zh-CN" baseline="0" dirty="0" smtClean="0"/>
              <a:t>solution to reduce complexity.</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7</a:t>
            </a:fld>
            <a:endParaRPr lang="zh-CN" altLang="en-US"/>
          </a:p>
        </p:txBody>
      </p:sp>
    </p:spTree>
    <p:extLst>
      <p:ext uri="{BB962C8B-B14F-4D97-AF65-F5344CB8AC3E}">
        <p14:creationId xmlns:p14="http://schemas.microsoft.com/office/powerpoint/2010/main" val="28061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Reconsider this sentence,</a:t>
            </a:r>
            <a:r>
              <a:rPr lang="en-US" altLang="zh-CN" baseline="0" dirty="0" smtClean="0"/>
              <a:t> we may find that the colored cells are mostly distributed </a:t>
            </a:r>
            <a:r>
              <a:rPr lang="en-US" altLang="zh-CN" baseline="0" dirty="0" smtClean="0"/>
              <a:t>in the neighbor of main </a:t>
            </a:r>
            <a:r>
              <a:rPr lang="en-US" altLang="zh-CN" baseline="0" dirty="0" smtClean="0"/>
              <a:t>diagonal. This is especially obvious when the sentence length is long enough</a:t>
            </a:r>
            <a:r>
              <a:rPr lang="en-US" altLang="zh-CN" baseline="0" dirty="0" smtClean="0"/>
              <a:t>. Look at this long sentence, most of the green cells are along the main diagonal.</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8</a:t>
            </a:fld>
            <a:endParaRPr lang="zh-CN" altLang="en-US"/>
          </a:p>
        </p:txBody>
      </p:sp>
    </p:spTree>
    <p:extLst>
      <p:ext uri="{BB962C8B-B14F-4D97-AF65-F5344CB8AC3E}">
        <p14:creationId xmlns:p14="http://schemas.microsoft.com/office/powerpoint/2010/main" val="3183554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 reason for this phenomenon is simple</a:t>
            </a:r>
            <a:r>
              <a:rPr lang="en-US" altLang="zh-CN" baseline="0" dirty="0" smtClean="0"/>
              <a:t>. This pictures shows the distribution of arc length for common modifier </a:t>
            </a:r>
            <a:r>
              <a:rPr lang="en-US" altLang="zh-CN" baseline="0" dirty="0" err="1" smtClean="0"/>
              <a:t>pos</a:t>
            </a:r>
            <a:r>
              <a:rPr lang="en-US" altLang="zh-CN" baseline="0" dirty="0" smtClean="0"/>
              <a:t> tags. We can see  </a:t>
            </a:r>
            <a:r>
              <a:rPr lang="en-US" altLang="zh-CN" baseline="0" dirty="0" smtClean="0"/>
              <a:t>the arc length in the final parse tree is mostly shorter than </a:t>
            </a:r>
            <a:r>
              <a:rPr lang="en-US" altLang="zh-CN" baseline="0" dirty="0" smtClean="0"/>
              <a:t>4. </a:t>
            </a:r>
            <a:r>
              <a:rPr lang="en-US" altLang="zh-CN" baseline="0" dirty="0" smtClean="0"/>
              <a:t>So we can prune the index set by limiting the length of </a:t>
            </a:r>
            <a:r>
              <a:rPr lang="en-US" altLang="zh-CN" baseline="0" dirty="0" smtClean="0"/>
              <a:t>arcs </a:t>
            </a:r>
            <a:r>
              <a:rPr lang="en-US" altLang="zh-CN" baseline="0" dirty="0" smtClean="0"/>
              <a:t>within b. I1 is the previous index set and S is the new index set.</a:t>
            </a:r>
            <a:endParaRPr lang="zh-CN" altLang="en-US" dirty="0"/>
          </a:p>
        </p:txBody>
      </p:sp>
      <p:sp>
        <p:nvSpPr>
          <p:cNvPr id="4" name="灯片编号占位符 3"/>
          <p:cNvSpPr>
            <a:spLocks noGrp="1"/>
          </p:cNvSpPr>
          <p:nvPr>
            <p:ph type="sldNum" sz="quarter" idx="10"/>
          </p:nvPr>
        </p:nvSpPr>
        <p:spPr/>
        <p:txBody>
          <a:bodyPr/>
          <a:lstStyle/>
          <a:p>
            <a:fld id="{55651C60-C9D8-40C4-884E-AC2CB15A2FE3}" type="slidenum">
              <a:rPr lang="zh-CN" altLang="en-US" smtClean="0"/>
              <a:t>9</a:t>
            </a:fld>
            <a:endParaRPr lang="zh-CN" altLang="en-US"/>
          </a:p>
        </p:txBody>
      </p:sp>
    </p:spTree>
    <p:extLst>
      <p:ext uri="{BB962C8B-B14F-4D97-AF65-F5344CB8AC3E}">
        <p14:creationId xmlns:p14="http://schemas.microsoft.com/office/powerpoint/2010/main" val="1987159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0CBF4A-9D92-456D-931B-C6418DF75916}" type="datetime1">
              <a:rPr lang="zh-CN" altLang="en-US" smtClean="0"/>
              <a:t>2014/11/19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9296400" y="6355443"/>
            <a:ext cx="2743200" cy="365125"/>
          </a:xfrm>
        </p:spPr>
        <p:txBody>
          <a:bodyPr/>
          <a:lstStyle>
            <a:lvl1pPr>
              <a:defRPr sz="2000">
                <a:solidFill>
                  <a:schemeClr val="accent1">
                    <a:lumMod val="50000"/>
                  </a:schemeClr>
                </a:solidFill>
                <a:latin typeface="Adobe Gothic Std B" panose="020B0800000000000000" pitchFamily="34" charset="-128"/>
              </a:defRPr>
            </a:lvl1pPr>
          </a:lstStyle>
          <a:p>
            <a:fld id="{E70804D4-5C84-4401-8D08-9E7ABBDDADC7}" type="slidenum">
              <a:rPr lang="zh-CN" altLang="en-US" smtClean="0"/>
              <a:pPr/>
              <a:t>‹#›</a:t>
            </a:fld>
            <a:endParaRPr lang="zh-CN" altLang="en-US" dirty="0"/>
          </a:p>
        </p:txBody>
      </p:sp>
    </p:spTree>
    <p:extLst>
      <p:ext uri="{BB962C8B-B14F-4D97-AF65-F5344CB8AC3E}">
        <p14:creationId xmlns:p14="http://schemas.microsoft.com/office/powerpoint/2010/main" val="19486131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DEC4DA-9B4B-4237-BB2C-EA052C4C9DDA}" type="datetime1">
              <a:rPr lang="zh-CN" altLang="en-US" smtClean="0"/>
              <a:t>2014/11/19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0804D4-5C84-4401-8D08-9E7ABBDDADC7}" type="slidenum">
              <a:rPr lang="zh-CN" altLang="en-US" smtClean="0"/>
              <a:t>‹#›</a:t>
            </a:fld>
            <a:endParaRPr lang="zh-CN" altLang="en-US"/>
          </a:p>
        </p:txBody>
      </p:sp>
    </p:spTree>
    <p:extLst>
      <p:ext uri="{BB962C8B-B14F-4D97-AF65-F5344CB8AC3E}">
        <p14:creationId xmlns:p14="http://schemas.microsoft.com/office/powerpoint/2010/main" val="400336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0760BF0-1592-46D0-B54A-4121F1FB8922}" type="datetime1">
              <a:rPr lang="zh-CN" altLang="en-US" smtClean="0"/>
              <a:t>2014/11/19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0804D4-5C84-4401-8D08-9E7ABBDDADC7}" type="slidenum">
              <a:rPr lang="zh-CN" altLang="en-US" smtClean="0"/>
              <a:t>‹#›</a:t>
            </a:fld>
            <a:endParaRPr lang="zh-CN" altLang="en-US"/>
          </a:p>
        </p:txBody>
      </p:sp>
    </p:spTree>
    <p:extLst>
      <p:ext uri="{BB962C8B-B14F-4D97-AF65-F5344CB8AC3E}">
        <p14:creationId xmlns:p14="http://schemas.microsoft.com/office/powerpoint/2010/main" val="393365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3246D71-CD00-4D64-8860-CBE6517BE54D}" type="datetime1">
              <a:rPr lang="zh-CN" altLang="en-US" smtClean="0"/>
              <a:t>2014/11/19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9278257" y="6340021"/>
            <a:ext cx="2743200" cy="365125"/>
          </a:xfrm>
        </p:spPr>
        <p:txBody>
          <a:bodyPr/>
          <a:lstStyle>
            <a:lvl1pPr>
              <a:defRPr sz="1800">
                <a:solidFill>
                  <a:schemeClr val="accent1">
                    <a:lumMod val="50000"/>
                  </a:schemeClr>
                </a:solidFill>
                <a:latin typeface="Adobe Gothic Std B" panose="020B0800000000000000" pitchFamily="34" charset="-128"/>
              </a:defRPr>
            </a:lvl1pPr>
          </a:lstStyle>
          <a:p>
            <a:fld id="{E70804D4-5C84-4401-8D08-9E7ABBDDADC7}" type="slidenum">
              <a:rPr lang="zh-CN" altLang="en-US" smtClean="0"/>
              <a:pPr/>
              <a:t>‹#›</a:t>
            </a:fld>
            <a:endParaRPr lang="zh-CN" altLang="en-US" dirty="0"/>
          </a:p>
        </p:txBody>
      </p:sp>
    </p:spTree>
    <p:extLst>
      <p:ext uri="{BB962C8B-B14F-4D97-AF65-F5344CB8AC3E}">
        <p14:creationId xmlns:p14="http://schemas.microsoft.com/office/powerpoint/2010/main" val="26181058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6C01D9D-8383-4A36-B1A8-6E6FEBB4F800}" type="datetime1">
              <a:rPr lang="zh-CN" altLang="en-US" smtClean="0"/>
              <a:t>2014/11/19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0804D4-5C84-4401-8D08-9E7ABBDDADC7}" type="slidenum">
              <a:rPr lang="zh-CN" altLang="en-US" smtClean="0"/>
              <a:t>‹#›</a:t>
            </a:fld>
            <a:endParaRPr lang="zh-CN" altLang="en-US"/>
          </a:p>
        </p:txBody>
      </p:sp>
    </p:spTree>
    <p:extLst>
      <p:ext uri="{BB962C8B-B14F-4D97-AF65-F5344CB8AC3E}">
        <p14:creationId xmlns:p14="http://schemas.microsoft.com/office/powerpoint/2010/main" val="218013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561BCB9-A32A-4F08-AD19-0A219EC87507}" type="datetime1">
              <a:rPr lang="zh-CN" altLang="en-US" smtClean="0"/>
              <a:t>2014/11/19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0804D4-5C84-4401-8D08-9E7ABBDDADC7}" type="slidenum">
              <a:rPr lang="zh-CN" altLang="en-US" smtClean="0"/>
              <a:t>‹#›</a:t>
            </a:fld>
            <a:endParaRPr lang="zh-CN" altLang="en-US"/>
          </a:p>
        </p:txBody>
      </p:sp>
    </p:spTree>
    <p:extLst>
      <p:ext uri="{BB962C8B-B14F-4D97-AF65-F5344CB8AC3E}">
        <p14:creationId xmlns:p14="http://schemas.microsoft.com/office/powerpoint/2010/main" val="6861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DF743AD-A3E9-4CF1-AB3D-56EE0B437509}" type="datetime1">
              <a:rPr lang="zh-CN" altLang="en-US" smtClean="0"/>
              <a:t>2014/11/19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70804D4-5C84-4401-8D08-9E7ABBDDADC7}" type="slidenum">
              <a:rPr lang="zh-CN" altLang="en-US" smtClean="0"/>
              <a:t>‹#›</a:t>
            </a:fld>
            <a:endParaRPr lang="zh-CN" altLang="en-US"/>
          </a:p>
        </p:txBody>
      </p:sp>
    </p:spTree>
    <p:extLst>
      <p:ext uri="{BB962C8B-B14F-4D97-AF65-F5344CB8AC3E}">
        <p14:creationId xmlns:p14="http://schemas.microsoft.com/office/powerpoint/2010/main" val="400066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EA16187-AC12-4E2E-9BE9-405C329014AC}" type="datetime1">
              <a:rPr lang="zh-CN" altLang="en-US" smtClean="0"/>
              <a:t>2014/11/19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0804D4-5C84-4401-8D08-9E7ABBDDADC7}" type="slidenum">
              <a:rPr lang="zh-CN" altLang="en-US" smtClean="0"/>
              <a:t>‹#›</a:t>
            </a:fld>
            <a:endParaRPr lang="zh-CN" altLang="en-US"/>
          </a:p>
        </p:txBody>
      </p:sp>
    </p:spTree>
    <p:extLst>
      <p:ext uri="{BB962C8B-B14F-4D97-AF65-F5344CB8AC3E}">
        <p14:creationId xmlns:p14="http://schemas.microsoft.com/office/powerpoint/2010/main" val="410109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87B44F-128D-43A0-A8AD-56251EA10D20}" type="datetime1">
              <a:rPr lang="zh-CN" altLang="en-US" smtClean="0"/>
              <a:t>2014/11/19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0804D4-5C84-4401-8D08-9E7ABBDDADC7}" type="slidenum">
              <a:rPr lang="zh-CN" altLang="en-US" smtClean="0"/>
              <a:t>‹#›</a:t>
            </a:fld>
            <a:endParaRPr lang="zh-CN" altLang="en-US"/>
          </a:p>
        </p:txBody>
      </p:sp>
    </p:spTree>
    <p:extLst>
      <p:ext uri="{BB962C8B-B14F-4D97-AF65-F5344CB8AC3E}">
        <p14:creationId xmlns:p14="http://schemas.microsoft.com/office/powerpoint/2010/main" val="4007416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870C46-31A1-44D5-8028-29C5FEC49243}" type="datetime1">
              <a:rPr lang="zh-CN" altLang="en-US" smtClean="0"/>
              <a:t>2014/11/19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0804D4-5C84-4401-8D08-9E7ABBDDADC7}" type="slidenum">
              <a:rPr lang="zh-CN" altLang="en-US" smtClean="0"/>
              <a:t>‹#›</a:t>
            </a:fld>
            <a:endParaRPr lang="zh-CN" altLang="en-US"/>
          </a:p>
        </p:txBody>
      </p:sp>
    </p:spTree>
    <p:extLst>
      <p:ext uri="{BB962C8B-B14F-4D97-AF65-F5344CB8AC3E}">
        <p14:creationId xmlns:p14="http://schemas.microsoft.com/office/powerpoint/2010/main" val="50433268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8D400C4-5887-47E8-BDE6-D59B8B8A2DAC}" type="datetime1">
              <a:rPr lang="zh-CN" altLang="en-US" smtClean="0"/>
              <a:t>2014/11/19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0804D4-5C84-4401-8D08-9E7ABBDDADC7}" type="slidenum">
              <a:rPr lang="zh-CN" altLang="en-US" smtClean="0"/>
              <a:t>‹#›</a:t>
            </a:fld>
            <a:endParaRPr lang="zh-CN" altLang="en-US"/>
          </a:p>
        </p:txBody>
      </p:sp>
    </p:spTree>
    <p:extLst>
      <p:ext uri="{BB962C8B-B14F-4D97-AF65-F5344CB8AC3E}">
        <p14:creationId xmlns:p14="http://schemas.microsoft.com/office/powerpoint/2010/main" val="1069189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842C23-4077-43F6-AB66-4771C0F369D9}" type="datetime1">
              <a:rPr lang="zh-CN" altLang="en-US" smtClean="0"/>
              <a:t>2014/11/19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99285" y="6356350"/>
            <a:ext cx="2743200" cy="365125"/>
          </a:xfrm>
          <a:prstGeom prst="rect">
            <a:avLst/>
          </a:prstGeom>
        </p:spPr>
        <p:txBody>
          <a:bodyPr vert="horz" lIns="91440" tIns="45720" rIns="91440" bIns="45720" rtlCol="0" anchor="ctr"/>
          <a:lstStyle>
            <a:lvl1pPr algn="r">
              <a:defRPr sz="2400">
                <a:solidFill>
                  <a:srgbClr val="C00000"/>
                </a:solidFill>
                <a:latin typeface="Adobe Gothic Std B" panose="020B0800000000000000" pitchFamily="34" charset="-128"/>
              </a:defRPr>
            </a:lvl1pPr>
          </a:lstStyle>
          <a:p>
            <a:fld id="{E70804D4-5C84-4401-8D08-9E7ABBDDADC7}" type="slidenum">
              <a:rPr lang="zh-CN" altLang="en-US" smtClean="0"/>
              <a:pPr/>
              <a:t>‹#›</a:t>
            </a:fld>
            <a:endParaRPr lang="zh-CN" altLang="en-US" dirty="0"/>
          </a:p>
        </p:txBody>
      </p:sp>
    </p:spTree>
    <p:extLst>
      <p:ext uri="{BB962C8B-B14F-4D97-AF65-F5344CB8AC3E}">
        <p14:creationId xmlns:p14="http://schemas.microsoft.com/office/powerpoint/2010/main" val="389560457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5.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0.png"/><Relationship Id="rId4" Type="http://schemas.openxmlformats.org/officeDocument/2006/relationships/image" Target="../media/image8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4692" y="1540132"/>
            <a:ext cx="11277600" cy="2387600"/>
          </a:xfrm>
        </p:spPr>
        <p:txBody>
          <a:bodyPr>
            <a:noAutofit/>
          </a:bodyPr>
          <a:lstStyle/>
          <a:p>
            <a:r>
              <a:rPr lang="en-US" altLang="zh-CN" sz="5400" dirty="0" smtClean="0">
                <a:solidFill>
                  <a:schemeClr val="accent1">
                    <a:lumMod val="75000"/>
                  </a:schemeClr>
                </a:solidFill>
                <a:latin typeface="Adobe Caslon Pro" panose="0205050205050A020403" pitchFamily="18" charset="0"/>
              </a:rPr>
              <a:t>Vine Pruning </a:t>
            </a:r>
            <a:br>
              <a:rPr lang="en-US" altLang="zh-CN" sz="5400" dirty="0" smtClean="0">
                <a:solidFill>
                  <a:schemeClr val="accent1">
                    <a:lumMod val="75000"/>
                  </a:schemeClr>
                </a:solidFill>
                <a:latin typeface="Adobe Caslon Pro" panose="0205050205050A020403" pitchFamily="18" charset="0"/>
              </a:rPr>
            </a:br>
            <a:r>
              <a:rPr lang="en-US" altLang="zh-CN" sz="4800" dirty="0" smtClean="0">
                <a:solidFill>
                  <a:schemeClr val="accent1">
                    <a:lumMod val="75000"/>
                  </a:schemeClr>
                </a:solidFill>
                <a:latin typeface="Adobe Caslon Pro" panose="0205050205050A020403" pitchFamily="18" charset="0"/>
              </a:rPr>
              <a:t>for Efficient Multi-Pass Dependency Parsing</a:t>
            </a:r>
            <a:endParaRPr lang="zh-CN" altLang="en-US" sz="4800" dirty="0">
              <a:solidFill>
                <a:schemeClr val="accent1">
                  <a:lumMod val="75000"/>
                </a:schemeClr>
              </a:solidFill>
              <a:latin typeface="Adobe Caslon Pro" panose="0205050205050A020403" pitchFamily="18" charset="0"/>
            </a:endParaRPr>
          </a:p>
        </p:txBody>
      </p:sp>
      <p:sp>
        <p:nvSpPr>
          <p:cNvPr id="4" name="副标题 3"/>
          <p:cNvSpPr>
            <a:spLocks noGrp="1"/>
          </p:cNvSpPr>
          <p:nvPr>
            <p:ph type="subTitle" idx="1"/>
          </p:nvPr>
        </p:nvSpPr>
        <p:spPr>
          <a:xfrm>
            <a:off x="5398576" y="5202238"/>
            <a:ext cx="9144000" cy="1655762"/>
          </a:xfrm>
        </p:spPr>
        <p:txBody>
          <a:bodyPr/>
          <a:lstStyle/>
          <a:p>
            <a:r>
              <a:rPr lang="en-US" altLang="zh-CN" dirty="0" smtClean="0">
                <a:latin typeface="Adobe Caslon Pro" panose="0205050205050A020403" pitchFamily="18" charset="0"/>
              </a:rPr>
              <a:t>Wang Yizhong</a:t>
            </a:r>
            <a:endParaRPr lang="zh-CN" altLang="en-US" dirty="0">
              <a:latin typeface="Adobe Caslon Pro" panose="0205050205050A020403" pitchFamily="18" charset="0"/>
            </a:endParaRPr>
          </a:p>
        </p:txBody>
      </p:sp>
    </p:spTree>
    <p:extLst>
      <p:ext uri="{BB962C8B-B14F-4D97-AF65-F5344CB8AC3E}">
        <p14:creationId xmlns:p14="http://schemas.microsoft.com/office/powerpoint/2010/main" val="718309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577318" y="1046774"/>
            <a:ext cx="5822762" cy="5858779"/>
          </a:xfrm>
          <a:prstGeom prst="rect">
            <a:avLst/>
          </a:prstGeom>
        </p:spPr>
      </p:pic>
      <p:sp>
        <p:nvSpPr>
          <p:cNvPr id="5" name="文本框 4"/>
          <p:cNvSpPr txBox="1"/>
          <p:nvPr/>
        </p:nvSpPr>
        <p:spPr>
          <a:xfrm>
            <a:off x="294467" y="345043"/>
            <a:ext cx="8105613" cy="701731"/>
          </a:xfrm>
          <a:prstGeom prst="rect">
            <a:avLst/>
          </a:prstGeom>
          <a:noFill/>
        </p:spPr>
        <p:txBody>
          <a:bodyPr wrap="square" rtlCol="0">
            <a:spAutoFit/>
          </a:bodyPr>
          <a:lstStyle/>
          <a:p>
            <a:pPr>
              <a:lnSpc>
                <a:spcPct val="90000"/>
              </a:lnSpc>
              <a:spcBef>
                <a:spcPct val="0"/>
              </a:spcBef>
            </a:pPr>
            <a:r>
              <a:rPr lang="en-US" altLang="zh-CN" sz="4400" b="1" dirty="0" smtClean="0">
                <a:solidFill>
                  <a:schemeClr val="accent1">
                    <a:lumMod val="75000"/>
                  </a:schemeClr>
                </a:solidFill>
                <a:latin typeface="+mj-lt"/>
                <a:ea typeface="+mj-ea"/>
                <a:cs typeface="+mj-cs"/>
              </a:rPr>
              <a:t>Another Proble</a:t>
            </a:r>
            <a:r>
              <a:rPr lang="en-US" altLang="zh-CN" sz="4400" b="1" dirty="0">
                <a:solidFill>
                  <a:schemeClr val="accent1">
                    <a:lumMod val="75000"/>
                  </a:schemeClr>
                </a:solidFill>
                <a:latin typeface="+mj-lt"/>
                <a:ea typeface="+mj-ea"/>
                <a:cs typeface="+mj-cs"/>
              </a:rPr>
              <a:t>m</a:t>
            </a:r>
            <a:endParaRPr lang="zh-CN" altLang="en-US" sz="4400" b="1" dirty="0">
              <a:solidFill>
                <a:schemeClr val="accent1">
                  <a:lumMod val="75000"/>
                </a:schemeClr>
              </a:solidFill>
              <a:latin typeface="+mj-lt"/>
              <a:ea typeface="+mj-ea"/>
              <a:cs typeface="+mj-cs"/>
            </a:endParaRPr>
          </a:p>
        </p:txBody>
      </p:sp>
      <p:sp>
        <p:nvSpPr>
          <p:cNvPr id="2" name="灯片编号占位符 1"/>
          <p:cNvSpPr>
            <a:spLocks noGrp="1"/>
          </p:cNvSpPr>
          <p:nvPr>
            <p:ph type="sldNum" sz="quarter" idx="12"/>
          </p:nvPr>
        </p:nvSpPr>
        <p:spPr/>
        <p:txBody>
          <a:bodyPr/>
          <a:lstStyle/>
          <a:p>
            <a:fld id="{E70804D4-5C84-4401-8D08-9E7ABBDDADC7}" type="slidenum">
              <a:rPr lang="zh-CN" altLang="en-US" smtClean="0"/>
              <a:t>10</a:t>
            </a:fld>
            <a:endParaRPr lang="zh-CN" altLang="en-US"/>
          </a:p>
        </p:txBody>
      </p:sp>
    </p:spTree>
    <p:extLst>
      <p:ext uri="{BB962C8B-B14F-4D97-AF65-F5344CB8AC3E}">
        <p14:creationId xmlns:p14="http://schemas.microsoft.com/office/powerpoint/2010/main" val="3162676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171357" y="906276"/>
            <a:ext cx="5915135" cy="5951724"/>
          </a:xfrm>
          <a:prstGeom prst="rect">
            <a:avLst/>
          </a:prstGeom>
        </p:spPr>
      </p:pic>
      <p:pic>
        <p:nvPicPr>
          <p:cNvPr id="4" name="图片 3"/>
          <p:cNvPicPr>
            <a:picLocks noChangeAspect="1"/>
          </p:cNvPicPr>
          <p:nvPr/>
        </p:nvPicPr>
        <p:blipFill>
          <a:blip r:embed="rId4"/>
          <a:stretch>
            <a:fillRect/>
          </a:stretch>
        </p:blipFill>
        <p:spPr>
          <a:xfrm>
            <a:off x="5484977" y="0"/>
            <a:ext cx="5830205" cy="6480099"/>
          </a:xfrm>
          <a:prstGeom prst="rect">
            <a:avLst/>
          </a:prstGeom>
        </p:spPr>
      </p:pic>
      <p:sp>
        <p:nvSpPr>
          <p:cNvPr id="5" name="文本框 4"/>
          <p:cNvSpPr txBox="1"/>
          <p:nvPr/>
        </p:nvSpPr>
        <p:spPr>
          <a:xfrm>
            <a:off x="294467" y="345043"/>
            <a:ext cx="8105613" cy="701731"/>
          </a:xfrm>
          <a:prstGeom prst="rect">
            <a:avLst/>
          </a:prstGeom>
          <a:noFill/>
        </p:spPr>
        <p:txBody>
          <a:bodyPr wrap="square" rtlCol="0">
            <a:spAutoFit/>
          </a:bodyPr>
          <a:lstStyle/>
          <a:p>
            <a:pPr>
              <a:lnSpc>
                <a:spcPct val="90000"/>
              </a:lnSpc>
              <a:spcBef>
                <a:spcPct val="0"/>
              </a:spcBef>
            </a:pPr>
            <a:r>
              <a:rPr lang="en-US" altLang="zh-CN" sz="4400" b="1" dirty="0" smtClean="0">
                <a:solidFill>
                  <a:schemeClr val="accent1">
                    <a:lumMod val="75000"/>
                  </a:schemeClr>
                </a:solidFill>
                <a:latin typeface="+mj-lt"/>
                <a:ea typeface="+mj-ea"/>
                <a:cs typeface="+mj-cs"/>
              </a:rPr>
              <a:t>Outer Arcs</a:t>
            </a:r>
            <a:endParaRPr lang="zh-CN" altLang="en-US" sz="4400" b="1" dirty="0">
              <a:solidFill>
                <a:schemeClr val="accent1">
                  <a:lumMod val="75000"/>
                </a:schemeClr>
              </a:solidFill>
              <a:latin typeface="+mj-lt"/>
              <a:ea typeface="+mj-ea"/>
              <a:cs typeface="+mj-cs"/>
            </a:endParaRPr>
          </a:p>
        </p:txBody>
      </p:sp>
      <p:sp>
        <p:nvSpPr>
          <p:cNvPr id="2" name="灯片编号占位符 1"/>
          <p:cNvSpPr>
            <a:spLocks noGrp="1"/>
          </p:cNvSpPr>
          <p:nvPr>
            <p:ph type="sldNum" sz="quarter" idx="12"/>
          </p:nvPr>
        </p:nvSpPr>
        <p:spPr/>
        <p:txBody>
          <a:bodyPr/>
          <a:lstStyle/>
          <a:p>
            <a:fld id="{E70804D4-5C84-4401-8D08-9E7ABBDDADC7}" type="slidenum">
              <a:rPr lang="zh-CN" altLang="en-US" smtClean="0"/>
              <a:t>11</a:t>
            </a:fld>
            <a:endParaRPr lang="zh-CN" altLang="en-US"/>
          </a:p>
        </p:txBody>
      </p:sp>
    </p:spTree>
    <p:extLst>
      <p:ext uri="{BB962C8B-B14F-4D97-AF65-F5344CB8AC3E}">
        <p14:creationId xmlns:p14="http://schemas.microsoft.com/office/powerpoint/2010/main" val="2675841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71357" y="906276"/>
            <a:ext cx="5915135" cy="5951724"/>
          </a:xfrm>
          <a:prstGeom prst="rect">
            <a:avLst/>
          </a:prstGeom>
        </p:spPr>
      </p:pic>
      <p:sp>
        <p:nvSpPr>
          <p:cNvPr id="5" name="文本框 4"/>
          <p:cNvSpPr txBox="1"/>
          <p:nvPr/>
        </p:nvSpPr>
        <p:spPr>
          <a:xfrm>
            <a:off x="294467" y="345043"/>
            <a:ext cx="8105613" cy="701731"/>
          </a:xfrm>
          <a:prstGeom prst="rect">
            <a:avLst/>
          </a:prstGeom>
          <a:noFill/>
        </p:spPr>
        <p:txBody>
          <a:bodyPr wrap="square" rtlCol="0">
            <a:spAutoFit/>
          </a:bodyPr>
          <a:lstStyle/>
          <a:p>
            <a:pPr>
              <a:lnSpc>
                <a:spcPct val="90000"/>
              </a:lnSpc>
              <a:spcBef>
                <a:spcPct val="0"/>
              </a:spcBef>
            </a:pPr>
            <a:r>
              <a:rPr lang="en-US" altLang="zh-CN" sz="4400" b="1" dirty="0" smtClean="0">
                <a:solidFill>
                  <a:schemeClr val="accent1">
                    <a:lumMod val="75000"/>
                  </a:schemeClr>
                </a:solidFill>
                <a:latin typeface="+mj-lt"/>
                <a:ea typeface="+mj-ea"/>
                <a:cs typeface="+mj-cs"/>
              </a:rPr>
              <a:t>Outer Arcs</a:t>
            </a:r>
            <a:endParaRPr lang="zh-CN" altLang="en-US" sz="4400" b="1" dirty="0">
              <a:solidFill>
                <a:schemeClr val="accent1">
                  <a:lumMod val="75000"/>
                </a:schemeClr>
              </a:solidFill>
              <a:latin typeface="+mj-lt"/>
              <a:ea typeface="+mj-ea"/>
              <a:cs typeface="+mj-cs"/>
            </a:endParaRPr>
          </a:p>
        </p:txBody>
      </p:sp>
      <p:pic>
        <p:nvPicPr>
          <p:cNvPr id="8" name="图片 7"/>
          <p:cNvPicPr>
            <a:picLocks noChangeAspect="1"/>
          </p:cNvPicPr>
          <p:nvPr/>
        </p:nvPicPr>
        <p:blipFill>
          <a:blip r:embed="rId4"/>
          <a:stretch>
            <a:fillRect/>
          </a:stretch>
        </p:blipFill>
        <p:spPr>
          <a:xfrm>
            <a:off x="5827538" y="0"/>
            <a:ext cx="6231872" cy="6736850"/>
          </a:xfrm>
          <a:prstGeom prst="rect">
            <a:avLst/>
          </a:prstGeom>
        </p:spPr>
      </p:pic>
      <p:sp>
        <p:nvSpPr>
          <p:cNvPr id="2" name="灯片编号占位符 1"/>
          <p:cNvSpPr>
            <a:spLocks noGrp="1"/>
          </p:cNvSpPr>
          <p:nvPr>
            <p:ph type="sldNum" sz="quarter" idx="12"/>
          </p:nvPr>
        </p:nvSpPr>
        <p:spPr/>
        <p:txBody>
          <a:bodyPr/>
          <a:lstStyle/>
          <a:p>
            <a:fld id="{E70804D4-5C84-4401-8D08-9E7ABBDDADC7}" type="slidenum">
              <a:rPr lang="zh-CN" altLang="en-US" smtClean="0"/>
              <a:t>12</a:t>
            </a:fld>
            <a:endParaRPr lang="zh-CN" altLang="en-US"/>
          </a:p>
        </p:txBody>
      </p:sp>
    </p:spTree>
    <p:extLst>
      <p:ext uri="{BB962C8B-B14F-4D97-AF65-F5344CB8AC3E}">
        <p14:creationId xmlns:p14="http://schemas.microsoft.com/office/powerpoint/2010/main" val="681094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4467" y="345043"/>
            <a:ext cx="8105613" cy="701731"/>
          </a:xfrm>
          <a:prstGeom prst="rect">
            <a:avLst/>
          </a:prstGeom>
          <a:noFill/>
        </p:spPr>
        <p:txBody>
          <a:bodyPr wrap="square" rtlCol="0">
            <a:spAutoFit/>
          </a:bodyPr>
          <a:lstStyle/>
          <a:p>
            <a:pPr>
              <a:lnSpc>
                <a:spcPct val="90000"/>
              </a:lnSpc>
              <a:spcBef>
                <a:spcPct val="0"/>
              </a:spcBef>
            </a:pPr>
            <a:r>
              <a:rPr lang="en-US" altLang="zh-CN" sz="4400" b="1" dirty="0" smtClean="0">
                <a:solidFill>
                  <a:schemeClr val="accent1">
                    <a:lumMod val="75000"/>
                  </a:schemeClr>
                </a:solidFill>
                <a:latin typeface="+mj-lt"/>
                <a:ea typeface="+mj-ea"/>
                <a:cs typeface="+mj-cs"/>
              </a:rPr>
              <a:t>New Index Set</a:t>
            </a:r>
            <a:endParaRPr lang="zh-CN" altLang="en-US" sz="4400" b="1" dirty="0">
              <a:solidFill>
                <a:schemeClr val="accent1">
                  <a:lumMod val="75000"/>
                </a:schemeClr>
              </a:solidFill>
              <a:latin typeface="+mj-lt"/>
              <a:ea typeface="+mj-ea"/>
              <a:cs typeface="+mj-cs"/>
            </a:endParaRPr>
          </a:p>
        </p:txBody>
      </p:sp>
      <mc:AlternateContent xmlns:mc="http://schemas.openxmlformats.org/markup-compatibility/2006" xmlns:a14="http://schemas.microsoft.com/office/drawing/2010/main">
        <mc:Choice Requires="a14">
          <p:sp>
            <p:nvSpPr>
              <p:cNvPr id="5" name="文本框 4"/>
              <p:cNvSpPr txBox="1"/>
              <p:nvPr/>
            </p:nvSpPr>
            <p:spPr>
              <a:xfrm>
                <a:off x="567812" y="1880420"/>
                <a:ext cx="8185895" cy="1574726"/>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en-US" altLang="zh-CN" sz="3600" i="1" smtClean="0">
                              <a:latin typeface="Cambria Math" panose="02040503050406030204" pitchFamily="18" charset="0"/>
                            </a:rPr>
                          </m:ctrlPr>
                        </m:sSubPr>
                        <m:e>
                          <m:r>
                            <a:rPr lang="en-US" altLang="zh-CN" sz="3600" b="0" i="1" smtClean="0">
                              <a:latin typeface="Cambria Math" panose="02040503050406030204" pitchFamily="18" charset="0"/>
                            </a:rPr>
                            <m:t>𝐼</m:t>
                          </m:r>
                        </m:e>
                        <m:sub>
                          <m:r>
                            <a:rPr lang="en-US" altLang="zh-CN" sz="3600" b="0" i="1" smtClean="0">
                              <a:latin typeface="Cambria Math" panose="02040503050406030204" pitchFamily="18" charset="0"/>
                            </a:rPr>
                            <m:t>0</m:t>
                          </m:r>
                        </m:sub>
                      </m:sSub>
                      <m:r>
                        <a:rPr lang="en-US" altLang="zh-CN" sz="3600" b="0" i="1" smtClean="0">
                          <a:latin typeface="Cambria Math" panose="02040503050406030204" pitchFamily="18" charset="0"/>
                        </a:rPr>
                        <m:t>=</m:t>
                      </m:r>
                      <m:r>
                        <a:rPr lang="en-US" altLang="zh-CN" sz="3600" b="0" i="1" smtClean="0">
                          <a:latin typeface="Cambria Math" panose="02040503050406030204" pitchFamily="18" charset="0"/>
                        </a:rPr>
                        <m:t>𝑆</m:t>
                      </m:r>
                      <m:r>
                        <a:rPr lang="en-US" altLang="zh-CN" sz="3600" b="0" i="1" smtClean="0">
                          <a:latin typeface="Cambria Math" panose="02040503050406030204" pitchFamily="18" charset="0"/>
                        </a:rPr>
                        <m:t> ∪  </m:t>
                      </m:r>
                      <m:d>
                        <m:dPr>
                          <m:begChr m:val="{"/>
                          <m:endChr m:val="}"/>
                          <m:ctrlPr>
                            <a:rPr lang="en-US" altLang="zh-CN" sz="3600" b="0" i="1" smtClean="0">
                              <a:latin typeface="Cambria Math" panose="02040503050406030204" pitchFamily="18" charset="0"/>
                              <a:ea typeface="Cambria Math" panose="02040503050406030204" pitchFamily="18" charset="0"/>
                            </a:rPr>
                          </m:ctrlPr>
                        </m:dPr>
                        <m:e>
                          <m:d>
                            <m:dPr>
                              <m:ctrlPr>
                                <a:rPr lang="en-US" altLang="zh-CN" sz="3600" b="0" i="1" smtClean="0">
                                  <a:latin typeface="Cambria Math" panose="02040503050406030204" pitchFamily="18" charset="0"/>
                                  <a:ea typeface="Cambria Math" panose="02040503050406030204" pitchFamily="18" charset="0"/>
                                </a:rPr>
                              </m:ctrlPr>
                            </m:dPr>
                            <m:e>
                              <m:r>
                                <a:rPr lang="en-US" altLang="zh-CN" sz="3600" b="0" i="1" smtClean="0">
                                  <a:latin typeface="Cambria Math" panose="02040503050406030204" pitchFamily="18" charset="0"/>
                                  <a:ea typeface="Cambria Math" panose="02040503050406030204" pitchFamily="18" charset="0"/>
                                </a:rPr>
                                <m:t>𝑑</m:t>
                              </m:r>
                              <m:r>
                                <a:rPr lang="en-US" altLang="zh-CN" sz="3600" b="0" i="1" smtClean="0">
                                  <a:latin typeface="Cambria Math" panose="02040503050406030204" pitchFamily="18" charset="0"/>
                                  <a:ea typeface="Cambria Math" panose="02040503050406030204" pitchFamily="18" charset="0"/>
                                </a:rPr>
                                <m:t>,</m:t>
                              </m:r>
                              <m:r>
                                <a:rPr lang="en-US" altLang="zh-CN" sz="3600" b="0" i="1" smtClean="0">
                                  <a:latin typeface="Cambria Math" panose="02040503050406030204" pitchFamily="18" charset="0"/>
                                  <a:ea typeface="Cambria Math" panose="02040503050406030204" pitchFamily="18" charset="0"/>
                                </a:rPr>
                                <m:t>𝑚</m:t>
                              </m:r>
                            </m:e>
                          </m:d>
                          <m:r>
                            <a:rPr lang="en-US" altLang="zh-CN" sz="3600" b="0" i="1" smtClean="0">
                              <a:latin typeface="Cambria Math" panose="02040503050406030204" pitchFamily="18" charset="0"/>
                              <a:ea typeface="Cambria Math" panose="02040503050406030204" pitchFamily="18" charset="0"/>
                            </a:rPr>
                            <m:t>:</m:t>
                          </m:r>
                          <m:r>
                            <a:rPr lang="en-US" altLang="zh-CN" sz="3600" b="0" i="1" smtClean="0">
                              <a:latin typeface="Cambria Math" panose="02040503050406030204" pitchFamily="18" charset="0"/>
                              <a:ea typeface="Cambria Math" panose="02040503050406030204" pitchFamily="18" charset="0"/>
                            </a:rPr>
                            <m:t>𝑑</m:t>
                          </m:r>
                          <m:r>
                            <a:rPr lang="en-US" altLang="zh-CN" sz="3600" b="0" i="1" smtClean="0">
                              <a:latin typeface="Cambria Math" panose="02040503050406030204" pitchFamily="18" charset="0"/>
                              <a:ea typeface="Cambria Math" panose="02040503050406030204" pitchFamily="18" charset="0"/>
                            </a:rPr>
                            <m:t>∈</m:t>
                          </m:r>
                          <m:d>
                            <m:dPr>
                              <m:begChr m:val="{"/>
                              <m:endChr m:val="}"/>
                              <m:ctrlPr>
                                <a:rPr lang="en-US" altLang="zh-CN" sz="3600" b="0" i="1" smtClean="0">
                                  <a:latin typeface="Cambria Math" panose="02040503050406030204" pitchFamily="18" charset="0"/>
                                  <a:ea typeface="Cambria Math" panose="02040503050406030204" pitchFamily="18" charset="0"/>
                                </a:rPr>
                              </m:ctrlPr>
                            </m:dPr>
                            <m:e>
                              <m:r>
                                <a:rPr lang="en-US" altLang="zh-CN" sz="3600" b="0" i="1" smtClean="0">
                                  <a:latin typeface="Cambria Math" panose="02040503050406030204" pitchFamily="18" charset="0"/>
                                  <a:ea typeface="Cambria Math" panose="02040503050406030204" pitchFamily="18" charset="0"/>
                                </a:rPr>
                                <m:t>←,→</m:t>
                              </m:r>
                            </m:e>
                          </m:d>
                          <m:r>
                            <a:rPr lang="en-US" altLang="zh-CN" sz="3600" b="0" i="1" smtClean="0">
                              <a:latin typeface="Cambria Math" panose="02040503050406030204" pitchFamily="18" charset="0"/>
                              <a:ea typeface="Cambria Math" panose="02040503050406030204" pitchFamily="18" charset="0"/>
                            </a:rPr>
                            <m:t>,</m:t>
                          </m:r>
                          <m:r>
                            <a:rPr lang="en-US" altLang="zh-CN" sz="3600" b="0" i="1" smtClean="0">
                              <a:latin typeface="Cambria Math" panose="02040503050406030204" pitchFamily="18" charset="0"/>
                              <a:ea typeface="Cambria Math" panose="02040503050406030204" pitchFamily="18" charset="0"/>
                            </a:rPr>
                            <m:t>𝑚</m:t>
                          </m:r>
                          <m:r>
                            <a:rPr lang="en-US" altLang="zh-CN" sz="3600" b="0" i="1" smtClean="0">
                              <a:latin typeface="Cambria Math" panose="02040503050406030204" pitchFamily="18" charset="0"/>
                              <a:ea typeface="Cambria Math" panose="02040503050406030204" pitchFamily="18" charset="0"/>
                            </a:rPr>
                            <m:t>∈</m:t>
                          </m:r>
                          <m:d>
                            <m:dPr>
                              <m:begChr m:val="["/>
                              <m:endChr m:val="]"/>
                              <m:ctrlPr>
                                <a:rPr lang="en-US" altLang="zh-CN" sz="3600" b="0" i="1" smtClean="0">
                                  <a:latin typeface="Cambria Math" panose="02040503050406030204" pitchFamily="18" charset="0"/>
                                  <a:ea typeface="Cambria Math" panose="02040503050406030204" pitchFamily="18" charset="0"/>
                                </a:rPr>
                              </m:ctrlPr>
                            </m:dPr>
                            <m:e>
                              <m:r>
                                <a:rPr lang="en-US" altLang="zh-CN" sz="3600" b="0" i="1" smtClean="0">
                                  <a:latin typeface="Cambria Math" panose="02040503050406030204" pitchFamily="18" charset="0"/>
                                  <a:ea typeface="Cambria Math" panose="02040503050406030204" pitchFamily="18" charset="0"/>
                                </a:rPr>
                                <m:t>1,</m:t>
                              </m:r>
                              <m:r>
                                <a:rPr lang="en-US" altLang="zh-CN" sz="3600" b="0" i="1" smtClean="0">
                                  <a:latin typeface="Cambria Math" panose="02040503050406030204" pitchFamily="18" charset="0"/>
                                  <a:ea typeface="Cambria Math" panose="02040503050406030204" pitchFamily="18" charset="0"/>
                                </a:rPr>
                                <m:t>𝑛</m:t>
                              </m:r>
                            </m:e>
                          </m:d>
                        </m:e>
                      </m:d>
                    </m:oMath>
                  </m:oMathPara>
                </a14:m>
                <a:endParaRPr lang="en-US" altLang="zh-CN" sz="3600" b="0" i="1" dirty="0" smtClean="0">
                  <a:latin typeface="Cambria Math" panose="02040503050406030204" pitchFamily="18" charset="0"/>
                  <a:ea typeface="Cambria Math" panose="02040503050406030204" pitchFamily="18" charset="0"/>
                </a:endParaRPr>
              </a:p>
              <a:p>
                <a:pPr>
                  <a:lnSpc>
                    <a:spcPct val="150000"/>
                  </a:lnSpc>
                </a:pPr>
                <a:r>
                  <a:rPr lang="en-US" altLang="zh-CN" sz="3600" dirty="0"/>
                  <a:t>	</a:t>
                </a:r>
                <a:r>
                  <a:rPr lang="en-US" altLang="zh-CN" sz="3600" dirty="0" smtClean="0"/>
                  <a:t>    </a:t>
                </a:r>
                <a14:m>
                  <m:oMath xmlns:m="http://schemas.openxmlformats.org/officeDocument/2006/math">
                    <m:r>
                      <a:rPr lang="en-US" altLang="zh-CN" sz="3600" i="1">
                        <a:latin typeface="Cambria Math" panose="02040503050406030204" pitchFamily="18" charset="0"/>
                        <a:ea typeface="Cambria Math" panose="02040503050406030204" pitchFamily="18" charset="0"/>
                      </a:rPr>
                      <m:t>∪</m:t>
                    </m:r>
                  </m:oMath>
                </a14:m>
                <a:r>
                  <a:rPr lang="en-US" altLang="zh-CN" sz="3600" dirty="0" smtClean="0"/>
                  <a:t>   </a:t>
                </a:r>
                <a14:m>
                  <m:oMath xmlns:m="http://schemas.openxmlformats.org/officeDocument/2006/math">
                    <m:r>
                      <a:rPr lang="en-US" altLang="zh-CN" sz="3600" i="1" dirty="0" smtClean="0">
                        <a:latin typeface="Cambria Math" panose="02040503050406030204" pitchFamily="18" charset="0"/>
                      </a:rPr>
                      <m:t>{</m:t>
                    </m:r>
                    <m:d>
                      <m:dPr>
                        <m:ctrlPr>
                          <a:rPr lang="en-US" altLang="zh-CN" sz="3600" b="0" i="1" dirty="0" smtClean="0">
                            <a:latin typeface="Cambria Math" panose="02040503050406030204" pitchFamily="18" charset="0"/>
                            <a:ea typeface="Cambria Math" panose="02040503050406030204" pitchFamily="18" charset="0"/>
                          </a:rPr>
                        </m:ctrlPr>
                      </m:dPr>
                      <m:e>
                        <m:r>
                          <a:rPr lang="en-US" altLang="zh-CN" sz="3600" b="0" i="1" dirty="0" smtClean="0">
                            <a:latin typeface="Cambria Math" panose="02040503050406030204" pitchFamily="18" charset="0"/>
                          </a:rPr>
                          <m:t>h</m:t>
                        </m:r>
                        <m:r>
                          <a:rPr lang="en-US" altLang="zh-CN" sz="3600" b="0" i="1" dirty="0" smtClean="0">
                            <a:latin typeface="Cambria Math" panose="02040503050406030204" pitchFamily="18" charset="0"/>
                          </a:rPr>
                          <m:t>,</m:t>
                        </m:r>
                        <m:r>
                          <a:rPr lang="en-US" altLang="zh-CN" sz="3600" b="0" i="1" dirty="0" smtClean="0">
                            <a:latin typeface="Cambria Math" panose="02040503050406030204" pitchFamily="18" charset="0"/>
                          </a:rPr>
                          <m:t>𝑑</m:t>
                        </m:r>
                      </m:e>
                    </m:d>
                    <m:r>
                      <a:rPr lang="en-US" altLang="zh-CN" sz="3600" i="1" dirty="0" smtClean="0">
                        <a:latin typeface="Cambria Math" panose="02040503050406030204" pitchFamily="18" charset="0"/>
                      </a:rPr>
                      <m:t>:</m:t>
                    </m:r>
                    <m:r>
                      <a:rPr lang="en-US" altLang="zh-CN" sz="3600" b="0" i="1" dirty="0" smtClean="0">
                        <a:latin typeface="Cambria Math" panose="02040503050406030204" pitchFamily="18" charset="0"/>
                      </a:rPr>
                      <m:t>h</m:t>
                    </m:r>
                    <m:r>
                      <a:rPr lang="en-US" altLang="zh-CN" sz="3600" b="0" i="1" dirty="0" smtClean="0">
                        <a:latin typeface="Cambria Math" panose="02040503050406030204" pitchFamily="18" charset="0"/>
                        <a:ea typeface="Cambria Math" panose="02040503050406030204" pitchFamily="18" charset="0"/>
                      </a:rPr>
                      <m:t>∈</m:t>
                    </m:r>
                    <m:d>
                      <m:dPr>
                        <m:begChr m:val="["/>
                        <m:endChr m:val="]"/>
                        <m:ctrlPr>
                          <a:rPr lang="en-US" altLang="zh-CN" sz="3600" b="0" i="1" dirty="0" smtClean="0">
                            <a:latin typeface="Cambria Math" panose="02040503050406030204" pitchFamily="18" charset="0"/>
                            <a:ea typeface="Cambria Math" panose="02040503050406030204" pitchFamily="18" charset="0"/>
                          </a:rPr>
                        </m:ctrlPr>
                      </m:dPr>
                      <m:e>
                        <m:r>
                          <a:rPr lang="en-US" altLang="zh-CN" sz="3600" b="0" i="1" dirty="0" smtClean="0">
                            <a:latin typeface="Cambria Math" panose="02040503050406030204" pitchFamily="18" charset="0"/>
                            <a:ea typeface="Cambria Math" panose="02040503050406030204" pitchFamily="18" charset="0"/>
                          </a:rPr>
                          <m:t>0,</m:t>
                        </m:r>
                        <m:r>
                          <a:rPr lang="en-US" altLang="zh-CN" sz="3600" b="0" i="1" dirty="0" smtClean="0">
                            <a:latin typeface="Cambria Math" panose="02040503050406030204" pitchFamily="18" charset="0"/>
                            <a:ea typeface="Cambria Math" panose="02040503050406030204" pitchFamily="18" charset="0"/>
                          </a:rPr>
                          <m:t>𝑛</m:t>
                        </m:r>
                      </m:e>
                    </m:d>
                    <m:r>
                      <a:rPr lang="en-US" altLang="zh-CN" sz="3600" b="0" i="1" dirty="0" smtClean="0">
                        <a:latin typeface="Cambria Math" panose="02040503050406030204" pitchFamily="18" charset="0"/>
                        <a:ea typeface="Cambria Math" panose="02040503050406030204" pitchFamily="18" charset="0"/>
                      </a:rPr>
                      <m:t>,</m:t>
                    </m:r>
                    <m:r>
                      <a:rPr lang="en-US" altLang="zh-CN" sz="3600" i="1">
                        <a:latin typeface="Cambria Math" panose="02040503050406030204" pitchFamily="18" charset="0"/>
                        <a:ea typeface="Cambria Math" panose="02040503050406030204" pitchFamily="18" charset="0"/>
                      </a:rPr>
                      <m:t>𝑑</m:t>
                    </m:r>
                    <m:r>
                      <a:rPr lang="en-US" altLang="zh-CN" sz="3600" i="1">
                        <a:latin typeface="Cambria Math" panose="02040503050406030204" pitchFamily="18" charset="0"/>
                        <a:ea typeface="Cambria Math" panose="02040503050406030204" pitchFamily="18" charset="0"/>
                      </a:rPr>
                      <m:t>∈</m:t>
                    </m:r>
                    <m:d>
                      <m:dPr>
                        <m:begChr m:val="{"/>
                        <m:endChr m:val="}"/>
                        <m:ctrlPr>
                          <a:rPr lang="en-US" altLang="zh-CN" sz="3600" i="1">
                            <a:latin typeface="Cambria Math" panose="02040503050406030204" pitchFamily="18" charset="0"/>
                            <a:ea typeface="Cambria Math" panose="02040503050406030204" pitchFamily="18" charset="0"/>
                          </a:rPr>
                        </m:ctrlPr>
                      </m:dPr>
                      <m:e>
                        <m:r>
                          <a:rPr lang="en-US" altLang="zh-CN" sz="3600" i="1">
                            <a:latin typeface="Cambria Math" panose="02040503050406030204" pitchFamily="18" charset="0"/>
                            <a:ea typeface="Cambria Math" panose="02040503050406030204" pitchFamily="18" charset="0"/>
                          </a:rPr>
                          <m:t>←,→</m:t>
                        </m:r>
                      </m:e>
                    </m:d>
                  </m:oMath>
                </a14:m>
                <a:endParaRPr lang="zh-CN" altLang="en-US" sz="3600" dirty="0"/>
              </a:p>
            </p:txBody>
          </p:sp>
        </mc:Choice>
        <mc:Fallback xmlns="">
          <p:sp>
            <p:nvSpPr>
              <p:cNvPr id="5" name="文本框 4"/>
              <p:cNvSpPr txBox="1">
                <a:spLocks noRot="1" noChangeAspect="1" noMove="1" noResize="1" noEditPoints="1" noAdjustHandles="1" noChangeArrowheads="1" noChangeShapeType="1" noTextEdit="1"/>
              </p:cNvSpPr>
              <p:nvPr/>
            </p:nvSpPr>
            <p:spPr>
              <a:xfrm>
                <a:off x="567812" y="1880420"/>
                <a:ext cx="8185895" cy="1574726"/>
              </a:xfrm>
              <a:prstGeom prst="rect">
                <a:avLst/>
              </a:prstGeom>
              <a:blipFill rotWithShape="0">
                <a:blip r:embed="rId3"/>
                <a:stretch>
                  <a:fillRect/>
                </a:stretch>
              </a:blipFill>
            </p:spPr>
            <p:txBody>
              <a:bodyPr/>
              <a:lstStyle/>
              <a:p>
                <a:r>
                  <a:rPr lang="zh-CN" altLang="en-US">
                    <a:noFill/>
                  </a:rPr>
                  <a:t> </a:t>
                </a:r>
              </a:p>
            </p:txBody>
          </p:sp>
        </mc:Fallback>
      </mc:AlternateContent>
      <p:sp>
        <p:nvSpPr>
          <p:cNvPr id="6" name="文本框 5"/>
          <p:cNvSpPr txBox="1"/>
          <p:nvPr/>
        </p:nvSpPr>
        <p:spPr>
          <a:xfrm>
            <a:off x="567812" y="3821935"/>
            <a:ext cx="8259096" cy="2062103"/>
          </a:xfrm>
          <a:prstGeom prst="rect">
            <a:avLst/>
          </a:prstGeom>
          <a:noFill/>
        </p:spPr>
        <p:txBody>
          <a:bodyPr wrap="square" rtlCol="0">
            <a:spAutoFit/>
          </a:bodyPr>
          <a:lstStyle/>
          <a:p>
            <a:r>
              <a:rPr lang="en-US" altLang="zh-CN" sz="3200" dirty="0" smtClean="0"/>
              <a:t>S : The index set within length limit b</a:t>
            </a:r>
          </a:p>
          <a:p>
            <a:r>
              <a:rPr lang="en-US" altLang="zh-CN" sz="3200" dirty="0"/>
              <a:t>d</a:t>
            </a:r>
            <a:r>
              <a:rPr lang="en-US" altLang="zh-CN" sz="3200" dirty="0" smtClean="0"/>
              <a:t> : direction</a:t>
            </a:r>
          </a:p>
          <a:p>
            <a:r>
              <a:rPr lang="en-US" altLang="zh-CN" sz="3200" dirty="0"/>
              <a:t>m</a:t>
            </a:r>
            <a:r>
              <a:rPr lang="en-US" altLang="zh-CN" sz="3200" dirty="0" smtClean="0"/>
              <a:t> : index m can be a modifier</a:t>
            </a:r>
          </a:p>
          <a:p>
            <a:r>
              <a:rPr lang="en-US" altLang="zh-CN" sz="3200" dirty="0"/>
              <a:t>h</a:t>
            </a:r>
            <a:r>
              <a:rPr lang="en-US" altLang="zh-CN" sz="3200" dirty="0" smtClean="0"/>
              <a:t> : index h can be a head</a:t>
            </a:r>
            <a:endParaRPr lang="zh-CN" altLang="en-US" sz="3200" dirty="0"/>
          </a:p>
        </p:txBody>
      </p:sp>
      <p:grpSp>
        <p:nvGrpSpPr>
          <p:cNvPr id="13" name="组合 12"/>
          <p:cNvGrpSpPr/>
          <p:nvPr/>
        </p:nvGrpSpPr>
        <p:grpSpPr>
          <a:xfrm>
            <a:off x="8105775" y="2847975"/>
            <a:ext cx="4086225" cy="4010025"/>
            <a:chOff x="8105775" y="2847975"/>
            <a:chExt cx="4086225" cy="4010025"/>
          </a:xfrm>
        </p:grpSpPr>
        <p:pic>
          <p:nvPicPr>
            <p:cNvPr id="7" name="图片 6"/>
            <p:cNvPicPr>
              <a:picLocks noChangeAspect="1"/>
            </p:cNvPicPr>
            <p:nvPr/>
          </p:nvPicPr>
          <p:blipFill>
            <a:blip r:embed="rId4"/>
            <a:stretch>
              <a:fillRect/>
            </a:stretch>
          </p:blipFill>
          <p:spPr>
            <a:xfrm>
              <a:off x="8105775" y="2847975"/>
              <a:ext cx="4086225" cy="4010025"/>
            </a:xfrm>
            <a:prstGeom prst="rect">
              <a:avLst/>
            </a:prstGeom>
          </p:spPr>
        </p:pic>
        <p:sp>
          <p:nvSpPr>
            <p:cNvPr id="8" name="圆角矩形 7"/>
            <p:cNvSpPr/>
            <p:nvPr/>
          </p:nvSpPr>
          <p:spPr>
            <a:xfrm>
              <a:off x="9748684" y="3440398"/>
              <a:ext cx="353961" cy="3646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365227" y="4197482"/>
              <a:ext cx="353961" cy="37451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10117393" y="5318804"/>
              <a:ext cx="353961" cy="3646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0505766" y="5313888"/>
              <a:ext cx="353961" cy="37451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1248102" y="5313888"/>
              <a:ext cx="353961" cy="37451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E70804D4-5C84-4401-8D08-9E7ABBDDADC7}" type="slidenum">
              <a:rPr lang="zh-CN" altLang="en-US" smtClean="0"/>
              <a:t>13</a:t>
            </a:fld>
            <a:endParaRPr lang="zh-CN" altLang="en-US"/>
          </a:p>
        </p:txBody>
      </p:sp>
    </p:spTree>
    <p:extLst>
      <p:ext uri="{BB962C8B-B14F-4D97-AF65-F5344CB8AC3E}">
        <p14:creationId xmlns:p14="http://schemas.microsoft.com/office/powerpoint/2010/main" val="560991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srcRect l="302" r="1" b="1084"/>
          <a:stretch/>
        </p:blipFill>
        <p:spPr>
          <a:xfrm>
            <a:off x="383457" y="818689"/>
            <a:ext cx="10749731" cy="6039311"/>
          </a:xfrm>
          <a:prstGeom prst="rect">
            <a:avLst/>
          </a:prstGeom>
        </p:spPr>
      </p:pic>
      <p:sp>
        <p:nvSpPr>
          <p:cNvPr id="5" name="文本框 4"/>
          <p:cNvSpPr txBox="1"/>
          <p:nvPr/>
        </p:nvSpPr>
        <p:spPr>
          <a:xfrm>
            <a:off x="132235" y="116958"/>
            <a:ext cx="8105613" cy="701731"/>
          </a:xfrm>
          <a:prstGeom prst="rect">
            <a:avLst/>
          </a:prstGeom>
          <a:noFill/>
        </p:spPr>
        <p:txBody>
          <a:bodyPr wrap="square" rtlCol="0">
            <a:spAutoFit/>
          </a:bodyPr>
          <a:lstStyle/>
          <a:p>
            <a:pPr>
              <a:lnSpc>
                <a:spcPct val="90000"/>
              </a:lnSpc>
              <a:spcBef>
                <a:spcPct val="0"/>
              </a:spcBef>
            </a:pPr>
            <a:r>
              <a:rPr lang="en-US" altLang="zh-CN" sz="4400" b="1" dirty="0" smtClean="0">
                <a:solidFill>
                  <a:schemeClr val="accent1">
                    <a:lumMod val="75000"/>
                  </a:schemeClr>
                </a:solidFill>
                <a:latin typeface="+mj-lt"/>
                <a:ea typeface="+mj-ea"/>
                <a:cs typeface="+mj-cs"/>
              </a:rPr>
              <a:t>Overview of Parsing : Vine Cascade </a:t>
            </a:r>
            <a:endParaRPr lang="zh-CN" altLang="en-US" sz="4400" b="1" dirty="0">
              <a:solidFill>
                <a:schemeClr val="accent1">
                  <a:lumMod val="75000"/>
                </a:schemeClr>
              </a:solidFill>
              <a:latin typeface="+mj-lt"/>
              <a:ea typeface="+mj-ea"/>
              <a:cs typeface="+mj-cs"/>
            </a:endParaRPr>
          </a:p>
        </p:txBody>
      </p:sp>
      <p:sp>
        <p:nvSpPr>
          <p:cNvPr id="6" name="灯片编号占位符 5"/>
          <p:cNvSpPr>
            <a:spLocks noGrp="1"/>
          </p:cNvSpPr>
          <p:nvPr>
            <p:ph type="sldNum" sz="quarter" idx="12"/>
          </p:nvPr>
        </p:nvSpPr>
        <p:spPr/>
        <p:txBody>
          <a:bodyPr/>
          <a:lstStyle/>
          <a:p>
            <a:fld id="{E70804D4-5C84-4401-8D08-9E7ABBDDADC7}" type="slidenum">
              <a:rPr lang="zh-CN" altLang="en-US" smtClean="0"/>
              <a:t>14</a:t>
            </a:fld>
            <a:endParaRPr lang="zh-CN" altLang="en-US"/>
          </a:p>
        </p:txBody>
      </p:sp>
    </p:spTree>
    <p:extLst>
      <p:ext uri="{BB962C8B-B14F-4D97-AF65-F5344CB8AC3E}">
        <p14:creationId xmlns:p14="http://schemas.microsoft.com/office/powerpoint/2010/main" val="3525020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2692993" y="5253464"/>
            <a:ext cx="2131573" cy="1604536"/>
          </a:xfrm>
          <a:prstGeom prst="rect">
            <a:avLst/>
          </a:prstGeom>
        </p:spPr>
      </p:pic>
      <p:pic>
        <p:nvPicPr>
          <p:cNvPr id="5" name="图片 4"/>
          <p:cNvPicPr>
            <a:picLocks noChangeAspect="1"/>
          </p:cNvPicPr>
          <p:nvPr/>
        </p:nvPicPr>
        <p:blipFill>
          <a:blip r:embed="rId4"/>
          <a:stretch>
            <a:fillRect/>
          </a:stretch>
        </p:blipFill>
        <p:spPr>
          <a:xfrm>
            <a:off x="2860800" y="2543594"/>
            <a:ext cx="1839401" cy="1768655"/>
          </a:xfrm>
          <a:prstGeom prst="rect">
            <a:avLst/>
          </a:prstGeom>
        </p:spPr>
      </p:pic>
      <p:pic>
        <p:nvPicPr>
          <p:cNvPr id="4" name="图片 3"/>
          <p:cNvPicPr>
            <a:picLocks noChangeAspect="1"/>
          </p:cNvPicPr>
          <p:nvPr/>
        </p:nvPicPr>
        <p:blipFill>
          <a:blip r:embed="rId5"/>
          <a:stretch>
            <a:fillRect/>
          </a:stretch>
        </p:blipFill>
        <p:spPr>
          <a:xfrm>
            <a:off x="2985165" y="1236336"/>
            <a:ext cx="1839401" cy="1542723"/>
          </a:xfrm>
          <a:prstGeom prst="rect">
            <a:avLst/>
          </a:prstGeom>
        </p:spPr>
      </p:pic>
      <p:pic>
        <p:nvPicPr>
          <p:cNvPr id="7" name="图片 6"/>
          <p:cNvPicPr>
            <a:picLocks noChangeAspect="1"/>
          </p:cNvPicPr>
          <p:nvPr/>
        </p:nvPicPr>
        <p:blipFill>
          <a:blip r:embed="rId6"/>
          <a:stretch>
            <a:fillRect/>
          </a:stretch>
        </p:blipFill>
        <p:spPr>
          <a:xfrm>
            <a:off x="2971708" y="4086317"/>
            <a:ext cx="1776466" cy="1379244"/>
          </a:xfrm>
          <a:prstGeom prst="rect">
            <a:avLst/>
          </a:prstGeom>
        </p:spPr>
      </p:pic>
      <p:sp>
        <p:nvSpPr>
          <p:cNvPr id="9" name="文本框 8"/>
          <p:cNvSpPr txBox="1"/>
          <p:nvPr/>
        </p:nvSpPr>
        <p:spPr>
          <a:xfrm>
            <a:off x="294467" y="345043"/>
            <a:ext cx="8105613" cy="701731"/>
          </a:xfrm>
          <a:prstGeom prst="rect">
            <a:avLst/>
          </a:prstGeom>
          <a:noFill/>
        </p:spPr>
        <p:txBody>
          <a:bodyPr wrap="square" rtlCol="0">
            <a:spAutoFit/>
          </a:bodyPr>
          <a:lstStyle/>
          <a:p>
            <a:pPr>
              <a:lnSpc>
                <a:spcPct val="90000"/>
              </a:lnSpc>
              <a:spcBef>
                <a:spcPct val="0"/>
              </a:spcBef>
            </a:pPr>
            <a:r>
              <a:rPr lang="en-US" altLang="zh-CN" sz="4400" b="1" dirty="0" smtClean="0">
                <a:solidFill>
                  <a:schemeClr val="accent1">
                    <a:lumMod val="75000"/>
                  </a:schemeClr>
                </a:solidFill>
                <a:latin typeface="+mj-lt"/>
                <a:ea typeface="+mj-ea"/>
                <a:cs typeface="+mj-cs"/>
              </a:rPr>
              <a:t>Vine </a:t>
            </a:r>
            <a:r>
              <a:rPr lang="en-US" altLang="zh-CN" sz="4400" b="1" dirty="0" smtClean="0">
                <a:solidFill>
                  <a:schemeClr val="accent1">
                    <a:lumMod val="75000"/>
                  </a:schemeClr>
                </a:solidFill>
                <a:latin typeface="+mj-lt"/>
                <a:ea typeface="+mj-ea"/>
                <a:cs typeface="+mj-cs"/>
              </a:rPr>
              <a:t>Pruning </a:t>
            </a:r>
            <a:r>
              <a:rPr lang="en-US" altLang="zh-CN" sz="4400" b="1" dirty="0" smtClean="0">
                <a:solidFill>
                  <a:schemeClr val="accent1">
                    <a:lumMod val="75000"/>
                  </a:schemeClr>
                </a:solidFill>
                <a:latin typeface="+mj-lt"/>
                <a:ea typeface="+mj-ea"/>
                <a:cs typeface="+mj-cs"/>
              </a:rPr>
              <a:t>Rules</a:t>
            </a:r>
            <a:endParaRPr lang="zh-CN" altLang="en-US" sz="4400" b="1" dirty="0">
              <a:solidFill>
                <a:schemeClr val="accent1">
                  <a:lumMod val="75000"/>
                </a:schemeClr>
              </a:solidFill>
              <a:latin typeface="+mj-lt"/>
              <a:ea typeface="+mj-ea"/>
              <a:cs typeface="+mj-cs"/>
            </a:endParaRPr>
          </a:p>
        </p:txBody>
      </p:sp>
      <p:sp>
        <p:nvSpPr>
          <p:cNvPr id="10" name="文本框 9"/>
          <p:cNvSpPr txBox="1"/>
          <p:nvPr/>
        </p:nvSpPr>
        <p:spPr>
          <a:xfrm>
            <a:off x="292566" y="2146198"/>
            <a:ext cx="2478230" cy="461665"/>
          </a:xfrm>
          <a:prstGeom prst="rect">
            <a:avLst/>
          </a:prstGeom>
          <a:noFill/>
        </p:spPr>
        <p:txBody>
          <a:bodyPr wrap="square" rtlCol="0">
            <a:spAutoFit/>
          </a:bodyPr>
          <a:lstStyle/>
          <a:p>
            <a:r>
              <a:rPr lang="en-US" altLang="zh-CN" sz="2400" dirty="0" smtClean="0">
                <a:solidFill>
                  <a:schemeClr val="accent1">
                    <a:lumMod val="75000"/>
                  </a:schemeClr>
                </a:solidFill>
              </a:rPr>
              <a:t>Four Symbols:</a:t>
            </a:r>
            <a:endParaRPr lang="zh-CN" altLang="en-US" sz="2400" dirty="0">
              <a:solidFill>
                <a:schemeClr val="accent1">
                  <a:lumMod val="75000"/>
                </a:schemeClr>
              </a:solidFill>
            </a:endParaRPr>
          </a:p>
        </p:txBody>
      </p:sp>
      <p:sp>
        <p:nvSpPr>
          <p:cNvPr id="11" name="文本框 10"/>
          <p:cNvSpPr txBox="1"/>
          <p:nvPr/>
        </p:nvSpPr>
        <p:spPr>
          <a:xfrm>
            <a:off x="5159169" y="1776866"/>
            <a:ext cx="2362508" cy="461665"/>
          </a:xfrm>
          <a:prstGeom prst="rect">
            <a:avLst/>
          </a:prstGeom>
          <a:noFill/>
        </p:spPr>
        <p:txBody>
          <a:bodyPr wrap="square" rtlCol="0">
            <a:spAutoFit/>
          </a:bodyPr>
          <a:lstStyle/>
          <a:p>
            <a:r>
              <a:rPr lang="en-US" altLang="zh-CN" sz="2400" dirty="0" smtClean="0"/>
              <a:t>m modifies h</a:t>
            </a:r>
            <a:endParaRPr lang="zh-CN" altLang="en-US" sz="2400" dirty="0"/>
          </a:p>
        </p:txBody>
      </p:sp>
      <p:sp>
        <p:nvSpPr>
          <p:cNvPr id="12" name="文本框 11"/>
          <p:cNvSpPr txBox="1"/>
          <p:nvPr/>
        </p:nvSpPr>
        <p:spPr>
          <a:xfrm>
            <a:off x="5159169" y="3107838"/>
            <a:ext cx="5310111" cy="461665"/>
          </a:xfrm>
          <a:prstGeom prst="rect">
            <a:avLst/>
          </a:prstGeom>
          <a:noFill/>
        </p:spPr>
        <p:txBody>
          <a:bodyPr wrap="square" rtlCol="0">
            <a:spAutoFit/>
          </a:bodyPr>
          <a:lstStyle/>
          <a:p>
            <a:r>
              <a:rPr lang="en-US" altLang="zh-CN" sz="2400" dirty="0" smtClean="0"/>
              <a:t>A complete </a:t>
            </a:r>
            <a:r>
              <a:rPr lang="en-US" altLang="zh-CN" sz="2400" dirty="0" err="1" smtClean="0"/>
              <a:t>subtree</a:t>
            </a:r>
            <a:r>
              <a:rPr lang="en-US" altLang="zh-CN" sz="2400" dirty="0" smtClean="0"/>
              <a:t> from h to e</a:t>
            </a:r>
            <a:endParaRPr lang="zh-CN" altLang="en-US" sz="2400" dirty="0"/>
          </a:p>
        </p:txBody>
      </p:sp>
      <p:sp>
        <p:nvSpPr>
          <p:cNvPr id="13" name="文本框 12"/>
          <p:cNvSpPr txBox="1"/>
          <p:nvPr/>
        </p:nvSpPr>
        <p:spPr>
          <a:xfrm>
            <a:off x="5159168" y="4467852"/>
            <a:ext cx="8241001" cy="461665"/>
          </a:xfrm>
          <a:prstGeom prst="rect">
            <a:avLst/>
          </a:prstGeom>
          <a:noFill/>
        </p:spPr>
        <p:txBody>
          <a:bodyPr wrap="square" rtlCol="0">
            <a:spAutoFit/>
          </a:bodyPr>
          <a:lstStyle/>
          <a:p>
            <a:r>
              <a:rPr lang="en-US" altLang="zh-CN" sz="2400" dirty="0" smtClean="0"/>
              <a:t>e has not taken a close (within b) head to its left</a:t>
            </a:r>
            <a:endParaRPr lang="zh-CN" altLang="en-US" sz="2400" dirty="0"/>
          </a:p>
        </p:txBody>
      </p:sp>
      <p:sp>
        <p:nvSpPr>
          <p:cNvPr id="14" name="文本框 13"/>
          <p:cNvSpPr txBox="1"/>
          <p:nvPr/>
        </p:nvSpPr>
        <p:spPr>
          <a:xfrm>
            <a:off x="5159169" y="5871544"/>
            <a:ext cx="10058238" cy="461665"/>
          </a:xfrm>
          <a:prstGeom prst="rect">
            <a:avLst/>
          </a:prstGeom>
          <a:noFill/>
        </p:spPr>
        <p:txBody>
          <a:bodyPr wrap="square" rtlCol="0">
            <a:spAutoFit/>
          </a:bodyPr>
          <a:lstStyle/>
          <a:p>
            <a:r>
              <a:rPr lang="en-US" altLang="zh-CN" sz="2400" dirty="0" smtClean="0"/>
              <a:t>e </a:t>
            </a:r>
            <a:r>
              <a:rPr lang="en-US" altLang="zh-CN" sz="2400" dirty="0"/>
              <a:t>has not taken a close (within b) head to </a:t>
            </a:r>
            <a:r>
              <a:rPr lang="en-US" altLang="zh-CN" sz="2400" dirty="0" smtClean="0"/>
              <a:t>its right</a:t>
            </a:r>
            <a:endParaRPr lang="zh-CN" altLang="en-US" sz="2400" dirty="0"/>
          </a:p>
        </p:txBody>
      </p:sp>
      <p:sp>
        <p:nvSpPr>
          <p:cNvPr id="15" name="灯片编号占位符 14"/>
          <p:cNvSpPr>
            <a:spLocks noGrp="1"/>
          </p:cNvSpPr>
          <p:nvPr>
            <p:ph type="sldNum" sz="quarter" idx="12"/>
          </p:nvPr>
        </p:nvSpPr>
        <p:spPr/>
        <p:txBody>
          <a:bodyPr/>
          <a:lstStyle/>
          <a:p>
            <a:fld id="{E70804D4-5C84-4401-8D08-9E7ABBDDADC7}" type="slidenum">
              <a:rPr lang="zh-CN" altLang="en-US" smtClean="0"/>
              <a:t>15</a:t>
            </a:fld>
            <a:endParaRPr lang="zh-CN" altLang="en-US"/>
          </a:p>
        </p:txBody>
      </p:sp>
    </p:spTree>
    <p:extLst>
      <p:ext uri="{BB962C8B-B14F-4D97-AF65-F5344CB8AC3E}">
        <p14:creationId xmlns:p14="http://schemas.microsoft.com/office/powerpoint/2010/main" val="166773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112581" y="1505424"/>
            <a:ext cx="9194309" cy="2415663"/>
          </a:xfrm>
          <a:prstGeom prst="rect">
            <a:avLst/>
          </a:prstGeom>
        </p:spPr>
      </p:pic>
      <p:sp>
        <p:nvSpPr>
          <p:cNvPr id="5" name="文本框 4"/>
          <p:cNvSpPr txBox="1"/>
          <p:nvPr/>
        </p:nvSpPr>
        <p:spPr>
          <a:xfrm>
            <a:off x="294467" y="345043"/>
            <a:ext cx="8105613" cy="701731"/>
          </a:xfrm>
          <a:prstGeom prst="rect">
            <a:avLst/>
          </a:prstGeom>
          <a:noFill/>
        </p:spPr>
        <p:txBody>
          <a:bodyPr wrap="square" rtlCol="0">
            <a:spAutoFit/>
          </a:bodyPr>
          <a:lstStyle/>
          <a:p>
            <a:pPr>
              <a:lnSpc>
                <a:spcPct val="90000"/>
              </a:lnSpc>
              <a:spcBef>
                <a:spcPct val="0"/>
              </a:spcBef>
            </a:pPr>
            <a:r>
              <a:rPr lang="en-US" altLang="zh-CN" sz="4400" b="1" dirty="0" smtClean="0">
                <a:solidFill>
                  <a:schemeClr val="accent1">
                    <a:lumMod val="75000"/>
                  </a:schemeClr>
                </a:solidFill>
                <a:latin typeface="+mj-lt"/>
                <a:ea typeface="+mj-ea"/>
                <a:cs typeface="+mj-cs"/>
              </a:rPr>
              <a:t>Vine </a:t>
            </a:r>
            <a:r>
              <a:rPr lang="en-US" altLang="zh-CN" sz="4400" b="1" dirty="0" smtClean="0">
                <a:solidFill>
                  <a:schemeClr val="accent1">
                    <a:lumMod val="75000"/>
                  </a:schemeClr>
                </a:solidFill>
                <a:latin typeface="+mj-lt"/>
                <a:ea typeface="+mj-ea"/>
                <a:cs typeface="+mj-cs"/>
              </a:rPr>
              <a:t>Pruning </a:t>
            </a:r>
            <a:r>
              <a:rPr lang="en-US" altLang="zh-CN" sz="4400" b="1" dirty="0" smtClean="0">
                <a:solidFill>
                  <a:schemeClr val="accent1">
                    <a:lumMod val="75000"/>
                  </a:schemeClr>
                </a:solidFill>
                <a:latin typeface="+mj-lt"/>
                <a:ea typeface="+mj-ea"/>
                <a:cs typeface="+mj-cs"/>
              </a:rPr>
              <a:t>Rules</a:t>
            </a:r>
            <a:endParaRPr lang="zh-CN" altLang="en-US" sz="4400" b="1" dirty="0">
              <a:solidFill>
                <a:schemeClr val="accent1">
                  <a:lumMod val="75000"/>
                </a:schemeClr>
              </a:solidFill>
              <a:latin typeface="+mj-lt"/>
              <a:ea typeface="+mj-ea"/>
              <a:cs typeface="+mj-cs"/>
            </a:endParaRPr>
          </a:p>
        </p:txBody>
      </p:sp>
      <p:sp>
        <p:nvSpPr>
          <p:cNvPr id="6" name="文本框 5"/>
          <p:cNvSpPr txBox="1"/>
          <p:nvPr/>
        </p:nvSpPr>
        <p:spPr>
          <a:xfrm>
            <a:off x="484294" y="1274592"/>
            <a:ext cx="2478230" cy="461665"/>
          </a:xfrm>
          <a:prstGeom prst="rect">
            <a:avLst/>
          </a:prstGeom>
          <a:noFill/>
        </p:spPr>
        <p:txBody>
          <a:bodyPr wrap="square" rtlCol="0">
            <a:spAutoFit/>
          </a:bodyPr>
          <a:lstStyle/>
          <a:p>
            <a:r>
              <a:rPr lang="en-US" altLang="zh-CN" sz="2400" dirty="0" smtClean="0">
                <a:solidFill>
                  <a:schemeClr val="accent1">
                    <a:lumMod val="75000"/>
                  </a:schemeClr>
                </a:solidFill>
              </a:rPr>
              <a:t>Initial state:</a:t>
            </a:r>
            <a:endParaRPr lang="zh-CN" altLang="en-US" sz="2400" dirty="0">
              <a:solidFill>
                <a:schemeClr val="accent1">
                  <a:lumMod val="75000"/>
                </a:schemeClr>
              </a:solidFill>
            </a:endParaRPr>
          </a:p>
        </p:txBody>
      </p:sp>
      <p:sp>
        <p:nvSpPr>
          <p:cNvPr id="7" name="文本框 6"/>
          <p:cNvSpPr txBox="1"/>
          <p:nvPr/>
        </p:nvSpPr>
        <p:spPr>
          <a:xfrm>
            <a:off x="484294" y="4148904"/>
            <a:ext cx="2478230" cy="461665"/>
          </a:xfrm>
          <a:prstGeom prst="rect">
            <a:avLst/>
          </a:prstGeom>
          <a:noFill/>
        </p:spPr>
        <p:txBody>
          <a:bodyPr wrap="square" rtlCol="0">
            <a:spAutoFit/>
          </a:bodyPr>
          <a:lstStyle/>
          <a:p>
            <a:r>
              <a:rPr lang="en-US" altLang="zh-CN" sz="2400" dirty="0" smtClean="0">
                <a:solidFill>
                  <a:schemeClr val="accent1">
                    <a:lumMod val="75000"/>
                  </a:schemeClr>
                </a:solidFill>
              </a:rPr>
              <a:t>Final state:</a:t>
            </a:r>
            <a:endParaRPr lang="zh-CN" altLang="en-US" sz="2400" dirty="0">
              <a:solidFill>
                <a:schemeClr val="accent1">
                  <a:lumMod val="75000"/>
                </a:schemeClr>
              </a:solidFill>
            </a:endParaRPr>
          </a:p>
        </p:txBody>
      </p:sp>
      <p:pic>
        <p:nvPicPr>
          <p:cNvPr id="8" name="图片 7"/>
          <p:cNvPicPr>
            <a:picLocks noChangeAspect="1"/>
          </p:cNvPicPr>
          <p:nvPr/>
        </p:nvPicPr>
        <p:blipFill>
          <a:blip r:embed="rId4"/>
          <a:stretch>
            <a:fillRect/>
          </a:stretch>
        </p:blipFill>
        <p:spPr>
          <a:xfrm>
            <a:off x="1365300" y="4610569"/>
            <a:ext cx="8221151" cy="2012882"/>
          </a:xfrm>
          <a:prstGeom prst="rect">
            <a:avLst/>
          </a:prstGeom>
        </p:spPr>
      </p:pic>
      <p:sp>
        <p:nvSpPr>
          <p:cNvPr id="9" name="灯片编号占位符 8"/>
          <p:cNvSpPr>
            <a:spLocks noGrp="1"/>
          </p:cNvSpPr>
          <p:nvPr>
            <p:ph type="sldNum" sz="quarter" idx="12"/>
          </p:nvPr>
        </p:nvSpPr>
        <p:spPr/>
        <p:txBody>
          <a:bodyPr/>
          <a:lstStyle/>
          <a:p>
            <a:fld id="{E70804D4-5C84-4401-8D08-9E7ABBDDADC7}" type="slidenum">
              <a:rPr lang="zh-CN" altLang="en-US" smtClean="0"/>
              <a:t>16</a:t>
            </a:fld>
            <a:endParaRPr lang="zh-CN" altLang="en-US"/>
          </a:p>
        </p:txBody>
      </p:sp>
      <p:sp>
        <p:nvSpPr>
          <p:cNvPr id="10" name="文本框 9"/>
          <p:cNvSpPr txBox="1"/>
          <p:nvPr/>
        </p:nvSpPr>
        <p:spPr>
          <a:xfrm>
            <a:off x="5583610" y="3941155"/>
            <a:ext cx="2307772" cy="369332"/>
          </a:xfrm>
          <a:prstGeom prst="rect">
            <a:avLst/>
          </a:prstGeom>
          <a:noFill/>
        </p:spPr>
        <p:txBody>
          <a:bodyPr wrap="square" rtlCol="0">
            <a:spAutoFit/>
          </a:bodyPr>
          <a:lstStyle/>
          <a:p>
            <a:r>
              <a:rPr lang="en-US" altLang="zh-CN" dirty="0" smtClean="0"/>
              <a:t>DP inference</a:t>
            </a:r>
            <a:endParaRPr lang="zh-CN" altLang="en-US" dirty="0"/>
          </a:p>
        </p:txBody>
      </p:sp>
      <p:sp>
        <p:nvSpPr>
          <p:cNvPr id="11" name="下箭头 10"/>
          <p:cNvSpPr/>
          <p:nvPr/>
        </p:nvSpPr>
        <p:spPr>
          <a:xfrm>
            <a:off x="5120601" y="3777269"/>
            <a:ext cx="355274" cy="602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91878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4467" y="345043"/>
            <a:ext cx="8105613" cy="701731"/>
          </a:xfrm>
          <a:prstGeom prst="rect">
            <a:avLst/>
          </a:prstGeom>
          <a:noFill/>
        </p:spPr>
        <p:txBody>
          <a:bodyPr wrap="square" rtlCol="0">
            <a:spAutoFit/>
          </a:bodyPr>
          <a:lstStyle/>
          <a:p>
            <a:pPr>
              <a:lnSpc>
                <a:spcPct val="90000"/>
              </a:lnSpc>
              <a:spcBef>
                <a:spcPct val="0"/>
              </a:spcBef>
            </a:pPr>
            <a:r>
              <a:rPr lang="en-US" altLang="zh-CN" sz="4400" b="1" dirty="0" smtClean="0">
                <a:solidFill>
                  <a:schemeClr val="accent1">
                    <a:lumMod val="75000"/>
                  </a:schemeClr>
                </a:solidFill>
                <a:latin typeface="+mj-lt"/>
                <a:ea typeface="+mj-ea"/>
                <a:cs typeface="+mj-cs"/>
              </a:rPr>
              <a:t>Vine </a:t>
            </a:r>
            <a:r>
              <a:rPr lang="en-US" altLang="zh-CN" sz="4400" b="1" dirty="0" smtClean="0">
                <a:solidFill>
                  <a:schemeClr val="accent1">
                    <a:lumMod val="75000"/>
                  </a:schemeClr>
                </a:solidFill>
                <a:latin typeface="+mj-lt"/>
                <a:ea typeface="+mj-ea"/>
                <a:cs typeface="+mj-cs"/>
              </a:rPr>
              <a:t>Pruning </a:t>
            </a:r>
            <a:r>
              <a:rPr lang="en-US" altLang="zh-CN" sz="4400" b="1" dirty="0" smtClean="0">
                <a:solidFill>
                  <a:schemeClr val="accent1">
                    <a:lumMod val="75000"/>
                  </a:schemeClr>
                </a:solidFill>
                <a:latin typeface="+mj-lt"/>
                <a:ea typeface="+mj-ea"/>
                <a:cs typeface="+mj-cs"/>
              </a:rPr>
              <a:t>Rules</a:t>
            </a:r>
            <a:endParaRPr lang="zh-CN" altLang="en-US" sz="4400" b="1" dirty="0">
              <a:solidFill>
                <a:schemeClr val="accent1">
                  <a:lumMod val="75000"/>
                </a:schemeClr>
              </a:solidFill>
              <a:latin typeface="+mj-lt"/>
              <a:ea typeface="+mj-ea"/>
              <a:cs typeface="+mj-cs"/>
            </a:endParaRPr>
          </a:p>
        </p:txBody>
      </p:sp>
      <p:pic>
        <p:nvPicPr>
          <p:cNvPr id="6" name="图片 5"/>
          <p:cNvPicPr>
            <a:picLocks noChangeAspect="1"/>
          </p:cNvPicPr>
          <p:nvPr/>
        </p:nvPicPr>
        <p:blipFill>
          <a:blip r:embed="rId3"/>
          <a:stretch>
            <a:fillRect/>
          </a:stretch>
        </p:blipFill>
        <p:spPr>
          <a:xfrm>
            <a:off x="157162" y="3362325"/>
            <a:ext cx="4981575" cy="3495675"/>
          </a:xfrm>
          <a:prstGeom prst="rect">
            <a:avLst/>
          </a:prstGeom>
        </p:spPr>
      </p:pic>
      <p:pic>
        <p:nvPicPr>
          <p:cNvPr id="7" name="图片 6"/>
          <p:cNvPicPr>
            <a:picLocks noChangeAspect="1"/>
          </p:cNvPicPr>
          <p:nvPr/>
        </p:nvPicPr>
        <p:blipFill>
          <a:blip r:embed="rId4"/>
          <a:stretch>
            <a:fillRect/>
          </a:stretch>
        </p:blipFill>
        <p:spPr>
          <a:xfrm>
            <a:off x="6048375" y="147638"/>
            <a:ext cx="4791075" cy="2606134"/>
          </a:xfrm>
          <a:prstGeom prst="rect">
            <a:avLst/>
          </a:prstGeom>
        </p:spPr>
      </p:pic>
      <p:pic>
        <p:nvPicPr>
          <p:cNvPr id="8" name="图片 7"/>
          <p:cNvPicPr>
            <a:picLocks noChangeAspect="1"/>
          </p:cNvPicPr>
          <p:nvPr/>
        </p:nvPicPr>
        <p:blipFill>
          <a:blip r:embed="rId5"/>
          <a:stretch>
            <a:fillRect/>
          </a:stretch>
        </p:blipFill>
        <p:spPr>
          <a:xfrm>
            <a:off x="5895975" y="2753772"/>
            <a:ext cx="5648325" cy="4095035"/>
          </a:xfrm>
          <a:prstGeom prst="rect">
            <a:avLst/>
          </a:prstGeom>
        </p:spPr>
      </p:pic>
      <p:sp>
        <p:nvSpPr>
          <p:cNvPr id="10" name="左中括号 9"/>
          <p:cNvSpPr/>
          <p:nvPr/>
        </p:nvSpPr>
        <p:spPr>
          <a:xfrm>
            <a:off x="5895974" y="552450"/>
            <a:ext cx="390525" cy="5753100"/>
          </a:xfrm>
          <a:prstGeom prst="leftBracket">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1571625" y="2492162"/>
            <a:ext cx="2743199" cy="523220"/>
          </a:xfrm>
          <a:prstGeom prst="rect">
            <a:avLst/>
          </a:prstGeom>
          <a:noFill/>
        </p:spPr>
        <p:txBody>
          <a:bodyPr wrap="square" rtlCol="0">
            <a:spAutoFit/>
          </a:bodyPr>
          <a:lstStyle/>
          <a:p>
            <a:r>
              <a:rPr lang="en-US" altLang="zh-CN" sz="2800" dirty="0" smtClean="0"/>
              <a:t>Within range b</a:t>
            </a:r>
            <a:endParaRPr lang="zh-CN" altLang="en-US" sz="2800" dirty="0"/>
          </a:p>
        </p:txBody>
      </p:sp>
      <p:sp>
        <p:nvSpPr>
          <p:cNvPr id="12" name="文本框 11"/>
          <p:cNvSpPr txBox="1"/>
          <p:nvPr/>
        </p:nvSpPr>
        <p:spPr>
          <a:xfrm>
            <a:off x="1571626" y="1545956"/>
            <a:ext cx="2590800" cy="523220"/>
          </a:xfrm>
          <a:prstGeom prst="rect">
            <a:avLst/>
          </a:prstGeom>
          <a:noFill/>
        </p:spPr>
        <p:txBody>
          <a:bodyPr wrap="square" rtlCol="0">
            <a:spAutoFit/>
          </a:bodyPr>
          <a:lstStyle/>
          <a:p>
            <a:r>
              <a:rPr lang="en-US" altLang="zh-CN" sz="2800" dirty="0" smtClean="0"/>
              <a:t>Beyond range b</a:t>
            </a:r>
            <a:endParaRPr lang="zh-CN" altLang="en-US" sz="2800" dirty="0"/>
          </a:p>
        </p:txBody>
      </p:sp>
      <p:sp>
        <p:nvSpPr>
          <p:cNvPr id="13" name="右箭头 12"/>
          <p:cNvSpPr/>
          <p:nvPr/>
        </p:nvSpPr>
        <p:spPr>
          <a:xfrm>
            <a:off x="4314825" y="1619251"/>
            <a:ext cx="1276350" cy="281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2743200" y="3162300"/>
            <a:ext cx="209550" cy="419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E70804D4-5C84-4401-8D08-9E7ABBDDADC7}" type="slidenum">
              <a:rPr lang="zh-CN" altLang="en-US" smtClean="0"/>
              <a:t>17</a:t>
            </a:fld>
            <a:endParaRPr lang="zh-CN" altLang="en-US"/>
          </a:p>
        </p:txBody>
      </p:sp>
    </p:spTree>
    <p:extLst>
      <p:ext uri="{BB962C8B-B14F-4D97-AF65-F5344CB8AC3E}">
        <p14:creationId xmlns:p14="http://schemas.microsoft.com/office/powerpoint/2010/main" val="2920472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6299714" y="1429051"/>
            <a:ext cx="5555216" cy="5410814"/>
          </a:xfrm>
          <a:prstGeom prst="rect">
            <a:avLst/>
          </a:prstGeom>
        </p:spPr>
      </p:pic>
      <p:pic>
        <p:nvPicPr>
          <p:cNvPr id="5" name="图片 4"/>
          <p:cNvPicPr>
            <a:picLocks noChangeAspect="1"/>
          </p:cNvPicPr>
          <p:nvPr/>
        </p:nvPicPr>
        <p:blipFill>
          <a:blip r:embed="rId4"/>
          <a:stretch>
            <a:fillRect/>
          </a:stretch>
        </p:blipFill>
        <p:spPr>
          <a:xfrm>
            <a:off x="3551150" y="-223538"/>
            <a:ext cx="5096770" cy="1652589"/>
          </a:xfrm>
          <a:prstGeom prst="rect">
            <a:avLst/>
          </a:prstGeom>
        </p:spPr>
      </p:pic>
      <p:pic>
        <p:nvPicPr>
          <p:cNvPr id="6" name="图片 5"/>
          <p:cNvPicPr>
            <a:picLocks noChangeAspect="1"/>
          </p:cNvPicPr>
          <p:nvPr/>
        </p:nvPicPr>
        <p:blipFill>
          <a:blip r:embed="rId5"/>
          <a:stretch>
            <a:fillRect/>
          </a:stretch>
        </p:blipFill>
        <p:spPr>
          <a:xfrm>
            <a:off x="483778" y="1429051"/>
            <a:ext cx="5415578" cy="5563831"/>
          </a:xfrm>
          <a:prstGeom prst="rect">
            <a:avLst/>
          </a:prstGeom>
        </p:spPr>
      </p:pic>
      <p:sp>
        <p:nvSpPr>
          <p:cNvPr id="7" name="灯片编号占位符 6"/>
          <p:cNvSpPr>
            <a:spLocks noGrp="1"/>
          </p:cNvSpPr>
          <p:nvPr>
            <p:ph type="sldNum" sz="quarter" idx="12"/>
          </p:nvPr>
        </p:nvSpPr>
        <p:spPr/>
        <p:txBody>
          <a:bodyPr/>
          <a:lstStyle/>
          <a:p>
            <a:fld id="{E70804D4-5C84-4401-8D08-9E7ABBDDADC7}" type="slidenum">
              <a:rPr lang="zh-CN" altLang="en-US" smtClean="0"/>
              <a:t>18</a:t>
            </a:fld>
            <a:endParaRPr lang="zh-CN" altLang="en-US"/>
          </a:p>
        </p:txBody>
      </p:sp>
    </p:spTree>
    <p:extLst>
      <p:ext uri="{BB962C8B-B14F-4D97-AF65-F5344CB8AC3E}">
        <p14:creationId xmlns:p14="http://schemas.microsoft.com/office/powerpoint/2010/main" val="3933888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6209070" y="1480353"/>
            <a:ext cx="5132439" cy="5377647"/>
          </a:xfrm>
          <a:prstGeom prst="rect">
            <a:avLst/>
          </a:prstGeom>
        </p:spPr>
      </p:pic>
      <p:pic>
        <p:nvPicPr>
          <p:cNvPr id="6" name="图片 5"/>
          <p:cNvPicPr>
            <a:picLocks noChangeAspect="1"/>
          </p:cNvPicPr>
          <p:nvPr/>
        </p:nvPicPr>
        <p:blipFill>
          <a:blip r:embed="rId4"/>
          <a:stretch>
            <a:fillRect/>
          </a:stretch>
        </p:blipFill>
        <p:spPr>
          <a:xfrm>
            <a:off x="533095" y="1480353"/>
            <a:ext cx="5555216" cy="5410814"/>
          </a:xfrm>
          <a:prstGeom prst="rect">
            <a:avLst/>
          </a:prstGeom>
        </p:spPr>
      </p:pic>
      <p:pic>
        <p:nvPicPr>
          <p:cNvPr id="7" name="图片 6"/>
          <p:cNvPicPr>
            <a:picLocks noChangeAspect="1"/>
          </p:cNvPicPr>
          <p:nvPr/>
        </p:nvPicPr>
        <p:blipFill>
          <a:blip r:embed="rId5"/>
          <a:stretch>
            <a:fillRect/>
          </a:stretch>
        </p:blipFill>
        <p:spPr>
          <a:xfrm>
            <a:off x="3673877" y="0"/>
            <a:ext cx="4828868" cy="1346511"/>
          </a:xfrm>
          <a:prstGeom prst="rect">
            <a:avLst/>
          </a:prstGeom>
        </p:spPr>
      </p:pic>
      <p:sp>
        <p:nvSpPr>
          <p:cNvPr id="8" name="灯片编号占位符 7"/>
          <p:cNvSpPr>
            <a:spLocks noGrp="1"/>
          </p:cNvSpPr>
          <p:nvPr>
            <p:ph type="sldNum" sz="quarter" idx="12"/>
          </p:nvPr>
        </p:nvSpPr>
        <p:spPr/>
        <p:txBody>
          <a:bodyPr/>
          <a:lstStyle/>
          <a:p>
            <a:fld id="{E70804D4-5C84-4401-8D08-9E7ABBDDADC7}" type="slidenum">
              <a:rPr lang="zh-CN" altLang="en-US" smtClean="0"/>
              <a:t>19</a:t>
            </a:fld>
            <a:endParaRPr lang="zh-CN" altLang="en-US"/>
          </a:p>
        </p:txBody>
      </p:sp>
    </p:spTree>
    <p:extLst>
      <p:ext uri="{BB962C8B-B14F-4D97-AF65-F5344CB8AC3E}">
        <p14:creationId xmlns:p14="http://schemas.microsoft.com/office/powerpoint/2010/main" val="1085112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1">
                    <a:lumMod val="75000"/>
                  </a:schemeClr>
                </a:solidFill>
              </a:rPr>
              <a:t>Contents</a:t>
            </a:r>
            <a:endParaRPr lang="zh-CN" altLang="en-US" b="1" dirty="0">
              <a:solidFill>
                <a:schemeClr val="accent1">
                  <a:lumMod val="75000"/>
                </a:schemeClr>
              </a:solidFill>
            </a:endParaRPr>
          </a:p>
        </p:txBody>
      </p:sp>
      <p:sp>
        <p:nvSpPr>
          <p:cNvPr id="3" name="内容占位符 2"/>
          <p:cNvSpPr>
            <a:spLocks noGrp="1"/>
          </p:cNvSpPr>
          <p:nvPr>
            <p:ph idx="1"/>
          </p:nvPr>
        </p:nvSpPr>
        <p:spPr>
          <a:xfrm>
            <a:off x="2457022" y="1690688"/>
            <a:ext cx="8501029" cy="4351338"/>
          </a:xfrm>
        </p:spPr>
        <p:txBody>
          <a:bodyPr>
            <a:normAutofit fontScale="92500" lnSpcReduction="10000"/>
          </a:bodyPr>
          <a:lstStyle/>
          <a:p>
            <a:pPr>
              <a:lnSpc>
                <a:spcPct val="200000"/>
              </a:lnSpc>
              <a:buFont typeface="Wingdings" panose="05000000000000000000" pitchFamily="2" charset="2"/>
              <a:buChar char="p"/>
            </a:pPr>
            <a:r>
              <a:rPr lang="en-US" altLang="zh-CN" sz="3600" dirty="0" smtClean="0"/>
              <a:t>Background of Dependency Parsing</a:t>
            </a:r>
          </a:p>
          <a:p>
            <a:pPr>
              <a:lnSpc>
                <a:spcPct val="200000"/>
              </a:lnSpc>
              <a:buFont typeface="Wingdings" panose="05000000000000000000" pitchFamily="2" charset="2"/>
              <a:buChar char="p"/>
            </a:pPr>
            <a:r>
              <a:rPr lang="en-US" altLang="zh-CN" sz="3600" dirty="0" smtClean="0"/>
              <a:t>Motivation </a:t>
            </a:r>
          </a:p>
          <a:p>
            <a:pPr>
              <a:lnSpc>
                <a:spcPct val="200000"/>
              </a:lnSpc>
              <a:buFont typeface="Wingdings" panose="05000000000000000000" pitchFamily="2" charset="2"/>
              <a:buChar char="p"/>
            </a:pPr>
            <a:r>
              <a:rPr lang="en-US" altLang="zh-CN" sz="3600" dirty="0" smtClean="0"/>
              <a:t>Detailed Algorithm</a:t>
            </a:r>
          </a:p>
          <a:p>
            <a:pPr>
              <a:lnSpc>
                <a:spcPct val="200000"/>
              </a:lnSpc>
              <a:buFont typeface="Wingdings" panose="05000000000000000000" pitchFamily="2" charset="2"/>
              <a:buChar char="p"/>
            </a:pPr>
            <a:r>
              <a:rPr lang="en-US" altLang="zh-CN" sz="3600" dirty="0" smtClean="0"/>
              <a:t>Results and Comparison</a:t>
            </a:r>
            <a:endParaRPr lang="en-US" altLang="zh-CN" dirty="0" smtClean="0"/>
          </a:p>
          <a:p>
            <a:pPr marL="0" indent="0">
              <a:buNone/>
            </a:pPr>
            <a:endParaRPr lang="en-US" altLang="zh-CN" dirty="0" smtClean="0"/>
          </a:p>
          <a:p>
            <a:pPr>
              <a:buFont typeface="Wingdings" panose="05000000000000000000" pitchFamily="2" charset="2"/>
              <a:buChar char="Ø"/>
            </a:pPr>
            <a:endParaRPr lang="zh-CN" altLang="en-US" dirty="0"/>
          </a:p>
        </p:txBody>
      </p:sp>
      <p:sp>
        <p:nvSpPr>
          <p:cNvPr id="4" name="灯片编号占位符 3"/>
          <p:cNvSpPr>
            <a:spLocks noGrp="1"/>
          </p:cNvSpPr>
          <p:nvPr>
            <p:ph type="sldNum" sz="quarter" idx="12"/>
          </p:nvPr>
        </p:nvSpPr>
        <p:spPr/>
        <p:txBody>
          <a:bodyPr/>
          <a:lstStyle/>
          <a:p>
            <a:fld id="{E70804D4-5C84-4401-8D08-9E7ABBDDADC7}" type="slidenum">
              <a:rPr lang="zh-CN" altLang="en-US" smtClean="0"/>
              <a:t>2</a:t>
            </a:fld>
            <a:endParaRPr lang="zh-CN" altLang="en-US"/>
          </a:p>
        </p:txBody>
      </p:sp>
    </p:spTree>
    <p:extLst>
      <p:ext uri="{BB962C8B-B14F-4D97-AF65-F5344CB8AC3E}">
        <p14:creationId xmlns:p14="http://schemas.microsoft.com/office/powerpoint/2010/main" val="4227789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3110302" y="-87296"/>
            <a:ext cx="5017663" cy="1626939"/>
          </a:xfrm>
          <a:prstGeom prst="rect">
            <a:avLst/>
          </a:prstGeom>
        </p:spPr>
      </p:pic>
      <p:pic>
        <p:nvPicPr>
          <p:cNvPr id="4" name="图片 3"/>
          <p:cNvPicPr>
            <a:picLocks noChangeAspect="1"/>
          </p:cNvPicPr>
          <p:nvPr/>
        </p:nvPicPr>
        <p:blipFill>
          <a:blip r:embed="rId4"/>
          <a:stretch>
            <a:fillRect/>
          </a:stretch>
        </p:blipFill>
        <p:spPr>
          <a:xfrm>
            <a:off x="6252146" y="1423877"/>
            <a:ext cx="5265174" cy="5400395"/>
          </a:xfrm>
          <a:prstGeom prst="rect">
            <a:avLst/>
          </a:prstGeom>
        </p:spPr>
      </p:pic>
      <p:pic>
        <p:nvPicPr>
          <p:cNvPr id="5" name="图片 4"/>
          <p:cNvPicPr>
            <a:picLocks noChangeAspect="1"/>
          </p:cNvPicPr>
          <p:nvPr/>
        </p:nvPicPr>
        <p:blipFill>
          <a:blip r:embed="rId5"/>
          <a:stretch>
            <a:fillRect/>
          </a:stretch>
        </p:blipFill>
        <p:spPr>
          <a:xfrm>
            <a:off x="486694" y="1423877"/>
            <a:ext cx="5132439" cy="5377647"/>
          </a:xfrm>
          <a:prstGeom prst="rect">
            <a:avLst/>
          </a:prstGeom>
        </p:spPr>
      </p:pic>
      <p:sp>
        <p:nvSpPr>
          <p:cNvPr id="7" name="灯片编号占位符 6"/>
          <p:cNvSpPr>
            <a:spLocks noGrp="1"/>
          </p:cNvSpPr>
          <p:nvPr>
            <p:ph type="sldNum" sz="quarter" idx="12"/>
          </p:nvPr>
        </p:nvSpPr>
        <p:spPr/>
        <p:txBody>
          <a:bodyPr/>
          <a:lstStyle/>
          <a:p>
            <a:fld id="{E70804D4-5C84-4401-8D08-9E7ABBDDADC7}" type="slidenum">
              <a:rPr lang="zh-CN" altLang="en-US" smtClean="0"/>
              <a:t>20</a:t>
            </a:fld>
            <a:endParaRPr lang="zh-CN" altLang="en-US"/>
          </a:p>
        </p:txBody>
      </p:sp>
    </p:spTree>
    <p:extLst>
      <p:ext uri="{BB962C8B-B14F-4D97-AF65-F5344CB8AC3E}">
        <p14:creationId xmlns:p14="http://schemas.microsoft.com/office/powerpoint/2010/main" val="2890149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6596943" y="1332591"/>
            <a:ext cx="5058960" cy="5435600"/>
          </a:xfrm>
          <a:prstGeom prst="rect">
            <a:avLst/>
          </a:prstGeom>
        </p:spPr>
      </p:pic>
      <p:pic>
        <p:nvPicPr>
          <p:cNvPr id="5" name="图片 4"/>
          <p:cNvPicPr>
            <a:picLocks noChangeAspect="1"/>
          </p:cNvPicPr>
          <p:nvPr/>
        </p:nvPicPr>
        <p:blipFill>
          <a:blip r:embed="rId4"/>
          <a:stretch>
            <a:fillRect/>
          </a:stretch>
        </p:blipFill>
        <p:spPr>
          <a:xfrm>
            <a:off x="1352484" y="0"/>
            <a:ext cx="4910630" cy="1260021"/>
          </a:xfrm>
          <a:prstGeom prst="rect">
            <a:avLst/>
          </a:prstGeom>
        </p:spPr>
      </p:pic>
      <p:pic>
        <p:nvPicPr>
          <p:cNvPr id="6" name="图片 5"/>
          <p:cNvPicPr>
            <a:picLocks noChangeAspect="1"/>
          </p:cNvPicPr>
          <p:nvPr/>
        </p:nvPicPr>
        <p:blipFill>
          <a:blip r:embed="rId5"/>
          <a:stretch>
            <a:fillRect/>
          </a:stretch>
        </p:blipFill>
        <p:spPr>
          <a:xfrm>
            <a:off x="902725" y="1390650"/>
            <a:ext cx="5265174" cy="5400395"/>
          </a:xfrm>
          <a:prstGeom prst="rect">
            <a:avLst/>
          </a:prstGeom>
        </p:spPr>
      </p:pic>
      <p:pic>
        <p:nvPicPr>
          <p:cNvPr id="7" name="图片 6"/>
          <p:cNvPicPr>
            <a:picLocks noChangeAspect="1"/>
          </p:cNvPicPr>
          <p:nvPr/>
        </p:nvPicPr>
        <p:blipFill>
          <a:blip r:embed="rId6"/>
          <a:stretch>
            <a:fillRect/>
          </a:stretch>
        </p:blipFill>
        <p:spPr>
          <a:xfrm>
            <a:off x="6667727" y="74386"/>
            <a:ext cx="3712857" cy="1140278"/>
          </a:xfrm>
          <a:prstGeom prst="rect">
            <a:avLst/>
          </a:prstGeom>
        </p:spPr>
      </p:pic>
      <p:sp>
        <p:nvSpPr>
          <p:cNvPr id="8" name="灯片编号占位符 7"/>
          <p:cNvSpPr>
            <a:spLocks noGrp="1"/>
          </p:cNvSpPr>
          <p:nvPr>
            <p:ph type="sldNum" sz="quarter" idx="12"/>
          </p:nvPr>
        </p:nvSpPr>
        <p:spPr/>
        <p:txBody>
          <a:bodyPr/>
          <a:lstStyle/>
          <a:p>
            <a:fld id="{E70804D4-5C84-4401-8D08-9E7ABBDDADC7}" type="slidenum">
              <a:rPr lang="zh-CN" altLang="en-US" smtClean="0"/>
              <a:t>21</a:t>
            </a:fld>
            <a:endParaRPr lang="zh-CN" altLang="en-US"/>
          </a:p>
        </p:txBody>
      </p:sp>
    </p:spTree>
    <p:extLst>
      <p:ext uri="{BB962C8B-B14F-4D97-AF65-F5344CB8AC3E}">
        <p14:creationId xmlns:p14="http://schemas.microsoft.com/office/powerpoint/2010/main" val="18190697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6618514" y="1282962"/>
            <a:ext cx="4833257" cy="5330922"/>
          </a:xfrm>
          <a:prstGeom prst="rect">
            <a:avLst/>
          </a:prstGeom>
        </p:spPr>
      </p:pic>
      <p:pic>
        <p:nvPicPr>
          <p:cNvPr id="6" name="图片 5"/>
          <p:cNvPicPr>
            <a:picLocks noChangeAspect="1"/>
          </p:cNvPicPr>
          <p:nvPr/>
        </p:nvPicPr>
        <p:blipFill>
          <a:blip r:embed="rId4"/>
          <a:stretch>
            <a:fillRect/>
          </a:stretch>
        </p:blipFill>
        <p:spPr>
          <a:xfrm>
            <a:off x="631571" y="1282962"/>
            <a:ext cx="5058960" cy="5435600"/>
          </a:xfrm>
          <a:prstGeom prst="rect">
            <a:avLst/>
          </a:prstGeom>
        </p:spPr>
      </p:pic>
      <p:pic>
        <p:nvPicPr>
          <p:cNvPr id="7" name="图片 6"/>
          <p:cNvPicPr>
            <a:picLocks noChangeAspect="1"/>
          </p:cNvPicPr>
          <p:nvPr/>
        </p:nvPicPr>
        <p:blipFill>
          <a:blip r:embed="rId5"/>
          <a:stretch>
            <a:fillRect/>
          </a:stretch>
        </p:blipFill>
        <p:spPr>
          <a:xfrm>
            <a:off x="3195333" y="0"/>
            <a:ext cx="4596117" cy="1300510"/>
          </a:xfrm>
          <a:prstGeom prst="rect">
            <a:avLst/>
          </a:prstGeom>
        </p:spPr>
      </p:pic>
      <p:sp>
        <p:nvSpPr>
          <p:cNvPr id="8" name="灯片编号占位符 7"/>
          <p:cNvSpPr>
            <a:spLocks noGrp="1"/>
          </p:cNvSpPr>
          <p:nvPr>
            <p:ph type="sldNum" sz="quarter" idx="12"/>
          </p:nvPr>
        </p:nvSpPr>
        <p:spPr/>
        <p:txBody>
          <a:bodyPr/>
          <a:lstStyle/>
          <a:p>
            <a:fld id="{E70804D4-5C84-4401-8D08-9E7ABBDDADC7}" type="slidenum">
              <a:rPr lang="zh-CN" altLang="en-US" smtClean="0"/>
              <a:t>22</a:t>
            </a:fld>
            <a:endParaRPr lang="zh-CN" altLang="en-US"/>
          </a:p>
        </p:txBody>
      </p:sp>
    </p:spTree>
    <p:extLst>
      <p:ext uri="{BB962C8B-B14F-4D97-AF65-F5344CB8AC3E}">
        <p14:creationId xmlns:p14="http://schemas.microsoft.com/office/powerpoint/2010/main" val="1919476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563495" y="1262821"/>
            <a:ext cx="5176222" cy="5421902"/>
          </a:xfrm>
          <a:prstGeom prst="rect">
            <a:avLst/>
          </a:prstGeom>
        </p:spPr>
      </p:pic>
      <p:pic>
        <p:nvPicPr>
          <p:cNvPr id="5" name="图片 4"/>
          <p:cNvPicPr>
            <a:picLocks noChangeAspect="1"/>
          </p:cNvPicPr>
          <p:nvPr/>
        </p:nvPicPr>
        <p:blipFill>
          <a:blip r:embed="rId3"/>
          <a:stretch>
            <a:fillRect/>
          </a:stretch>
        </p:blipFill>
        <p:spPr>
          <a:xfrm>
            <a:off x="719159" y="1308311"/>
            <a:ext cx="4833257" cy="5330922"/>
          </a:xfrm>
          <a:prstGeom prst="rect">
            <a:avLst/>
          </a:prstGeom>
        </p:spPr>
      </p:pic>
      <p:pic>
        <p:nvPicPr>
          <p:cNvPr id="6" name="图片 5"/>
          <p:cNvPicPr>
            <a:picLocks noChangeAspect="1"/>
          </p:cNvPicPr>
          <p:nvPr/>
        </p:nvPicPr>
        <p:blipFill>
          <a:blip r:embed="rId4"/>
          <a:stretch>
            <a:fillRect/>
          </a:stretch>
        </p:blipFill>
        <p:spPr>
          <a:xfrm>
            <a:off x="3528105" y="110296"/>
            <a:ext cx="4410075" cy="1152525"/>
          </a:xfrm>
          <a:prstGeom prst="rect">
            <a:avLst/>
          </a:prstGeom>
        </p:spPr>
      </p:pic>
      <p:sp>
        <p:nvSpPr>
          <p:cNvPr id="7" name="灯片编号占位符 6"/>
          <p:cNvSpPr>
            <a:spLocks noGrp="1"/>
          </p:cNvSpPr>
          <p:nvPr>
            <p:ph type="sldNum" sz="quarter" idx="12"/>
          </p:nvPr>
        </p:nvSpPr>
        <p:spPr/>
        <p:txBody>
          <a:bodyPr/>
          <a:lstStyle/>
          <a:p>
            <a:fld id="{E70804D4-5C84-4401-8D08-9E7ABBDDADC7}" type="slidenum">
              <a:rPr lang="zh-CN" altLang="en-US" smtClean="0"/>
              <a:t>23</a:t>
            </a:fld>
            <a:endParaRPr lang="zh-CN" altLang="en-US"/>
          </a:p>
        </p:txBody>
      </p:sp>
    </p:spTree>
    <p:extLst>
      <p:ext uri="{BB962C8B-B14F-4D97-AF65-F5344CB8AC3E}">
        <p14:creationId xmlns:p14="http://schemas.microsoft.com/office/powerpoint/2010/main" val="1524366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278911" y="0"/>
            <a:ext cx="4910630" cy="1260021"/>
          </a:xfrm>
          <a:prstGeom prst="rect">
            <a:avLst/>
          </a:prstGeom>
        </p:spPr>
      </p:pic>
      <p:pic>
        <p:nvPicPr>
          <p:cNvPr id="4" name="图片 3"/>
          <p:cNvPicPr>
            <a:picLocks noChangeAspect="1"/>
          </p:cNvPicPr>
          <p:nvPr/>
        </p:nvPicPr>
        <p:blipFill>
          <a:blip r:embed="rId3"/>
          <a:stretch>
            <a:fillRect/>
          </a:stretch>
        </p:blipFill>
        <p:spPr>
          <a:xfrm>
            <a:off x="6454776" y="1163296"/>
            <a:ext cx="5330825" cy="5694704"/>
          </a:xfrm>
          <a:prstGeom prst="rect">
            <a:avLst/>
          </a:prstGeom>
        </p:spPr>
      </p:pic>
      <p:pic>
        <p:nvPicPr>
          <p:cNvPr id="5" name="图片 4"/>
          <p:cNvPicPr>
            <a:picLocks noChangeAspect="1"/>
          </p:cNvPicPr>
          <p:nvPr/>
        </p:nvPicPr>
        <p:blipFill>
          <a:blip r:embed="rId4"/>
          <a:stretch>
            <a:fillRect/>
          </a:stretch>
        </p:blipFill>
        <p:spPr>
          <a:xfrm>
            <a:off x="801325" y="1153185"/>
            <a:ext cx="5231538" cy="5479843"/>
          </a:xfrm>
          <a:prstGeom prst="rect">
            <a:avLst/>
          </a:prstGeom>
        </p:spPr>
      </p:pic>
      <p:sp>
        <p:nvSpPr>
          <p:cNvPr id="7" name="灯片编号占位符 6"/>
          <p:cNvSpPr>
            <a:spLocks noGrp="1"/>
          </p:cNvSpPr>
          <p:nvPr>
            <p:ph type="sldNum" sz="quarter" idx="12"/>
          </p:nvPr>
        </p:nvSpPr>
        <p:spPr/>
        <p:txBody>
          <a:bodyPr/>
          <a:lstStyle/>
          <a:p>
            <a:fld id="{E70804D4-5C84-4401-8D08-9E7ABBDDADC7}" type="slidenum">
              <a:rPr lang="zh-CN" altLang="en-US" smtClean="0"/>
              <a:t>24</a:t>
            </a:fld>
            <a:endParaRPr lang="zh-CN" altLang="en-US"/>
          </a:p>
        </p:txBody>
      </p:sp>
    </p:spTree>
    <p:extLst>
      <p:ext uri="{BB962C8B-B14F-4D97-AF65-F5344CB8AC3E}">
        <p14:creationId xmlns:p14="http://schemas.microsoft.com/office/powerpoint/2010/main" val="2106842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488870" y="141061"/>
            <a:ext cx="4352389" cy="1194253"/>
          </a:xfrm>
          <a:prstGeom prst="rect">
            <a:avLst/>
          </a:prstGeom>
        </p:spPr>
      </p:pic>
      <p:pic>
        <p:nvPicPr>
          <p:cNvPr id="5" name="图片 4"/>
          <p:cNvPicPr>
            <a:picLocks noChangeAspect="1"/>
          </p:cNvPicPr>
          <p:nvPr/>
        </p:nvPicPr>
        <p:blipFill>
          <a:blip r:embed="rId3"/>
          <a:stretch>
            <a:fillRect/>
          </a:stretch>
        </p:blipFill>
        <p:spPr>
          <a:xfrm>
            <a:off x="478971" y="1317906"/>
            <a:ext cx="5186094" cy="5540094"/>
          </a:xfrm>
          <a:prstGeom prst="rect">
            <a:avLst/>
          </a:prstGeom>
        </p:spPr>
      </p:pic>
      <p:pic>
        <p:nvPicPr>
          <p:cNvPr id="6" name="图片 5"/>
          <p:cNvPicPr>
            <a:picLocks noChangeAspect="1"/>
          </p:cNvPicPr>
          <p:nvPr/>
        </p:nvPicPr>
        <p:blipFill>
          <a:blip r:embed="rId4"/>
          <a:stretch>
            <a:fillRect/>
          </a:stretch>
        </p:blipFill>
        <p:spPr>
          <a:xfrm>
            <a:off x="6337752" y="1335314"/>
            <a:ext cx="4963886" cy="5507755"/>
          </a:xfrm>
          <a:prstGeom prst="rect">
            <a:avLst/>
          </a:prstGeom>
        </p:spPr>
      </p:pic>
      <p:sp>
        <p:nvSpPr>
          <p:cNvPr id="7" name="灯片编号占位符 6"/>
          <p:cNvSpPr>
            <a:spLocks noGrp="1"/>
          </p:cNvSpPr>
          <p:nvPr>
            <p:ph type="sldNum" sz="quarter" idx="12"/>
          </p:nvPr>
        </p:nvSpPr>
        <p:spPr/>
        <p:txBody>
          <a:bodyPr/>
          <a:lstStyle/>
          <a:p>
            <a:fld id="{E70804D4-5C84-4401-8D08-9E7ABBDDADC7}" type="slidenum">
              <a:rPr lang="zh-CN" altLang="en-US" smtClean="0"/>
              <a:t>25</a:t>
            </a:fld>
            <a:endParaRPr lang="zh-CN" altLang="en-US"/>
          </a:p>
        </p:txBody>
      </p:sp>
    </p:spTree>
    <p:extLst>
      <p:ext uri="{BB962C8B-B14F-4D97-AF65-F5344CB8AC3E}">
        <p14:creationId xmlns:p14="http://schemas.microsoft.com/office/powerpoint/2010/main" val="27698490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9028" y="1901860"/>
            <a:ext cx="4172748" cy="4629936"/>
          </a:xfrm>
          <a:prstGeom prst="rect">
            <a:avLst/>
          </a:prstGeom>
        </p:spPr>
      </p:pic>
      <p:pic>
        <p:nvPicPr>
          <p:cNvPr id="5" name="图片 4"/>
          <p:cNvPicPr>
            <a:picLocks noChangeAspect="1"/>
          </p:cNvPicPr>
          <p:nvPr/>
        </p:nvPicPr>
        <p:blipFill rotWithShape="1">
          <a:blip r:embed="rId4"/>
          <a:srcRect r="2430" b="557"/>
          <a:stretch/>
        </p:blipFill>
        <p:spPr>
          <a:xfrm>
            <a:off x="4027608" y="1983327"/>
            <a:ext cx="4127998" cy="4467002"/>
          </a:xfrm>
          <a:prstGeom prst="rect">
            <a:avLst/>
          </a:prstGeom>
        </p:spPr>
      </p:pic>
      <p:pic>
        <p:nvPicPr>
          <p:cNvPr id="6" name="图片 5"/>
          <p:cNvPicPr>
            <a:picLocks noChangeAspect="1"/>
          </p:cNvPicPr>
          <p:nvPr/>
        </p:nvPicPr>
        <p:blipFill>
          <a:blip r:embed="rId5"/>
          <a:stretch>
            <a:fillRect/>
          </a:stretch>
        </p:blipFill>
        <p:spPr>
          <a:xfrm>
            <a:off x="8192658" y="1993578"/>
            <a:ext cx="3999342" cy="4459872"/>
          </a:xfrm>
          <a:prstGeom prst="rect">
            <a:avLst/>
          </a:prstGeom>
        </p:spPr>
      </p:pic>
      <p:pic>
        <p:nvPicPr>
          <p:cNvPr id="7" name="图片 6"/>
          <p:cNvPicPr>
            <a:picLocks noChangeAspect="1"/>
          </p:cNvPicPr>
          <p:nvPr/>
        </p:nvPicPr>
        <p:blipFill rotWithShape="1">
          <a:blip r:embed="rId6"/>
          <a:srcRect t="8970"/>
          <a:stretch/>
        </p:blipFill>
        <p:spPr>
          <a:xfrm>
            <a:off x="1936069" y="406400"/>
            <a:ext cx="3712857" cy="1037996"/>
          </a:xfrm>
          <a:prstGeom prst="rect">
            <a:avLst/>
          </a:prstGeom>
        </p:spPr>
      </p:pic>
      <p:pic>
        <p:nvPicPr>
          <p:cNvPr id="8" name="图片 7"/>
          <p:cNvPicPr>
            <a:picLocks noChangeAspect="1"/>
          </p:cNvPicPr>
          <p:nvPr/>
        </p:nvPicPr>
        <p:blipFill>
          <a:blip r:embed="rId7"/>
          <a:stretch>
            <a:fillRect/>
          </a:stretch>
        </p:blipFill>
        <p:spPr>
          <a:xfrm>
            <a:off x="6773776" y="291871"/>
            <a:ext cx="4410075" cy="1152525"/>
          </a:xfrm>
          <a:prstGeom prst="rect">
            <a:avLst/>
          </a:prstGeom>
        </p:spPr>
      </p:pic>
      <p:sp>
        <p:nvSpPr>
          <p:cNvPr id="9" name="灯片编号占位符 8"/>
          <p:cNvSpPr>
            <a:spLocks noGrp="1"/>
          </p:cNvSpPr>
          <p:nvPr>
            <p:ph type="sldNum" sz="quarter" idx="12"/>
          </p:nvPr>
        </p:nvSpPr>
        <p:spPr/>
        <p:txBody>
          <a:bodyPr/>
          <a:lstStyle/>
          <a:p>
            <a:fld id="{E70804D4-5C84-4401-8D08-9E7ABBDDADC7}" type="slidenum">
              <a:rPr lang="zh-CN" altLang="en-US" smtClean="0"/>
              <a:t>26</a:t>
            </a:fld>
            <a:endParaRPr lang="zh-CN" altLang="en-US"/>
          </a:p>
        </p:txBody>
      </p:sp>
    </p:spTree>
    <p:extLst>
      <p:ext uri="{BB962C8B-B14F-4D97-AF65-F5344CB8AC3E}">
        <p14:creationId xmlns:p14="http://schemas.microsoft.com/office/powerpoint/2010/main" val="2466246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94743" y="3015671"/>
            <a:ext cx="8105613" cy="701731"/>
          </a:xfrm>
          <a:prstGeom prst="rect">
            <a:avLst/>
          </a:prstGeom>
          <a:noFill/>
        </p:spPr>
        <p:txBody>
          <a:bodyPr wrap="square" rtlCol="0">
            <a:spAutoFit/>
          </a:bodyPr>
          <a:lstStyle/>
          <a:p>
            <a:pPr>
              <a:lnSpc>
                <a:spcPct val="90000"/>
              </a:lnSpc>
              <a:spcBef>
                <a:spcPct val="0"/>
              </a:spcBef>
            </a:pPr>
            <a:r>
              <a:rPr lang="en-US" altLang="zh-CN" sz="4400" b="1" dirty="0" smtClean="0">
                <a:solidFill>
                  <a:schemeClr val="accent1">
                    <a:lumMod val="75000"/>
                  </a:schemeClr>
                </a:solidFill>
                <a:latin typeface="+mj-lt"/>
                <a:ea typeface="+mj-ea"/>
                <a:cs typeface="+mj-cs"/>
              </a:rPr>
              <a:t>Results and Comparison</a:t>
            </a:r>
            <a:endParaRPr lang="zh-CN" altLang="en-US" sz="4400" b="1" dirty="0">
              <a:solidFill>
                <a:schemeClr val="accent1">
                  <a:lumMod val="75000"/>
                </a:schemeClr>
              </a:solidFill>
              <a:latin typeface="+mj-lt"/>
              <a:ea typeface="+mj-ea"/>
              <a:cs typeface="+mj-cs"/>
            </a:endParaRPr>
          </a:p>
        </p:txBody>
      </p:sp>
      <p:sp>
        <p:nvSpPr>
          <p:cNvPr id="5" name="灯片编号占位符 4"/>
          <p:cNvSpPr>
            <a:spLocks noGrp="1"/>
          </p:cNvSpPr>
          <p:nvPr>
            <p:ph type="sldNum" sz="quarter" idx="12"/>
          </p:nvPr>
        </p:nvSpPr>
        <p:spPr/>
        <p:txBody>
          <a:bodyPr/>
          <a:lstStyle/>
          <a:p>
            <a:fld id="{E70804D4-5C84-4401-8D08-9E7ABBDDADC7}" type="slidenum">
              <a:rPr lang="zh-CN" altLang="en-US" smtClean="0"/>
              <a:t>27</a:t>
            </a:fld>
            <a:endParaRPr lang="zh-CN" altLang="en-US"/>
          </a:p>
        </p:txBody>
      </p:sp>
    </p:spTree>
    <p:extLst>
      <p:ext uri="{BB962C8B-B14F-4D97-AF65-F5344CB8AC3E}">
        <p14:creationId xmlns:p14="http://schemas.microsoft.com/office/powerpoint/2010/main" val="18644818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srcRect t="1" r="1441" b="1276"/>
          <a:stretch/>
        </p:blipFill>
        <p:spPr>
          <a:xfrm>
            <a:off x="4318245" y="1358831"/>
            <a:ext cx="7040789" cy="5397569"/>
          </a:xfrm>
          <a:prstGeom prst="rect">
            <a:avLst/>
          </a:prstGeom>
        </p:spPr>
      </p:pic>
      <p:sp>
        <p:nvSpPr>
          <p:cNvPr id="6" name="文本框 5"/>
          <p:cNvSpPr txBox="1"/>
          <p:nvPr/>
        </p:nvSpPr>
        <p:spPr>
          <a:xfrm>
            <a:off x="268514" y="241231"/>
            <a:ext cx="5711371" cy="769441"/>
          </a:xfrm>
          <a:prstGeom prst="rect">
            <a:avLst/>
          </a:prstGeom>
          <a:noFill/>
        </p:spPr>
        <p:txBody>
          <a:bodyPr wrap="square" rtlCol="0">
            <a:spAutoFit/>
          </a:bodyPr>
          <a:lstStyle/>
          <a:p>
            <a:r>
              <a:rPr lang="en-US" altLang="zh-CN" sz="4400" b="1" dirty="0">
                <a:solidFill>
                  <a:schemeClr val="accent1">
                    <a:lumMod val="75000"/>
                  </a:schemeClr>
                </a:solidFill>
                <a:latin typeface="+mj-lt"/>
                <a:ea typeface="+mj-ea"/>
                <a:cs typeface="+mj-cs"/>
              </a:rPr>
              <a:t>Empirical </a:t>
            </a:r>
            <a:r>
              <a:rPr lang="en-US" altLang="zh-CN" sz="4400" b="1" dirty="0" smtClean="0">
                <a:solidFill>
                  <a:schemeClr val="accent1">
                    <a:lumMod val="75000"/>
                  </a:schemeClr>
                </a:solidFill>
                <a:latin typeface="+mj-lt"/>
                <a:ea typeface="+mj-ea"/>
                <a:cs typeface="+mj-cs"/>
              </a:rPr>
              <a:t>Complexity</a:t>
            </a:r>
            <a:endParaRPr lang="zh-CN" altLang="en-US" sz="4400" b="1" dirty="0">
              <a:solidFill>
                <a:schemeClr val="accent1">
                  <a:lumMod val="75000"/>
                </a:schemeClr>
              </a:solidFill>
              <a:latin typeface="+mj-lt"/>
              <a:ea typeface="+mj-ea"/>
              <a:cs typeface="+mj-cs"/>
            </a:endParaRPr>
          </a:p>
        </p:txBody>
      </p:sp>
      <p:sp>
        <p:nvSpPr>
          <p:cNvPr id="7" name="灯片编号占位符 6"/>
          <p:cNvSpPr>
            <a:spLocks noGrp="1"/>
          </p:cNvSpPr>
          <p:nvPr>
            <p:ph type="sldNum" sz="quarter" idx="12"/>
          </p:nvPr>
        </p:nvSpPr>
        <p:spPr/>
        <p:txBody>
          <a:bodyPr/>
          <a:lstStyle/>
          <a:p>
            <a:fld id="{E70804D4-5C84-4401-8D08-9E7ABBDDADC7}" type="slidenum">
              <a:rPr lang="zh-CN" altLang="en-US" smtClean="0"/>
              <a:t>28</a:t>
            </a:fld>
            <a:endParaRPr lang="zh-CN" altLang="en-US"/>
          </a:p>
        </p:txBody>
      </p:sp>
    </p:spTree>
    <p:extLst>
      <p:ext uri="{BB962C8B-B14F-4D97-AF65-F5344CB8AC3E}">
        <p14:creationId xmlns:p14="http://schemas.microsoft.com/office/powerpoint/2010/main" val="30626242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94467" y="345043"/>
            <a:ext cx="8105613" cy="701731"/>
          </a:xfrm>
          <a:prstGeom prst="rect">
            <a:avLst/>
          </a:prstGeom>
          <a:noFill/>
        </p:spPr>
        <p:txBody>
          <a:bodyPr wrap="square" rtlCol="0">
            <a:spAutoFit/>
          </a:bodyPr>
          <a:lstStyle/>
          <a:p>
            <a:pPr>
              <a:lnSpc>
                <a:spcPct val="90000"/>
              </a:lnSpc>
              <a:spcBef>
                <a:spcPct val="0"/>
              </a:spcBef>
            </a:pPr>
            <a:r>
              <a:rPr lang="en-US" altLang="zh-CN" sz="4400" b="1" dirty="0" smtClean="0">
                <a:solidFill>
                  <a:schemeClr val="accent1">
                    <a:lumMod val="75000"/>
                  </a:schemeClr>
                </a:solidFill>
                <a:latin typeface="+mj-lt"/>
                <a:ea typeface="+mj-ea"/>
                <a:cs typeface="+mj-cs"/>
              </a:rPr>
              <a:t>Results and Comparison</a:t>
            </a:r>
            <a:endParaRPr lang="zh-CN" altLang="en-US" sz="4400" b="1" dirty="0">
              <a:solidFill>
                <a:schemeClr val="accent1">
                  <a:lumMod val="75000"/>
                </a:schemeClr>
              </a:solidFill>
              <a:latin typeface="+mj-lt"/>
              <a:ea typeface="+mj-ea"/>
              <a:cs typeface="+mj-cs"/>
            </a:endParaRPr>
          </a:p>
        </p:txBody>
      </p:sp>
      <p:grpSp>
        <p:nvGrpSpPr>
          <p:cNvPr id="11" name="组合 10"/>
          <p:cNvGrpSpPr/>
          <p:nvPr/>
        </p:nvGrpSpPr>
        <p:grpSpPr>
          <a:xfrm>
            <a:off x="393020" y="1150711"/>
            <a:ext cx="11115675" cy="5591175"/>
            <a:chOff x="393020" y="1150711"/>
            <a:chExt cx="11115675" cy="5591175"/>
          </a:xfrm>
        </p:grpSpPr>
        <p:pic>
          <p:nvPicPr>
            <p:cNvPr id="2" name="图片 1"/>
            <p:cNvPicPr>
              <a:picLocks noChangeAspect="1"/>
            </p:cNvPicPr>
            <p:nvPr/>
          </p:nvPicPr>
          <p:blipFill>
            <a:blip r:embed="rId3"/>
            <a:stretch>
              <a:fillRect/>
            </a:stretch>
          </p:blipFill>
          <p:spPr>
            <a:xfrm>
              <a:off x="393020" y="1150711"/>
              <a:ext cx="11115675" cy="5591175"/>
            </a:xfrm>
            <a:prstGeom prst="rect">
              <a:avLst/>
            </a:prstGeom>
          </p:spPr>
        </p:pic>
        <p:sp>
          <p:nvSpPr>
            <p:cNvPr id="7" name="矩形 6"/>
            <p:cNvSpPr/>
            <p:nvPr/>
          </p:nvSpPr>
          <p:spPr>
            <a:xfrm>
              <a:off x="1669143" y="2801257"/>
              <a:ext cx="827314" cy="2612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 name="矩形 7"/>
            <p:cNvSpPr/>
            <p:nvPr/>
          </p:nvSpPr>
          <p:spPr>
            <a:xfrm>
              <a:off x="2596922" y="2699656"/>
              <a:ext cx="2468563" cy="4789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 name="矩形 8"/>
            <p:cNvSpPr/>
            <p:nvPr/>
          </p:nvSpPr>
          <p:spPr>
            <a:xfrm>
              <a:off x="2873829" y="2569029"/>
              <a:ext cx="2191656" cy="232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 name="矩形 9"/>
            <p:cNvSpPr/>
            <p:nvPr/>
          </p:nvSpPr>
          <p:spPr>
            <a:xfrm>
              <a:off x="7393893" y="2699656"/>
              <a:ext cx="2468563" cy="4789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12" name="矩形 11"/>
          <p:cNvSpPr/>
          <p:nvPr/>
        </p:nvSpPr>
        <p:spPr>
          <a:xfrm>
            <a:off x="294467" y="2017486"/>
            <a:ext cx="2231019" cy="39043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p:cNvSpPr txBox="1"/>
          <p:nvPr/>
        </p:nvSpPr>
        <p:spPr>
          <a:xfrm>
            <a:off x="461950" y="2039309"/>
            <a:ext cx="2273426" cy="707886"/>
          </a:xfrm>
          <a:prstGeom prst="rect">
            <a:avLst/>
          </a:prstGeom>
          <a:noFill/>
        </p:spPr>
        <p:txBody>
          <a:bodyPr wrap="square" rtlCol="0">
            <a:spAutoFit/>
          </a:bodyPr>
          <a:lstStyle/>
          <a:p>
            <a:r>
              <a:rPr lang="en-US" altLang="zh-CN" sz="2000" dirty="0" smtClean="0"/>
              <a:t>Second order without pruning</a:t>
            </a:r>
            <a:endParaRPr lang="zh-CN" altLang="en-US" sz="2000" dirty="0"/>
          </a:p>
        </p:txBody>
      </p:sp>
      <p:sp>
        <p:nvSpPr>
          <p:cNvPr id="14" name="文本框 13"/>
          <p:cNvSpPr txBox="1"/>
          <p:nvPr/>
        </p:nvSpPr>
        <p:spPr>
          <a:xfrm>
            <a:off x="-5718" y="3211858"/>
            <a:ext cx="2831387" cy="400110"/>
          </a:xfrm>
          <a:prstGeom prst="rect">
            <a:avLst/>
          </a:prstGeom>
          <a:noFill/>
        </p:spPr>
        <p:txBody>
          <a:bodyPr wrap="square" rtlCol="0">
            <a:spAutoFit/>
          </a:bodyPr>
          <a:lstStyle/>
          <a:p>
            <a:r>
              <a:rPr lang="en-US" altLang="zh-CN" sz="2000" dirty="0" smtClean="0"/>
              <a:t>Only first order pruning</a:t>
            </a:r>
            <a:endParaRPr lang="zh-CN" altLang="en-US" sz="2000" dirty="0"/>
          </a:p>
        </p:txBody>
      </p:sp>
      <p:sp>
        <p:nvSpPr>
          <p:cNvPr id="15" name="文本框 14"/>
          <p:cNvSpPr txBox="1"/>
          <p:nvPr/>
        </p:nvSpPr>
        <p:spPr>
          <a:xfrm>
            <a:off x="189522" y="3715905"/>
            <a:ext cx="2273426" cy="400110"/>
          </a:xfrm>
          <a:prstGeom prst="rect">
            <a:avLst/>
          </a:prstGeom>
          <a:noFill/>
        </p:spPr>
        <p:txBody>
          <a:bodyPr wrap="square" rtlCol="0">
            <a:spAutoFit/>
          </a:bodyPr>
          <a:lstStyle/>
          <a:p>
            <a:r>
              <a:rPr lang="en-US" altLang="zh-CN" sz="2000" dirty="0" smtClean="0"/>
              <a:t>Only vine pruning</a:t>
            </a:r>
            <a:endParaRPr lang="zh-CN" altLang="en-US" sz="2000" dirty="0"/>
          </a:p>
        </p:txBody>
      </p:sp>
      <p:sp>
        <p:nvSpPr>
          <p:cNvPr id="16" name="文本框 15"/>
          <p:cNvSpPr txBox="1"/>
          <p:nvPr/>
        </p:nvSpPr>
        <p:spPr>
          <a:xfrm>
            <a:off x="357005" y="4245410"/>
            <a:ext cx="2273426" cy="523220"/>
          </a:xfrm>
          <a:prstGeom prst="rect">
            <a:avLst/>
          </a:prstGeom>
          <a:noFill/>
        </p:spPr>
        <p:txBody>
          <a:bodyPr wrap="square" rtlCol="0">
            <a:spAutoFit/>
          </a:bodyPr>
          <a:lstStyle/>
          <a:p>
            <a:r>
              <a:rPr lang="en-US" altLang="zh-CN" sz="2800" dirty="0" smtClean="0">
                <a:solidFill>
                  <a:srgbClr val="C00000"/>
                </a:solidFill>
              </a:rPr>
              <a:t>Vine cascade</a:t>
            </a:r>
            <a:endParaRPr lang="zh-CN" altLang="en-US" sz="2800" dirty="0">
              <a:solidFill>
                <a:srgbClr val="C00000"/>
              </a:solidFill>
            </a:endParaRPr>
          </a:p>
        </p:txBody>
      </p:sp>
      <p:sp>
        <p:nvSpPr>
          <p:cNvPr id="17" name="文本框 16"/>
          <p:cNvSpPr txBox="1"/>
          <p:nvPr/>
        </p:nvSpPr>
        <p:spPr>
          <a:xfrm>
            <a:off x="747483" y="5327077"/>
            <a:ext cx="2273426" cy="400110"/>
          </a:xfrm>
          <a:prstGeom prst="rect">
            <a:avLst/>
          </a:prstGeom>
          <a:noFill/>
        </p:spPr>
        <p:txBody>
          <a:bodyPr wrap="square" rtlCol="0">
            <a:spAutoFit/>
          </a:bodyPr>
          <a:lstStyle/>
          <a:p>
            <a:r>
              <a:rPr lang="en-US" altLang="zh-CN" sz="2000" dirty="0" smtClean="0"/>
              <a:t>Malt parser</a:t>
            </a:r>
            <a:endParaRPr lang="zh-CN" altLang="en-US" sz="2000" dirty="0"/>
          </a:p>
        </p:txBody>
      </p:sp>
      <p:sp>
        <p:nvSpPr>
          <p:cNvPr id="18" name="灯片编号占位符 17"/>
          <p:cNvSpPr>
            <a:spLocks noGrp="1"/>
          </p:cNvSpPr>
          <p:nvPr>
            <p:ph type="sldNum" sz="quarter" idx="12"/>
          </p:nvPr>
        </p:nvSpPr>
        <p:spPr/>
        <p:txBody>
          <a:bodyPr/>
          <a:lstStyle/>
          <a:p>
            <a:fld id="{E70804D4-5C84-4401-8D08-9E7ABBDDADC7}" type="slidenum">
              <a:rPr lang="zh-CN" altLang="en-US" smtClean="0"/>
              <a:t>29</a:t>
            </a:fld>
            <a:endParaRPr lang="zh-CN" altLang="en-US"/>
          </a:p>
        </p:txBody>
      </p:sp>
    </p:spTree>
    <p:extLst>
      <p:ext uri="{BB962C8B-B14F-4D97-AF65-F5344CB8AC3E}">
        <p14:creationId xmlns:p14="http://schemas.microsoft.com/office/powerpoint/2010/main" val="2012078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449502" y="3056031"/>
            <a:ext cx="7583282" cy="3255869"/>
            <a:chOff x="2079523" y="2987163"/>
            <a:chExt cx="7583282" cy="3255869"/>
          </a:xfrm>
        </p:grpSpPr>
        <p:grpSp>
          <p:nvGrpSpPr>
            <p:cNvPr id="7" name="组合 6"/>
            <p:cNvGrpSpPr/>
            <p:nvPr/>
          </p:nvGrpSpPr>
          <p:grpSpPr>
            <a:xfrm>
              <a:off x="2138516" y="2987163"/>
              <a:ext cx="7524289" cy="2476500"/>
              <a:chOff x="2300748" y="3282130"/>
              <a:chExt cx="7524289" cy="2476500"/>
            </a:xfrm>
          </p:grpSpPr>
          <p:pic>
            <p:nvPicPr>
              <p:cNvPr id="5" name="图片 4"/>
              <p:cNvPicPr>
                <a:picLocks noChangeAspect="1"/>
              </p:cNvPicPr>
              <p:nvPr/>
            </p:nvPicPr>
            <p:blipFill>
              <a:blip r:embed="rId3"/>
              <a:stretch>
                <a:fillRect/>
              </a:stretch>
            </p:blipFill>
            <p:spPr>
              <a:xfrm>
                <a:off x="2366962" y="3282130"/>
                <a:ext cx="7458075" cy="2476500"/>
              </a:xfrm>
              <a:prstGeom prst="rect">
                <a:avLst/>
              </a:prstGeom>
            </p:spPr>
          </p:pic>
          <p:sp>
            <p:nvSpPr>
              <p:cNvPr id="6" name="圆角矩形 5"/>
              <p:cNvSpPr/>
              <p:nvPr/>
            </p:nvSpPr>
            <p:spPr>
              <a:xfrm>
                <a:off x="2300748" y="3510116"/>
                <a:ext cx="545691" cy="4911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cxnSp>
          <p:nvCxnSpPr>
            <p:cNvPr id="9" name="直接箭头连接符 8"/>
            <p:cNvCxnSpPr/>
            <p:nvPr/>
          </p:nvCxnSpPr>
          <p:spPr>
            <a:xfrm flipV="1">
              <a:off x="2411361" y="5220929"/>
              <a:ext cx="0" cy="560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194754" y="5220928"/>
              <a:ext cx="0" cy="560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8143568" y="5220929"/>
              <a:ext cx="0" cy="560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892844" y="5781367"/>
              <a:ext cx="929149" cy="461665"/>
            </a:xfrm>
            <a:prstGeom prst="rect">
              <a:avLst/>
            </a:prstGeom>
            <a:noFill/>
          </p:spPr>
          <p:txBody>
            <a:bodyPr wrap="square" rtlCol="0">
              <a:spAutoFit/>
            </a:bodyPr>
            <a:lstStyle/>
            <a:p>
              <a:r>
                <a:rPr lang="en-US" altLang="zh-CN" sz="2400" dirty="0" smtClean="0">
                  <a:solidFill>
                    <a:srgbClr val="C00000"/>
                  </a:solidFill>
                </a:rPr>
                <a:t>Head</a:t>
              </a:r>
              <a:endParaRPr lang="zh-CN" altLang="en-US" sz="2400" dirty="0">
                <a:solidFill>
                  <a:srgbClr val="C00000"/>
                </a:solidFill>
              </a:endParaRPr>
            </a:p>
          </p:txBody>
        </p:sp>
        <p:sp>
          <p:nvSpPr>
            <p:cNvPr id="13" name="文本框 12"/>
            <p:cNvSpPr txBox="1"/>
            <p:nvPr/>
          </p:nvSpPr>
          <p:spPr>
            <a:xfrm>
              <a:off x="6585155" y="5781366"/>
              <a:ext cx="1307689" cy="461665"/>
            </a:xfrm>
            <a:prstGeom prst="rect">
              <a:avLst/>
            </a:prstGeom>
            <a:noFill/>
          </p:spPr>
          <p:txBody>
            <a:bodyPr wrap="square" rtlCol="0">
              <a:spAutoFit/>
            </a:bodyPr>
            <a:lstStyle/>
            <a:p>
              <a:r>
                <a:rPr lang="en-US" altLang="zh-CN" sz="2400" dirty="0" smtClean="0">
                  <a:solidFill>
                    <a:srgbClr val="C00000"/>
                  </a:solidFill>
                </a:rPr>
                <a:t>Modifier</a:t>
              </a:r>
              <a:endParaRPr lang="zh-CN" altLang="en-US" sz="2400" dirty="0">
                <a:solidFill>
                  <a:srgbClr val="C00000"/>
                </a:solidFill>
              </a:endParaRPr>
            </a:p>
          </p:txBody>
        </p:sp>
        <p:sp>
          <p:nvSpPr>
            <p:cNvPr id="14" name="文本框 13"/>
            <p:cNvSpPr txBox="1"/>
            <p:nvPr/>
          </p:nvSpPr>
          <p:spPr>
            <a:xfrm>
              <a:off x="2079523" y="5781367"/>
              <a:ext cx="929149" cy="461665"/>
            </a:xfrm>
            <a:prstGeom prst="rect">
              <a:avLst/>
            </a:prstGeom>
            <a:noFill/>
          </p:spPr>
          <p:txBody>
            <a:bodyPr wrap="square" rtlCol="0">
              <a:spAutoFit/>
            </a:bodyPr>
            <a:lstStyle/>
            <a:p>
              <a:r>
                <a:rPr lang="en-US" altLang="zh-CN" sz="2400" dirty="0" smtClean="0">
                  <a:solidFill>
                    <a:srgbClr val="C00000"/>
                  </a:solidFill>
                </a:rPr>
                <a:t>Root</a:t>
              </a:r>
              <a:endParaRPr lang="zh-CN" altLang="en-US" sz="2400" dirty="0">
                <a:solidFill>
                  <a:srgbClr val="C00000"/>
                </a:solidFill>
              </a:endParaRPr>
            </a:p>
          </p:txBody>
        </p:sp>
      </p:grpSp>
      <p:sp>
        <p:nvSpPr>
          <p:cNvPr id="2" name="标题 1"/>
          <p:cNvSpPr>
            <a:spLocks noGrp="1"/>
          </p:cNvSpPr>
          <p:nvPr>
            <p:ph type="title"/>
          </p:nvPr>
        </p:nvSpPr>
        <p:spPr/>
        <p:txBody>
          <a:bodyPr>
            <a:normAutofit/>
          </a:bodyPr>
          <a:lstStyle/>
          <a:p>
            <a:r>
              <a:rPr lang="en-US" altLang="zh-CN" b="1" dirty="0">
                <a:solidFill>
                  <a:schemeClr val="accent1">
                    <a:lumMod val="75000"/>
                  </a:schemeClr>
                </a:solidFill>
              </a:rPr>
              <a:t>Dependency </a:t>
            </a:r>
            <a:r>
              <a:rPr lang="en-US" altLang="zh-CN" b="1" dirty="0" smtClean="0">
                <a:solidFill>
                  <a:schemeClr val="accent1">
                    <a:lumMod val="75000"/>
                  </a:schemeClr>
                </a:solidFill>
              </a:rPr>
              <a:t>parsing</a:t>
            </a:r>
            <a:endParaRPr lang="zh-CN" altLang="en-US" b="1" dirty="0">
              <a:solidFill>
                <a:schemeClr val="accent1">
                  <a:lumMod val="75000"/>
                </a:schemeClr>
              </a:solidFill>
            </a:endParaRPr>
          </a:p>
        </p:txBody>
      </p:sp>
      <p:sp>
        <p:nvSpPr>
          <p:cNvPr id="3" name="内容占位符 2"/>
          <p:cNvSpPr>
            <a:spLocks noGrp="1"/>
          </p:cNvSpPr>
          <p:nvPr>
            <p:ph idx="1"/>
          </p:nvPr>
        </p:nvSpPr>
        <p:spPr/>
        <p:txBody>
          <a:bodyPr>
            <a:normAutofit/>
          </a:bodyPr>
          <a:lstStyle/>
          <a:p>
            <a:r>
              <a:rPr lang="en-US" altLang="zh-CN" sz="3200" dirty="0" smtClean="0"/>
              <a:t>Input: A sentence</a:t>
            </a:r>
          </a:p>
          <a:p>
            <a:r>
              <a:rPr lang="en-US" altLang="zh-CN" sz="3200" dirty="0" smtClean="0"/>
              <a:t>Output: A parse tree</a:t>
            </a:r>
            <a:endParaRPr lang="zh-CN" altLang="en-US" sz="3200" dirty="0"/>
          </a:p>
        </p:txBody>
      </p:sp>
      <p:sp>
        <p:nvSpPr>
          <p:cNvPr id="4" name="文本框 3"/>
          <p:cNvSpPr txBox="1"/>
          <p:nvPr/>
        </p:nvSpPr>
        <p:spPr>
          <a:xfrm>
            <a:off x="7487773" y="2641512"/>
            <a:ext cx="2137013" cy="584775"/>
          </a:xfrm>
          <a:prstGeom prst="rect">
            <a:avLst/>
          </a:prstGeom>
          <a:noFill/>
        </p:spPr>
        <p:txBody>
          <a:bodyPr wrap="square" rtlCol="0">
            <a:spAutoFit/>
          </a:bodyPr>
          <a:lstStyle/>
          <a:p>
            <a:r>
              <a:rPr lang="en-US" altLang="zh-CN" sz="3200" dirty="0" smtClean="0">
                <a:solidFill>
                  <a:srgbClr val="C00000"/>
                </a:solidFill>
              </a:rPr>
              <a:t>n edges</a:t>
            </a:r>
            <a:endParaRPr lang="zh-CN" altLang="en-US" sz="3200" dirty="0">
              <a:solidFill>
                <a:srgbClr val="C00000"/>
              </a:solidFill>
            </a:endParaRPr>
          </a:p>
        </p:txBody>
      </p:sp>
      <p:sp>
        <p:nvSpPr>
          <p:cNvPr id="8" name="灯片编号占位符 7"/>
          <p:cNvSpPr>
            <a:spLocks noGrp="1"/>
          </p:cNvSpPr>
          <p:nvPr>
            <p:ph type="sldNum" sz="quarter" idx="12"/>
          </p:nvPr>
        </p:nvSpPr>
        <p:spPr/>
        <p:txBody>
          <a:bodyPr/>
          <a:lstStyle/>
          <a:p>
            <a:fld id="{E70804D4-5C84-4401-8D08-9E7ABBDDADC7}" type="slidenum">
              <a:rPr lang="zh-CN" altLang="en-US" smtClean="0"/>
              <a:t>3</a:t>
            </a:fld>
            <a:endParaRPr lang="zh-CN" altLang="en-US"/>
          </a:p>
        </p:txBody>
      </p:sp>
    </p:spTree>
    <p:extLst>
      <p:ext uri="{BB962C8B-B14F-4D97-AF65-F5344CB8AC3E}">
        <p14:creationId xmlns:p14="http://schemas.microsoft.com/office/powerpoint/2010/main" val="24948683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14066" y="3872014"/>
            <a:ext cx="8105613" cy="923330"/>
          </a:xfrm>
          <a:prstGeom prst="rect">
            <a:avLst/>
          </a:prstGeom>
          <a:noFill/>
        </p:spPr>
        <p:txBody>
          <a:bodyPr wrap="square" rtlCol="0">
            <a:spAutoFit/>
          </a:bodyPr>
          <a:lstStyle/>
          <a:p>
            <a:pPr>
              <a:lnSpc>
                <a:spcPct val="90000"/>
              </a:lnSpc>
              <a:spcBef>
                <a:spcPct val="0"/>
              </a:spcBef>
            </a:pPr>
            <a:r>
              <a:rPr lang="en-US" altLang="zh-CN" sz="6000" b="1" dirty="0" smtClean="0">
                <a:solidFill>
                  <a:schemeClr val="accent1">
                    <a:lumMod val="75000"/>
                  </a:schemeClr>
                </a:solidFill>
                <a:latin typeface="+mj-lt"/>
                <a:ea typeface="+mj-ea"/>
                <a:cs typeface="+mj-cs"/>
              </a:rPr>
              <a:t>? / .</a:t>
            </a:r>
            <a:endParaRPr lang="zh-CN" altLang="en-US" sz="6000" b="1" dirty="0">
              <a:solidFill>
                <a:schemeClr val="accent1">
                  <a:lumMod val="75000"/>
                </a:schemeClr>
              </a:solidFill>
              <a:latin typeface="+mj-lt"/>
              <a:ea typeface="+mj-ea"/>
              <a:cs typeface="+mj-cs"/>
            </a:endParaRPr>
          </a:p>
        </p:txBody>
      </p:sp>
      <p:sp>
        <p:nvSpPr>
          <p:cNvPr id="5" name="文本框 4"/>
          <p:cNvSpPr txBox="1"/>
          <p:nvPr/>
        </p:nvSpPr>
        <p:spPr>
          <a:xfrm>
            <a:off x="4086387" y="2517141"/>
            <a:ext cx="8105613" cy="701731"/>
          </a:xfrm>
          <a:prstGeom prst="rect">
            <a:avLst/>
          </a:prstGeom>
          <a:noFill/>
        </p:spPr>
        <p:txBody>
          <a:bodyPr wrap="square" rtlCol="0">
            <a:spAutoFit/>
          </a:bodyPr>
          <a:lstStyle/>
          <a:p>
            <a:pPr>
              <a:lnSpc>
                <a:spcPct val="90000"/>
              </a:lnSpc>
              <a:spcBef>
                <a:spcPct val="0"/>
              </a:spcBef>
            </a:pPr>
            <a:r>
              <a:rPr lang="en-US" altLang="zh-CN" sz="4400" b="1" dirty="0" smtClean="0">
                <a:solidFill>
                  <a:schemeClr val="accent1">
                    <a:lumMod val="75000"/>
                  </a:schemeClr>
                </a:solidFill>
                <a:latin typeface="+mj-lt"/>
                <a:ea typeface="+mj-ea"/>
                <a:cs typeface="+mj-cs"/>
              </a:rPr>
              <a:t>Thank you!</a:t>
            </a:r>
            <a:endParaRPr lang="zh-CN" altLang="en-US" sz="4400" b="1" dirty="0">
              <a:solidFill>
                <a:schemeClr val="accent1">
                  <a:lumMod val="75000"/>
                </a:schemeClr>
              </a:solidFill>
              <a:latin typeface="+mj-lt"/>
              <a:ea typeface="+mj-ea"/>
              <a:cs typeface="+mj-cs"/>
            </a:endParaRPr>
          </a:p>
        </p:txBody>
      </p:sp>
      <p:sp>
        <p:nvSpPr>
          <p:cNvPr id="6" name="灯片编号占位符 5"/>
          <p:cNvSpPr>
            <a:spLocks noGrp="1"/>
          </p:cNvSpPr>
          <p:nvPr>
            <p:ph type="sldNum" sz="quarter" idx="12"/>
          </p:nvPr>
        </p:nvSpPr>
        <p:spPr/>
        <p:txBody>
          <a:bodyPr/>
          <a:lstStyle/>
          <a:p>
            <a:fld id="{E70804D4-5C84-4401-8D08-9E7ABBDDADC7}" type="slidenum">
              <a:rPr lang="zh-CN" altLang="en-US" smtClean="0"/>
              <a:t>30</a:t>
            </a:fld>
            <a:endParaRPr lang="zh-CN" altLang="en-US"/>
          </a:p>
        </p:txBody>
      </p:sp>
    </p:spTree>
    <p:extLst>
      <p:ext uri="{BB962C8B-B14F-4D97-AF65-F5344CB8AC3E}">
        <p14:creationId xmlns:p14="http://schemas.microsoft.com/office/powerpoint/2010/main" val="3613026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824652" y="-463"/>
            <a:ext cx="7192391" cy="6858000"/>
            <a:chOff x="1627143" y="0"/>
            <a:chExt cx="7192391" cy="6858000"/>
          </a:xfrm>
        </p:grpSpPr>
        <p:pic>
          <p:nvPicPr>
            <p:cNvPr id="6" name="图片 5"/>
            <p:cNvPicPr>
              <a:picLocks noChangeAspect="1"/>
            </p:cNvPicPr>
            <p:nvPr/>
          </p:nvPicPr>
          <p:blipFill>
            <a:blip r:embed="rId3"/>
            <a:stretch>
              <a:fillRect/>
            </a:stretch>
          </p:blipFill>
          <p:spPr>
            <a:xfrm>
              <a:off x="1627143" y="0"/>
              <a:ext cx="7192391" cy="6234051"/>
            </a:xfrm>
            <a:prstGeom prst="rect">
              <a:avLst/>
            </a:prstGeom>
          </p:spPr>
        </p:pic>
        <p:pic>
          <p:nvPicPr>
            <p:cNvPr id="7" name="图片 6"/>
            <p:cNvPicPr>
              <a:picLocks noChangeAspect="1"/>
            </p:cNvPicPr>
            <p:nvPr/>
          </p:nvPicPr>
          <p:blipFill rotWithShape="1">
            <a:blip r:embed="rId4"/>
            <a:srcRect t="88807" r="760"/>
            <a:stretch/>
          </p:blipFill>
          <p:spPr>
            <a:xfrm>
              <a:off x="1933833" y="6151152"/>
              <a:ext cx="6579009" cy="706848"/>
            </a:xfrm>
            <a:prstGeom prst="rect">
              <a:avLst/>
            </a:prstGeom>
          </p:spPr>
        </p:pic>
      </p:grpSp>
      <p:sp>
        <p:nvSpPr>
          <p:cNvPr id="9" name="标题 1"/>
          <p:cNvSpPr>
            <a:spLocks noGrp="1"/>
          </p:cNvSpPr>
          <p:nvPr>
            <p:ph type="title"/>
          </p:nvPr>
        </p:nvSpPr>
        <p:spPr>
          <a:xfrm>
            <a:off x="115529" y="86621"/>
            <a:ext cx="10515600" cy="1325563"/>
          </a:xfrm>
        </p:spPr>
        <p:txBody>
          <a:bodyPr>
            <a:normAutofit/>
          </a:bodyPr>
          <a:lstStyle/>
          <a:p>
            <a:r>
              <a:rPr lang="en-US" altLang="zh-CN" b="1" dirty="0" smtClean="0">
                <a:solidFill>
                  <a:schemeClr val="accent1">
                    <a:lumMod val="75000"/>
                  </a:schemeClr>
                </a:solidFill>
              </a:rPr>
              <a:t>Representation</a:t>
            </a:r>
            <a:endParaRPr lang="zh-CN" altLang="en-US" b="1"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10" name="文本框 9"/>
              <p:cNvSpPr txBox="1"/>
              <p:nvPr/>
            </p:nvSpPr>
            <p:spPr>
              <a:xfrm>
                <a:off x="211298" y="2418736"/>
                <a:ext cx="361335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𝑛</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𝑛</m:t>
                          </m:r>
                          <m:r>
                            <a:rPr lang="en-US" altLang="zh-CN" sz="3200" b="0" i="1" smtClean="0">
                              <a:latin typeface="Cambria Math" panose="02040503050406030204" pitchFamily="18" charset="0"/>
                            </a:rPr>
                            <m:t>+1</m:t>
                          </m:r>
                        </m:e>
                      </m:d>
                    </m:oMath>
                  </m:oMathPara>
                </a14:m>
                <a:endParaRPr lang="zh-CN" altLang="en-US" sz="32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211298" y="2418736"/>
                <a:ext cx="3613355" cy="584775"/>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11298" y="3784929"/>
                <a:ext cx="361335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𝑛</m:t>
                      </m:r>
                    </m:oMath>
                  </m:oMathPara>
                </a14:m>
                <a:endParaRPr lang="zh-CN" altLang="en-US" sz="32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11298" y="3784929"/>
                <a:ext cx="3613355" cy="584775"/>
              </a:xfrm>
              <a:prstGeom prst="rect">
                <a:avLst/>
              </a:prstGeom>
              <a:blipFill rotWithShape="0">
                <a:blip r:embed="rId6"/>
                <a:stretch>
                  <a:fillRect/>
                </a:stretch>
              </a:blipFill>
            </p:spPr>
            <p:txBody>
              <a:bodyPr/>
              <a:lstStyle/>
              <a:p>
                <a:r>
                  <a:rPr lang="zh-CN" altLang="en-US">
                    <a:noFill/>
                  </a:rPr>
                  <a:t> </a:t>
                </a:r>
              </a:p>
            </p:txBody>
          </p:sp>
        </mc:Fallback>
      </mc:AlternateContent>
      <p:sp>
        <p:nvSpPr>
          <p:cNvPr id="12" name="下箭头 11"/>
          <p:cNvSpPr/>
          <p:nvPr/>
        </p:nvSpPr>
        <p:spPr>
          <a:xfrm>
            <a:off x="1859381" y="3107947"/>
            <a:ext cx="317187" cy="57254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E70804D4-5C84-4401-8D08-9E7ABBDDADC7}" type="slidenum">
              <a:rPr lang="zh-CN" altLang="en-US" smtClean="0"/>
              <a:t>4</a:t>
            </a:fld>
            <a:endParaRPr lang="zh-CN" altLang="en-US"/>
          </a:p>
        </p:txBody>
      </p:sp>
    </p:spTree>
    <p:extLst>
      <p:ext uri="{BB962C8B-B14F-4D97-AF65-F5344CB8AC3E}">
        <p14:creationId xmlns:p14="http://schemas.microsoft.com/office/powerpoint/2010/main" val="2313665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115529" y="86621"/>
            <a:ext cx="10515600" cy="1325563"/>
          </a:xfrm>
        </p:spPr>
        <p:txBody>
          <a:bodyPr>
            <a:normAutofit/>
          </a:bodyPr>
          <a:lstStyle/>
          <a:p>
            <a:r>
              <a:rPr lang="en-US" altLang="zh-CN" b="1" dirty="0" smtClean="0">
                <a:solidFill>
                  <a:schemeClr val="accent1">
                    <a:lumMod val="75000"/>
                  </a:schemeClr>
                </a:solidFill>
              </a:rPr>
              <a:t>Representation</a:t>
            </a:r>
            <a:endParaRPr lang="zh-CN" altLang="en-US" b="1" dirty="0">
              <a:solidFill>
                <a:schemeClr val="accent1">
                  <a:lumMod val="75000"/>
                </a:schemeClr>
              </a:solidFill>
            </a:endParaRPr>
          </a:p>
        </p:txBody>
      </p:sp>
      <p:pic>
        <p:nvPicPr>
          <p:cNvPr id="8" name="图片 7"/>
          <p:cNvPicPr>
            <a:picLocks noChangeAspect="1"/>
          </p:cNvPicPr>
          <p:nvPr/>
        </p:nvPicPr>
        <p:blipFill>
          <a:blip r:embed="rId3"/>
          <a:stretch>
            <a:fillRect/>
          </a:stretch>
        </p:blipFill>
        <p:spPr>
          <a:xfrm>
            <a:off x="8408306" y="2025422"/>
            <a:ext cx="409121" cy="365287"/>
          </a:xfrm>
          <a:prstGeom prst="rect">
            <a:avLst/>
          </a:prstGeom>
        </p:spPr>
      </p:pic>
      <p:grpSp>
        <p:nvGrpSpPr>
          <p:cNvPr id="27" name="组合 26"/>
          <p:cNvGrpSpPr/>
          <p:nvPr/>
        </p:nvGrpSpPr>
        <p:grpSpPr>
          <a:xfrm>
            <a:off x="3812583" y="-153454"/>
            <a:ext cx="6292312" cy="6755732"/>
            <a:chOff x="3812583" y="-153454"/>
            <a:chExt cx="6292312" cy="6755732"/>
          </a:xfrm>
        </p:grpSpPr>
        <p:grpSp>
          <p:nvGrpSpPr>
            <p:cNvPr id="25" name="组合 24"/>
            <p:cNvGrpSpPr/>
            <p:nvPr/>
          </p:nvGrpSpPr>
          <p:grpSpPr>
            <a:xfrm>
              <a:off x="3812583" y="-153454"/>
              <a:ext cx="6292312" cy="6755732"/>
              <a:chOff x="3812583" y="-153454"/>
              <a:chExt cx="6292312" cy="6755732"/>
            </a:xfrm>
          </p:grpSpPr>
          <p:grpSp>
            <p:nvGrpSpPr>
              <p:cNvPr id="3" name="组合 2"/>
              <p:cNvGrpSpPr/>
              <p:nvPr/>
            </p:nvGrpSpPr>
            <p:grpSpPr>
              <a:xfrm>
                <a:off x="3812583" y="-114858"/>
                <a:ext cx="6292312" cy="6717136"/>
                <a:chOff x="3812583" y="-114858"/>
                <a:chExt cx="6292312" cy="6717136"/>
              </a:xfrm>
            </p:grpSpPr>
            <p:grpSp>
              <p:nvGrpSpPr>
                <p:cNvPr id="17" name="组合 16"/>
                <p:cNvGrpSpPr/>
                <p:nvPr/>
              </p:nvGrpSpPr>
              <p:grpSpPr>
                <a:xfrm>
                  <a:off x="3812583" y="-114858"/>
                  <a:ext cx="6292312" cy="6717136"/>
                  <a:chOff x="5145437" y="86621"/>
                  <a:chExt cx="5542842" cy="6445188"/>
                </a:xfrm>
              </p:grpSpPr>
              <p:pic>
                <p:nvPicPr>
                  <p:cNvPr id="18" name="图片 17"/>
                  <p:cNvPicPr>
                    <a:picLocks noChangeAspect="1"/>
                  </p:cNvPicPr>
                  <p:nvPr/>
                </p:nvPicPr>
                <p:blipFill>
                  <a:blip r:embed="rId4"/>
                  <a:stretch>
                    <a:fillRect/>
                  </a:stretch>
                </p:blipFill>
                <p:spPr>
                  <a:xfrm>
                    <a:off x="5373329" y="388184"/>
                    <a:ext cx="5314950" cy="6143625"/>
                  </a:xfrm>
                  <a:prstGeom prst="rect">
                    <a:avLst/>
                  </a:prstGeom>
                </p:spPr>
              </p:pic>
              <p:sp>
                <p:nvSpPr>
                  <p:cNvPr id="19" name="矩形 18"/>
                  <p:cNvSpPr/>
                  <p:nvPr/>
                </p:nvSpPr>
                <p:spPr>
                  <a:xfrm>
                    <a:off x="5145437" y="86621"/>
                    <a:ext cx="1193370" cy="6627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a:stretch>
                  <a:fillRect/>
                </a:stretch>
              </p:blipFill>
              <p:spPr>
                <a:xfrm>
                  <a:off x="6209392" y="4427537"/>
                  <a:ext cx="409121" cy="365287"/>
                </a:xfrm>
                <a:prstGeom prst="rect">
                  <a:avLst/>
                </a:prstGeom>
              </p:spPr>
            </p:pic>
          </p:grpSp>
          <p:pic>
            <p:nvPicPr>
              <p:cNvPr id="24" name="图片 23"/>
              <p:cNvPicPr>
                <a:picLocks noChangeAspect="1"/>
              </p:cNvPicPr>
              <p:nvPr/>
            </p:nvPicPr>
            <p:blipFill rotWithShape="1">
              <a:blip r:embed="rId5"/>
              <a:srcRect t="-9260" r="1908" b="20642"/>
              <a:stretch/>
            </p:blipFill>
            <p:spPr>
              <a:xfrm>
                <a:off x="4730336" y="-153454"/>
                <a:ext cx="5374559" cy="1805712"/>
              </a:xfrm>
              <a:prstGeom prst="rect">
                <a:avLst/>
              </a:prstGeom>
            </p:spPr>
          </p:pic>
        </p:grpSp>
        <p:pic>
          <p:nvPicPr>
            <p:cNvPr id="26" name="图片 25"/>
            <p:cNvPicPr>
              <a:picLocks noChangeAspect="1"/>
            </p:cNvPicPr>
            <p:nvPr/>
          </p:nvPicPr>
          <p:blipFill>
            <a:blip r:embed="rId3"/>
            <a:stretch>
              <a:fillRect/>
            </a:stretch>
          </p:blipFill>
          <p:spPr>
            <a:xfrm>
              <a:off x="8408306" y="2025422"/>
              <a:ext cx="409121" cy="365287"/>
            </a:xfrm>
            <a:prstGeom prst="rect">
              <a:avLst/>
            </a:prstGeom>
          </p:spPr>
        </p:pic>
      </p:grpSp>
      <p:sp>
        <p:nvSpPr>
          <p:cNvPr id="28" name="灯片编号占位符 27"/>
          <p:cNvSpPr>
            <a:spLocks noGrp="1"/>
          </p:cNvSpPr>
          <p:nvPr>
            <p:ph type="sldNum" sz="quarter" idx="12"/>
          </p:nvPr>
        </p:nvSpPr>
        <p:spPr/>
        <p:txBody>
          <a:bodyPr/>
          <a:lstStyle/>
          <a:p>
            <a:fld id="{E70804D4-5C84-4401-8D08-9E7ABBDDADC7}" type="slidenum">
              <a:rPr lang="zh-CN" altLang="en-US" smtClean="0"/>
              <a:t>5</a:t>
            </a:fld>
            <a:endParaRPr lang="zh-CN" altLang="en-US"/>
          </a:p>
        </p:txBody>
      </p:sp>
    </p:spTree>
    <p:extLst>
      <p:ext uri="{BB962C8B-B14F-4D97-AF65-F5344CB8AC3E}">
        <p14:creationId xmlns:p14="http://schemas.microsoft.com/office/powerpoint/2010/main" val="2795423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11822" y="916238"/>
            <a:ext cx="8167607" cy="3020331"/>
            <a:chOff x="2247254" y="1412184"/>
            <a:chExt cx="6502024" cy="2085975"/>
          </a:xfrm>
        </p:grpSpPr>
        <p:pic>
          <p:nvPicPr>
            <p:cNvPr id="2" name="图片 1"/>
            <p:cNvPicPr>
              <a:picLocks noChangeAspect="1"/>
            </p:cNvPicPr>
            <p:nvPr/>
          </p:nvPicPr>
          <p:blipFill>
            <a:blip r:embed="rId3"/>
            <a:stretch>
              <a:fillRect/>
            </a:stretch>
          </p:blipFill>
          <p:spPr>
            <a:xfrm>
              <a:off x="2481828" y="1412184"/>
              <a:ext cx="6267450" cy="2085975"/>
            </a:xfrm>
            <a:prstGeom prst="rect">
              <a:avLst/>
            </a:prstGeom>
          </p:spPr>
        </p:pic>
        <p:sp>
          <p:nvSpPr>
            <p:cNvPr id="3" name="矩形 2"/>
            <p:cNvSpPr/>
            <p:nvPr/>
          </p:nvSpPr>
          <p:spPr>
            <a:xfrm>
              <a:off x="2247254" y="1412184"/>
              <a:ext cx="697424" cy="5406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标题 1"/>
          <p:cNvSpPr>
            <a:spLocks noGrp="1"/>
          </p:cNvSpPr>
          <p:nvPr>
            <p:ph type="title"/>
          </p:nvPr>
        </p:nvSpPr>
        <p:spPr>
          <a:xfrm>
            <a:off x="115529" y="86621"/>
            <a:ext cx="10515600" cy="1325563"/>
          </a:xfrm>
        </p:spPr>
        <p:txBody>
          <a:bodyPr>
            <a:normAutofit/>
          </a:bodyPr>
          <a:lstStyle/>
          <a:p>
            <a:r>
              <a:rPr lang="en-US" altLang="zh-CN" b="1" dirty="0" smtClean="0">
                <a:solidFill>
                  <a:schemeClr val="accent1">
                    <a:lumMod val="75000"/>
                  </a:schemeClr>
                </a:solidFill>
              </a:rPr>
              <a:t>First order </a:t>
            </a:r>
            <a:r>
              <a:rPr lang="en-US" altLang="zh-CN" b="1" dirty="0" smtClean="0">
                <a:solidFill>
                  <a:srgbClr val="C00000"/>
                </a:solidFill>
              </a:rPr>
              <a:t>VS</a:t>
            </a:r>
            <a:r>
              <a:rPr lang="en-US" altLang="zh-CN" b="1" dirty="0" smtClean="0">
                <a:solidFill>
                  <a:schemeClr val="accent1">
                    <a:lumMod val="75000"/>
                  </a:schemeClr>
                </a:solidFill>
              </a:rPr>
              <a:t> High order </a:t>
            </a:r>
            <a:endParaRPr lang="zh-CN" altLang="en-US" b="1"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5" name="文本框 4"/>
              <p:cNvSpPr txBox="1"/>
              <p:nvPr/>
            </p:nvSpPr>
            <p:spPr>
              <a:xfrm>
                <a:off x="1271311" y="4762412"/>
                <a:ext cx="9143292" cy="1421543"/>
              </a:xfrm>
              <a:prstGeom prst="rect">
                <a:avLst/>
              </a:prstGeom>
              <a:noFill/>
            </p:spPr>
            <p:txBody>
              <a:bodyPr wrap="square" rtlCol="0">
                <a:spAutoFit/>
              </a:bodyPr>
              <a:lstStyle/>
              <a:p>
                <a:r>
                  <a:rPr lang="en-US" altLang="zh-CN" sz="2800" dirty="0" smtClean="0"/>
                  <a:t>First order: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𝐼</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h</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𝑚</m:t>
                            </m:r>
                          </m:e>
                        </m:d>
                        <m:r>
                          <a:rPr lang="en-US" altLang="zh-CN" sz="2800" b="0" i="1" smtClean="0">
                            <a:latin typeface="Cambria Math" panose="02040503050406030204" pitchFamily="18" charset="0"/>
                          </a:rPr>
                          <m:t> </m:t>
                        </m:r>
                      </m:e>
                    </m:d>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h</m:t>
                    </m:r>
                    <m:r>
                      <a:rPr lang="zh-CN" altLang="en-US" sz="2800" b="0" i="1" smtClean="0">
                        <a:latin typeface="Cambria Math" panose="02040503050406030204" pitchFamily="18" charset="0"/>
                      </a:rPr>
                      <m:t>𝜖</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0,</m:t>
                        </m:r>
                        <m:r>
                          <a:rPr lang="en-US" altLang="zh-CN" sz="2800" b="0" i="1" smtClean="0">
                            <a:latin typeface="Cambria Math" panose="02040503050406030204" pitchFamily="18" charset="0"/>
                          </a:rPr>
                          <m:t>𝑛</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𝑚</m:t>
                    </m:r>
                    <m:r>
                      <a:rPr lang="zh-CN" altLang="en-US" sz="2800" b="0" i="1" smtClean="0">
                        <a:latin typeface="Cambria Math" panose="02040503050406030204" pitchFamily="18" charset="0"/>
                      </a:rPr>
                      <m:t>𝜖</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𝑛</m:t>
                        </m:r>
                      </m:e>
                    </m:d>
                    <m:r>
                      <a:rPr lang="en-US" altLang="zh-CN" sz="2800" b="0" i="1" smtClean="0">
                        <a:latin typeface="Cambria Math" panose="02040503050406030204" pitchFamily="18" charset="0"/>
                      </a:rPr>
                      <m:t>}</m:t>
                    </m:r>
                  </m:oMath>
                </a14:m>
                <a:endParaRPr lang="en-US" altLang="zh-CN" sz="2800" dirty="0" smtClean="0"/>
              </a:p>
              <a:p>
                <a:endParaRPr lang="en-US" altLang="zh-CN" sz="2800" dirty="0" smtClean="0"/>
              </a:p>
              <a:p>
                <a:r>
                  <a:rPr lang="en-US" altLang="zh-CN" sz="2800" dirty="0" smtClean="0"/>
                  <a:t>High order: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𝐼</m:t>
                        </m:r>
                      </m:e>
                      <m:sub>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𝑙</m:t>
                        </m:r>
                      </m:sub>
                    </m:sSub>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d>
                          <m:dPr>
                            <m:ctrlPr>
                              <a:rPr lang="en-US" altLang="zh-CN" sz="2800" i="1">
                                <a:latin typeface="Cambria Math" panose="02040503050406030204" pitchFamily="18" charset="0"/>
                              </a:rPr>
                            </m:ctrlPr>
                          </m:dPr>
                          <m:e>
                            <m:r>
                              <a:rPr lang="en-US" altLang="zh-CN" sz="2800" b="0" i="1" smtClean="0">
                                <a:latin typeface="Cambria Math" panose="02040503050406030204" pitchFamily="18" charset="0"/>
                              </a:rPr>
                              <m:t>𝑎</m:t>
                            </m:r>
                            <m:r>
                              <a:rPr lang="en-US" altLang="zh-CN" sz="2800" i="1">
                                <a:latin typeface="Cambria Math" panose="02040503050406030204" pitchFamily="18" charset="0"/>
                              </a:rPr>
                              <m:t>,</m:t>
                            </m:r>
                            <m:r>
                              <a:rPr lang="en-US" altLang="zh-CN" sz="2800" b="0" i="1" smtClean="0">
                                <a:latin typeface="Cambria Math" panose="02040503050406030204" pitchFamily="18" charset="0"/>
                              </a:rPr>
                              <m:t>𝑠</m:t>
                            </m:r>
                          </m:e>
                        </m:d>
                        <m:r>
                          <a:rPr lang="en-US" altLang="zh-CN" sz="2800" i="1">
                            <a:latin typeface="Cambria Math" panose="02040503050406030204" pitchFamily="18" charset="0"/>
                          </a:rPr>
                          <m:t> </m:t>
                        </m:r>
                      </m:e>
                    </m:d>
                    <m:r>
                      <a:rPr lang="en-US" altLang="zh-CN" sz="2800" i="1">
                        <a:latin typeface="Cambria Math" panose="02040503050406030204" pitchFamily="18" charset="0"/>
                      </a:rPr>
                      <m:t> </m:t>
                    </m:r>
                    <m:r>
                      <a:rPr lang="en-US" altLang="zh-CN" sz="2800" b="0" i="1" smtClean="0">
                        <a:latin typeface="Cambria Math" panose="02040503050406030204" pitchFamily="18" charset="0"/>
                      </a:rPr>
                      <m:t>𝑎</m:t>
                    </m:r>
                    <m:r>
                      <a:rPr lang="zh-CN" altLang="en-US" sz="2800" i="1">
                        <a:latin typeface="Cambria Math" panose="02040503050406030204" pitchFamily="18" charset="0"/>
                      </a:rPr>
                      <m:t>𝜖</m:t>
                    </m:r>
                    <m:sSup>
                      <m:sSupPr>
                        <m:ctrlPr>
                          <a:rPr lang="en-US" altLang="zh-CN" sz="2800" i="1" smtClean="0">
                            <a:latin typeface="Cambria Math" panose="02040503050406030204" pitchFamily="18" charset="0"/>
                          </a:rPr>
                        </m:ctrlPr>
                      </m:sSupPr>
                      <m:e>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0,</m:t>
                            </m:r>
                            <m:r>
                              <a:rPr lang="en-US" altLang="zh-CN" sz="2800" i="1">
                                <a:latin typeface="Cambria Math" panose="02040503050406030204" pitchFamily="18" charset="0"/>
                              </a:rPr>
                              <m:t>𝑛</m:t>
                            </m:r>
                          </m:e>
                        </m:d>
                      </m:e>
                      <m:sup>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+1</m:t>
                        </m:r>
                      </m:sup>
                    </m:sSup>
                    <m:r>
                      <a:rPr lang="en-US" altLang="zh-CN" sz="2800" i="1">
                        <a:latin typeface="Cambria Math" panose="02040503050406030204" pitchFamily="18" charset="0"/>
                      </a:rPr>
                      <m:t>,</m:t>
                    </m:r>
                    <m:r>
                      <a:rPr lang="en-US" altLang="zh-CN" sz="2800" b="0" i="1" smtClean="0">
                        <a:latin typeface="Cambria Math" panose="02040503050406030204" pitchFamily="18" charset="0"/>
                      </a:rPr>
                      <m:t>𝑠</m:t>
                    </m:r>
                    <m:r>
                      <a:rPr lang="zh-CN" altLang="en-US" sz="2800" i="1">
                        <a:latin typeface="Cambria Math" panose="02040503050406030204" pitchFamily="18" charset="0"/>
                      </a:rPr>
                      <m:t>𝜖</m:t>
                    </m:r>
                    <m:sSup>
                      <m:sSupPr>
                        <m:ctrlPr>
                          <a:rPr lang="en-US" altLang="zh-CN" sz="2800" i="1" smtClean="0">
                            <a:latin typeface="Cambria Math" panose="02040503050406030204" pitchFamily="18" charset="0"/>
                          </a:rPr>
                        </m:ctrlPr>
                      </m:sSupPr>
                      <m:e>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1,</m:t>
                            </m:r>
                            <m:r>
                              <a:rPr lang="en-US" altLang="zh-CN" sz="2800" i="1">
                                <a:latin typeface="Cambria Math" panose="02040503050406030204" pitchFamily="18" charset="0"/>
                              </a:rPr>
                              <m:t>𝑛</m:t>
                            </m:r>
                          </m:e>
                        </m:d>
                      </m:e>
                      <m:sup>
                        <m:r>
                          <a:rPr lang="en-US" altLang="zh-CN" sz="2800" b="0" i="1" smtClean="0">
                            <a:latin typeface="Cambria Math" panose="02040503050406030204" pitchFamily="18" charset="0"/>
                          </a:rPr>
                          <m:t>𝑙</m:t>
                        </m:r>
                        <m:r>
                          <a:rPr lang="en-US" altLang="zh-CN" sz="2800" b="0" i="1" smtClean="0">
                            <a:latin typeface="Cambria Math" panose="02040503050406030204" pitchFamily="18" charset="0"/>
                          </a:rPr>
                          <m:t>+1</m:t>
                        </m:r>
                      </m:sup>
                    </m:sSup>
                    <m:r>
                      <a:rPr lang="en-US" altLang="zh-CN" sz="2800" i="1">
                        <a:latin typeface="Cambria Math" panose="02040503050406030204" pitchFamily="18" charset="0"/>
                      </a:rPr>
                      <m:t>}</m:t>
                    </m:r>
                  </m:oMath>
                </a14:m>
                <a:endParaRPr lang="zh-CN" altLang="en-US" sz="2800" dirty="0"/>
              </a:p>
            </p:txBody>
          </p:sp>
        </mc:Choice>
        <mc:Fallback xmlns="">
          <p:sp>
            <p:nvSpPr>
              <p:cNvPr id="5" name="文本框 4"/>
              <p:cNvSpPr txBox="1">
                <a:spLocks noRot="1" noChangeAspect="1" noMove="1" noResize="1" noEditPoints="1" noAdjustHandles="1" noChangeArrowheads="1" noChangeShapeType="1" noTextEdit="1"/>
              </p:cNvSpPr>
              <p:nvPr/>
            </p:nvSpPr>
            <p:spPr>
              <a:xfrm>
                <a:off x="1271311" y="4762412"/>
                <a:ext cx="9143292" cy="1421543"/>
              </a:xfrm>
              <a:prstGeom prst="rect">
                <a:avLst/>
              </a:prstGeom>
              <a:blipFill rotWithShape="0">
                <a:blip r:embed="rId4"/>
                <a:stretch>
                  <a:fillRect l="-1401" t="-3863" b="-10300"/>
                </a:stretch>
              </a:blipFill>
            </p:spPr>
            <p:txBody>
              <a:bodyPr/>
              <a:lstStyle/>
              <a:p>
                <a:r>
                  <a:rPr lang="zh-CN" altLang="en-US">
                    <a:noFill/>
                  </a:rPr>
                  <a:t> </a:t>
                </a:r>
              </a:p>
            </p:txBody>
          </p:sp>
        </mc:Fallback>
      </mc:AlternateContent>
      <p:sp>
        <p:nvSpPr>
          <p:cNvPr id="6" name="文本框 5"/>
          <p:cNvSpPr txBox="1"/>
          <p:nvPr/>
        </p:nvSpPr>
        <p:spPr>
          <a:xfrm>
            <a:off x="495946" y="3936569"/>
            <a:ext cx="4975706" cy="800219"/>
          </a:xfrm>
          <a:prstGeom prst="rect">
            <a:avLst/>
          </a:prstGeom>
          <a:noFill/>
        </p:spPr>
        <p:txBody>
          <a:bodyPr wrap="square" rtlCol="0">
            <a:spAutoFit/>
          </a:bodyPr>
          <a:lstStyle/>
          <a:p>
            <a:r>
              <a:rPr lang="en-US" altLang="zh-CN" sz="2800" dirty="0">
                <a:solidFill>
                  <a:schemeClr val="accent1">
                    <a:lumMod val="75000"/>
                  </a:schemeClr>
                </a:solidFill>
              </a:rPr>
              <a:t>Index </a:t>
            </a:r>
            <a:r>
              <a:rPr lang="en-US" altLang="zh-CN" sz="2800" dirty="0" smtClean="0">
                <a:solidFill>
                  <a:schemeClr val="accent1">
                    <a:lumMod val="75000"/>
                  </a:schemeClr>
                </a:solidFill>
              </a:rPr>
              <a:t>set: All possible arcs</a:t>
            </a:r>
            <a:endParaRPr lang="en-US" altLang="zh-CN" sz="2800" dirty="0">
              <a:solidFill>
                <a:schemeClr val="accent1">
                  <a:lumMod val="75000"/>
                </a:schemeClr>
              </a:solidFill>
            </a:endParaRPr>
          </a:p>
          <a:p>
            <a:endParaRPr lang="zh-CN" altLang="en-US" dirty="0"/>
          </a:p>
        </p:txBody>
      </p:sp>
      <p:sp>
        <p:nvSpPr>
          <p:cNvPr id="8" name="右箭头 7"/>
          <p:cNvSpPr/>
          <p:nvPr/>
        </p:nvSpPr>
        <p:spPr>
          <a:xfrm>
            <a:off x="8679051" y="4943959"/>
            <a:ext cx="526942" cy="170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9205993" y="5769802"/>
            <a:ext cx="526942" cy="170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文本框 15"/>
              <p:cNvSpPr txBox="1"/>
              <p:nvPr/>
            </p:nvSpPr>
            <p:spPr>
              <a:xfrm>
                <a:off x="9996406" y="4736788"/>
                <a:ext cx="117787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𝑛</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m:t>
                      </m:r>
                    </m:oMath>
                  </m:oMathPara>
                </a14:m>
                <a:endParaRPr lang="zh-CN" altLang="en-US" sz="2800" dirty="0"/>
              </a:p>
            </p:txBody>
          </p:sp>
        </mc:Choice>
        <mc:Fallback xmlns="">
          <p:sp>
            <p:nvSpPr>
              <p:cNvPr id="16" name="文本框 15"/>
              <p:cNvSpPr txBox="1">
                <a:spLocks noRot="1" noChangeAspect="1" noMove="1" noResize="1" noEditPoints="1" noAdjustHandles="1" noChangeArrowheads="1" noChangeShapeType="1" noTextEdit="1"/>
              </p:cNvSpPr>
              <p:nvPr/>
            </p:nvSpPr>
            <p:spPr>
              <a:xfrm>
                <a:off x="9996406" y="4736788"/>
                <a:ext cx="1177871" cy="52322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9996406" y="5570952"/>
                <a:ext cx="1177871" cy="5309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𝑛</m:t>
                          </m:r>
                        </m:e>
                        <m:sup>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𝑙</m:t>
                          </m:r>
                        </m:sup>
                      </m:sSup>
                      <m:r>
                        <a:rPr lang="en-US" altLang="zh-CN" sz="2800" b="0" i="1" smtClean="0">
                          <a:latin typeface="Cambria Math" panose="02040503050406030204" pitchFamily="18" charset="0"/>
                        </a:rPr>
                        <m:t>)</m:t>
                      </m:r>
                    </m:oMath>
                  </m:oMathPara>
                </a14:m>
                <a:endParaRPr lang="zh-CN" altLang="en-US" sz="2800" dirty="0"/>
              </a:p>
            </p:txBody>
          </p:sp>
        </mc:Choice>
        <mc:Fallback xmlns="">
          <p:sp>
            <p:nvSpPr>
              <p:cNvPr id="17" name="文本框 16"/>
              <p:cNvSpPr txBox="1">
                <a:spLocks noRot="1" noChangeAspect="1" noMove="1" noResize="1" noEditPoints="1" noAdjustHandles="1" noChangeArrowheads="1" noChangeShapeType="1" noTextEdit="1"/>
              </p:cNvSpPr>
              <p:nvPr/>
            </p:nvSpPr>
            <p:spPr>
              <a:xfrm>
                <a:off x="9996406" y="5570952"/>
                <a:ext cx="1177871" cy="530915"/>
              </a:xfrm>
              <a:prstGeom prst="rect">
                <a:avLst/>
              </a:prstGeom>
              <a:blipFill rotWithShape="0">
                <a:blip r:embed="rId6"/>
                <a:stretch>
                  <a:fillRect r="-37824"/>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fld id="{E70804D4-5C84-4401-8D08-9E7ABBDDADC7}" type="slidenum">
              <a:rPr lang="zh-CN" altLang="en-US" smtClean="0"/>
              <a:t>6</a:t>
            </a:fld>
            <a:endParaRPr lang="zh-CN" altLang="en-US"/>
          </a:p>
        </p:txBody>
      </p:sp>
    </p:spTree>
    <p:extLst>
      <p:ext uri="{BB962C8B-B14F-4D97-AF65-F5344CB8AC3E}">
        <p14:creationId xmlns:p14="http://schemas.microsoft.com/office/powerpoint/2010/main" val="1386585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52437" y="366554"/>
            <a:ext cx="10515600" cy="1325563"/>
          </a:xfrm>
        </p:spPr>
        <p:txBody>
          <a:bodyPr>
            <a:normAutofit/>
          </a:bodyPr>
          <a:lstStyle/>
          <a:p>
            <a:r>
              <a:rPr lang="en-US" altLang="zh-CN" b="1" dirty="0" smtClean="0">
                <a:solidFill>
                  <a:schemeClr val="accent1">
                    <a:lumMod val="75000"/>
                  </a:schemeClr>
                </a:solidFill>
              </a:rPr>
              <a:t>Dilemma</a:t>
            </a:r>
            <a:endParaRPr lang="zh-CN" altLang="en-US" b="1" dirty="0">
              <a:solidFill>
                <a:schemeClr val="accent1">
                  <a:lumMod val="75000"/>
                </a:schemeClr>
              </a:solidFill>
            </a:endParaRPr>
          </a:p>
        </p:txBody>
      </p:sp>
      <p:sp>
        <p:nvSpPr>
          <p:cNvPr id="5" name="文本框 4"/>
          <p:cNvSpPr txBox="1"/>
          <p:nvPr/>
        </p:nvSpPr>
        <p:spPr>
          <a:xfrm>
            <a:off x="1983783" y="3239804"/>
            <a:ext cx="4742482" cy="1569660"/>
          </a:xfrm>
          <a:prstGeom prst="rect">
            <a:avLst/>
          </a:prstGeom>
          <a:noFill/>
        </p:spPr>
        <p:txBody>
          <a:bodyPr wrap="square" rtlCol="0">
            <a:spAutoFit/>
          </a:bodyPr>
          <a:lstStyle/>
          <a:p>
            <a:r>
              <a:rPr lang="en-US" altLang="zh-CN" sz="3200" dirty="0" smtClean="0">
                <a:solidFill>
                  <a:schemeClr val="accent6"/>
                </a:solidFill>
              </a:rPr>
              <a:t>More features      </a:t>
            </a:r>
          </a:p>
          <a:p>
            <a:endParaRPr lang="en-US" altLang="zh-CN" sz="3200" dirty="0">
              <a:solidFill>
                <a:schemeClr val="accent6"/>
              </a:solidFill>
            </a:endParaRPr>
          </a:p>
          <a:p>
            <a:r>
              <a:rPr lang="en-US" altLang="zh-CN" sz="3200" dirty="0" smtClean="0">
                <a:solidFill>
                  <a:schemeClr val="accent6"/>
                </a:solidFill>
              </a:rPr>
              <a:t>High accuracy</a:t>
            </a:r>
            <a:endParaRPr lang="zh-CN" altLang="en-US" sz="3200" dirty="0">
              <a:solidFill>
                <a:schemeClr val="accent6"/>
              </a:solidFill>
            </a:endParaRPr>
          </a:p>
        </p:txBody>
      </p:sp>
      <p:sp>
        <p:nvSpPr>
          <p:cNvPr id="6" name="文本框 5"/>
          <p:cNvSpPr txBox="1"/>
          <p:nvPr/>
        </p:nvSpPr>
        <p:spPr>
          <a:xfrm>
            <a:off x="7977044" y="3239804"/>
            <a:ext cx="3843580" cy="1569660"/>
          </a:xfrm>
          <a:prstGeom prst="rect">
            <a:avLst/>
          </a:prstGeom>
          <a:noFill/>
        </p:spPr>
        <p:txBody>
          <a:bodyPr wrap="square" rtlCol="0">
            <a:spAutoFit/>
          </a:bodyPr>
          <a:lstStyle/>
          <a:p>
            <a:r>
              <a:rPr lang="en-US" altLang="zh-CN" sz="3200" dirty="0" smtClean="0">
                <a:solidFill>
                  <a:srgbClr val="C00000"/>
                </a:solidFill>
              </a:rPr>
              <a:t>Complex    </a:t>
            </a:r>
          </a:p>
          <a:p>
            <a:endParaRPr lang="en-US" altLang="zh-CN" sz="3200" dirty="0">
              <a:solidFill>
                <a:srgbClr val="C00000"/>
              </a:solidFill>
            </a:endParaRPr>
          </a:p>
          <a:p>
            <a:r>
              <a:rPr lang="en-US" altLang="zh-CN" sz="3200" dirty="0" smtClean="0">
                <a:solidFill>
                  <a:srgbClr val="C00000"/>
                </a:solidFill>
              </a:rPr>
              <a:t> Slow</a:t>
            </a:r>
            <a:endParaRPr lang="zh-CN" altLang="en-US" sz="3200" dirty="0">
              <a:solidFill>
                <a:srgbClr val="C00000"/>
              </a:solidFill>
            </a:endParaRPr>
          </a:p>
        </p:txBody>
      </p:sp>
      <p:sp>
        <p:nvSpPr>
          <p:cNvPr id="7" name="文本框 6"/>
          <p:cNvSpPr txBox="1"/>
          <p:nvPr/>
        </p:nvSpPr>
        <p:spPr>
          <a:xfrm>
            <a:off x="4784393" y="1972051"/>
            <a:ext cx="3192651" cy="707886"/>
          </a:xfrm>
          <a:prstGeom prst="rect">
            <a:avLst/>
          </a:prstGeom>
          <a:noFill/>
        </p:spPr>
        <p:txBody>
          <a:bodyPr wrap="square" rtlCol="0">
            <a:spAutoFit/>
          </a:bodyPr>
          <a:lstStyle/>
          <a:p>
            <a:r>
              <a:rPr lang="en-US" altLang="zh-CN" sz="4000" dirty="0" smtClean="0"/>
              <a:t>High order?</a:t>
            </a:r>
            <a:endParaRPr lang="zh-CN" altLang="en-US" sz="4000" dirty="0"/>
          </a:p>
        </p:txBody>
      </p:sp>
      <p:sp>
        <p:nvSpPr>
          <p:cNvPr id="2" name="灯片编号占位符 1"/>
          <p:cNvSpPr>
            <a:spLocks noGrp="1"/>
          </p:cNvSpPr>
          <p:nvPr>
            <p:ph type="sldNum" sz="quarter" idx="12"/>
          </p:nvPr>
        </p:nvSpPr>
        <p:spPr/>
        <p:txBody>
          <a:bodyPr/>
          <a:lstStyle/>
          <a:p>
            <a:fld id="{E70804D4-5C84-4401-8D08-9E7ABBDDADC7}" type="slidenum">
              <a:rPr lang="zh-CN" altLang="en-US" smtClean="0"/>
              <a:t>7</a:t>
            </a:fld>
            <a:endParaRPr lang="zh-CN" altLang="en-US"/>
          </a:p>
        </p:txBody>
      </p:sp>
    </p:spTree>
    <p:extLst>
      <p:ext uri="{BB962C8B-B14F-4D97-AF65-F5344CB8AC3E}">
        <p14:creationId xmlns:p14="http://schemas.microsoft.com/office/powerpoint/2010/main" val="1938930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5886450" y="1026400"/>
            <a:ext cx="6305550" cy="5600700"/>
          </a:xfrm>
          <a:prstGeom prst="rect">
            <a:avLst/>
          </a:prstGeom>
        </p:spPr>
      </p:pic>
      <p:grpSp>
        <p:nvGrpSpPr>
          <p:cNvPr id="15" name="组合 14"/>
          <p:cNvGrpSpPr/>
          <p:nvPr/>
        </p:nvGrpSpPr>
        <p:grpSpPr>
          <a:xfrm>
            <a:off x="102884" y="-90036"/>
            <a:ext cx="6261315" cy="6717136"/>
            <a:chOff x="102884" y="-90036"/>
            <a:chExt cx="6261315" cy="6717136"/>
          </a:xfrm>
        </p:grpSpPr>
        <p:grpSp>
          <p:nvGrpSpPr>
            <p:cNvPr id="11" name="组合 10"/>
            <p:cNvGrpSpPr/>
            <p:nvPr/>
          </p:nvGrpSpPr>
          <p:grpSpPr>
            <a:xfrm>
              <a:off x="102884" y="-90036"/>
              <a:ext cx="6261315" cy="6717136"/>
              <a:chOff x="5145437" y="86621"/>
              <a:chExt cx="5515537" cy="6445188"/>
            </a:xfrm>
          </p:grpSpPr>
          <p:pic>
            <p:nvPicPr>
              <p:cNvPr id="12" name="图片 11"/>
              <p:cNvPicPr>
                <a:picLocks noChangeAspect="1"/>
              </p:cNvPicPr>
              <p:nvPr/>
            </p:nvPicPr>
            <p:blipFill rotWithShape="1">
              <a:blip r:embed="rId4"/>
              <a:srcRect t="16371" r="513"/>
              <a:stretch/>
            </p:blipFill>
            <p:spPr>
              <a:xfrm>
                <a:off x="5373329" y="1393932"/>
                <a:ext cx="5287645" cy="5137877"/>
              </a:xfrm>
              <a:prstGeom prst="rect">
                <a:avLst/>
              </a:prstGeom>
            </p:spPr>
          </p:pic>
          <p:sp>
            <p:nvSpPr>
              <p:cNvPr id="13" name="矩形 12"/>
              <p:cNvSpPr/>
              <p:nvPr/>
            </p:nvSpPr>
            <p:spPr>
              <a:xfrm>
                <a:off x="5145437" y="86621"/>
                <a:ext cx="1193370" cy="6627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5"/>
            <a:stretch>
              <a:fillRect/>
            </a:stretch>
          </p:blipFill>
          <p:spPr>
            <a:xfrm>
              <a:off x="1598067" y="1567229"/>
              <a:ext cx="3993915" cy="4519041"/>
            </a:xfrm>
            <a:prstGeom prst="rect">
              <a:avLst/>
            </a:prstGeom>
          </p:spPr>
        </p:pic>
      </p:grpSp>
      <p:sp>
        <p:nvSpPr>
          <p:cNvPr id="9" name="标题 1"/>
          <p:cNvSpPr>
            <a:spLocks noGrp="1"/>
          </p:cNvSpPr>
          <p:nvPr>
            <p:ph type="title"/>
          </p:nvPr>
        </p:nvSpPr>
        <p:spPr>
          <a:xfrm>
            <a:off x="464949" y="-90036"/>
            <a:ext cx="10515600" cy="1325563"/>
          </a:xfrm>
        </p:spPr>
        <p:txBody>
          <a:bodyPr>
            <a:normAutofit/>
          </a:bodyPr>
          <a:lstStyle/>
          <a:p>
            <a:r>
              <a:rPr lang="en-US" altLang="zh-CN" b="1" dirty="0" smtClean="0">
                <a:solidFill>
                  <a:schemeClr val="accent1">
                    <a:lumMod val="75000"/>
                  </a:schemeClr>
                </a:solidFill>
              </a:rPr>
              <a:t>Motivation</a:t>
            </a:r>
            <a:endParaRPr lang="zh-CN" altLang="en-US" b="1" dirty="0">
              <a:solidFill>
                <a:schemeClr val="accent1">
                  <a:lumMod val="75000"/>
                </a:schemeClr>
              </a:solidFill>
            </a:endParaRPr>
          </a:p>
        </p:txBody>
      </p:sp>
      <p:sp>
        <p:nvSpPr>
          <p:cNvPr id="2" name="灯片编号占位符 1"/>
          <p:cNvSpPr>
            <a:spLocks noGrp="1"/>
          </p:cNvSpPr>
          <p:nvPr>
            <p:ph type="sldNum" sz="quarter" idx="12"/>
          </p:nvPr>
        </p:nvSpPr>
        <p:spPr/>
        <p:txBody>
          <a:bodyPr/>
          <a:lstStyle/>
          <a:p>
            <a:fld id="{E70804D4-5C84-4401-8D08-9E7ABBDDADC7}" type="slidenum">
              <a:rPr lang="zh-CN" altLang="en-US" smtClean="0"/>
              <a:t>8</a:t>
            </a:fld>
            <a:endParaRPr lang="zh-CN" altLang="en-US"/>
          </a:p>
        </p:txBody>
      </p:sp>
    </p:spTree>
    <p:extLst>
      <p:ext uri="{BB962C8B-B14F-4D97-AF65-F5344CB8AC3E}">
        <p14:creationId xmlns:p14="http://schemas.microsoft.com/office/powerpoint/2010/main" val="2018811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94467" y="1273618"/>
            <a:ext cx="7497790" cy="5584382"/>
          </a:xfrm>
          <a:prstGeom prst="rect">
            <a:avLst/>
          </a:prstGeom>
        </p:spPr>
      </p:pic>
      <p:sp>
        <p:nvSpPr>
          <p:cNvPr id="5" name="文本框 4"/>
          <p:cNvSpPr txBox="1"/>
          <p:nvPr/>
        </p:nvSpPr>
        <p:spPr>
          <a:xfrm>
            <a:off x="294467" y="345043"/>
            <a:ext cx="8105613" cy="701731"/>
          </a:xfrm>
          <a:prstGeom prst="rect">
            <a:avLst/>
          </a:prstGeom>
          <a:noFill/>
        </p:spPr>
        <p:txBody>
          <a:bodyPr wrap="square" rtlCol="0">
            <a:spAutoFit/>
          </a:bodyPr>
          <a:lstStyle/>
          <a:p>
            <a:pPr>
              <a:lnSpc>
                <a:spcPct val="90000"/>
              </a:lnSpc>
              <a:spcBef>
                <a:spcPct val="0"/>
              </a:spcBef>
            </a:pPr>
            <a:r>
              <a:rPr lang="en-US" altLang="zh-CN" sz="4400" b="1" dirty="0">
                <a:solidFill>
                  <a:schemeClr val="accent1">
                    <a:lumMod val="75000"/>
                  </a:schemeClr>
                </a:solidFill>
                <a:latin typeface="+mj-lt"/>
                <a:ea typeface="+mj-ea"/>
                <a:cs typeface="+mj-cs"/>
              </a:rPr>
              <a:t>Arc Length for Modifier </a:t>
            </a:r>
            <a:r>
              <a:rPr lang="en-US" altLang="zh-CN" sz="4400" b="1" dirty="0" smtClean="0">
                <a:solidFill>
                  <a:schemeClr val="accent1">
                    <a:lumMod val="75000"/>
                  </a:schemeClr>
                </a:solidFill>
                <a:latin typeface="+mj-lt"/>
                <a:ea typeface="+mj-ea"/>
                <a:cs typeface="+mj-cs"/>
              </a:rPr>
              <a:t>POS-tags</a:t>
            </a:r>
            <a:endParaRPr lang="zh-CN" altLang="en-US" sz="4400" b="1" dirty="0">
              <a:solidFill>
                <a:schemeClr val="accent1">
                  <a:lumMod val="75000"/>
                </a:schemeClr>
              </a:solidFill>
              <a:latin typeface="+mj-lt"/>
              <a:ea typeface="+mj-ea"/>
              <a:cs typeface="+mj-cs"/>
            </a:endParaRPr>
          </a:p>
        </p:txBody>
      </p:sp>
      <mc:AlternateContent xmlns:mc="http://schemas.openxmlformats.org/markup-compatibility/2006" xmlns:a14="http://schemas.microsoft.com/office/drawing/2010/main">
        <mc:Choice Requires="a14">
          <p:sp>
            <p:nvSpPr>
              <p:cNvPr id="6" name="矩形 5"/>
              <p:cNvSpPr/>
              <p:nvPr/>
            </p:nvSpPr>
            <p:spPr>
              <a:xfrm>
                <a:off x="7792257" y="3465644"/>
                <a:ext cx="4471863" cy="120032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𝐼</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h</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e>
                      </m:d>
                      <m:r>
                        <a:rPr lang="en-US" altLang="zh-CN" sz="2400" b="0" i="1" smtClean="0">
                          <a:latin typeface="Cambria Math" panose="02040503050406030204" pitchFamily="18" charset="0"/>
                        </a:rPr>
                        <m:t> :</m:t>
                      </m:r>
                      <m:r>
                        <a:rPr lang="en-US" altLang="zh-CN" sz="2400" i="1">
                          <a:latin typeface="Cambria Math" panose="02040503050406030204" pitchFamily="18" charset="0"/>
                        </a:rPr>
                        <m:t> </m:t>
                      </m:r>
                      <m:r>
                        <a:rPr lang="en-US" altLang="zh-CN" sz="2400" i="1">
                          <a:latin typeface="Cambria Math" panose="02040503050406030204" pitchFamily="18" charset="0"/>
                        </a:rPr>
                        <m:t>h</m:t>
                      </m:r>
                      <m:r>
                        <a:rPr lang="zh-CN" altLang="en-US" sz="2400" i="1">
                          <a:latin typeface="Cambria Math" panose="02040503050406030204" pitchFamily="18" charset="0"/>
                        </a:rPr>
                        <m:t>𝜖</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0,</m:t>
                          </m:r>
                          <m:r>
                            <a:rPr lang="en-US" altLang="zh-CN" sz="2400" i="1">
                              <a:latin typeface="Cambria Math" panose="02040503050406030204" pitchFamily="18" charset="0"/>
                            </a:rPr>
                            <m:t>𝑛</m:t>
                          </m:r>
                        </m:e>
                      </m:d>
                      <m:r>
                        <a:rPr lang="en-US" altLang="zh-CN" sz="2400" i="1">
                          <a:latin typeface="Cambria Math" panose="02040503050406030204" pitchFamily="18" charset="0"/>
                        </a:rPr>
                        <m:t>,</m:t>
                      </m:r>
                      <m:r>
                        <a:rPr lang="en-US" altLang="zh-CN" sz="2400" i="1">
                          <a:latin typeface="Cambria Math" panose="02040503050406030204" pitchFamily="18" charset="0"/>
                        </a:rPr>
                        <m:t>𝑚</m:t>
                      </m:r>
                      <m:r>
                        <a:rPr lang="zh-CN" altLang="en-US" sz="2400" i="1">
                          <a:latin typeface="Cambria Math" panose="02040503050406030204" pitchFamily="18" charset="0"/>
                        </a:rPr>
                        <m:t>𝜖</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1,</m:t>
                          </m:r>
                          <m:r>
                            <a:rPr lang="en-US" altLang="zh-CN" sz="2400" i="1">
                              <a:latin typeface="Cambria Math" panose="02040503050406030204" pitchFamily="18" charset="0"/>
                            </a:rPr>
                            <m:t>𝑛</m:t>
                          </m:r>
                        </m:e>
                      </m:d>
                      <m:r>
                        <a:rPr lang="en-US" altLang="zh-CN" sz="2400" i="1">
                          <a:latin typeface="Cambria Math" panose="02040503050406030204" pitchFamily="18" charset="0"/>
                        </a:rPr>
                        <m:t>}</m:t>
                      </m:r>
                    </m:oMath>
                  </m:oMathPara>
                </a14:m>
                <a:endParaRPr lang="en-US" altLang="zh-CN" sz="2400" dirty="0" smtClean="0"/>
              </a:p>
              <a:p>
                <a:endParaRPr lang="en-US" altLang="zh-CN" sz="2400" dirty="0" smtClean="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h</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e>
                      </m:d>
                      <m:r>
                        <a:rPr lang="en-US" altLang="zh-CN" sz="2400" i="1">
                          <a:latin typeface="Cambria Math" panose="02040503050406030204" pitchFamily="18" charset="0"/>
                          <a:ea typeface="Cambria Math" panose="02040503050406030204" pitchFamily="18" charset="0"/>
                        </a:rPr>
                        <m:t>𝜖</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𝐼</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d>
                        <m:dPr>
                          <m:begChr m:val="|"/>
                          <m:endChr m:val="|"/>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h</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𝑚</m:t>
                          </m:r>
                        </m:e>
                      </m:d>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𝑏</m:t>
                      </m:r>
                      <m:r>
                        <a:rPr lang="en-US" altLang="zh-CN" sz="2400" b="0" i="1" smtClean="0">
                          <a:latin typeface="Cambria Math" panose="02040503050406030204" pitchFamily="18" charset="0"/>
                          <a:ea typeface="Cambria Math" panose="02040503050406030204" pitchFamily="18" charset="0"/>
                        </a:rPr>
                        <m:t>}</m:t>
                      </m:r>
                    </m:oMath>
                  </m:oMathPara>
                </a14:m>
                <a:endParaRPr lang="en-US" altLang="zh-CN" sz="2400" dirty="0"/>
              </a:p>
            </p:txBody>
          </p:sp>
        </mc:Choice>
        <mc:Fallback xmlns="">
          <p:sp>
            <p:nvSpPr>
              <p:cNvPr id="6" name="矩形 5"/>
              <p:cNvSpPr>
                <a:spLocks noRot="1" noChangeAspect="1" noMove="1" noResize="1" noEditPoints="1" noAdjustHandles="1" noChangeArrowheads="1" noChangeShapeType="1" noTextEdit="1"/>
              </p:cNvSpPr>
              <p:nvPr/>
            </p:nvSpPr>
            <p:spPr>
              <a:xfrm>
                <a:off x="7792257" y="3465644"/>
                <a:ext cx="4471863" cy="1200329"/>
              </a:xfrm>
              <a:prstGeom prst="rect">
                <a:avLst/>
              </a:prstGeom>
              <a:blipFill rotWithShape="0">
                <a:blip r:embed="rId4"/>
                <a:stretch>
                  <a:fillRect l="-272" b="-6633"/>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E70804D4-5C84-4401-8D08-9E7ABBDDADC7}" type="slidenum">
              <a:rPr lang="zh-CN" altLang="en-US" smtClean="0"/>
              <a:t>9</a:t>
            </a:fld>
            <a:endParaRPr lang="zh-CN" altLang="en-US"/>
          </a:p>
        </p:txBody>
      </p:sp>
    </p:spTree>
    <p:extLst>
      <p:ext uri="{BB962C8B-B14F-4D97-AF65-F5344CB8AC3E}">
        <p14:creationId xmlns:p14="http://schemas.microsoft.com/office/powerpoint/2010/main" val="2280772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3758</TotalTime>
  <Words>2060</Words>
  <Application>Microsoft Office PowerPoint</Application>
  <PresentationFormat>宽屏</PresentationFormat>
  <Paragraphs>159</Paragraphs>
  <Slides>30</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Adobe Gothic Std B</vt:lpstr>
      <vt:lpstr>宋体</vt:lpstr>
      <vt:lpstr>Adobe Caslon Pro</vt:lpstr>
      <vt:lpstr>Arial</vt:lpstr>
      <vt:lpstr>Calibri</vt:lpstr>
      <vt:lpstr>Calibri Light</vt:lpstr>
      <vt:lpstr>Cambria Math</vt:lpstr>
      <vt:lpstr>Wingdings</vt:lpstr>
      <vt:lpstr>Office 主题</vt:lpstr>
      <vt:lpstr>Vine Pruning  for Efficient Multi-Pass Dependency Parsing</vt:lpstr>
      <vt:lpstr>Contents</vt:lpstr>
      <vt:lpstr>Dependency parsing</vt:lpstr>
      <vt:lpstr>Representation</vt:lpstr>
      <vt:lpstr>Representation</vt:lpstr>
      <vt:lpstr>First order VS High order </vt:lpstr>
      <vt:lpstr>Dilemma</vt:lpstr>
      <vt:lpstr>Motivation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Easton Wang</dc:creator>
  <cp:lastModifiedBy>Easton Wang</cp:lastModifiedBy>
  <cp:revision>94</cp:revision>
  <dcterms:created xsi:type="dcterms:W3CDTF">2014-11-15T05:26:27Z</dcterms:created>
  <dcterms:modified xsi:type="dcterms:W3CDTF">2014-11-19T12:32:12Z</dcterms:modified>
</cp:coreProperties>
</file>