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7" r:id="rId7"/>
    <p:sldId id="280" r:id="rId8"/>
    <p:sldId id="278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81" r:id="rId17"/>
    <p:sldId id="272" r:id="rId18"/>
    <p:sldId id="273" r:id="rId19"/>
    <p:sldId id="274" r:id="rId20"/>
    <p:sldId id="279" r:id="rId21"/>
    <p:sldId id="275" r:id="rId22"/>
    <p:sldId id="276" r:id="rId23"/>
  </p:sldIdLst>
  <p:sldSz cx="9144000" cy="5715000" type="screen16x1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19F8-4152-4E8C-ADD6-FE439A7F0029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6F65-BD23-4F04-AEA5-1366A0106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9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F0388-241E-4C35-8B59-1B9E5A9CD951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0427-8890-4E3F-AD7A-8B172A394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 First</a:t>
            </a:r>
            <a:r>
              <a:rPr lang="en-US" altLang="zh-CN" baseline="0" dirty="0" smtClean="0"/>
              <a:t> to introduce open information extraction. give a detail example.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65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[OK] An entity has several types, but given the context,</a:t>
            </a:r>
            <a:r>
              <a:rPr lang="en-US" altLang="zh-CN" baseline="0" dirty="0" smtClean="0"/>
              <a:t> it’s biased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2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[OK]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8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 Conceptualize to </a:t>
            </a:r>
            <a:r>
              <a:rPr lang="en-US" altLang="zh-CN" b="1" i="1" dirty="0" smtClean="0"/>
              <a:t>Schema</a:t>
            </a:r>
            <a:endParaRPr lang="zh-CN" altLang="en-US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0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5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1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 abbreviation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[OK] Talk about additional restrictions in talking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7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Occurred</a:t>
            </a:r>
            <a:r>
              <a:rPr lang="en-US" altLang="zh-CN" baseline="0" dirty="0" smtClean="0"/>
              <a:t> too much time with other relations, otherwise, we may find a lot of &lt;person, location&gt; relation pairs</a:t>
            </a:r>
          </a:p>
          <a:p>
            <a:r>
              <a:rPr lang="en-US" altLang="zh-CN" baseline="0" dirty="0" smtClean="0"/>
              <a:t>The most preferred type pairs shouldn’t be too general.</a:t>
            </a:r>
          </a:p>
          <a:p>
            <a:r>
              <a:rPr lang="en-US" altLang="zh-CN" baseline="0" dirty="0" smtClean="0"/>
              <a:t>X: deceased person is better than </a:t>
            </a:r>
            <a:r>
              <a:rPr lang="en-US" altLang="zh-CN" baseline="0" dirty="0" err="1" smtClean="0"/>
              <a:t>person,author</a:t>
            </a:r>
            <a:r>
              <a:rPr lang="en-US" altLang="zh-CN" baseline="0" dirty="0" smtClean="0"/>
              <a:t>,……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7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posterior prob. / prior prob. (measuring</a:t>
            </a:r>
            <a:r>
              <a:rPr lang="en-US" altLang="zh-CN" baseline="0" dirty="0" smtClean="0"/>
              <a:t> the change given the </a:t>
            </a:r>
            <a:r>
              <a:rPr lang="en-US" altLang="zh-CN" baseline="0" dirty="0" err="1" smtClean="0"/>
              <a:t>rel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MI: measure</a:t>
            </a:r>
            <a:r>
              <a:rPr lang="en-US" altLang="zh-CN" baseline="0" dirty="0" smtClean="0"/>
              <a:t> the dependence of two variables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independent with each other? 0.  dependent: p(</a:t>
            </a:r>
            <a:r>
              <a:rPr lang="en-US" altLang="zh-CN" baseline="0" dirty="0" err="1" smtClean="0"/>
              <a:t>tp,rel</a:t>
            </a:r>
            <a:r>
              <a:rPr lang="en-US" altLang="zh-CN" baseline="0" dirty="0" smtClean="0"/>
              <a:t>)&gt;p(</a:t>
            </a:r>
            <a:r>
              <a:rPr lang="en-US" altLang="zh-CN" baseline="0" dirty="0" err="1" smtClean="0"/>
              <a:t>tp</a:t>
            </a:r>
            <a:r>
              <a:rPr lang="en-US" altLang="zh-CN" baseline="0" dirty="0" smtClean="0"/>
              <a:t>)p(</a:t>
            </a:r>
            <a:r>
              <a:rPr lang="en-US" altLang="zh-CN" baseline="0" dirty="0" err="1" smtClean="0"/>
              <a:t>rel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3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 can search it in the web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50427-8890-4E3F-AD7A-8B172A394F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4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7A0E-53A1-4240-AEC1-86CB556AD5A6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572F-FB12-4FEC-B1D7-D32368193C49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A37-922E-4BE0-A5F1-75F8EF67DCB2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F48-E82F-475F-8EF9-30660BB2A7F5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E319-E482-4635-8D27-ED50E53A3D86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BD48-BCAE-4537-A467-8252500E557D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EE43-8D20-46E6-A40B-94A3114138C9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DD22-C6D2-407D-9BCB-9150B8016BEA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8AB8-E2BF-49D1-819C-D5EAFFC88E60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F9D3-575F-474A-A6B9-1713E9EAD1BD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7EE-AA5F-4C2F-A6E9-65F0F2748D17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DFFE1-AFCA-438A-82FF-124588AE23DA}" type="datetime1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2.120.38.146:8080/rvs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Inferring Binary Relation Schemas for Open Information Extraction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Kangqi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Luo</a:t>
            </a:r>
            <a:endParaRPr lang="en-US" altLang="zh-CN" dirty="0" smtClean="0"/>
          </a:p>
          <a:p>
            <a:r>
              <a:rPr lang="en-US" altLang="zh-CN" dirty="0" smtClean="0"/>
              <a:t>2015-04-22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6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0"/>
                <a:ext cx="8229600" cy="39722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Word’s weight: Inverted doc frequency</a:t>
                </a:r>
              </a:p>
              <a:p>
                <a:pPr lvl="1"/>
                <a:r>
                  <a:rPr lang="en-US" altLang="zh-CN" dirty="0" smtClean="0"/>
                  <a:t>A word occurs many time tends to be less important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𝑎𝑙𝑖𝑎𝑠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𝑎𝑙𝑖𝑎𝑠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r>
                  <a:rPr lang="en-US" altLang="zh-CN" dirty="0" smtClean="0"/>
                  <a:t>Count the weighted overlap between an alias and an argument</a:t>
                </a:r>
              </a:p>
              <a:p>
                <a:pPr lvl="1"/>
                <a:r>
                  <a:rPr lang="en-US" altLang="zh-CN" dirty="0" smtClean="0"/>
                  <a:t>“New York” </a:t>
                </a:r>
                <a:r>
                  <a:rPr lang="en-US" altLang="zh-CN" dirty="0" err="1" smtClean="0"/>
                  <a:t>v.s</a:t>
                </a:r>
                <a:r>
                  <a:rPr lang="en-US" altLang="zh-CN" dirty="0" smtClean="0"/>
                  <a:t>. “New York City”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𝑠𝑐𝑜𝑟𝑒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𝑛𝑒𝑤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𝑖𝑑𝑓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𝑦𝑜𝑟𝑘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/>
                </a:r>
                <a:br>
                  <a:rPr lang="en-US" altLang="zh-CN" b="0" i="1" dirty="0" smtClean="0">
                    <a:latin typeface="Cambria Math"/>
                  </a:rPr>
                </a:br>
                <a:r>
                  <a:rPr lang="en-US" altLang="zh-CN" b="0" i="1" dirty="0" smtClean="0">
                    <a:latin typeface="Cambria Math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/(</m:t>
                    </m:r>
                    <m:r>
                      <a:rPr lang="en-US" altLang="zh-CN" b="0" i="1" smtClean="0">
                        <a:latin typeface="Cambria Math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𝑛𝑒𝑤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𝑦𝑜𝑟𝑘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𝑖𝑑𝑓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𝑐𝑖𝑡𝑦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0"/>
                <a:ext cx="8229600" cy="3972271"/>
              </a:xfrm>
              <a:blipFill rotWithShape="1">
                <a:blip r:embed="rId3"/>
                <a:stretch>
                  <a:fillRect l="-1481" t="-3994" r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Merging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 relation instances with the same relation pattern.</a:t>
            </a:r>
          </a:p>
          <a:p>
            <a:r>
              <a:rPr lang="en-US" altLang="zh-CN" dirty="0" smtClean="0"/>
              <a:t>Recognize syntactically equivalent patterns</a:t>
            </a:r>
          </a:p>
          <a:p>
            <a:pPr lvl="1"/>
            <a:r>
              <a:rPr lang="en-US" altLang="zh-CN" dirty="0" smtClean="0"/>
              <a:t>Exactly the same meaning, but differ in tense</a:t>
            </a:r>
          </a:p>
          <a:p>
            <a:pPr lvl="1"/>
            <a:r>
              <a:rPr lang="en-US" altLang="zh-CN" dirty="0" smtClean="0"/>
              <a:t>Resolve tense &amp; lemmatization</a:t>
            </a:r>
          </a:p>
          <a:p>
            <a:pPr lvl="1"/>
            <a:r>
              <a:rPr lang="en-US" altLang="zh-CN" dirty="0" smtClean="0"/>
              <a:t>“resigned as” “recently resigned as”</a:t>
            </a:r>
            <a:br>
              <a:rPr lang="en-US" altLang="zh-CN" dirty="0" smtClean="0"/>
            </a:br>
            <a:r>
              <a:rPr lang="en-US" altLang="zh-CN" dirty="0" smtClean="0"/>
              <a:t>“had finally resigned as” … </a:t>
            </a:r>
            <a:r>
              <a:rPr lang="en-US" altLang="zh-CN" dirty="0" smtClean="0">
                <a:sym typeface="Wingdings" pitchFamily="2" charset="2"/>
              </a:rPr>
              <a:t> “resign as”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Selectional Associating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the group of relation instances, compute the association score of </a:t>
            </a:r>
            <a:r>
              <a:rPr lang="en-US" altLang="zh-CN" i="1" dirty="0" smtClean="0"/>
              <a:t>&lt;t1, t2&gt;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Leveraging Freebase types of instances. </a:t>
            </a:r>
          </a:p>
          <a:p>
            <a:r>
              <a:rPr lang="en-US" altLang="zh-CN" dirty="0" smtClean="0"/>
              <a:t>One entity has multiple types</a:t>
            </a:r>
          </a:p>
          <a:p>
            <a:pPr lvl="1"/>
            <a:r>
              <a:rPr lang="en-US" altLang="zh-CN" i="1" dirty="0" smtClean="0"/>
              <a:t>New york city</a:t>
            </a:r>
            <a:r>
              <a:rPr lang="en-US" altLang="zh-CN" dirty="0" smtClean="0"/>
              <a:t>: location, </a:t>
            </a:r>
            <a:r>
              <a:rPr lang="en-US" altLang="zh-CN" dirty="0" err="1" smtClean="0"/>
              <a:t>citytown</a:t>
            </a:r>
            <a:r>
              <a:rPr lang="en-US" altLang="zh-CN" dirty="0" smtClean="0"/>
              <a:t>, film subject,</a:t>
            </a:r>
            <a:br>
              <a:rPr lang="en-US" altLang="zh-CN" dirty="0" smtClean="0"/>
            </a:br>
            <a:r>
              <a:rPr lang="en-US" altLang="zh-CN" dirty="0" smtClean="0"/>
              <a:t>administrative division, travel destination ……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Selectional Associating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0"/>
                <a:ext cx="8229600" cy="41162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Basic: Count </a:t>
                </a:r>
                <a:r>
                  <a:rPr lang="en-US" altLang="zh-CN" i="1" dirty="0" smtClean="0"/>
                  <a:t>&lt;t1, t2&gt; </a:t>
                </a:r>
                <a:r>
                  <a:rPr lang="en-US" altLang="zh-CN" dirty="0" smtClean="0"/>
                  <a:t>occurrence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b="0" i="1" smtClean="0">
                        <a:latin typeface="Cambria Math"/>
                      </a:rPr>
                      <m:t>𝑡𝑢𝑝𝑙𝑒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𝑒𝑛𝑡</m:t>
                    </m:r>
                    <m:r>
                      <a:rPr lang="en-US" altLang="zh-CN" b="0" i="1" smtClean="0">
                        <a:latin typeface="Cambria Math"/>
                      </a:rPr>
                      <m:t>1∈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𝑒𝑛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2∈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2}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sup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𝑟𝑒𝑙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sup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𝑟𝑒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Weakness: General types pairs may get more score than specific pairs</a:t>
                </a:r>
              </a:p>
              <a:p>
                <a:pPr lvl="1"/>
                <a:r>
                  <a:rPr lang="en-US" altLang="zh-CN" dirty="0" smtClean="0"/>
                  <a:t>“&lt;X, die in, Y&gt;”</a:t>
                </a:r>
              </a:p>
              <a:p>
                <a:pPr lvl="1"/>
                <a:r>
                  <a:rPr lang="en-US" altLang="zh-CN" i="1" dirty="0" smtClean="0"/>
                  <a:t>deceased person</a:t>
                </a:r>
                <a:r>
                  <a:rPr lang="en-US" altLang="zh-CN" dirty="0" smtClean="0"/>
                  <a:t> is better than </a:t>
                </a:r>
                <a:r>
                  <a:rPr lang="en-US" altLang="zh-CN" i="1" dirty="0" smtClean="0"/>
                  <a:t>person</a:t>
                </a:r>
                <a:endParaRPr lang="en-US" altLang="zh-CN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0"/>
                <a:ext cx="8229600" cy="4116287"/>
              </a:xfrm>
              <a:blipFill rotWithShape="1">
                <a:blip r:embed="rId3"/>
                <a:stretch>
                  <a:fillRect l="-1630" t="-3111" b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Selectional Associating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Selectional Association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𝑠𝑐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𝑟𝑒𝑙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𝑟𝑒𝑙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dirty="0"/>
                  <a:t>Calculate Mutual Information between </a:t>
                </a:r>
                <a:r>
                  <a:rPr lang="en-US" altLang="zh-CN" i="1" dirty="0" err="1"/>
                  <a:t>rel</a:t>
                </a:r>
                <a:r>
                  <a:rPr lang="en-US" altLang="zh-CN" dirty="0"/>
                  <a:t> and </a:t>
                </a:r>
                <a:r>
                  <a:rPr lang="en-US" altLang="zh-CN" i="1" dirty="0" err="1"/>
                  <a:t>tp</a:t>
                </a:r>
                <a:endParaRPr lang="en-US" altLang="zh-CN" i="1" dirty="0"/>
              </a:p>
              <a:p>
                <a:pPr marL="457200" lvl="1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Collect 176,325 binary relations in </a:t>
            </a:r>
            <a:r>
              <a:rPr lang="en-US" altLang="zh-CN" dirty="0" err="1" smtClean="0"/>
              <a:t>ReVerb</a:t>
            </a:r>
            <a:endParaRPr lang="en-US" altLang="zh-CN" dirty="0" smtClean="0"/>
          </a:p>
          <a:p>
            <a:r>
              <a:rPr lang="en-US" altLang="zh-CN" dirty="0" smtClean="0"/>
              <a:t>Randomly Pick &amp; Human Judge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72644"/>
            <a:ext cx="7768225" cy="174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2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" y="1273324"/>
            <a:ext cx="896224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9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http://202.120.38.146:8080/rvsp/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Entity Linking Problem</a:t>
            </a:r>
          </a:p>
          <a:p>
            <a:pPr lvl="1"/>
            <a:r>
              <a:rPr lang="en-US" altLang="zh-CN" dirty="0" smtClean="0"/>
              <a:t>Simple writing may cause problem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i="1" u="sng" dirty="0" smtClean="0"/>
              <a:t>Utah</a:t>
            </a:r>
            <a:r>
              <a:rPr lang="en-US" altLang="zh-CN" dirty="0" smtClean="0"/>
              <a:t>, played in, the Mountain West Conference&gt;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/>
              <a:t>San Diego State and Utah play in the Mountain West Conference, which is distinguished </a:t>
            </a:r>
            <a:r>
              <a:rPr lang="en-US" altLang="zh-CN" dirty="0" smtClean="0"/>
              <a:t>……”</a:t>
            </a:r>
          </a:p>
          <a:p>
            <a:pPr lvl="2"/>
            <a:r>
              <a:rPr lang="en-US" altLang="zh-CN" i="1" dirty="0" smtClean="0"/>
              <a:t>University of Utah</a:t>
            </a:r>
          </a:p>
          <a:p>
            <a:pPr lvl="2"/>
            <a:r>
              <a:rPr lang="en-US" altLang="zh-CN" dirty="0" smtClean="0"/>
              <a:t>Utah info is mentioned in the other part of the article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Type Distribution Problem</a:t>
            </a:r>
          </a:p>
          <a:p>
            <a:pPr lvl="1"/>
            <a:r>
              <a:rPr lang="en-US" altLang="zh-CN" dirty="0" smtClean="0"/>
              <a:t>“&lt;London, is the capital of, United Kingdom&gt;”</a:t>
            </a:r>
          </a:p>
          <a:p>
            <a:pPr lvl="1"/>
            <a:r>
              <a:rPr lang="en-US" altLang="zh-CN" dirty="0" smtClean="0"/>
              <a:t>UK: </a:t>
            </a:r>
            <a:r>
              <a:rPr lang="en-US" altLang="zh-CN" b="1" dirty="0" smtClean="0"/>
              <a:t>country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location</a:t>
            </a:r>
            <a:r>
              <a:rPr lang="en-US" altLang="zh-CN" dirty="0" smtClean="0"/>
              <a:t>, film subject, …</a:t>
            </a:r>
          </a:p>
          <a:p>
            <a:pPr lvl="1"/>
            <a:r>
              <a:rPr lang="en-US" altLang="zh-CN" dirty="0" smtClean="0"/>
              <a:t>London: </a:t>
            </a:r>
            <a:r>
              <a:rPr lang="en-US" altLang="zh-CN" b="1" dirty="0" smtClean="0"/>
              <a:t>city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location</a:t>
            </a:r>
            <a:r>
              <a:rPr lang="en-US" altLang="zh-CN" dirty="0" smtClean="0"/>
              <a:t>, university campus, TV location</a:t>
            </a:r>
          </a:p>
          <a:p>
            <a:r>
              <a:rPr lang="en-US" altLang="zh-CN" dirty="0" smtClean="0"/>
              <a:t>We treat these types equally</a:t>
            </a:r>
            <a:endParaRPr lang="en-US" altLang="zh-CN" dirty="0"/>
          </a:p>
          <a:p>
            <a:pPr lvl="1"/>
            <a:r>
              <a:rPr lang="en-US" altLang="zh-CN" dirty="0" smtClean="0"/>
              <a:t>Entity’s type </a:t>
            </a:r>
            <a:r>
              <a:rPr lang="en-US" altLang="zh-CN" dirty="0" err="1" smtClean="0"/>
              <a:t>disamb</a:t>
            </a:r>
            <a:r>
              <a:rPr lang="en-US" altLang="zh-CN" dirty="0" smtClean="0"/>
              <a:t>. is another task</a:t>
            </a:r>
          </a:p>
          <a:p>
            <a:pPr lvl="1"/>
            <a:r>
              <a:rPr lang="en-US" altLang="zh-CN" dirty="0" smtClean="0"/>
              <a:t>about 2000 types in Freebase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Evaluation &amp; Demo</a:t>
            </a:r>
          </a:p>
          <a:p>
            <a:r>
              <a:rPr lang="en-US" altLang="zh-CN" dirty="0" smtClean="0"/>
              <a:t>Error Analysis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Duplicated Schema Problem</a:t>
            </a:r>
          </a:p>
          <a:p>
            <a:pPr lvl="1"/>
            <a:r>
              <a:rPr lang="en-US" altLang="zh-CN" dirty="0" smtClean="0"/>
              <a:t>Result for “be the capital of”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06193"/>
              </p:ext>
            </p:extLst>
          </p:nvPr>
        </p:nvGraphicFramePr>
        <p:xfrm>
          <a:off x="683568" y="2425452"/>
          <a:ext cx="7383560" cy="28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123"/>
                <a:gridCol w="2889123"/>
                <a:gridCol w="1605314"/>
              </a:tblGrid>
              <a:tr h="41198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Arg1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Arg2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score</a:t>
                      </a:r>
                      <a:endParaRPr lang="zh-CN" altLang="en-US" sz="2000" dirty="0"/>
                    </a:p>
                  </a:txBody>
                  <a:tcPr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location.citytown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location.statistical_region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2128.938</a:t>
                      </a:r>
                    </a:p>
                  </a:txBody>
                  <a:tcPr anchor="ctr"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location.citytown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location.dated_location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2114.4167</a:t>
                      </a:r>
                    </a:p>
                  </a:txBody>
                  <a:tcPr anchor="ctr"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location.statistical_region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1894.7739</a:t>
                      </a:r>
                    </a:p>
                  </a:txBody>
                  <a:tcPr anchor="ctr"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location.dated_location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1877.0101</a:t>
                      </a:r>
                    </a:p>
                  </a:txBody>
                  <a:tcPr anchor="ctr"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location.statistical_region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location.dated_location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1825.589</a:t>
                      </a:r>
                    </a:p>
                  </a:txBody>
                  <a:tcPr anchor="ctr"/>
                </a:tc>
              </a:tr>
              <a:tr h="41198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location.statistical_region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location.statistical_region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1823.6035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 multiple meanings for one relation</a:t>
            </a:r>
          </a:p>
          <a:p>
            <a:r>
              <a:rPr lang="en-US" altLang="zh-CN" dirty="0" smtClean="0"/>
              <a:t>Model the preference of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simultaneously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driven </a:t>
            </a:r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Find entity’s representative type is crucial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Make a better understanding for </a:t>
            </a:r>
            <a:r>
              <a:rPr lang="en-US" altLang="zh-CN" i="1" dirty="0" smtClean="0"/>
              <a:t>Open Information Extraction</a:t>
            </a:r>
          </a:p>
          <a:p>
            <a:pPr lvl="1"/>
            <a:r>
              <a:rPr lang="en-US" altLang="zh-CN" dirty="0" err="1" smtClean="0"/>
              <a:t>TextRunner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, ……</a:t>
            </a:r>
          </a:p>
          <a:p>
            <a:pPr lvl="1"/>
            <a:r>
              <a:rPr lang="en-US" altLang="zh-CN" dirty="0"/>
              <a:t>Sentences </a:t>
            </a:r>
            <a:r>
              <a:rPr lang="en-US" altLang="zh-CN" dirty="0">
                <a:sym typeface="Wingdings" pitchFamily="2" charset="2"/>
              </a:rPr>
              <a:t> Relation </a:t>
            </a:r>
            <a:r>
              <a:rPr lang="en-US" altLang="zh-CN" dirty="0" smtClean="0">
                <a:sym typeface="Wingdings" pitchFamily="2" charset="2"/>
              </a:rPr>
              <a:t>Instances</a:t>
            </a:r>
            <a:endParaRPr lang="en-US" altLang="zh-CN" dirty="0" smtClean="0"/>
          </a:p>
          <a:p>
            <a:r>
              <a:rPr lang="en-US" altLang="zh-CN" dirty="0" err="1" smtClean="0"/>
              <a:t>ReVerb</a:t>
            </a:r>
            <a:r>
              <a:rPr lang="en-US" altLang="zh-CN" dirty="0" smtClean="0"/>
              <a:t>: billions of </a:t>
            </a:r>
            <a:r>
              <a:rPr lang="en-US" altLang="zh-CN" i="1" dirty="0" smtClean="0"/>
              <a:t>&lt;arg1, </a:t>
            </a:r>
            <a:r>
              <a:rPr lang="en-US" altLang="zh-CN" i="1" dirty="0" err="1" smtClean="0"/>
              <a:t>rel</a:t>
            </a:r>
            <a:r>
              <a:rPr lang="en-US" altLang="zh-CN" i="1" dirty="0" smtClean="0"/>
              <a:t>, arg2&gt; </a:t>
            </a:r>
            <a:r>
              <a:rPr lang="en-US" altLang="zh-CN" dirty="0" smtClean="0"/>
              <a:t>triples</a:t>
            </a:r>
          </a:p>
          <a:p>
            <a:pPr lvl="1"/>
            <a:r>
              <a:rPr lang="en-US" altLang="zh-CN" dirty="0" smtClean="0"/>
              <a:t>&lt;Tom Brady, played in, National Football League&gt;</a:t>
            </a:r>
          </a:p>
          <a:p>
            <a:pPr lvl="1"/>
            <a:r>
              <a:rPr lang="en-US" altLang="zh-CN" dirty="0" smtClean="0"/>
              <a:t>&lt;PDF, was developed by, Adobe Systems&gt;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Kalba</a:t>
            </a:r>
            <a:r>
              <a:rPr lang="en-US" altLang="zh-CN" dirty="0" smtClean="0"/>
              <a:t>, is a town in, the United Arab Emirates&gt;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/>
          <a:lstStyle/>
          <a:p>
            <a:r>
              <a:rPr lang="en-US" altLang="zh-CN" dirty="0" smtClean="0"/>
              <a:t>When group similar instances together…</a:t>
            </a:r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91072" y="1993404"/>
            <a:ext cx="7453336" cy="2664296"/>
            <a:chOff x="1403648" y="1489348"/>
            <a:chExt cx="7453336" cy="2664296"/>
          </a:xfrm>
        </p:grpSpPr>
        <p:sp>
          <p:nvSpPr>
            <p:cNvPr id="6" name="圆角矩形 5"/>
            <p:cNvSpPr/>
            <p:nvPr/>
          </p:nvSpPr>
          <p:spPr>
            <a:xfrm>
              <a:off x="1403648" y="1489348"/>
              <a:ext cx="7453336" cy="2664296"/>
            </a:xfrm>
            <a:prstGeom prst="roundRect">
              <a:avLst>
                <a:gd name="adj" fmla="val 529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r>
                <a:rPr lang="en-US" altLang="zh-CN" sz="2400" dirty="0" smtClean="0"/>
                <a:t>  </a:t>
              </a:r>
              <a:r>
                <a:rPr lang="en-US" altLang="zh-CN" sz="2800" dirty="0" smtClean="0">
                  <a:solidFill>
                    <a:schemeClr val="tx1"/>
                  </a:solidFill>
                </a:rPr>
                <a:t>……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87860" y="1633364"/>
              <a:ext cx="7030598" cy="590871"/>
              <a:chOff x="1050558" y="1474541"/>
              <a:chExt cx="7030598" cy="5908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050558" y="1474541"/>
                <a:ext cx="7030598" cy="59087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2260" y="1546545"/>
                <a:ext cx="4317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/>
                  <a:t>&lt;</a:t>
                </a:r>
                <a:r>
                  <a:rPr lang="en-US" altLang="zh-CN" sz="2400" i="1" dirty="0" err="1"/>
                  <a:t>Elix</a:t>
                </a:r>
                <a:r>
                  <a:rPr lang="en-US" altLang="zh-CN" sz="2400" i="1" dirty="0"/>
                  <a:t> Skipper, played in, the CFL&gt;</a:t>
                </a:r>
                <a:endParaRPr lang="zh-CN" altLang="en-US" sz="2400" i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601760" y="2936912"/>
              <a:ext cx="7052302" cy="590871"/>
              <a:chOff x="1196008" y="1978597"/>
              <a:chExt cx="7052302" cy="590871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1196008" y="1978597"/>
                <a:ext cx="7048400" cy="59087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13810" y="2043199"/>
                <a:ext cx="7034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2400" i="1" dirty="0"/>
                  <a:t>&lt;Daniele De Rossi, played in, UEFA Champions League</a:t>
                </a:r>
                <a:r>
                  <a:rPr lang="en-US" altLang="zh-CN" sz="2400" i="1" dirty="0" smtClean="0"/>
                  <a:t>&gt;</a:t>
                </a:r>
                <a:endParaRPr lang="en-US" altLang="zh-CN" sz="2400" i="1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87860" y="2281436"/>
              <a:ext cx="7048400" cy="590871"/>
              <a:chOff x="467544" y="2510900"/>
              <a:chExt cx="7048400" cy="590871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467544" y="2510900"/>
                <a:ext cx="7048400" cy="59087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1444" y="2575502"/>
                <a:ext cx="6401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CN" sz="2400" i="1" dirty="0"/>
                  <a:t>&lt;Tom Brady, played in, National Football League</a:t>
                </a:r>
                <a:r>
                  <a:rPr lang="en-US" altLang="zh-CN" sz="2400" i="1" dirty="0" smtClean="0"/>
                  <a:t>&gt;</a:t>
                </a:r>
                <a:endParaRPr lang="en-US" altLang="zh-CN" sz="2400" i="1" dirty="0"/>
              </a:p>
            </p:txBody>
          </p:sp>
        </p:grpSp>
      </p:grpSp>
      <p:cxnSp>
        <p:nvCxnSpPr>
          <p:cNvPr id="17" name="肘形连接符 16"/>
          <p:cNvCxnSpPr/>
          <p:nvPr/>
        </p:nvCxnSpPr>
        <p:spPr>
          <a:xfrm>
            <a:off x="1403648" y="4657700"/>
            <a:ext cx="1080120" cy="576064"/>
          </a:xfrm>
          <a:prstGeom prst="bentConnector3">
            <a:avLst>
              <a:gd name="adj1" fmla="val -124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43808" y="4945732"/>
            <a:ext cx="48965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tx1"/>
                </a:solidFill>
              </a:rPr>
              <a:t>&lt;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Athlete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, play in,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Sport League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&gt;</a:t>
            </a:r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2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Provides Extra Information in Entity Disambiguation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i="1" u="sng" dirty="0" smtClean="0"/>
              <a:t>Granger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played in </a:t>
            </a:r>
            <a:r>
              <a:rPr lang="en-US" altLang="zh-CN" i="1" dirty="0" smtClean="0"/>
              <a:t>the NBA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 smtClean="0"/>
              <a:t>Granger (US city)</a:t>
            </a:r>
          </a:p>
          <a:p>
            <a:pPr lvl="2"/>
            <a:r>
              <a:rPr lang="en-US" altLang="zh-CN" dirty="0" smtClean="0"/>
              <a:t>Hermione Granger (film character)</a:t>
            </a:r>
          </a:p>
          <a:p>
            <a:pPr lvl="2"/>
            <a:r>
              <a:rPr lang="en-US" altLang="zh-CN" dirty="0" smtClean="0"/>
              <a:t>Danny Granger (sportsman)</a:t>
            </a:r>
          </a:p>
          <a:p>
            <a:pPr lvl="2"/>
            <a:r>
              <a:rPr lang="en-US" altLang="zh-CN" dirty="0" smtClean="0"/>
              <a:t>Stewart Granger (actor)</a:t>
            </a:r>
          </a:p>
          <a:p>
            <a:pPr lvl="1"/>
            <a:r>
              <a:rPr lang="en-US" altLang="zh-CN" dirty="0" smtClean="0"/>
              <a:t>If we know the schema of “play in” &lt;athlete, sport league&gt;</a:t>
            </a:r>
            <a:endParaRPr lang="en-US" altLang="zh-CN" dirty="0"/>
          </a:p>
          <a:p>
            <a:r>
              <a:rPr lang="en-US" altLang="zh-CN" dirty="0" smtClean="0"/>
              <a:t>QA</a:t>
            </a:r>
          </a:p>
          <a:p>
            <a:pPr lvl="1"/>
            <a:r>
              <a:rPr lang="en-US" altLang="zh-CN" dirty="0" smtClean="0"/>
              <a:t>“what did Tom Cruise play in ?”</a:t>
            </a:r>
          </a:p>
          <a:p>
            <a:pPr lvl="1"/>
            <a:r>
              <a:rPr lang="en-US" altLang="zh-CN" dirty="0" smtClean="0"/>
              <a:t>Better to be a film (&lt;actor, play in, film&gt;)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 with multiple meaning</a:t>
            </a:r>
          </a:p>
          <a:p>
            <a:pPr lvl="1"/>
            <a:r>
              <a:rPr lang="en-US" altLang="zh-CN" i="1" dirty="0" smtClean="0"/>
              <a:t>&lt;X, die in, Y&gt;</a:t>
            </a:r>
            <a:r>
              <a:rPr lang="en-US" altLang="zh-CN" dirty="0" smtClean="0"/>
              <a:t>, possible schemas: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&lt;deceased person, location&gt;</a:t>
            </a:r>
          </a:p>
          <a:p>
            <a:pPr lvl="1"/>
            <a:r>
              <a:rPr lang="en-US" altLang="zh-CN" dirty="0" smtClean="0"/>
              <a:t>&lt;deceased person, date/time&gt;</a:t>
            </a:r>
          </a:p>
          <a:p>
            <a:r>
              <a:rPr lang="en-US" altLang="zh-CN" dirty="0" smtClean="0"/>
              <a:t>Goal: Find all possible relation schemas for binary relation in Open IE system</a:t>
            </a:r>
          </a:p>
          <a:p>
            <a:pPr lvl="1"/>
            <a:r>
              <a:rPr lang="en-US" altLang="zh-CN" dirty="0" smtClean="0"/>
              <a:t>Use Freebase type taxonomy to represent schema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2209428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9552" y="3865612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555776" y="1345332"/>
            <a:ext cx="158417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people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467544" y="1345332"/>
            <a:ext cx="158417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film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652120" y="1345332"/>
            <a:ext cx="1728192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location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2735796" y="3001516"/>
            <a:ext cx="122413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person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665566" y="3001516"/>
            <a:ext cx="1224136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actor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5760132" y="3001516"/>
            <a:ext cx="1512168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location</a:t>
            </a:r>
            <a:endParaRPr lang="zh-CN" altLang="en-US" sz="2400" dirty="0"/>
          </a:p>
        </p:txBody>
      </p:sp>
      <p:cxnSp>
        <p:nvCxnSpPr>
          <p:cNvPr id="21" name="直接连接符 20"/>
          <p:cNvCxnSpPr>
            <a:stCxn id="16" idx="3"/>
            <a:endCxn id="18" idx="1"/>
          </p:cNvCxnSpPr>
          <p:nvPr/>
        </p:nvCxnSpPr>
        <p:spPr>
          <a:xfrm>
            <a:off x="3959932" y="3289548"/>
            <a:ext cx="18002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475656" y="4657700"/>
            <a:ext cx="216024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Barack Obama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436096" y="4657700"/>
            <a:ext cx="1440160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Hawaii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03948" y="2889438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place of birth</a:t>
            </a:r>
            <a:endParaRPr lang="zh-CN" altLang="en-US" sz="2000" dirty="0"/>
          </a:p>
        </p:txBody>
      </p:sp>
      <p:cxnSp>
        <p:nvCxnSpPr>
          <p:cNvPr id="27" name="直接连接符 26"/>
          <p:cNvCxnSpPr>
            <a:stCxn id="14" idx="4"/>
            <a:endCxn id="17" idx="0"/>
          </p:cNvCxnSpPr>
          <p:nvPr/>
        </p:nvCxnSpPr>
        <p:spPr>
          <a:xfrm>
            <a:off x="1259632" y="1993404"/>
            <a:ext cx="18002" cy="10081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4"/>
            <a:endCxn id="16" idx="0"/>
          </p:cNvCxnSpPr>
          <p:nvPr/>
        </p:nvCxnSpPr>
        <p:spPr>
          <a:xfrm>
            <a:off x="3347864" y="1993404"/>
            <a:ext cx="0" cy="10081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18" idx="0"/>
          </p:cNvCxnSpPr>
          <p:nvPr/>
        </p:nvCxnSpPr>
        <p:spPr>
          <a:xfrm>
            <a:off x="6516216" y="1993404"/>
            <a:ext cx="0" cy="10081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2"/>
            <a:endCxn id="22" idx="0"/>
          </p:cNvCxnSpPr>
          <p:nvPr/>
        </p:nvCxnSpPr>
        <p:spPr>
          <a:xfrm>
            <a:off x="1277634" y="3577580"/>
            <a:ext cx="1278142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2"/>
            <a:endCxn id="22" idx="0"/>
          </p:cNvCxnSpPr>
          <p:nvPr/>
        </p:nvCxnSpPr>
        <p:spPr>
          <a:xfrm flipH="1">
            <a:off x="2555776" y="3577580"/>
            <a:ext cx="792088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2"/>
            <a:endCxn id="23" idx="0"/>
          </p:cNvCxnSpPr>
          <p:nvPr/>
        </p:nvCxnSpPr>
        <p:spPr>
          <a:xfrm flipH="1">
            <a:off x="6156176" y="3577580"/>
            <a:ext cx="36004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2" idx="3"/>
            <a:endCxn id="23" idx="1"/>
          </p:cNvCxnSpPr>
          <p:nvPr/>
        </p:nvCxnSpPr>
        <p:spPr>
          <a:xfrm>
            <a:off x="3635896" y="4945732"/>
            <a:ext cx="1800200" cy="0"/>
          </a:xfrm>
          <a:prstGeom prst="line">
            <a:avLst/>
          </a:prstGeom>
          <a:ln w="190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3908" y="4585692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place of birth</a:t>
            </a:r>
            <a:endParaRPr lang="zh-CN" altLang="en-US" sz="2000" dirty="0"/>
          </a:p>
        </p:txBody>
      </p:sp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Freebase Types as Schema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12360" y="15613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12360" y="2992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12360" y="45043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44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752" y="228866"/>
            <a:ext cx="8229600" cy="952500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7634" y="4297662"/>
            <a:ext cx="1612078" cy="864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Entity</a:t>
            </a:r>
          </a:p>
          <a:p>
            <a:pPr algn="ctr"/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Linking</a:t>
            </a:r>
            <a:endParaRPr lang="zh-CN" altLang="en-US" sz="2400" dirty="0">
              <a:latin typeface="Cambria Math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5416" y="4297660"/>
            <a:ext cx="1714656" cy="864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pPr algn="ctr"/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Merging</a:t>
            </a:r>
          </a:p>
        </p:txBody>
      </p:sp>
      <p:sp>
        <p:nvSpPr>
          <p:cNvPr id="7" name="矩形 6"/>
          <p:cNvSpPr/>
          <p:nvPr/>
        </p:nvSpPr>
        <p:spPr>
          <a:xfrm>
            <a:off x="6878102" y="4297662"/>
            <a:ext cx="1870362" cy="8640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Selectional</a:t>
            </a:r>
          </a:p>
          <a:p>
            <a:pPr algn="ctr"/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Associating</a:t>
            </a:r>
            <a:endParaRPr lang="zh-CN" altLang="en-US" sz="24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1979712" y="4729707"/>
            <a:ext cx="1525704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5220072" y="4729707"/>
            <a:ext cx="165803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7165863" y="1345332"/>
            <a:ext cx="1294839" cy="1224136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Cambria Math" pitchFamily="18" charset="0"/>
                <a:ea typeface="Cambria Math" pitchFamily="18" charset="0"/>
              </a:rPr>
              <a:t>RvSp</a:t>
            </a:r>
            <a:endParaRPr lang="zh-CN" altLang="en-US" sz="2400" dirty="0">
              <a:latin typeface="Cambria Math" pitchFamily="18" charset="0"/>
            </a:endParaRPr>
          </a:p>
        </p:txBody>
      </p:sp>
      <p:cxnSp>
        <p:nvCxnSpPr>
          <p:cNvPr id="11" name="直接箭头连接符 10"/>
          <p:cNvCxnSpPr>
            <a:stCxn id="21" idx="1"/>
            <a:endCxn id="5" idx="0"/>
          </p:cNvCxnSpPr>
          <p:nvPr/>
        </p:nvCxnSpPr>
        <p:spPr>
          <a:xfrm>
            <a:off x="1173673" y="1345332"/>
            <a:ext cx="0" cy="29523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10" idx="3"/>
          </p:cNvCxnSpPr>
          <p:nvPr/>
        </p:nvCxnSpPr>
        <p:spPr>
          <a:xfrm flipV="1">
            <a:off x="7813283" y="2569468"/>
            <a:ext cx="0" cy="17281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3109" y="2673887"/>
            <a:ext cx="10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Arial Unicode MS" pitchFamily="34" charset="-122"/>
                <a:cs typeface="Arial Unicode MS" pitchFamily="34" charset="-122"/>
              </a:rPr>
              <a:t>relation</a:t>
            </a:r>
          </a:p>
          <a:p>
            <a:r>
              <a:rPr lang="en-US" altLang="zh-CN" dirty="0" smtClean="0">
                <a:latin typeface="Constantia" pitchFamily="18" charset="0"/>
                <a:ea typeface="Arial Unicode MS" pitchFamily="34" charset="-122"/>
                <a:cs typeface="Arial Unicode MS" pitchFamily="34" charset="-122"/>
              </a:rPr>
              <a:t>tuples</a:t>
            </a:r>
            <a:endParaRPr lang="zh-CN" altLang="en-US" dirty="0">
              <a:latin typeface="Constantia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0217" y="4731447"/>
            <a:ext cx="104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tantia" pitchFamily="18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/>
              <a:t>linked</a:t>
            </a:r>
          </a:p>
          <a:p>
            <a:r>
              <a:rPr lang="en-US" altLang="zh-CN" dirty="0"/>
              <a:t>tuples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4731449"/>
            <a:ext cx="11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tantia" pitchFamily="18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en-US" altLang="zh-CN" dirty="0"/>
              <a:t>relation</a:t>
            </a:r>
          </a:p>
          <a:p>
            <a:r>
              <a:rPr lang="en-US" altLang="zh-CN" dirty="0"/>
              <a:t> groups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2713484"/>
            <a:ext cx="136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Constantia" pitchFamily="18" charset="0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algn="r"/>
            <a:r>
              <a:rPr lang="en-US" altLang="zh-CN" dirty="0"/>
              <a:t>relation</a:t>
            </a:r>
          </a:p>
          <a:p>
            <a:pPr algn="r"/>
            <a:r>
              <a:rPr lang="en-US" altLang="zh-CN" dirty="0"/>
              <a:t>preferences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55776" y="329128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  entity</a:t>
            </a:r>
          </a:p>
          <a:p>
            <a:pPr algn="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names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6330" y="3291288"/>
            <a:ext cx="134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type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taxonomy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526253" y="1345332"/>
            <a:ext cx="1294839" cy="1224136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Cambria Math" pitchFamily="18" charset="0"/>
                <a:ea typeface="Cambria Math" pitchFamily="18" charset="0"/>
              </a:rPr>
              <a:t>ReVerb</a:t>
            </a:r>
            <a:endParaRPr lang="zh-CN" altLang="en-US" sz="2400" dirty="0">
              <a:latin typeface="Cambria Math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31840" y="1561356"/>
            <a:ext cx="2808312" cy="792088"/>
            <a:chOff x="3131840" y="3369780"/>
            <a:chExt cx="2808312" cy="792088"/>
          </a:xfrm>
        </p:grpSpPr>
        <p:sp>
          <p:nvSpPr>
            <p:cNvPr id="4" name="圆角矩形 3"/>
            <p:cNvSpPr/>
            <p:nvPr/>
          </p:nvSpPr>
          <p:spPr>
            <a:xfrm>
              <a:off x="3131840" y="3369780"/>
              <a:ext cx="2808312" cy="79208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" descr="D:\paper\acl2015-qa\figure-freebase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" t="31750" b="34125"/>
            <a:stretch/>
          </p:blipFill>
          <p:spPr bwMode="auto">
            <a:xfrm>
              <a:off x="3419872" y="3459455"/>
              <a:ext cx="2388281" cy="650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直接箭头连接符 52"/>
          <p:cNvCxnSpPr>
            <a:stCxn id="4" idx="2"/>
            <a:endCxn id="5" idx="0"/>
          </p:cNvCxnSpPr>
          <p:nvPr/>
        </p:nvCxnSpPr>
        <p:spPr>
          <a:xfrm flipH="1">
            <a:off x="1173673" y="2353444"/>
            <a:ext cx="3362323" cy="1944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" idx="2"/>
            <a:endCxn id="7" idx="0"/>
          </p:cNvCxnSpPr>
          <p:nvPr/>
        </p:nvCxnSpPr>
        <p:spPr>
          <a:xfrm>
            <a:off x="4535996" y="2353444"/>
            <a:ext cx="3277287" cy="1944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Map arguments to Freebase entities</a:t>
            </a: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Elix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Skipper (/m/05n8y), </a:t>
            </a:r>
            <a:r>
              <a:rPr lang="en-US" altLang="zh-CN" sz="2400" i="1" dirty="0"/>
              <a:t>played in, the </a:t>
            </a:r>
            <a:r>
              <a:rPr lang="en-US" altLang="zh-CN" sz="2400" i="1" dirty="0" smtClean="0"/>
              <a:t>CFL(/m/0fnw5)</a:t>
            </a:r>
            <a:r>
              <a:rPr lang="en-US" altLang="zh-CN" sz="2400" dirty="0" smtClean="0"/>
              <a:t>&gt;</a:t>
            </a:r>
          </a:p>
          <a:p>
            <a:r>
              <a:rPr lang="en-US" altLang="zh-CN" dirty="0" smtClean="0"/>
              <a:t>Freebase provides aliases for one entity</a:t>
            </a:r>
          </a:p>
          <a:p>
            <a:pPr lvl="1"/>
            <a:r>
              <a:rPr lang="en-US" altLang="zh-CN" i="1" dirty="0" smtClean="0"/>
              <a:t>New York City(/m/02_286</a:t>
            </a:r>
            <a:r>
              <a:rPr lang="en-US" altLang="zh-CN" dirty="0" smtClean="0"/>
              <a:t>): “New York City”</a:t>
            </a:r>
            <a:br>
              <a:rPr lang="en-US" altLang="zh-CN" dirty="0" smtClean="0"/>
            </a:br>
            <a:r>
              <a:rPr lang="en-US" altLang="zh-CN" dirty="0" smtClean="0"/>
              <a:t>“Big Apple” “NYC” “Empire City” …</a:t>
            </a:r>
          </a:p>
          <a:p>
            <a:r>
              <a:rPr lang="en-US" altLang="zh-CN" dirty="0" smtClean="0"/>
              <a:t>Intuition: Word level fuzzy matching</a:t>
            </a:r>
          </a:p>
          <a:p>
            <a:pPr lvl="1"/>
            <a:r>
              <a:rPr lang="en-US" altLang="zh-CN" dirty="0" smtClean="0"/>
              <a:t>Different words have different weights.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977</Words>
  <Application>Microsoft Office PowerPoint</Application>
  <PresentationFormat>全屏显示(16:10)</PresentationFormat>
  <Paragraphs>222</Paragraphs>
  <Slides>22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Inferring Binary Relation Schemas for Open Information Extraction</vt:lpstr>
      <vt:lpstr>Content</vt:lpstr>
      <vt:lpstr>Motivation</vt:lpstr>
      <vt:lpstr>Motivation</vt:lpstr>
      <vt:lpstr>Motivation</vt:lpstr>
      <vt:lpstr>Motivation</vt:lpstr>
      <vt:lpstr>Freebase Types as Schema</vt:lpstr>
      <vt:lpstr>Framework</vt:lpstr>
      <vt:lpstr>Entity Linking</vt:lpstr>
      <vt:lpstr>Entity Linking</vt:lpstr>
      <vt:lpstr>Relation Merging</vt:lpstr>
      <vt:lpstr>Selectional Associating</vt:lpstr>
      <vt:lpstr>Selectional Associating</vt:lpstr>
      <vt:lpstr>Selectional Associating</vt:lpstr>
      <vt:lpstr>Evaluation</vt:lpstr>
      <vt:lpstr>Evaluation</vt:lpstr>
      <vt:lpstr>Demo Page</vt:lpstr>
      <vt:lpstr>Error Analysis</vt:lpstr>
      <vt:lpstr>Error Analysis</vt:lpstr>
      <vt:lpstr>Error Analysis</vt:lpstr>
      <vt:lpstr>Conclusion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ReVerb</dc:title>
  <dc:creator>Kangqi</dc:creator>
  <cp:lastModifiedBy>Kangqi Luo</cp:lastModifiedBy>
  <cp:revision>66</cp:revision>
  <cp:lastPrinted>2015-04-22T07:17:14Z</cp:lastPrinted>
  <dcterms:created xsi:type="dcterms:W3CDTF">2015-04-20T07:44:03Z</dcterms:created>
  <dcterms:modified xsi:type="dcterms:W3CDTF">2015-04-27T12:08:20Z</dcterms:modified>
</cp:coreProperties>
</file>