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61" r:id="rId6"/>
    <p:sldId id="262" r:id="rId7"/>
    <p:sldId id="268" r:id="rId8"/>
    <p:sldId id="269" r:id="rId9"/>
    <p:sldId id="270" r:id="rId10"/>
    <p:sldId id="271" r:id="rId11"/>
    <p:sldId id="263" r:id="rId12"/>
    <p:sldId id="265" r:id="rId13"/>
    <p:sldId id="266" r:id="rId14"/>
    <p:sldId id="267" r:id="rId15"/>
    <p:sldId id="264" r:id="rId16"/>
    <p:sldId id="2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B01F0-4E53-4A1B-9329-216A4DEA3344}" type="datetimeFigureOut">
              <a:rPr lang="zh-CN" altLang="en-US" smtClean="0"/>
              <a:t>2015/5/19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41144-AF21-481F-AF4A-7A2CA3EF0B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4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41144-AF21-481F-AF4A-7A2CA3EF0B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8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7032-C02F-4C5A-9590-B26D2D0B2512}" type="datetime1">
              <a:rPr lang="zh-CN" altLang="en-US" smtClean="0"/>
              <a:t>2015/5/19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7A74-A599-437C-A23B-662C92B2B104}" type="datetime1">
              <a:rPr lang="zh-CN" altLang="en-US" smtClean="0"/>
              <a:t>2015/5/19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8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6A8F-9D12-4F0E-BEA5-9F4DD52C8B88}" type="datetime1">
              <a:rPr lang="zh-CN" altLang="en-US" smtClean="0"/>
              <a:t>2015/5/19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6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B4D5-E21D-4694-A724-55A370C81B2C}" type="datetime1">
              <a:rPr lang="zh-CN" altLang="en-US" smtClean="0"/>
              <a:t>2015/5/19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7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EAE2-DCF4-40A3-A6AE-37002ADCBD97}" type="datetime1">
              <a:rPr lang="zh-CN" altLang="en-US" smtClean="0"/>
              <a:t>2015/5/19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8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FD0A-8D95-453A-B924-7ACF43049C0C}" type="datetime1">
              <a:rPr lang="zh-CN" altLang="en-US" smtClean="0"/>
              <a:t>2015/5/19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75A0-26D4-4E4B-827F-D94D97714850}" type="datetime1">
              <a:rPr lang="zh-CN" altLang="en-US" smtClean="0"/>
              <a:t>2015/5/19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3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916F-6EF5-4D24-A7D9-36816B4D57AD}" type="datetime1">
              <a:rPr lang="zh-CN" altLang="en-US" smtClean="0"/>
              <a:t>2015/5/19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E755-3FA3-43AB-8DFD-E1C601A38153}" type="datetime1">
              <a:rPr lang="zh-CN" altLang="en-US" smtClean="0"/>
              <a:t>2015/5/19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62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F5BE-6D2C-473A-8E38-368EC4D2D662}" type="datetime1">
              <a:rPr lang="zh-CN" altLang="en-US" smtClean="0"/>
              <a:t>2015/5/19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4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7ADB-C73B-4421-8938-BE028FEA11B7}" type="datetime1">
              <a:rPr lang="zh-CN" altLang="en-US" smtClean="0"/>
              <a:t>2015/5/19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44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595C-45C2-4F27-BC51-73C635E421CF}" type="datetime1">
              <a:rPr lang="zh-CN" altLang="en-US" smtClean="0"/>
              <a:t>2015/5/19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83211-EB3A-4EA9-8B23-D162850F7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0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Chinese Electronic Medical Records Extraction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Xu Dong</a:t>
            </a:r>
          </a:p>
          <a:p>
            <a:r>
              <a:rPr lang="en-US" altLang="zh-CN" dirty="0" smtClean="0"/>
              <a:t>2015-05-20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Normalized Google Distance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Descriptions of medical event are always sparse.</a:t>
                </a:r>
              </a:p>
              <a:p>
                <a:r>
                  <a:rPr lang="en-US" altLang="zh-CN" dirty="0" smtClean="0"/>
                  <a:t>Introduce NGD between a medical event x and a candidate description as a feature: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𝑁𝐺𝐷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-2124000" algn="just">
                  <a:buNone/>
                </a:pPr>
                <a:r>
                  <a:rPr lang="en-US" altLang="zh-CN" dirty="0"/>
                  <a:t>where M is the total number of webpages indexed by a search engine; f(x) and f(y) are the number of search results when searching for x and y individually, respectively; and f(x, y) is the number of webpages where both x and y occur</a:t>
                </a:r>
                <a:r>
                  <a:rPr lang="en-US" altLang="zh-CN" dirty="0" smtClean="0"/>
                  <a:t>;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Evaluation on the History of Present Illness, containing 24,817 records</a:t>
            </a:r>
          </a:p>
          <a:p>
            <a:r>
              <a:rPr lang="en-US" altLang="zh-CN" dirty="0" smtClean="0"/>
              <a:t>Labeled 400 records (GD-400) for testing and 100 records (GD-100) for parameter tuning</a:t>
            </a:r>
          </a:p>
          <a:p>
            <a:pPr lvl="1"/>
            <a:r>
              <a:rPr lang="en-US" altLang="zh-CN" dirty="0"/>
              <a:t>GD-400 contains 9019 medical terms, 1384 temporal terms and 6600 (time-event) tuples. 2262 of the 6600 tuples have </a:t>
            </a:r>
            <a:r>
              <a:rPr lang="en-US" altLang="zh-CN" dirty="0" smtClean="0"/>
              <a:t>descriptions.</a:t>
            </a:r>
          </a:p>
          <a:p>
            <a:pPr lvl="1"/>
            <a:r>
              <a:rPr lang="en-US" altLang="zh-CN" dirty="0" smtClean="0"/>
              <a:t>GD-100 </a:t>
            </a:r>
            <a:r>
              <a:rPr lang="en-US" altLang="zh-CN" dirty="0"/>
              <a:t>contains 331 disease terms and 166 drug terms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Pattern Iteration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51" y="-406762"/>
            <a:ext cx="5101479" cy="772787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5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 Recognition Result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542192"/>
              </p:ext>
            </p:extLst>
          </p:nvPr>
        </p:nvGraphicFramePr>
        <p:xfrm>
          <a:off x="1564396" y="1795738"/>
          <a:ext cx="8416888" cy="41423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04222"/>
                <a:gridCol w="2104222"/>
                <a:gridCol w="2104222"/>
                <a:gridCol w="2104222"/>
              </a:tblGrid>
              <a:tr h="41423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Our method</a:t>
                      </a:r>
                      <a:endParaRPr lang="zh-CN" sz="2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(enriched lexica)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Lei et al (CRF)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Lei et al (CRF)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142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Inexact-match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Exact-match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14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Disease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83.9 (85.6/82.2)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83.1 (78.3/88.6)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77.4 (72.9/82.5)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14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Drug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89.8 (87.5/91.9)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88.8 (82.2/96.5)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86.4 (80.0/93.9)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14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Body Part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66.3 (79.0/57.1)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68.6 (58.3/83.4)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67.4 (57.3/82.0)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14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Procedure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59.5 (54.7/65.3)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60.0 (44.1/93.8)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56.0 (41.2/87.5)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14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Symptom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94.4 (93.3/95.5)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94.6 (93.5/95.6)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94.1 (93.1/95.1)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14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Clinical Test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95.5 (96.7/94.3)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96.5 (97.0/96.1)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96.0 (96.5/95.6)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14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89.6 (90.5/88.6)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89.8 (86.1/93.7)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88.3 (84.7/92.2)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14235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Values are F1-score (recall/precision) (%)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Description Matching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642349"/>
              </p:ext>
            </p:extLst>
          </p:nvPr>
        </p:nvGraphicFramePr>
        <p:xfrm>
          <a:off x="1641512" y="2478795"/>
          <a:ext cx="8313144" cy="180738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78286"/>
                <a:gridCol w="2078286"/>
                <a:gridCol w="2078286"/>
                <a:gridCol w="2078286"/>
              </a:tblGrid>
              <a:tr h="381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Recall (%)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Precision (%)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F1-score (%)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81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NGD SVM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89.2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85.6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87.4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6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SVM without NGD feature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86.8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80.9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83.8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81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Patrick et al</a:t>
                      </a:r>
                      <a:endParaRPr lang="zh-CN" sz="200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89.5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78.8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83.8</a:t>
                      </a:r>
                      <a:endParaRPr lang="zh-CN" sz="2000" dirty="0"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Introduce a framework for extracting structured records from Chinese EMRs and obtain an accuracy of 0.846 on end-to-end result.</a:t>
            </a:r>
          </a:p>
          <a:p>
            <a:r>
              <a:rPr lang="en-US" altLang="zh-CN" dirty="0" smtClean="0"/>
              <a:t>Propose an iterative bootstrapping algorithm to enrich lexica.</a:t>
            </a:r>
          </a:p>
          <a:p>
            <a:r>
              <a:rPr lang="en-US" altLang="zh-CN" dirty="0" smtClean="0"/>
              <a:t>Use NGD as a feature to compute correlation between events and descriptions.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3552" y="2721166"/>
            <a:ext cx="10340248" cy="1866958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Approaches</a:t>
            </a:r>
          </a:p>
          <a:p>
            <a:r>
              <a:rPr lang="en-US" altLang="zh-CN" dirty="0" smtClean="0"/>
              <a:t>Evaluation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Electronic Medical Records (EMRs) are full of valuable information.</a:t>
            </a:r>
          </a:p>
          <a:p>
            <a:pPr lvl="1"/>
            <a:r>
              <a:rPr lang="en-US" altLang="zh-CN" dirty="0" smtClean="0"/>
              <a:t>Discovery the effect of a certain drug.</a:t>
            </a:r>
          </a:p>
          <a:p>
            <a:pPr lvl="1"/>
            <a:r>
              <a:rPr lang="en-US" altLang="zh-CN" dirty="0" smtClean="0"/>
              <a:t>Uncover unmet medical needs.</a:t>
            </a:r>
          </a:p>
          <a:p>
            <a:r>
              <a:rPr lang="en-US" altLang="zh-CN" dirty="0" smtClean="0"/>
              <a:t> Propose a </a:t>
            </a:r>
            <a:r>
              <a:rPr lang="en-US" altLang="zh-CN" dirty="0"/>
              <a:t>data-driven framework that takes unstructured free text narratives in Chinese electronic medical records (EMRs) as input and converts it into structured time-event-description </a:t>
            </a:r>
            <a:r>
              <a:rPr lang="en-US" altLang="zh-CN" dirty="0" smtClean="0"/>
              <a:t>triples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319489"/>
            <a:ext cx="10515600" cy="6312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/>
              <a:t>患者</a:t>
            </a:r>
            <a:r>
              <a:rPr lang="en-US" altLang="zh-CN" dirty="0"/>
              <a:t>7</a:t>
            </a:r>
            <a:r>
              <a:rPr lang="zh-CN" altLang="zh-CN" dirty="0"/>
              <a:t>天前</a:t>
            </a:r>
            <a:r>
              <a:rPr lang="zh-CN" altLang="zh-CN" dirty="0" smtClean="0"/>
              <a:t>无明显诱因下开始出现咽</a:t>
            </a:r>
            <a:r>
              <a:rPr lang="zh-CN" altLang="zh-CN" dirty="0"/>
              <a:t>痒</a:t>
            </a:r>
            <a:r>
              <a:rPr lang="zh-CN" altLang="zh-CN" dirty="0" smtClean="0"/>
              <a:t>、咳嗽、咯痰</a:t>
            </a:r>
            <a:r>
              <a:rPr lang="zh-CN" altLang="zh-CN" dirty="0"/>
              <a:t>，</a:t>
            </a:r>
            <a:r>
              <a:rPr lang="zh-CN" altLang="zh-CN" dirty="0" smtClean="0"/>
              <a:t>咯痰色黄</a:t>
            </a:r>
            <a:r>
              <a:rPr lang="zh-CN" altLang="en-US" dirty="0"/>
              <a:t>，</a:t>
            </a:r>
            <a:r>
              <a:rPr lang="zh-CN" altLang="zh-CN" dirty="0" smtClean="0"/>
              <a:t>质</a:t>
            </a:r>
            <a:r>
              <a:rPr lang="zh-CN" altLang="zh-CN" dirty="0"/>
              <a:t>粘</a:t>
            </a:r>
            <a:r>
              <a:rPr lang="zh-CN" altLang="zh-CN" dirty="0" smtClean="0"/>
              <a:t>，无咽痛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无鼻塞流</a:t>
            </a:r>
            <a:r>
              <a:rPr lang="zh-CN" altLang="zh-CN" dirty="0"/>
              <a:t>涕</a:t>
            </a:r>
            <a:r>
              <a:rPr lang="zh-CN" altLang="zh-CN" dirty="0" smtClean="0"/>
              <a:t>，无恶寒发热，</a:t>
            </a:r>
            <a:r>
              <a:rPr lang="en-US" altLang="zh-CN" dirty="0" smtClean="0"/>
              <a:t>6</a:t>
            </a:r>
            <a:r>
              <a:rPr lang="zh-CN" altLang="zh-CN" dirty="0"/>
              <a:t>月</a:t>
            </a:r>
            <a:r>
              <a:rPr lang="en-US" altLang="zh-CN" dirty="0"/>
              <a:t>19</a:t>
            </a:r>
            <a:r>
              <a:rPr lang="zh-CN" altLang="zh-CN" dirty="0" smtClean="0"/>
              <a:t>日到我</a:t>
            </a:r>
            <a:r>
              <a:rPr lang="zh-CN" altLang="zh-CN" dirty="0"/>
              <a:t>院门诊就诊</a:t>
            </a:r>
            <a:r>
              <a:rPr lang="zh-CN" altLang="zh-CN" dirty="0" smtClean="0"/>
              <a:t>，虑为急性上呼吸道感染，予口服酮</a:t>
            </a:r>
            <a:r>
              <a:rPr lang="zh-CN" altLang="zh-CN" dirty="0"/>
              <a:t>替芬</a:t>
            </a:r>
            <a:r>
              <a:rPr lang="zh-CN" altLang="zh-CN" dirty="0" smtClean="0"/>
              <a:t>、喉</a:t>
            </a:r>
            <a:r>
              <a:rPr lang="zh-CN" altLang="zh-CN" dirty="0"/>
              <a:t>特灵</a:t>
            </a:r>
            <a:r>
              <a:rPr lang="zh-CN" altLang="zh-CN" dirty="0" smtClean="0"/>
              <a:t>、复方甲</a:t>
            </a:r>
            <a:r>
              <a:rPr lang="zh-CN" altLang="zh-CN" dirty="0"/>
              <a:t>氧那</a:t>
            </a:r>
            <a:r>
              <a:rPr lang="zh-CN" altLang="zh-CN" dirty="0" smtClean="0"/>
              <a:t>明胶囊及中药汤剂治疗，经</a:t>
            </a:r>
            <a:r>
              <a:rPr lang="zh-CN" altLang="zh-CN" dirty="0"/>
              <a:t>治疗</a:t>
            </a:r>
            <a:r>
              <a:rPr lang="zh-CN" altLang="zh-CN" dirty="0" smtClean="0"/>
              <a:t>后患者咽</a:t>
            </a:r>
            <a:r>
              <a:rPr lang="zh-CN" altLang="zh-CN" dirty="0"/>
              <a:t>痒</a:t>
            </a:r>
            <a:r>
              <a:rPr lang="zh-CN" altLang="zh-CN" dirty="0" smtClean="0"/>
              <a:t>、咳嗽未见明显缓解</a:t>
            </a:r>
            <a:r>
              <a:rPr lang="zh-CN" altLang="zh-CN" dirty="0"/>
              <a:t>。</a:t>
            </a:r>
            <a:r>
              <a:rPr lang="en-US" altLang="zh-CN" dirty="0"/>
              <a:t>6</a:t>
            </a:r>
            <a:r>
              <a:rPr lang="zh-CN" altLang="zh-CN" dirty="0"/>
              <a:t>月</a:t>
            </a:r>
            <a:r>
              <a:rPr lang="en-US" altLang="zh-CN" dirty="0"/>
              <a:t>22</a:t>
            </a:r>
            <a:r>
              <a:rPr lang="zh-CN" altLang="zh-CN" dirty="0" smtClean="0"/>
              <a:t>日患者再次到我</a:t>
            </a:r>
            <a:r>
              <a:rPr lang="zh-CN" altLang="zh-CN" dirty="0"/>
              <a:t>院</a:t>
            </a:r>
            <a:r>
              <a:rPr lang="zh-CN" altLang="zh-CN" dirty="0" smtClean="0"/>
              <a:t>，行肺功能示：</a:t>
            </a:r>
            <a:r>
              <a:rPr lang="en-US" altLang="zh-CN" dirty="0" smtClean="0"/>
              <a:t>FEV1/FVC</a:t>
            </a:r>
            <a:r>
              <a:rPr lang="zh-CN" altLang="zh-CN" dirty="0" smtClean="0"/>
              <a:t>小于</a:t>
            </a:r>
            <a:r>
              <a:rPr lang="en-US" altLang="zh-CN" dirty="0" smtClean="0"/>
              <a:t>70</a:t>
            </a:r>
            <a:r>
              <a:rPr lang="zh-CN" altLang="zh-CN" dirty="0"/>
              <a:t>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Time		Term				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	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天前		咽痒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	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天前		咳嗽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	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天前		咯痰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4	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天前		咯痰			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色黄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质粘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5	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日	酮替芬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6	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日	喉特灵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7	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日	复方甲氧那明		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予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口服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8	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日	咽痒				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未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见明显缓解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9	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日	咳嗽				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未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见明显缓解</a:t>
            </a:r>
            <a:endParaRPr lang="zh-CN" altLang="en-US" dirty="0"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 smtClean="0">
                <a:latin typeface="Arial" panose="020B0604020202020204" pitchFamily="34" charset="0"/>
                <a:cs typeface="Calibri" panose="020F0502020204030204" pitchFamily="34" charset="0"/>
              </a:rPr>
              <a:t>10</a:t>
            </a:r>
            <a:r>
              <a:rPr lang="en-US" altLang="zh-CN" dirty="0">
                <a:latin typeface="Arial" panose="020B0604020202020204" pitchFamily="34" charset="0"/>
                <a:cs typeface="Calibri" panose="020F0502020204030204" pitchFamily="34" charset="0"/>
              </a:rPr>
              <a:t>	6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r>
              <a:rPr lang="en-US" altLang="zh-CN" dirty="0">
                <a:cs typeface="Calibri" panose="020F0502020204030204" pitchFamily="34" charset="0"/>
              </a:rPr>
              <a:t>22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日</a:t>
            </a:r>
            <a:r>
              <a:rPr lang="zh-CN" altLang="en-US" dirty="0">
                <a:cs typeface="Calibri" panose="020F0502020204030204" pitchFamily="34" charset="0"/>
              </a:rPr>
              <a:t>	</a:t>
            </a:r>
            <a:r>
              <a:rPr lang="zh-CN" altLang="en-US" dirty="0">
                <a:latin typeface="宋体" panose="02010600030101010101" pitchFamily="2" charset="-122"/>
                <a:cs typeface="Calibri" panose="020F0502020204030204" pitchFamily="34" charset="0"/>
              </a:rPr>
              <a:t>肺功能</a:t>
            </a:r>
            <a:r>
              <a:rPr lang="zh-CN" altLang="en-US" dirty="0">
                <a:cs typeface="Calibri" panose="020F050202020403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Calibri" panose="020F0502020204030204" pitchFamily="34" charset="0"/>
              </a:rPr>
              <a:t>			</a:t>
            </a:r>
            <a:r>
              <a:rPr lang="en-US" altLang="zh-CN" sz="2000" dirty="0" smtClean="0">
                <a:latin typeface="Arial" panose="020B0604020202020204" pitchFamily="34" charset="0"/>
                <a:cs typeface="Calibri" panose="020F0502020204030204" pitchFamily="34" charset="0"/>
              </a:rPr>
              <a:t>FEV1/FVC </a:t>
            </a:r>
            <a:r>
              <a:rPr lang="zh-CN" altLang="en-US" sz="2000" dirty="0">
                <a:latin typeface="宋体" panose="02010600030101010101" pitchFamily="2" charset="-122"/>
                <a:cs typeface="Calibri" panose="020F0502020204030204" pitchFamily="34" charset="0"/>
              </a:rPr>
              <a:t>小于</a:t>
            </a:r>
            <a:r>
              <a:rPr lang="zh-CN" altLang="en-US" sz="2000" dirty="0">
                <a:cs typeface="Calibri" panose="020F0502020204030204" pitchFamily="34" charset="0"/>
              </a:rPr>
              <a:t>  </a:t>
            </a:r>
            <a:r>
              <a:rPr lang="zh-CN" altLang="en-US" sz="2000" dirty="0">
                <a:latin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Calibri" panose="020F0502020204030204" pitchFamily="34" charset="0"/>
              </a:rPr>
              <a:t>70</a:t>
            </a:r>
            <a:r>
              <a:rPr lang="zh-CN" altLang="en-US" sz="2000" dirty="0">
                <a:latin typeface="宋体" panose="02010600030101010101" pitchFamily="2" charset="-122"/>
                <a:cs typeface="Calibri" panose="020F0502020204030204" pitchFamily="34" charset="0"/>
              </a:rPr>
              <a:t>％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9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35" y="172389"/>
            <a:ext cx="6830458" cy="655688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Lexicon Enrichment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Core lexicon including Systematized Nomenclature of Medicine-Clinical Terms, Chinese Pharmacopoeia, </a:t>
            </a:r>
            <a:r>
              <a:rPr lang="en-US" altLang="zh-CN" dirty="0" err="1" smtClean="0"/>
              <a:t>Wangfang</a:t>
            </a:r>
            <a:r>
              <a:rPr lang="en-US" altLang="zh-CN" dirty="0" smtClean="0"/>
              <a:t> Med Online, Baidu </a:t>
            </a:r>
            <a:r>
              <a:rPr lang="en-US" altLang="zh-CN" dirty="0" err="1" smtClean="0"/>
              <a:t>Baike</a:t>
            </a:r>
            <a:r>
              <a:rPr lang="en-US" altLang="zh-CN" dirty="0" smtClean="0"/>
              <a:t> and so on.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n iterative bootstrapping algorithm to enrich lexica.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can </a:t>
            </a:r>
            <a:r>
              <a:rPr lang="en-US" altLang="zh-CN" dirty="0"/>
              <a:t>through the corpus of the EMR and extracted terms in the current lexica. </a:t>
            </a:r>
            <a:endParaRPr lang="en-US" altLang="zh-CN" dirty="0" smtClean="0"/>
          </a:p>
          <a:p>
            <a:pPr lvl="1"/>
            <a:r>
              <a:rPr lang="en-US" altLang="zh-CN" dirty="0"/>
              <a:t>D</a:t>
            </a:r>
            <a:r>
              <a:rPr lang="en-US" altLang="zh-CN" dirty="0" smtClean="0"/>
              <a:t>iscover </a:t>
            </a:r>
            <a:r>
              <a:rPr lang="en-US" altLang="zh-CN" dirty="0"/>
              <a:t>some high quality patterns.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, </a:t>
            </a:r>
            <a:r>
              <a:rPr lang="zh-CN" altLang="zh-CN" dirty="0"/>
              <a:t>给予头</a:t>
            </a:r>
            <a:r>
              <a:rPr lang="zh-CN" altLang="zh-CN" dirty="0" smtClean="0"/>
              <a:t>孢呋抗感染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dirty="0"/>
              <a:t>予</a:t>
            </a:r>
            <a:r>
              <a:rPr lang="en-US" altLang="zh-CN" dirty="0"/>
              <a:t>&lt;DRUG&gt;</a:t>
            </a:r>
            <a:r>
              <a:rPr lang="zh-CN" altLang="zh-CN" dirty="0"/>
              <a:t>抗</a:t>
            </a:r>
          </a:p>
          <a:p>
            <a:pPr marL="0" indent="0" algn="ctr">
              <a:buNone/>
            </a:pPr>
            <a:r>
              <a:rPr lang="zh-CN" altLang="zh-CN" dirty="0"/>
              <a:t>予</a:t>
            </a:r>
            <a:r>
              <a:rPr lang="en-US" altLang="zh-CN" dirty="0"/>
              <a:t>&lt;DRUG&gt;</a:t>
            </a:r>
            <a:r>
              <a:rPr lang="zh-CN" altLang="zh-CN" dirty="0"/>
              <a:t>抗感</a:t>
            </a:r>
          </a:p>
          <a:p>
            <a:pPr marL="0" indent="0" algn="ctr">
              <a:buNone/>
            </a:pPr>
            <a:r>
              <a:rPr lang="zh-CN" altLang="zh-CN" dirty="0" smtClean="0"/>
              <a:t>予</a:t>
            </a:r>
            <a:r>
              <a:rPr lang="en-US" altLang="zh-CN" dirty="0" smtClean="0"/>
              <a:t>&lt;</a:t>
            </a:r>
            <a:r>
              <a:rPr lang="en-US" altLang="zh-CN" dirty="0"/>
              <a:t>DRUG&gt;</a:t>
            </a:r>
            <a:r>
              <a:rPr lang="zh-CN" altLang="zh-CN" dirty="0"/>
              <a:t>抗感染</a:t>
            </a:r>
          </a:p>
          <a:p>
            <a:pPr marL="0" indent="0" algn="ctr">
              <a:buNone/>
            </a:pPr>
            <a:r>
              <a:rPr lang="zh-CN" altLang="zh-CN" dirty="0"/>
              <a:t>给予</a:t>
            </a:r>
            <a:r>
              <a:rPr lang="en-US" altLang="zh-CN" dirty="0"/>
              <a:t>&lt;DRUG&gt;</a:t>
            </a:r>
            <a:r>
              <a:rPr lang="zh-CN" altLang="zh-CN" dirty="0"/>
              <a:t>抗</a:t>
            </a:r>
          </a:p>
          <a:p>
            <a:pPr marL="0" indent="0" algn="ctr">
              <a:buNone/>
            </a:pPr>
            <a:r>
              <a:rPr lang="zh-CN" altLang="zh-CN" dirty="0"/>
              <a:t>给予</a:t>
            </a:r>
            <a:r>
              <a:rPr lang="en-US" altLang="zh-CN" dirty="0"/>
              <a:t>&lt;DRUG&gt;</a:t>
            </a:r>
            <a:r>
              <a:rPr lang="zh-CN" altLang="zh-CN" dirty="0"/>
              <a:t>抗感</a:t>
            </a:r>
          </a:p>
          <a:p>
            <a:pPr marL="0" indent="0" algn="ctr">
              <a:buNone/>
            </a:pPr>
            <a:r>
              <a:rPr lang="zh-CN" altLang="zh-CN" dirty="0"/>
              <a:t>给予</a:t>
            </a:r>
            <a:r>
              <a:rPr lang="en-US" altLang="zh-CN" dirty="0"/>
              <a:t>&lt;DRUG&gt;</a:t>
            </a:r>
            <a:r>
              <a:rPr lang="zh-CN" altLang="zh-CN" dirty="0"/>
              <a:t>抗感染</a:t>
            </a:r>
          </a:p>
          <a:p>
            <a:pPr marL="0" indent="0" algn="ctr">
              <a:buNone/>
            </a:pPr>
            <a:r>
              <a:rPr lang="en-US" altLang="zh-CN" dirty="0"/>
              <a:t>,</a:t>
            </a:r>
            <a:r>
              <a:rPr lang="zh-CN" altLang="zh-CN" dirty="0"/>
              <a:t>给予</a:t>
            </a:r>
            <a:r>
              <a:rPr lang="en-US" altLang="zh-CN" dirty="0"/>
              <a:t>&lt;DRUG&gt;</a:t>
            </a:r>
            <a:r>
              <a:rPr lang="zh-CN" altLang="zh-CN" dirty="0"/>
              <a:t>抗</a:t>
            </a:r>
          </a:p>
          <a:p>
            <a:pPr marL="0" indent="0" algn="ctr">
              <a:buNone/>
            </a:pPr>
            <a:r>
              <a:rPr lang="en-US" altLang="zh-CN" dirty="0"/>
              <a:t>,</a:t>
            </a:r>
            <a:r>
              <a:rPr lang="zh-CN" altLang="zh-CN" dirty="0"/>
              <a:t>给予</a:t>
            </a:r>
            <a:r>
              <a:rPr lang="en-US" altLang="zh-CN" dirty="0"/>
              <a:t>&lt;DRUG&gt;</a:t>
            </a:r>
            <a:r>
              <a:rPr lang="zh-CN" altLang="zh-CN" dirty="0"/>
              <a:t>抗感</a:t>
            </a:r>
          </a:p>
          <a:p>
            <a:pPr marL="0" indent="0" algn="ctr">
              <a:buNone/>
            </a:pPr>
            <a:r>
              <a:rPr lang="en-US" altLang="zh-CN" dirty="0"/>
              <a:t>,</a:t>
            </a:r>
            <a:r>
              <a:rPr lang="zh-CN" altLang="zh-CN" dirty="0"/>
              <a:t>给予</a:t>
            </a:r>
            <a:r>
              <a:rPr lang="en-US" altLang="zh-CN" dirty="0"/>
              <a:t>&lt;DRUG&gt;</a:t>
            </a:r>
            <a:r>
              <a:rPr lang="zh-CN" altLang="zh-CN" dirty="0"/>
              <a:t>抗</a:t>
            </a:r>
            <a:r>
              <a:rPr lang="zh-CN" altLang="zh-CN" dirty="0" smtClean="0"/>
              <a:t>感染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Lexicon Enrichment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Define </a:t>
                </a:r>
                <a:r>
                  <a:rPr lang="en-US" altLang="zh-CN" dirty="0"/>
                  <a:t>two parameters as follows to evaluate the candidate pattern’s ability to extract terms from the training corpus as well as the precision of terms extracted by this </a:t>
                </a:r>
                <a:r>
                  <a:rPr lang="en-US" altLang="zh-CN" dirty="0" smtClean="0"/>
                  <a:t>pattern: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Pattern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Selectivity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dirty="0" smtClean="0"/>
                        <m:t>Number</m:t>
                      </m:r>
                      <m:r>
                        <m:rPr>
                          <m:nor/>
                        </m:rPr>
                        <a:rPr lang="en-US" altLang="zh-CN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of</m:t>
                      </m:r>
                      <m:r>
                        <m:rPr>
                          <m:nor/>
                        </m:rPr>
                        <a:rPr lang="en-US" altLang="zh-CN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unique</m:t>
                      </m:r>
                      <m:r>
                        <m:rPr>
                          <m:nor/>
                        </m:rPr>
                        <a:rPr lang="en-US" altLang="zh-CN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correct</m:t>
                      </m:r>
                      <m:r>
                        <m:rPr>
                          <m:nor/>
                        </m:rPr>
                        <a:rPr lang="en-US" altLang="zh-CN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terms</m:t>
                      </m:r>
                      <m:r>
                        <m:rPr>
                          <m:nor/>
                        </m:rPr>
                        <a:rPr lang="en-US" altLang="zh-CN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extracted</m:t>
                      </m:r>
                      <m:r>
                        <m:rPr>
                          <m:nor/>
                        </m:rPr>
                        <a:rPr lang="en-US" altLang="zh-CN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by</m:t>
                      </m:r>
                      <m:r>
                        <m:rPr>
                          <m:nor/>
                        </m:rPr>
                        <a:rPr lang="en-US" altLang="zh-CN" dirty="0" smtClean="0"/>
                        <m:t> 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sz="9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 smtClean="0"/>
                      <m:t>Pattern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 smtClean="0"/>
                          <m:t>Number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of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unique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correct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terms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extracted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by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 smtClean="0"/>
                          <m:t>Number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of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unique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terms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extracted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by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 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1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Description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Consider two kinds of features</a:t>
            </a:r>
          </a:p>
          <a:p>
            <a:pPr marL="0" lvl="0" indent="0">
              <a:buNone/>
            </a:pPr>
            <a:r>
              <a:rPr lang="en-US" altLang="zh-CN" dirty="0" smtClean="0"/>
              <a:t>1. Local </a:t>
            </a:r>
            <a:r>
              <a:rPr lang="en-US" altLang="zh-CN" dirty="0"/>
              <a:t>context features:</a:t>
            </a:r>
            <a:endParaRPr lang="zh-CN" altLang="zh-CN" dirty="0"/>
          </a:p>
          <a:p>
            <a:pPr lvl="1"/>
            <a:r>
              <a:rPr lang="en-US" altLang="zh-CN" dirty="0"/>
              <a:t>Three words before and after recognized </a:t>
            </a:r>
            <a:r>
              <a:rPr lang="en-US" altLang="zh-CN" dirty="0" smtClean="0"/>
              <a:t>term;</a:t>
            </a:r>
          </a:p>
          <a:p>
            <a:pPr lvl="1"/>
            <a:r>
              <a:rPr lang="en-US" altLang="zh-CN" dirty="0" smtClean="0"/>
              <a:t>Three </a:t>
            </a:r>
            <a:r>
              <a:rPr lang="en-US" altLang="zh-CN" dirty="0"/>
              <a:t>words before and after candidate </a:t>
            </a:r>
            <a:r>
              <a:rPr lang="en-US" altLang="zh-CN" dirty="0" smtClean="0"/>
              <a:t>description.</a:t>
            </a:r>
          </a:p>
          <a:p>
            <a:pPr lvl="1"/>
            <a:r>
              <a:rPr lang="en-US" altLang="zh-CN" dirty="0" smtClean="0"/>
              <a:t>Whether </a:t>
            </a:r>
            <a:r>
              <a:rPr lang="en-US" altLang="zh-CN" dirty="0"/>
              <a:t>candidate description contains digits;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 smtClean="0"/>
              <a:t>2. Semantic </a:t>
            </a:r>
            <a:r>
              <a:rPr lang="en-US" altLang="zh-CN" dirty="0"/>
              <a:t>features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/>
              <a:t>Number of recognized terms between two </a:t>
            </a:r>
            <a:r>
              <a:rPr lang="en-US" altLang="zh-CN" dirty="0" smtClean="0"/>
              <a:t>terms.</a:t>
            </a:r>
          </a:p>
          <a:p>
            <a:pPr lvl="1"/>
            <a:r>
              <a:rPr lang="en-US" altLang="zh-CN" dirty="0" smtClean="0"/>
              <a:t>Number </a:t>
            </a:r>
            <a:r>
              <a:rPr lang="en-US" altLang="zh-CN" dirty="0"/>
              <a:t>of candidate descriptions between two </a:t>
            </a:r>
            <a:r>
              <a:rPr lang="en-US" altLang="zh-CN" dirty="0" smtClean="0"/>
              <a:t>terms;</a:t>
            </a:r>
          </a:p>
          <a:p>
            <a:pPr lvl="1"/>
            <a:r>
              <a:rPr lang="en-US" altLang="zh-CN" dirty="0" smtClean="0"/>
              <a:t>Number </a:t>
            </a:r>
            <a:r>
              <a:rPr lang="en-US" altLang="zh-CN" dirty="0"/>
              <a:t>of commas between two </a:t>
            </a:r>
            <a:r>
              <a:rPr lang="en-US" altLang="zh-CN" dirty="0" smtClean="0"/>
              <a:t>terms;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type of recognized term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83211-EB3A-4EA9-8B23-D162850F7D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717</Words>
  <Application>Microsoft Office PowerPoint</Application>
  <PresentationFormat>宽屏</PresentationFormat>
  <Paragraphs>147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MS PGothic</vt:lpstr>
      <vt:lpstr>宋体</vt:lpstr>
      <vt:lpstr>Arial</vt:lpstr>
      <vt:lpstr>Calibri</vt:lpstr>
      <vt:lpstr>Calibri Light</vt:lpstr>
      <vt:lpstr>Cambria Math</vt:lpstr>
      <vt:lpstr>Office 主题</vt:lpstr>
      <vt:lpstr>Chinese Electronic Medical Records Extraction</vt:lpstr>
      <vt:lpstr>Outline</vt:lpstr>
      <vt:lpstr>Motivation</vt:lpstr>
      <vt:lpstr>PowerPoint 演示文稿</vt:lpstr>
      <vt:lpstr>Workflow</vt:lpstr>
      <vt:lpstr>Lexicon Enrichment</vt:lpstr>
      <vt:lpstr>Example</vt:lpstr>
      <vt:lpstr>Lexicon Enrichment</vt:lpstr>
      <vt:lpstr>Description Matching</vt:lpstr>
      <vt:lpstr>Normalized Google Distance</vt:lpstr>
      <vt:lpstr>Evaluation</vt:lpstr>
      <vt:lpstr>Pattern Iteration</vt:lpstr>
      <vt:lpstr>Term Recognition Result</vt:lpstr>
      <vt:lpstr>Description Matching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Electronic Medical Records Extraction</dc:title>
  <dc:creator>dong</dc:creator>
  <cp:lastModifiedBy>dong</cp:lastModifiedBy>
  <cp:revision>13</cp:revision>
  <dcterms:created xsi:type="dcterms:W3CDTF">2015-05-19T12:49:55Z</dcterms:created>
  <dcterms:modified xsi:type="dcterms:W3CDTF">2015-05-19T14:48:47Z</dcterms:modified>
</cp:coreProperties>
</file>