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79" r:id="rId14"/>
    <p:sldId id="267" r:id="rId15"/>
    <p:sldId id="266" r:id="rId16"/>
    <p:sldId id="269" r:id="rId17"/>
    <p:sldId id="273" r:id="rId18"/>
    <p:sldId id="270" r:id="rId19"/>
    <p:sldId id="271" r:id="rId20"/>
    <p:sldId id="274" r:id="rId21"/>
    <p:sldId id="272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7"/>
    <p:restoredTop sz="94677"/>
  </p:normalViewPr>
  <p:slideViewPr>
    <p:cSldViewPr snapToGrid="0" snapToObjects="1">
      <p:cViewPr>
        <p:scale>
          <a:sx n="95" d="100"/>
          <a:sy n="95" d="100"/>
        </p:scale>
        <p:origin x="3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C7347-AC35-CA4E-A5E8-C9ADEE7A2F21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D7D15-ABE6-F341-B3F8-0EC3CB0BC8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670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E5041-403B-0B4B-A8CA-DEE75B325C2A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03C45-8C9F-0149-AC63-59F410393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02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03C45-8C9F-0149-AC63-59F410393A6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788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03C45-8C9F-0149-AC63-59F410393A6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434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03C45-8C9F-0149-AC63-59F410393A6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29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672B645-31BF-F146-9E3D-776D5A42D21E}" type="datetime1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72B6-675D-114F-92AF-26700CED9585}" type="datetime1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7865-A9BE-B849-B6B2-0B908B0606B6}" type="datetime1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BB37-75FF-D441-AB68-EEBE9DEE0225}" type="datetime1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1D52-C664-214E-9FBB-93A5E518EA9F}" type="datetime1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A77-B384-CC43-B88F-46FD0A8CEECE}" type="datetime1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3D11-DC8D-8942-8577-BBB77770B010}" type="datetime1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353B-5D00-B842-BCFF-E94D97E5EA4B}" type="datetime1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904A-A73D-9B47-A025-2054FFF4AC3D}" type="datetime1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CC4F-D53C-8045-92ED-D0436E666751}" type="datetime1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C235-9843-EC47-9546-C0124272A0DC}" type="datetime1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232489-7A8C-9E4A-B237-4EE096C737B1}" type="datetime1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41A4A4-D1EC-4849-9557-929882E5B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52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4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217683" y="4470400"/>
            <a:ext cx="10541875" cy="2387600"/>
          </a:xfrm>
        </p:spPr>
        <p:txBody>
          <a:bodyPr/>
          <a:lstStyle/>
          <a:p>
            <a:r>
              <a:rPr kumimoji="1" lang="en-US" altLang="zh-CN" dirty="0" smtClean="0"/>
              <a:t>Boosting Methods and </a:t>
            </a:r>
            <a:r>
              <a:rPr kumimoji="1" lang="en-US" altLang="zh-CN" dirty="0" err="1" smtClean="0"/>
              <a:t>XGBoost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18787" y="5202535"/>
            <a:ext cx="3331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Yu Shi</a:t>
            </a:r>
          </a:p>
          <a:p>
            <a:r>
              <a:rPr kumimoji="1" lang="en-US" altLang="zh-CN" dirty="0" smtClean="0"/>
              <a:t>ADAPT Lab at CS Department</a:t>
            </a:r>
          </a:p>
          <a:p>
            <a:r>
              <a:rPr kumimoji="1" lang="en-US" altLang="zh-CN" dirty="0" smtClean="0"/>
              <a:t>Shanghai Jiao 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8958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Gradient Tree Boosting</a:t>
            </a:r>
            <a:endParaRPr kumimoji="1"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024125" y="1544123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Setting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18440" y="1938260"/>
            <a:ext cx="518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Training data set with 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m </a:t>
            </a:r>
            <a:r>
              <a:rPr kumimoji="1" lang="en-US" altLang="zh-CN" dirty="0" smtClean="0"/>
              <a:t>features and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 n </a:t>
            </a:r>
            <a:r>
              <a:rPr kumimoji="1" lang="en-US" altLang="zh-CN" dirty="0" smtClean="0"/>
              <a:t>examples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197289" y="2307593"/>
                <a:ext cx="5841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 (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ℝ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89" y="2307593"/>
                <a:ext cx="5841241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1207064" y="2718459"/>
            <a:ext cx="518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Try to fit the data with 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K </a:t>
            </a:r>
            <a:r>
              <a:rPr kumimoji="1" lang="en-US" altLang="zh-CN" dirty="0" smtClean="0"/>
              <a:t>trees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68891" y="3006935"/>
                <a:ext cx="3136707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91" y="3006935"/>
                <a:ext cx="3136707" cy="8712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218440" y="3826454"/>
            <a:ext cx="518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Loss function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104788" y="4011120"/>
                <a:ext cx="2138226" cy="89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𝜑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is-IS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788" y="4011120"/>
                <a:ext cx="2138226" cy="8956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内容占位符 2"/>
          <p:cNvSpPr txBox="1">
            <a:spLocks/>
          </p:cNvSpPr>
          <p:nvPr/>
        </p:nvSpPr>
        <p:spPr>
          <a:xfrm>
            <a:off x="1024125" y="4842665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Add Regularization Terms</a:t>
            </a:r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085283" y="4868940"/>
                <a:ext cx="4303487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𝜑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is-IS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𝑙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Ω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283" y="4868940"/>
                <a:ext cx="4303487" cy="9003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3569947" y="5794121"/>
                <a:ext cx="232820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d>
                        <m:dPr>
                          <m:ctrlPr>
                            <a:rPr kumimoji="1"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mr-IN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sSup>
                        <m:sSupPr>
                          <m:ctrlPr>
                            <a:rPr kumimoji="1"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mr-IN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947" y="5794121"/>
                <a:ext cx="2328201" cy="610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23"/>
          <p:cNvCxnSpPr/>
          <p:nvPr/>
        </p:nvCxnSpPr>
        <p:spPr>
          <a:xfrm flipH="1">
            <a:off x="3569947" y="6253104"/>
            <a:ext cx="1128175" cy="23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034248" y="6405057"/>
                <a:ext cx="330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Number of leaves of tree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248" y="6405057"/>
                <a:ext cx="330500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6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连接符 25"/>
          <p:cNvCxnSpPr/>
          <p:nvPr/>
        </p:nvCxnSpPr>
        <p:spPr>
          <a:xfrm>
            <a:off x="5582777" y="6264637"/>
            <a:ext cx="471568" cy="209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03420" y="6380251"/>
            <a:ext cx="330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Square sum of leaf value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48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/>
      <p:bldP spid="12" grpId="0"/>
      <p:bldP spid="17" grpId="0"/>
      <p:bldP spid="18" grpId="0"/>
      <p:bldP spid="20" grpId="0"/>
      <p:bldP spid="23" grpId="0"/>
      <p:bldP spid="25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Gradient Tree Boosting</a:t>
            </a:r>
            <a:endParaRPr kumimoji="1"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024130" y="2114759"/>
            <a:ext cx="5024572" cy="45982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dirty="0" smtClean="0"/>
              <a:t>Basic idea of Boosting </a:t>
            </a: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024128" y="178630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Recap</a:t>
            </a:r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1024129" y="2522121"/>
            <a:ext cx="5024573" cy="394138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dirty="0" smtClean="0"/>
              <a:t>Training: Train tree 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f</a:t>
            </a:r>
            <a:r>
              <a:rPr kumimoji="1" lang="en-US" altLang="zh-CN" i="1" baseline="-25000" dirty="0" smtClean="0">
                <a:latin typeface="SimSun" charset="-122"/>
                <a:ea typeface="SimSun" charset="-122"/>
                <a:cs typeface="SimSun" charset="-122"/>
              </a:rPr>
              <a:t>k+1</a:t>
            </a:r>
            <a:r>
              <a:rPr kumimoji="1" lang="en-US" altLang="zh-CN" dirty="0" smtClean="0"/>
              <a:t> given trees 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f</a:t>
            </a:r>
            <a:r>
              <a:rPr kumimoji="1" lang="en-US" altLang="zh-CN" i="1" baseline="-25000" dirty="0" smtClean="0">
                <a:latin typeface="SimSun" charset="-122"/>
                <a:ea typeface="SimSun" charset="-122"/>
                <a:cs typeface="SimSun" charset="-122"/>
              </a:rPr>
              <a:t>1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,f</a:t>
            </a:r>
            <a:r>
              <a:rPr kumimoji="1" lang="en-US" altLang="zh-CN" i="1" baseline="-25000" dirty="0" smtClean="0">
                <a:latin typeface="SimSun" charset="-122"/>
                <a:ea typeface="SimSun" charset="-122"/>
                <a:cs typeface="SimSun" charset="-122"/>
              </a:rPr>
              <a:t>2</a:t>
            </a:r>
            <a:r>
              <a:rPr kumimoji="1" lang="en-US" altLang="zh-CN" i="1" dirty="0">
                <a:latin typeface="SimSun" charset="-122"/>
                <a:ea typeface="SimSun" charset="-122"/>
                <a:cs typeface="SimSun" charset="-122"/>
              </a:rPr>
              <a:t>,</a:t>
            </a:r>
            <a:r>
              <a:rPr kumimoji="1" lang="mr-IN" altLang="zh-CN" i="1" dirty="0">
                <a:latin typeface="SimSun" charset="-122"/>
                <a:ea typeface="SimSun" charset="-122"/>
                <a:cs typeface="SimSun" charset="-122"/>
              </a:rPr>
              <a:t>…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,</a:t>
            </a:r>
            <a:r>
              <a:rPr kumimoji="1" lang="en-US" altLang="zh-CN" i="1" dirty="0" err="1" smtClean="0">
                <a:latin typeface="SimSun" charset="-122"/>
                <a:ea typeface="SimSun" charset="-122"/>
                <a:cs typeface="SimSun" charset="-122"/>
              </a:rPr>
              <a:t>f</a:t>
            </a:r>
            <a:r>
              <a:rPr kumimoji="1" lang="en-US" altLang="zh-CN" i="1" baseline="-25000" dirty="0" err="1" smtClean="0">
                <a:latin typeface="SimSun" charset="-122"/>
                <a:ea typeface="SimSun" charset="-122"/>
                <a:cs typeface="SimSun" charset="-122"/>
              </a:rPr>
              <a:t>k</a:t>
            </a:r>
            <a:endParaRPr kumimoji="1"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024128" y="2938753"/>
                <a:ext cx="5024573" cy="39413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kumimoji="1" lang="en-US" altLang="zh-CN" dirty="0" smtClean="0"/>
                  <a:t>Testing: 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2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938753"/>
                <a:ext cx="5024573" cy="394138"/>
              </a:xfrm>
              <a:prstGeom prst="rect">
                <a:avLst/>
              </a:prstGeom>
              <a:blipFill rotWithShape="0">
                <a:blip r:embed="rId2"/>
                <a:stretch>
                  <a:fillRect l="-2184" t="-1538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内容占位符 2"/>
          <p:cNvSpPr txBox="1">
            <a:spLocks/>
          </p:cNvSpPr>
          <p:nvPr/>
        </p:nvSpPr>
        <p:spPr>
          <a:xfrm>
            <a:off x="1024128" y="3499992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Gradient Tree Boosting Algorithm</a:t>
            </a:r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324303" y="3894130"/>
            <a:ext cx="681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Step1 Train the first tree </a:t>
            </a:r>
            <a:r>
              <a:rPr kumimoji="1" lang="en-US" altLang="zh-CN" i="1" dirty="0">
                <a:latin typeface="SimSun" charset="-122"/>
                <a:ea typeface="SimSun" charset="-122"/>
                <a:cs typeface="SimSun" charset="-122"/>
              </a:rPr>
              <a:t>f</a:t>
            </a:r>
            <a:r>
              <a:rPr kumimoji="1" lang="en-US" altLang="zh-CN" i="1" baseline="-25000" dirty="0">
                <a:latin typeface="SimSun" charset="-122"/>
                <a:ea typeface="SimSun" charset="-122"/>
                <a:cs typeface="SimSun" charset="-122"/>
              </a:rPr>
              <a:t>1</a:t>
            </a:r>
            <a:r>
              <a:rPr kumimoji="1" lang="en-US" altLang="zh-CN" dirty="0" smtClean="0"/>
              <a:t> that minimizes the loss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324303" y="5213677"/>
                <a:ext cx="10110952" cy="409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zh-CN" dirty="0" smtClean="0"/>
                  <a:t>Step k+1 Train the k+1 tree </a:t>
                </a:r>
                <a:r>
                  <a:rPr kumimoji="1" lang="en-US" altLang="zh-CN" i="1" dirty="0" smtClean="0">
                    <a:latin typeface="SimSun" charset="-122"/>
                    <a:ea typeface="SimSun" charset="-122"/>
                    <a:cs typeface="SimSun" charset="-122"/>
                  </a:rPr>
                  <a:t>f</a:t>
                </a:r>
                <a:r>
                  <a:rPr kumimoji="1" lang="en-US" altLang="zh-CN" i="1" baseline="-25000" dirty="0" smtClean="0">
                    <a:latin typeface="SimSun" charset="-122"/>
                    <a:ea typeface="SimSun" charset="-122"/>
                    <a:cs typeface="SimSun" charset="-122"/>
                  </a:rPr>
                  <a:t>k+1</a:t>
                </a:r>
                <a:r>
                  <a:rPr kumimoji="1" lang="en-US" altLang="zh-CN" dirty="0" smtClean="0"/>
                  <a:t> that minimizes the loss, with </a:t>
                </a:r>
                <a:r>
                  <a:rPr kumimoji="1" lang="en-US" altLang="zh-CN" i="1" dirty="0">
                    <a:latin typeface="SimSun" charset="-122"/>
                    <a:ea typeface="SimSun" charset="-122"/>
                    <a:cs typeface="SimSun" charset="-122"/>
                  </a:rPr>
                  <a:t>f</a:t>
                </a:r>
                <a:r>
                  <a:rPr kumimoji="1" lang="en-US" altLang="zh-CN" i="1" baseline="-25000" dirty="0">
                    <a:latin typeface="SimSun" charset="-122"/>
                    <a:ea typeface="SimSun" charset="-122"/>
                    <a:cs typeface="SimSun" charset="-122"/>
                  </a:rPr>
                  <a:t>1</a:t>
                </a:r>
                <a:r>
                  <a:rPr kumimoji="1" lang="en-US" altLang="zh-CN" i="1" dirty="0">
                    <a:latin typeface="SimSun" charset="-122"/>
                    <a:ea typeface="SimSun" charset="-122"/>
                    <a:cs typeface="SimSun" charset="-122"/>
                  </a:rPr>
                  <a:t>,f</a:t>
                </a:r>
                <a:r>
                  <a:rPr kumimoji="1" lang="en-US" altLang="zh-CN" i="1" baseline="-25000" dirty="0">
                    <a:latin typeface="SimSun" charset="-122"/>
                    <a:ea typeface="SimSun" charset="-122"/>
                    <a:cs typeface="SimSun" charset="-122"/>
                  </a:rPr>
                  <a:t>2</a:t>
                </a:r>
                <a:r>
                  <a:rPr kumimoji="1" lang="en-US" altLang="zh-CN" i="1" dirty="0">
                    <a:latin typeface="SimSun" charset="-122"/>
                    <a:ea typeface="SimSun" charset="-122"/>
                    <a:cs typeface="SimSun" charset="-122"/>
                  </a:rPr>
                  <a:t>,</a:t>
                </a:r>
                <a:r>
                  <a:rPr kumimoji="1" lang="mr-IN" altLang="zh-CN" i="1" dirty="0">
                    <a:latin typeface="SimSun" charset="-122"/>
                    <a:ea typeface="SimSun" charset="-122"/>
                    <a:cs typeface="SimSun" charset="-122"/>
                  </a:rPr>
                  <a:t>…</a:t>
                </a:r>
                <a:r>
                  <a:rPr kumimoji="1" lang="en-US" altLang="zh-CN" i="1" dirty="0">
                    <a:latin typeface="SimSun" charset="-122"/>
                    <a:ea typeface="SimSun" charset="-122"/>
                    <a:cs typeface="SimSun" charset="-122"/>
                  </a:rPr>
                  <a:t>,</a:t>
                </a:r>
                <a:r>
                  <a:rPr kumimoji="1" lang="en-US" altLang="zh-CN" i="1" dirty="0" err="1" smtClean="0">
                    <a:latin typeface="SimSun" charset="-122"/>
                    <a:ea typeface="SimSun" charset="-122"/>
                    <a:cs typeface="SimSun" charset="-122"/>
                  </a:rPr>
                  <a:t>f</a:t>
                </a:r>
                <a:r>
                  <a:rPr kumimoji="1" lang="en-US" altLang="zh-CN" i="1" baseline="-25000" dirty="0" err="1" smtClean="0">
                    <a:latin typeface="SimSun" charset="-122"/>
                    <a:ea typeface="SimSun" charset="-122"/>
                    <a:cs typeface="SimSun" charset="-122"/>
                  </a:rPr>
                  <a:t>k</a:t>
                </a:r>
                <a:r>
                  <a:rPr kumimoji="1" lang="en-US" altLang="zh-CN" dirty="0" smtClean="0"/>
                  <a:t> fixed,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03" y="5213677"/>
                <a:ext cx="10110952" cy="409728"/>
              </a:xfrm>
              <a:prstGeom prst="rect">
                <a:avLst/>
              </a:prstGeom>
              <a:blipFill rotWithShape="0">
                <a:blip r:embed="rId3"/>
                <a:stretch>
                  <a:fillRect l="-482" t="-98507" b="-168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190386" y="4202250"/>
                <a:ext cx="4303487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(1)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𝑙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),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l-GR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6" y="4202250"/>
                <a:ext cx="4303487" cy="9003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190386" y="5583009"/>
                <a:ext cx="5280952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+1)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𝑙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),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l-GR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6" y="5583009"/>
                <a:ext cx="5280952" cy="8712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7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32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Gradient Tree Boosting</a:t>
            </a:r>
            <a:endParaRPr kumimoji="1"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024128" y="178630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Intuition Behind the Algorithm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8179" y="2180445"/>
            <a:ext cx="727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Suppose we use square loss, then at step k+1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718933" y="2529579"/>
                <a:ext cx="9443052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+1)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zh-CN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i="1">
                                                      <a:latin typeface="Cambria Math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l-GR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kumimoji="1" lang="is-IS" altLang="zh-CN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zh-CN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i="1">
                                                      <a:latin typeface="Cambria Math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)−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l-GR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33" y="2529579"/>
                <a:ext cx="9443052" cy="8712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198179" y="3380645"/>
            <a:ext cx="727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We are still training a single tree as in step1, but on data set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84048" y="3845590"/>
                <a:ext cx="282665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48" y="3845590"/>
                <a:ext cx="2826655" cy="506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198179" y="4580845"/>
            <a:ext cx="727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 k+1 remedy the error of the first k steps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98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 2</a:t>
            </a:r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610446" y="294293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err="1" smtClean="0"/>
              <a:t>XGboost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2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XGBOOST second order Approximation</a:t>
            </a:r>
            <a:endParaRPr kumimoji="1"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024128" y="178630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Second Order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220783" y="4015060"/>
                <a:ext cx="4146963" cy="698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+1)</m:t>
                          </m:r>
                        </m:sup>
                      </m:sSup>
                      <m:r>
                        <a:rPr kumimoji="1" lang="en-US" altLang="zh-CN" sz="1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𝑙</m:t>
                          </m:r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charset="0"/>
                                </a:rPr>
                                <m:t>),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l-GR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  <m:d>
                            <m:dPr>
                              <m:ctrlPr>
                                <a:rPr kumimoji="1" lang="en-US" altLang="zh-CN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783" y="4015060"/>
                <a:ext cx="4146963" cy="6981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84115" y="2180445"/>
                <a:ext cx="4854533" cy="71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CN" b="0" i="1" smtClean="0">
                              <a:latin typeface="Cambria Math" charset="0"/>
                            </a:rPr>
                            <m:t>ⅆ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mr-IN" altLang="zh-CN" b="0" i="1" smtClean="0">
                              <a:latin typeface="Cambria Math" charset="0"/>
                            </a:rPr>
                            <m:t>ⅆ</m:t>
                          </m:r>
                          <m:r>
                            <a:rPr kumimoji="1" lang="mr-IN" altLang="zh-CN" b="0" i="1" smtClean="0">
                              <a:latin typeface="Cambria Math" charset="0"/>
                            </a:rPr>
                            <m:t>𝑦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ⅆ</m:t>
                              </m:r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15" y="2180445"/>
                <a:ext cx="4854533" cy="7199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439918" y="2375338"/>
            <a:ext cx="53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Let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418898" y="3439711"/>
                <a:ext cx="8623736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Suppose our k+1 tree has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</m:oMath>
                </a14:m>
                <a:r>
                  <a:rPr kumimoji="1" lang="en-US" altLang="zh-CN" dirty="0" smtClean="0"/>
                  <a:t> leaves,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is the feature space of leaf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en-US" altLang="zh-CN" dirty="0" smtClean="0"/>
                  <a:t> </a:t>
                </a:r>
              </a:p>
              <a:p>
                <a:r>
                  <a:rPr kumimoji="1" lang="en-US" altLang="zh-C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be the set of training data points belonging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898" y="3439711"/>
                <a:ext cx="8623736" cy="690958"/>
              </a:xfrm>
              <a:prstGeom prst="rect">
                <a:avLst/>
              </a:prstGeom>
              <a:blipFill rotWithShape="0">
                <a:blip r:embed="rId4"/>
                <a:stretch>
                  <a:fillRect l="-636" t="-3509" b="-9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414007" y="2974306"/>
            <a:ext cx="85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Then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49208" y="2806095"/>
                <a:ext cx="6613029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208" y="2806095"/>
                <a:ext cx="6613029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926665" y="4665968"/>
                <a:ext cx="5628751" cy="698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400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14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400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zh-CN" sz="1400" i="1">
                              <a:latin typeface="Cambria Math" charset="0"/>
                            </a:rPr>
                            <m:t>𝑙</m:t>
                          </m:r>
                          <m:d>
                            <m:dPr>
                              <m:ctrlPr>
                                <a:rPr kumimoji="1" lang="en-US" altLang="zh-CN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),</m:t>
                              </m:r>
                              <m:sSub>
                                <m:sSubPr>
                                  <m:ctrlPr>
                                    <a:rPr kumimoji="1" lang="en-US" altLang="zh-CN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1400" i="1">
                              <a:latin typeface="Cambria Math" charset="0"/>
                            </a:rPr>
                            <m:t>+</m:t>
                          </m:r>
                        </m:e>
                      </m:nary>
                      <m:r>
                        <a:rPr kumimoji="1" lang="en-US" altLang="zh-CN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kumimoji="1" lang="en-US" altLang="zh-CN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𝑇</m:t>
                      </m:r>
                      <m:r>
                        <a:rPr kumimoji="1" lang="en-US" altLang="zh-CN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kumimoji="1" lang="mr-IN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mr-IN" altLang="zh-CN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sSup>
                        <m:sSupPr>
                          <m:ctrlPr>
                            <a:rPr kumimoji="1" lang="mr-IN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mr-IN" altLang="zh-CN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4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665" y="4665968"/>
                <a:ext cx="5628751" cy="6981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132848" y="6028653"/>
                <a:ext cx="5628751" cy="747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mr-IN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kumimoji="1" lang="mr-IN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848" y="6028653"/>
                <a:ext cx="5628751" cy="7478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254164" y="5330513"/>
                <a:ext cx="5628751" cy="698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is-IS" altLang="zh-CN" sz="1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kumimoji="1" lang="is-IS" altLang="zh-CN" sz="1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400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14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400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1400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mr-IN" altLang="zh-CN" sz="1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mr-IN" altLang="zh-CN" sz="1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zh-CN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1400" i="1">
                              <a:latin typeface="Cambria Math" charset="0"/>
                            </a:rPr>
                            <m:t>+</m:t>
                          </m:r>
                        </m:e>
                      </m:nary>
                      <m:r>
                        <a:rPr kumimoji="1" lang="en-US" altLang="zh-CN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kumimoji="1" lang="en-US" altLang="zh-CN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𝑇</m:t>
                      </m:r>
                      <m:r>
                        <a:rPr kumimoji="1" lang="en-US" altLang="zh-CN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kumimoji="1" lang="mr-IN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mr-IN" altLang="zh-CN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sSup>
                        <m:sSupPr>
                          <m:ctrlPr>
                            <a:rPr kumimoji="1" lang="mr-IN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mr-IN" altLang="zh-CN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4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64" y="5330513"/>
                <a:ext cx="5628751" cy="6981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7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5" grpId="0"/>
      <p:bldP spid="3" grpId="0"/>
      <p:bldP spid="1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XGBOOST second order Approximation</a:t>
            </a:r>
            <a:endParaRPr kumimoji="1"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024128" y="178630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Optimal Leaf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2260489" y="2180445"/>
                <a:ext cx="5628751" cy="747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1400" i="1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zh-CN" sz="1400" i="1">
                              <a:latin typeface="Cambria Math" charset="0"/>
                            </a:rPr>
                            <m:t>+1)</m:t>
                          </m:r>
                        </m:sup>
                      </m:sSup>
                      <m:r>
                        <a:rPr kumimoji="1" lang="en-US" altLang="zh-CN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kumimoji="1" lang="is-I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mr-IN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kumimoji="1" lang="mr-IN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489" y="2180445"/>
                <a:ext cx="5628751" cy="747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6855" y="3026980"/>
                <a:ext cx="671611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It is easy to find out the best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𝒘</m:t>
                    </m:r>
                  </m:oMath>
                </a14:m>
                <a:r>
                  <a:rPr kumimoji="1" lang="en-US" altLang="zh-CN" dirty="0" smtClean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fixed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855" y="3026980"/>
                <a:ext cx="6716111" cy="391646"/>
              </a:xfrm>
              <a:prstGeom prst="rect">
                <a:avLst/>
              </a:prstGeom>
              <a:blipFill rotWithShape="0">
                <a:blip r:embed="rId3"/>
                <a:stretch>
                  <a:fillRect l="-817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587827" y="3550888"/>
                <a:ext cx="5628751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kumimoji="1" lang="en-US" altLang="zh-CN" sz="14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kumimoji="1" lang="mr-IN" altLang="zh-CN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1" lang="mr-IN" altLang="zh-CN" sz="1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1" lang="en-US" altLang="zh-CN" sz="1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1" lang="mr-IN" altLang="zh-CN" sz="1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1" lang="en-US" altLang="zh-CN" sz="1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827" y="3550888"/>
                <a:ext cx="5628751" cy="6469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376855" y="4248290"/>
            <a:ext cx="671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and the corresponding minimum loss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643341" y="4674080"/>
                <a:ext cx="5628751" cy="79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sz="14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kumimoji="1" lang="mr-IN" altLang="zh-CN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zh-CN" sz="1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4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kumimoji="1" lang="mr-IN" altLang="zh-CN" sz="1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mr-IN" altLang="zh-CN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kumimoji="1" lang="mr-IN" altLang="zh-CN" sz="1400" i="1">
                                              <a:latin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mr-IN" altLang="zh-CN" sz="14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zh-CN" sz="1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</m:nary>
                            </m:den>
                          </m:f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</m:nary>
                      <m:r>
                        <a:rPr kumimoji="1" lang="en-US" altLang="zh-CN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341" y="4674080"/>
                <a:ext cx="5628751" cy="7914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376855" y="5447286"/>
                <a:ext cx="6716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When split a leaf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𝐼</m:t>
                    </m:r>
                  </m:oMath>
                </a14:m>
                <a:r>
                  <a:rPr kumimoji="1" lang="en-US" altLang="zh-CN" dirty="0" smtClean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, the loss reduction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855" y="5447286"/>
                <a:ext cx="671611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1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587827" y="5960069"/>
                <a:ext cx="6995095" cy="686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𝑠𝑝𝑙𝑖𝑡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zh-CN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mr-IN" altLang="zh-CN" sz="1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mr-IN" altLang="zh-CN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kumimoji="1" lang="mr-IN" altLang="zh-CN" sz="1400" i="1">
                                              <a:latin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mr-IN" altLang="zh-CN" sz="14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zh-CN" sz="1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</m:nary>
                            </m:den>
                          </m:f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mr-IN" altLang="zh-CN" sz="1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mr-IN" altLang="zh-CN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kumimoji="1" lang="mr-IN" altLang="zh-CN" sz="1400" i="1">
                                              <a:latin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mr-IN" altLang="zh-CN" sz="14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zh-CN" sz="1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</m:nary>
                            </m:den>
                          </m:f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mr-IN" altLang="zh-CN" sz="1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mr-IN" altLang="zh-CN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kumimoji="1" lang="mr-IN" altLang="zh-CN" sz="1400" i="1">
                                              <a:latin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∈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𝐼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mr-IN" altLang="zh-CN" sz="14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zh-CN" sz="1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∈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𝐼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1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</m:nary>
                            </m:den>
                          </m:f>
                        </m:e>
                      </m:d>
                      <m:r>
                        <a:rPr kumimoji="1" lang="en-US" altLang="zh-CN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kumimoji="1" lang="en-US" altLang="zh-CN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827" y="5960069"/>
                <a:ext cx="6995095" cy="68621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61" y="2928342"/>
            <a:ext cx="5122592" cy="2577964"/>
          </a:xfrm>
          <a:prstGeom prst="rect">
            <a:avLst/>
          </a:prstGeom>
        </p:spPr>
      </p:pic>
      <p:cxnSp>
        <p:nvCxnSpPr>
          <p:cNvPr id="56" name="直线连接符 55"/>
          <p:cNvCxnSpPr/>
          <p:nvPr/>
        </p:nvCxnSpPr>
        <p:spPr>
          <a:xfrm>
            <a:off x="4362170" y="3550888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4362170" y="3891546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4362170" y="3550888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>
            <a:off x="5074864" y="3542462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4151501" y="3878099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/>
          <p:nvPr/>
        </p:nvCxnSpPr>
        <p:spPr>
          <a:xfrm>
            <a:off x="4151501" y="4218757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4151501" y="3878099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>
            <a:off x="4864195" y="3869673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4317348" y="4702849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4317348" y="5043507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/>
          <p:nvPr/>
        </p:nvCxnSpPr>
        <p:spPr>
          <a:xfrm>
            <a:off x="4317348" y="4702849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/>
          <p:nvPr/>
        </p:nvCxnSpPr>
        <p:spPr>
          <a:xfrm>
            <a:off x="5030042" y="4694423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4147020" y="5056954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4147020" y="5397612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4147020" y="5056954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4859714" y="5048528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3855669" y="5989280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3855669" y="6329938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3855669" y="5989280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4568363" y="5980854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3698788" y="6289597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>
            <a:off x="3698788" y="6630255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>
            <a:off x="3698788" y="6289597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4411482" y="6281171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007630" y="5971352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/>
          <p:cNvCxnSpPr/>
          <p:nvPr/>
        </p:nvCxnSpPr>
        <p:spPr>
          <a:xfrm>
            <a:off x="5007630" y="6312010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5007630" y="5971352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5720324" y="5962926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/>
          <p:nvPr/>
        </p:nvCxnSpPr>
        <p:spPr>
          <a:xfrm>
            <a:off x="4810408" y="6285116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/>
          <p:cNvCxnSpPr/>
          <p:nvPr/>
        </p:nvCxnSpPr>
        <p:spPr>
          <a:xfrm>
            <a:off x="4810408" y="6625774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>
            <a:off x="4810408" y="6285116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/>
          <p:cNvCxnSpPr/>
          <p:nvPr/>
        </p:nvCxnSpPr>
        <p:spPr>
          <a:xfrm>
            <a:off x="5523102" y="6276690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/>
          <p:nvPr/>
        </p:nvCxnSpPr>
        <p:spPr>
          <a:xfrm>
            <a:off x="6052015" y="5980318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/>
          <p:cNvCxnSpPr/>
          <p:nvPr/>
        </p:nvCxnSpPr>
        <p:spPr>
          <a:xfrm>
            <a:off x="6052015" y="6320976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/>
          <p:nvPr/>
        </p:nvCxnSpPr>
        <p:spPr>
          <a:xfrm>
            <a:off x="6052015" y="5980318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/>
          <p:cNvCxnSpPr/>
          <p:nvPr/>
        </p:nvCxnSpPr>
        <p:spPr>
          <a:xfrm>
            <a:off x="6764709" y="5971892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/>
          <p:cNvCxnSpPr/>
          <p:nvPr/>
        </p:nvCxnSpPr>
        <p:spPr>
          <a:xfrm>
            <a:off x="5868240" y="6320976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/>
          <p:cNvCxnSpPr/>
          <p:nvPr/>
        </p:nvCxnSpPr>
        <p:spPr>
          <a:xfrm>
            <a:off x="5868240" y="6661634"/>
            <a:ext cx="7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/>
          <p:cNvCxnSpPr/>
          <p:nvPr/>
        </p:nvCxnSpPr>
        <p:spPr>
          <a:xfrm>
            <a:off x="5868240" y="6320976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/>
          <p:cNvCxnSpPr/>
          <p:nvPr/>
        </p:nvCxnSpPr>
        <p:spPr>
          <a:xfrm>
            <a:off x="6580934" y="6312550"/>
            <a:ext cx="0" cy="36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幻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1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XGBoost</a:t>
            </a:r>
            <a:r>
              <a:rPr kumimoji="1" lang="en-US" altLang="zh-CN" dirty="0" smtClean="0"/>
              <a:t> Split Finding</a:t>
            </a:r>
            <a:endParaRPr kumimoji="1"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024128" y="178630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Exact Greedy Algorithm</a:t>
            </a:r>
          </a:p>
        </p:txBody>
      </p:sp>
      <p:sp>
        <p:nvSpPr>
          <p:cNvPr id="3" name="矩形 2"/>
          <p:cNvSpPr/>
          <p:nvPr/>
        </p:nvSpPr>
        <p:spPr>
          <a:xfrm>
            <a:off x="1201303" y="2256361"/>
            <a:ext cx="5294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/>
              <a:t>Iterate over all possible split points of every feature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96" y="2625693"/>
            <a:ext cx="5038396" cy="3040974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18286"/>
              </p:ext>
            </p:extLst>
          </p:nvPr>
        </p:nvGraphicFramePr>
        <p:xfrm>
          <a:off x="6153808" y="2081045"/>
          <a:ext cx="2328040" cy="204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10"/>
                <a:gridCol w="582010"/>
                <a:gridCol w="582010"/>
                <a:gridCol w="582010"/>
              </a:tblGrid>
              <a:tr h="4755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  <a:tr h="394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</a:t>
                      </a:r>
                      <a:endParaRPr lang="zh-CN" altLang="en-US" dirty="0"/>
                    </a:p>
                  </a:txBody>
                  <a:tcPr/>
                </a:tc>
              </a:tr>
              <a:tr h="3907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右箭头 14"/>
          <p:cNvSpPr/>
          <p:nvPr/>
        </p:nvSpPr>
        <p:spPr>
          <a:xfrm>
            <a:off x="8619797" y="3209834"/>
            <a:ext cx="103001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481848" y="2819465"/>
            <a:ext cx="13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Sort by x1</a:t>
            </a:r>
            <a:endParaRPr kumimoji="1" lang="zh-CN" altLang="en-US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37520"/>
              </p:ext>
            </p:extLst>
          </p:nvPr>
        </p:nvGraphicFramePr>
        <p:xfrm>
          <a:off x="9786446" y="2126563"/>
          <a:ext cx="2328040" cy="204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10"/>
                <a:gridCol w="582010"/>
                <a:gridCol w="582010"/>
                <a:gridCol w="582010"/>
              </a:tblGrid>
              <a:tr h="4755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  <a:tr h="394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</a:tr>
              <a:tr h="3907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文本框 59"/>
          <p:cNvSpPr txBox="1"/>
          <p:nvPr/>
        </p:nvSpPr>
        <p:spPr>
          <a:xfrm>
            <a:off x="7107620" y="1614044"/>
            <a:ext cx="101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G=1.4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7909035" y="1600738"/>
            <a:ext cx="101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H=4.6</a:t>
            </a:r>
            <a:endParaRPr kumimoji="1" lang="zh-CN" altLang="en-US" dirty="0"/>
          </a:p>
        </p:txBody>
      </p:sp>
      <p:cxnSp>
        <p:nvCxnSpPr>
          <p:cNvPr id="63" name="直线连接符 62"/>
          <p:cNvCxnSpPr/>
          <p:nvPr/>
        </p:nvCxnSpPr>
        <p:spPr>
          <a:xfrm>
            <a:off x="9786446" y="2974428"/>
            <a:ext cx="23280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374367" y="4232408"/>
            <a:ext cx="287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</a:t>
            </a:r>
            <a:r>
              <a:rPr kumimoji="1" lang="en-US" altLang="zh-CN" baseline="-25000" dirty="0" smtClean="0"/>
              <a:t>L</a:t>
            </a:r>
            <a:r>
              <a:rPr kumimoji="1" lang="en-US" altLang="zh-CN" dirty="0" smtClean="0"/>
              <a:t>=0.1 H</a:t>
            </a:r>
            <a:r>
              <a:rPr kumimoji="1" lang="en-US" altLang="zh-CN" baseline="-25000" dirty="0" smtClean="0"/>
              <a:t>L</a:t>
            </a:r>
            <a:r>
              <a:rPr kumimoji="1" lang="en-US" altLang="zh-CN" dirty="0" smtClean="0"/>
              <a:t>=0.8</a:t>
            </a:r>
          </a:p>
          <a:p>
            <a:r>
              <a:rPr kumimoji="1" lang="en-US" altLang="zh-CN" dirty="0" smtClean="0"/>
              <a:t>G</a:t>
            </a:r>
            <a:r>
              <a:rPr kumimoji="1" lang="en-US" altLang="zh-CN" baseline="-25000" dirty="0"/>
              <a:t>R</a:t>
            </a:r>
            <a:r>
              <a:rPr kumimoji="1" lang="en-US" altLang="zh-CN" dirty="0" smtClean="0"/>
              <a:t>=1.3 H</a:t>
            </a:r>
            <a:r>
              <a:rPr kumimoji="1" lang="en-US" altLang="zh-CN" baseline="-25000" dirty="0"/>
              <a:t>R</a:t>
            </a:r>
            <a:r>
              <a:rPr kumimoji="1" lang="en-US" altLang="zh-CN" dirty="0" smtClean="0"/>
              <a:t>=3.8</a:t>
            </a:r>
            <a:endParaRPr kumimoji="1"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6374366" y="4878739"/>
            <a:ext cx="287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</a:t>
            </a:r>
            <a:r>
              <a:rPr kumimoji="1" lang="en-US" altLang="zh-CN" baseline="-25000" dirty="0" smtClean="0"/>
              <a:t>L</a:t>
            </a:r>
            <a:r>
              <a:rPr kumimoji="1" lang="en-US" altLang="zh-CN" dirty="0" smtClean="0"/>
              <a:t>=-1.1 H</a:t>
            </a:r>
            <a:r>
              <a:rPr kumimoji="1" lang="en-US" altLang="zh-CN" baseline="-25000" dirty="0" smtClean="0"/>
              <a:t>L</a:t>
            </a:r>
            <a:r>
              <a:rPr kumimoji="1" lang="en-US" altLang="zh-CN" dirty="0" smtClean="0"/>
              <a:t>=2.8</a:t>
            </a:r>
          </a:p>
          <a:p>
            <a:r>
              <a:rPr kumimoji="1" lang="en-US" altLang="zh-CN" dirty="0" smtClean="0"/>
              <a:t>G</a:t>
            </a:r>
            <a:r>
              <a:rPr kumimoji="1" lang="en-US" altLang="zh-CN" baseline="-25000" dirty="0"/>
              <a:t>R</a:t>
            </a:r>
            <a:r>
              <a:rPr kumimoji="1" lang="en-US" altLang="zh-CN" dirty="0" smtClean="0"/>
              <a:t>=2.5 H</a:t>
            </a:r>
            <a:r>
              <a:rPr kumimoji="1" lang="en-US" altLang="zh-CN" baseline="-25000" dirty="0"/>
              <a:t>R</a:t>
            </a:r>
            <a:r>
              <a:rPr kumimoji="1" lang="en-US" altLang="zh-CN" dirty="0" smtClean="0"/>
              <a:t>=1.8</a:t>
            </a:r>
            <a:endParaRPr kumimoji="1" lang="en-US" altLang="zh-CN" dirty="0"/>
          </a:p>
        </p:txBody>
      </p:sp>
      <p:cxnSp>
        <p:nvCxnSpPr>
          <p:cNvPr id="66" name="直线连接符 65"/>
          <p:cNvCxnSpPr/>
          <p:nvPr/>
        </p:nvCxnSpPr>
        <p:spPr>
          <a:xfrm>
            <a:off x="9790929" y="3395768"/>
            <a:ext cx="23280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425217" y="5509412"/>
            <a:ext cx="287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</a:t>
            </a:r>
            <a:r>
              <a:rPr kumimoji="1" lang="en-US" altLang="zh-CN" baseline="-25000" dirty="0" smtClean="0"/>
              <a:t>L</a:t>
            </a:r>
            <a:r>
              <a:rPr kumimoji="1" lang="en-US" altLang="zh-CN" dirty="0" smtClean="0"/>
              <a:t>=1.1 H</a:t>
            </a:r>
            <a:r>
              <a:rPr kumimoji="1" lang="en-US" altLang="zh-CN" baseline="-25000" dirty="0" smtClean="0"/>
              <a:t>L</a:t>
            </a:r>
            <a:r>
              <a:rPr kumimoji="1" lang="en-US" altLang="zh-CN" dirty="0" smtClean="0"/>
              <a:t>=3.5</a:t>
            </a:r>
          </a:p>
          <a:p>
            <a:r>
              <a:rPr kumimoji="1" lang="en-US" altLang="zh-CN" dirty="0" smtClean="0"/>
              <a:t>G</a:t>
            </a:r>
            <a:r>
              <a:rPr kumimoji="1" lang="en-US" altLang="zh-CN" baseline="-25000" dirty="0"/>
              <a:t>R</a:t>
            </a:r>
            <a:r>
              <a:rPr kumimoji="1" lang="en-US" altLang="zh-CN" dirty="0" smtClean="0"/>
              <a:t>=0.3 H</a:t>
            </a:r>
            <a:r>
              <a:rPr kumimoji="1" lang="en-US" altLang="zh-CN" baseline="-25000" dirty="0" smtClean="0"/>
              <a:t>R</a:t>
            </a:r>
            <a:r>
              <a:rPr kumimoji="1" lang="en-US" altLang="zh-CN" dirty="0" smtClean="0"/>
              <a:t>=1.1</a:t>
            </a:r>
            <a:endParaRPr kumimoji="1" lang="en-US" altLang="zh-CN" dirty="0"/>
          </a:p>
        </p:txBody>
      </p:sp>
      <p:cxnSp>
        <p:nvCxnSpPr>
          <p:cNvPr id="71" name="直线连接符 70"/>
          <p:cNvCxnSpPr/>
          <p:nvPr/>
        </p:nvCxnSpPr>
        <p:spPr>
          <a:xfrm>
            <a:off x="9799893" y="3796226"/>
            <a:ext cx="23280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425216" y="6200044"/>
            <a:ext cx="287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</a:t>
            </a:r>
            <a:r>
              <a:rPr kumimoji="1" lang="en-US" altLang="zh-CN" baseline="-25000" dirty="0" smtClean="0"/>
              <a:t>L</a:t>
            </a:r>
            <a:r>
              <a:rPr kumimoji="1" lang="en-US" altLang="zh-CN" dirty="0" smtClean="0"/>
              <a:t>=1.4 H</a:t>
            </a:r>
            <a:r>
              <a:rPr kumimoji="1" lang="en-US" altLang="zh-CN" baseline="-25000" dirty="0" smtClean="0"/>
              <a:t>L</a:t>
            </a:r>
            <a:r>
              <a:rPr kumimoji="1" lang="en-US" altLang="zh-CN" dirty="0" smtClean="0"/>
              <a:t>=4.6</a:t>
            </a:r>
          </a:p>
          <a:p>
            <a:r>
              <a:rPr kumimoji="1" lang="en-US" altLang="zh-CN" dirty="0" smtClean="0"/>
              <a:t>G</a:t>
            </a:r>
            <a:r>
              <a:rPr kumimoji="1" lang="en-US" altLang="zh-CN" baseline="-25000" dirty="0" smtClean="0"/>
              <a:t>R</a:t>
            </a:r>
            <a:r>
              <a:rPr kumimoji="1" lang="en-US" altLang="zh-CN" dirty="0" smtClean="0"/>
              <a:t>=0 H</a:t>
            </a:r>
            <a:r>
              <a:rPr kumimoji="1" lang="en-US" altLang="zh-CN" baseline="-25000" dirty="0" smtClean="0"/>
              <a:t>R</a:t>
            </a:r>
            <a:r>
              <a:rPr kumimoji="1" lang="en-US" altLang="zh-CN" dirty="0" smtClean="0"/>
              <a:t>=0</a:t>
            </a:r>
            <a:endParaRPr kumimoji="1" lang="en-US" altLang="zh-CN" dirty="0"/>
          </a:p>
        </p:txBody>
      </p:sp>
      <p:cxnSp>
        <p:nvCxnSpPr>
          <p:cNvPr id="74" name="直线连接符 73"/>
          <p:cNvCxnSpPr/>
          <p:nvPr/>
        </p:nvCxnSpPr>
        <p:spPr>
          <a:xfrm>
            <a:off x="9786446" y="4148702"/>
            <a:ext cx="23280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幻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88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70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XGBoost</a:t>
            </a:r>
            <a:r>
              <a:rPr kumimoji="1" lang="en-US" altLang="zh-CN" dirty="0" smtClean="0"/>
              <a:t> Split Finding</a:t>
            </a:r>
            <a:endParaRPr kumimoji="1"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024128" y="178630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Approximate Algorithm</a:t>
            </a:r>
          </a:p>
        </p:txBody>
      </p:sp>
      <p:sp>
        <p:nvSpPr>
          <p:cNvPr id="3" name="矩形 2"/>
          <p:cNvSpPr/>
          <p:nvPr/>
        </p:nvSpPr>
        <p:spPr>
          <a:xfrm>
            <a:off x="1201303" y="2256361"/>
            <a:ext cx="5294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/>
              <a:t>Iterate over all possible split points of every feature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96" y="2625693"/>
            <a:ext cx="5038396" cy="3040974"/>
          </a:xfrm>
          <a:prstGeom prst="rect">
            <a:avLst/>
          </a:prstGeom>
        </p:spPr>
      </p:pic>
      <p:sp>
        <p:nvSpPr>
          <p:cNvPr id="4" name="框架 3"/>
          <p:cNvSpPr/>
          <p:nvPr/>
        </p:nvSpPr>
        <p:spPr>
          <a:xfrm>
            <a:off x="2604595" y="4086050"/>
            <a:ext cx="1317811" cy="2958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95392" y="1786307"/>
            <a:ext cx="414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When data size is large, can be expensive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495392" y="2218403"/>
            <a:ext cx="435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can’t even be read into memory for sort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751085" y="3172064"/>
                <a:ext cx="3442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𝑘𝑙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⊆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085" y="3172064"/>
                <a:ext cx="344244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495392" y="2695233"/>
                <a:ext cx="1947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For feature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kumimoji="1" lang="en-US" altLang="zh-CN" dirty="0" smtClean="0"/>
                  <a:t>, find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92" y="2695233"/>
                <a:ext cx="194784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82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6495392" y="3704120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as candidate split points</a:t>
            </a:r>
            <a:endParaRPr kumimoji="1"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7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XGBoost</a:t>
            </a:r>
            <a:r>
              <a:rPr kumimoji="1" lang="en-US" altLang="zh-CN" dirty="0" smtClean="0"/>
              <a:t> Split Finding</a:t>
            </a:r>
            <a:endParaRPr kumimoji="1"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024128" y="178630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Sparsity Aware</a:t>
            </a:r>
          </a:p>
        </p:txBody>
      </p:sp>
      <p:sp>
        <p:nvSpPr>
          <p:cNvPr id="3" name="矩形 2"/>
          <p:cNvSpPr/>
          <p:nvPr/>
        </p:nvSpPr>
        <p:spPr>
          <a:xfrm>
            <a:off x="1201303" y="2256361"/>
            <a:ext cx="5294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/>
              <a:t>Some feature values are often quite sparse</a:t>
            </a:r>
            <a:endParaRPr kumimoji="1"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50146"/>
              </p:ext>
            </p:extLst>
          </p:nvPr>
        </p:nvGraphicFramePr>
        <p:xfrm>
          <a:off x="1509179" y="3381536"/>
          <a:ext cx="2328040" cy="281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10"/>
                <a:gridCol w="582010"/>
                <a:gridCol w="582010"/>
                <a:gridCol w="582010"/>
              </a:tblGrid>
              <a:tr h="4755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  <a:tr h="394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</a:t>
                      </a:r>
                      <a:endParaRPr lang="zh-CN" altLang="en-US" dirty="0"/>
                    </a:p>
                  </a:txBody>
                  <a:tcPr/>
                </a:tc>
              </a:tr>
              <a:tr h="3907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01303" y="2775954"/>
            <a:ext cx="5294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/>
              <a:t>Just consider the non-zero feature values as split point</a:t>
            </a:r>
            <a:endParaRPr kumimoji="1"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37408"/>
              </p:ext>
            </p:extLst>
          </p:nvPr>
        </p:nvGraphicFramePr>
        <p:xfrm>
          <a:off x="6169553" y="3401307"/>
          <a:ext cx="2328040" cy="281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10"/>
                <a:gridCol w="582010"/>
                <a:gridCol w="582010"/>
                <a:gridCol w="582010"/>
              </a:tblGrid>
              <a:tr h="4755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  <a:tr h="394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</a:t>
                      </a:r>
                      <a:endParaRPr lang="zh-CN" altLang="en-US" dirty="0"/>
                    </a:p>
                  </a:txBody>
                  <a:tcPr/>
                </a:tc>
              </a:tr>
              <a:tr h="3907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4022830" y="4615337"/>
            <a:ext cx="1974557" cy="351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55596" y="4235824"/>
            <a:ext cx="209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Sort by x1 (nonzero)</a:t>
            </a:r>
            <a:endParaRPr kumimoji="1" lang="zh-CN" altLang="en-US" dirty="0"/>
          </a:p>
        </p:txBody>
      </p:sp>
      <p:cxnSp>
        <p:nvCxnSpPr>
          <p:cNvPr id="11" name="直线连接符 10"/>
          <p:cNvCxnSpPr/>
          <p:nvPr/>
        </p:nvCxnSpPr>
        <p:spPr>
          <a:xfrm>
            <a:off x="6169553" y="4235824"/>
            <a:ext cx="232804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6174036" y="4643717"/>
            <a:ext cx="232804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713694" y="3805518"/>
            <a:ext cx="29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Split zero value point to right</a:t>
            </a:r>
            <a:endParaRPr kumimoji="1"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73223"/>
              </p:ext>
            </p:extLst>
          </p:nvPr>
        </p:nvGraphicFramePr>
        <p:xfrm>
          <a:off x="6189538" y="3401307"/>
          <a:ext cx="2328040" cy="281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10"/>
                <a:gridCol w="582010"/>
                <a:gridCol w="582010"/>
                <a:gridCol w="582010"/>
              </a:tblGrid>
              <a:tr h="4755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  <a:tr h="394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</a:tr>
              <a:tr h="3907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直线连接符 17"/>
          <p:cNvCxnSpPr/>
          <p:nvPr/>
        </p:nvCxnSpPr>
        <p:spPr>
          <a:xfrm>
            <a:off x="6174036" y="5432612"/>
            <a:ext cx="23202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6181787" y="5827059"/>
            <a:ext cx="23202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6189538" y="6221506"/>
            <a:ext cx="23202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713694" y="4174850"/>
            <a:ext cx="29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Split zero value point to left</a:t>
            </a:r>
            <a:endParaRPr kumimoji="1" lang="zh-CN" altLang="en-US" dirty="0"/>
          </a:p>
        </p:txBody>
      </p:sp>
      <p:sp>
        <p:nvSpPr>
          <p:cNvPr id="20" name="幻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88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XGBoost</a:t>
            </a:r>
            <a:r>
              <a:rPr kumimoji="1" lang="en-US" altLang="zh-CN" dirty="0" smtClean="0"/>
              <a:t> System Design</a:t>
            </a:r>
            <a:endParaRPr kumimoji="1"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024128" y="178630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Column Block, split all leaves collectively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5267"/>
              </p:ext>
            </p:extLst>
          </p:nvPr>
        </p:nvGraphicFramePr>
        <p:xfrm>
          <a:off x="1361261" y="2332665"/>
          <a:ext cx="3533468" cy="281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3"/>
                <a:gridCol w="429104"/>
                <a:gridCol w="427531"/>
                <a:gridCol w="683613"/>
                <a:gridCol w="618565"/>
                <a:gridCol w="995082"/>
              </a:tblGrid>
              <a:tr h="4755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Leaf id</a:t>
                      </a:r>
                      <a:endParaRPr lang="zh-CN" altLang="en-US" dirty="0"/>
                    </a:p>
                  </a:txBody>
                  <a:tcPr/>
                </a:tc>
              </a:tr>
              <a:tr h="394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907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连接符 8"/>
          <p:cNvCxnSpPr/>
          <p:nvPr/>
        </p:nvCxnSpPr>
        <p:spPr>
          <a:xfrm>
            <a:off x="6736031" y="1786307"/>
            <a:ext cx="1105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6736031" y="1786307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7843779" y="1788580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222119" y="1723588"/>
            <a:ext cx="147855" cy="14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27693" y="2326507"/>
            <a:ext cx="79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Leaf 0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444287" y="2326507"/>
            <a:ext cx="79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Leaf 1</a:t>
            </a:r>
            <a:endParaRPr kumimoji="1"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24973"/>
              </p:ext>
            </p:extLst>
          </p:nvPr>
        </p:nvGraphicFramePr>
        <p:xfrm>
          <a:off x="9268215" y="1797515"/>
          <a:ext cx="2676833" cy="281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3"/>
                <a:gridCol w="683613"/>
                <a:gridCol w="618565"/>
                <a:gridCol w="995082"/>
              </a:tblGrid>
              <a:tr h="4755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Leaf id</a:t>
                      </a:r>
                      <a:endParaRPr lang="zh-CN" altLang="en-US" dirty="0"/>
                    </a:p>
                  </a:txBody>
                  <a:tcPr/>
                </a:tc>
              </a:tr>
              <a:tr h="394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907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628094" y="4746812"/>
            <a:ext cx="203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Information </a:t>
            </a:r>
            <a:r>
              <a:rPr kumimoji="1" lang="en-US" altLang="zh-CN" dirty="0" smtClean="0"/>
              <a:t>Table for Each Data Point</a:t>
            </a:r>
            <a:endParaRPr kumimoji="1"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947162"/>
              </p:ext>
            </p:extLst>
          </p:nvPr>
        </p:nvGraphicFramePr>
        <p:xfrm>
          <a:off x="506255" y="2332665"/>
          <a:ext cx="1236208" cy="281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3"/>
                <a:gridCol w="429104"/>
                <a:gridCol w="427531"/>
              </a:tblGrid>
              <a:tr h="4755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x2</a:t>
                      </a:r>
                      <a:endParaRPr lang="zh-CN" altLang="en-US" dirty="0"/>
                    </a:p>
                  </a:txBody>
                  <a:tcPr/>
                </a:tc>
              </a:tr>
              <a:tr h="394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907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右箭头 16"/>
          <p:cNvSpPr/>
          <p:nvPr/>
        </p:nvSpPr>
        <p:spPr>
          <a:xfrm>
            <a:off x="1893557" y="3540725"/>
            <a:ext cx="950026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34658"/>
              </p:ext>
            </p:extLst>
          </p:nvPr>
        </p:nvGraphicFramePr>
        <p:xfrm>
          <a:off x="3091216" y="2332665"/>
          <a:ext cx="1410493" cy="281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117"/>
                <a:gridCol w="793376"/>
              </a:tblGrid>
              <a:tr h="4755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x2</a:t>
                      </a:r>
                      <a:endParaRPr lang="zh-CN" altLang="en-US" dirty="0"/>
                    </a:p>
                  </a:txBody>
                  <a:tcPr/>
                </a:tc>
              </a:tr>
              <a:tr h="394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(-1,3)</a:t>
                      </a:r>
                      <a:endParaRPr lang="zh-CN" altLang="en-US" dirty="0"/>
                    </a:p>
                  </a:txBody>
                  <a:tcPr/>
                </a:tc>
              </a:tr>
              <a:tr h="3907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(1,1)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(2,2)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(3,1)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(5,4)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线连接符 18"/>
          <p:cNvCxnSpPr/>
          <p:nvPr/>
        </p:nvCxnSpPr>
        <p:spPr>
          <a:xfrm>
            <a:off x="3079376" y="3186951"/>
            <a:ext cx="6320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40591" y="2900038"/>
            <a:ext cx="24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</a:t>
            </a:r>
            <a:r>
              <a:rPr kumimoji="1" lang="en-US" altLang="zh-CN" baseline="-25000" dirty="0" smtClean="0"/>
              <a:t>0L</a:t>
            </a:r>
            <a:r>
              <a:rPr kumimoji="1" lang="en-US" altLang="zh-CN" dirty="0" smtClean="0"/>
              <a:t>=0  G</a:t>
            </a:r>
            <a:r>
              <a:rPr kumimoji="1" lang="en-US" altLang="zh-CN" baseline="-25000" dirty="0" smtClean="0"/>
              <a:t>0R</a:t>
            </a:r>
            <a:r>
              <a:rPr kumimoji="1" lang="en-US" altLang="zh-CN" dirty="0" smtClean="0"/>
              <a:t>=1.3</a:t>
            </a:r>
            <a:endParaRPr kumimoji="1" lang="zh-CN" altLang="en-US" dirty="0"/>
          </a:p>
          <a:p>
            <a:r>
              <a:rPr kumimoji="1" lang="en-US" altLang="zh-CN" dirty="0" smtClean="0"/>
              <a:t>G</a:t>
            </a:r>
            <a:r>
              <a:rPr kumimoji="1" lang="en-US" altLang="zh-CN" baseline="-25000" dirty="0"/>
              <a:t>1</a:t>
            </a:r>
            <a:r>
              <a:rPr kumimoji="1" lang="en-US" altLang="zh-CN" baseline="-25000" dirty="0" smtClean="0"/>
              <a:t>L</a:t>
            </a:r>
            <a:r>
              <a:rPr kumimoji="1" lang="en-US" altLang="zh-CN" dirty="0" smtClean="0"/>
              <a:t>=0  G</a:t>
            </a:r>
            <a:r>
              <a:rPr kumimoji="1" lang="en-US" altLang="zh-CN" baseline="-25000" dirty="0" smtClean="0"/>
              <a:t>1R</a:t>
            </a:r>
            <a:r>
              <a:rPr kumimoji="1" lang="en-US" altLang="zh-CN" dirty="0" smtClean="0"/>
              <a:t>=2.3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919849" y="3750568"/>
            <a:ext cx="24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</a:t>
            </a:r>
            <a:r>
              <a:rPr kumimoji="1" lang="en-US" altLang="zh-CN" baseline="-25000" dirty="0" smtClean="0"/>
              <a:t>0L</a:t>
            </a:r>
            <a:r>
              <a:rPr kumimoji="1" lang="en-US" altLang="zh-CN" dirty="0" smtClean="0"/>
              <a:t>=0.3  G</a:t>
            </a:r>
            <a:r>
              <a:rPr kumimoji="1" lang="en-US" altLang="zh-CN" baseline="-25000" dirty="0" smtClean="0"/>
              <a:t>0R</a:t>
            </a:r>
            <a:r>
              <a:rPr kumimoji="1" lang="en-US" altLang="zh-CN" dirty="0" smtClean="0"/>
              <a:t>=1.0</a:t>
            </a:r>
            <a:endParaRPr kumimoji="1" lang="zh-CN" altLang="en-US" dirty="0"/>
          </a:p>
          <a:p>
            <a:r>
              <a:rPr kumimoji="1" lang="en-US" altLang="zh-CN" dirty="0" smtClean="0"/>
              <a:t>G</a:t>
            </a:r>
            <a:r>
              <a:rPr kumimoji="1" lang="en-US" altLang="zh-CN" baseline="-25000" dirty="0"/>
              <a:t>1</a:t>
            </a:r>
            <a:r>
              <a:rPr kumimoji="1" lang="en-US" altLang="zh-CN" baseline="-25000" dirty="0" smtClean="0"/>
              <a:t>L</a:t>
            </a:r>
            <a:r>
              <a:rPr kumimoji="1" lang="en-US" altLang="zh-CN" dirty="0" smtClean="0"/>
              <a:t>=0  G</a:t>
            </a:r>
            <a:r>
              <a:rPr kumimoji="1" lang="en-US" altLang="zh-CN" baseline="-25000" dirty="0" smtClean="0"/>
              <a:t>1R</a:t>
            </a:r>
            <a:r>
              <a:rPr kumimoji="1" lang="en-US" altLang="zh-CN" dirty="0" smtClean="0"/>
              <a:t>=2.3</a:t>
            </a:r>
            <a:endParaRPr kumimoji="1" lang="zh-CN" altLang="en-US" dirty="0"/>
          </a:p>
        </p:txBody>
      </p:sp>
      <p:cxnSp>
        <p:nvCxnSpPr>
          <p:cNvPr id="27" name="直线连接符 26"/>
          <p:cNvCxnSpPr/>
          <p:nvPr/>
        </p:nvCxnSpPr>
        <p:spPr>
          <a:xfrm>
            <a:off x="3070412" y="3594844"/>
            <a:ext cx="6320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940591" y="4489402"/>
            <a:ext cx="24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</a:t>
            </a:r>
            <a:r>
              <a:rPr kumimoji="1" lang="en-US" altLang="zh-CN" baseline="-25000" dirty="0" smtClean="0"/>
              <a:t>0L</a:t>
            </a:r>
            <a:r>
              <a:rPr kumimoji="1" lang="en-US" altLang="zh-CN" dirty="0" smtClean="0"/>
              <a:t>=2.5  G</a:t>
            </a:r>
            <a:r>
              <a:rPr kumimoji="1" lang="en-US" altLang="zh-CN" baseline="-25000" dirty="0" smtClean="0"/>
              <a:t>0R</a:t>
            </a:r>
            <a:r>
              <a:rPr kumimoji="1" lang="en-US" altLang="zh-CN" dirty="0" smtClean="0"/>
              <a:t>=-1.2</a:t>
            </a:r>
            <a:endParaRPr kumimoji="1" lang="zh-CN" altLang="en-US" dirty="0"/>
          </a:p>
          <a:p>
            <a:r>
              <a:rPr kumimoji="1" lang="en-US" altLang="zh-CN" dirty="0" smtClean="0"/>
              <a:t>G</a:t>
            </a:r>
            <a:r>
              <a:rPr kumimoji="1" lang="en-US" altLang="zh-CN" baseline="-25000" dirty="0"/>
              <a:t>1</a:t>
            </a:r>
            <a:r>
              <a:rPr kumimoji="1" lang="en-US" altLang="zh-CN" baseline="-25000" dirty="0" smtClean="0"/>
              <a:t>L</a:t>
            </a:r>
            <a:r>
              <a:rPr kumimoji="1" lang="en-US" altLang="zh-CN" dirty="0" smtClean="0"/>
              <a:t>=0  G</a:t>
            </a:r>
            <a:r>
              <a:rPr kumimoji="1" lang="en-US" altLang="zh-CN" baseline="-25000" dirty="0" smtClean="0"/>
              <a:t>1R</a:t>
            </a:r>
            <a:r>
              <a:rPr kumimoji="1" lang="en-US" altLang="zh-CN" dirty="0" smtClean="0"/>
              <a:t>=2.4</a:t>
            </a:r>
            <a:endParaRPr kumimoji="1" lang="zh-CN" altLang="en-US" dirty="0"/>
          </a:p>
        </p:txBody>
      </p:sp>
      <p:cxnSp>
        <p:nvCxnSpPr>
          <p:cNvPr id="29" name="直线连接符 28"/>
          <p:cNvCxnSpPr/>
          <p:nvPr/>
        </p:nvCxnSpPr>
        <p:spPr>
          <a:xfrm>
            <a:off x="3074895" y="3962396"/>
            <a:ext cx="6320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919849" y="5320691"/>
            <a:ext cx="24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</a:t>
            </a:r>
            <a:r>
              <a:rPr kumimoji="1" lang="en-US" altLang="zh-CN" baseline="-25000" dirty="0" smtClean="0"/>
              <a:t>0L</a:t>
            </a:r>
            <a:r>
              <a:rPr kumimoji="1" lang="en-US" altLang="zh-CN" dirty="0" smtClean="0"/>
              <a:t>=2.5  G</a:t>
            </a:r>
            <a:r>
              <a:rPr kumimoji="1" lang="en-US" altLang="zh-CN" baseline="-25000" dirty="0" smtClean="0"/>
              <a:t>0R</a:t>
            </a:r>
            <a:r>
              <a:rPr kumimoji="1" lang="en-US" altLang="zh-CN" dirty="0" smtClean="0"/>
              <a:t>=-1.2</a:t>
            </a:r>
            <a:endParaRPr kumimoji="1" lang="zh-CN" altLang="en-US" dirty="0"/>
          </a:p>
          <a:p>
            <a:r>
              <a:rPr kumimoji="1" lang="en-US" altLang="zh-CN" dirty="0" smtClean="0"/>
              <a:t>G</a:t>
            </a:r>
            <a:r>
              <a:rPr kumimoji="1" lang="en-US" altLang="zh-CN" baseline="-25000" dirty="0" smtClean="0"/>
              <a:t>1L</a:t>
            </a:r>
            <a:r>
              <a:rPr kumimoji="1" lang="en-US" altLang="zh-CN" dirty="0" smtClean="0"/>
              <a:t>=0.9  G</a:t>
            </a:r>
            <a:r>
              <a:rPr kumimoji="1" lang="en-US" altLang="zh-CN" baseline="-25000" dirty="0" smtClean="0"/>
              <a:t>1R</a:t>
            </a:r>
            <a:r>
              <a:rPr kumimoji="1" lang="en-US" altLang="zh-CN" dirty="0" smtClean="0"/>
              <a:t>=1.5</a:t>
            </a:r>
            <a:endParaRPr kumimoji="1"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8744691" y="2365595"/>
            <a:ext cx="403411" cy="17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8767080" y="3537246"/>
            <a:ext cx="403411" cy="17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8789134" y="4340170"/>
            <a:ext cx="403411" cy="17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38705" y="2900038"/>
            <a:ext cx="24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</a:t>
            </a:r>
            <a:r>
              <a:rPr kumimoji="1" lang="en-US" altLang="zh-CN" baseline="-25000" dirty="0" smtClean="0"/>
              <a:t>0L</a:t>
            </a:r>
            <a:r>
              <a:rPr kumimoji="1" lang="en-US" altLang="zh-CN" dirty="0" smtClean="0"/>
              <a:t>=0  H</a:t>
            </a:r>
            <a:r>
              <a:rPr kumimoji="1" lang="en-US" altLang="zh-CN" baseline="-25000" dirty="0" smtClean="0"/>
              <a:t>0R</a:t>
            </a:r>
            <a:r>
              <a:rPr kumimoji="1" lang="en-US" altLang="zh-CN" dirty="0" smtClean="0"/>
              <a:t>=3.8</a:t>
            </a:r>
            <a:endParaRPr kumimoji="1" lang="zh-CN" altLang="en-US" dirty="0"/>
          </a:p>
          <a:p>
            <a:r>
              <a:rPr kumimoji="1" lang="en-US" altLang="zh-CN" dirty="0"/>
              <a:t>H</a:t>
            </a:r>
            <a:r>
              <a:rPr kumimoji="1" lang="en-US" altLang="zh-CN" baseline="-25000" dirty="0" smtClean="0"/>
              <a:t>1L</a:t>
            </a:r>
            <a:r>
              <a:rPr kumimoji="1" lang="en-US" altLang="zh-CN" dirty="0" smtClean="0"/>
              <a:t>=0  H</a:t>
            </a:r>
            <a:r>
              <a:rPr kumimoji="1" lang="en-US" altLang="zh-CN" baseline="-25000" dirty="0" smtClean="0"/>
              <a:t>1R</a:t>
            </a:r>
            <a:r>
              <a:rPr kumimoji="1" lang="en-US" altLang="zh-CN" dirty="0" smtClean="0"/>
              <a:t>=1.2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917963" y="3750568"/>
            <a:ext cx="24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</a:t>
            </a:r>
            <a:r>
              <a:rPr kumimoji="1" lang="en-US" altLang="zh-CN" baseline="-25000" dirty="0" smtClean="0"/>
              <a:t>0L</a:t>
            </a:r>
            <a:r>
              <a:rPr kumimoji="1" lang="en-US" altLang="zh-CN" dirty="0" smtClean="0"/>
              <a:t>=1.1  H</a:t>
            </a:r>
            <a:r>
              <a:rPr kumimoji="1" lang="en-US" altLang="zh-CN" baseline="-25000" dirty="0" smtClean="0"/>
              <a:t>0R</a:t>
            </a:r>
            <a:r>
              <a:rPr kumimoji="1" lang="en-US" altLang="zh-CN" dirty="0" smtClean="0"/>
              <a:t>=2.7</a:t>
            </a:r>
            <a:endParaRPr kumimoji="1" lang="zh-CN" altLang="en-US" dirty="0"/>
          </a:p>
          <a:p>
            <a:r>
              <a:rPr kumimoji="1" lang="en-US" altLang="zh-CN" dirty="0"/>
              <a:t>H</a:t>
            </a:r>
            <a:r>
              <a:rPr kumimoji="1" lang="en-US" altLang="zh-CN" baseline="-25000" dirty="0" smtClean="0"/>
              <a:t>1L</a:t>
            </a:r>
            <a:r>
              <a:rPr kumimoji="1" lang="en-US" altLang="zh-CN" dirty="0" smtClean="0"/>
              <a:t>=0  H</a:t>
            </a:r>
            <a:r>
              <a:rPr kumimoji="1" lang="en-US" altLang="zh-CN" baseline="-25000" dirty="0" smtClean="0"/>
              <a:t>1R</a:t>
            </a:r>
            <a:r>
              <a:rPr kumimoji="1" lang="en-US" altLang="zh-CN" dirty="0" smtClean="0"/>
              <a:t>=1.2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938705" y="4489402"/>
            <a:ext cx="24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</a:t>
            </a:r>
            <a:r>
              <a:rPr kumimoji="1" lang="en-US" altLang="zh-CN" baseline="-25000" dirty="0" smtClean="0"/>
              <a:t>0L</a:t>
            </a:r>
            <a:r>
              <a:rPr kumimoji="1" lang="en-US" altLang="zh-CN" dirty="0" smtClean="0"/>
              <a:t>=1.8  H</a:t>
            </a:r>
            <a:r>
              <a:rPr kumimoji="1" lang="en-US" altLang="zh-CN" baseline="-25000" dirty="0" smtClean="0"/>
              <a:t>0R</a:t>
            </a:r>
            <a:r>
              <a:rPr kumimoji="1" lang="en-US" altLang="zh-CN" dirty="0" smtClean="0"/>
              <a:t>=2.0</a:t>
            </a:r>
            <a:endParaRPr kumimoji="1" lang="zh-CN" altLang="en-US" dirty="0"/>
          </a:p>
          <a:p>
            <a:r>
              <a:rPr kumimoji="1" lang="en-US" altLang="zh-CN" dirty="0"/>
              <a:t>H</a:t>
            </a:r>
            <a:r>
              <a:rPr kumimoji="1" lang="en-US" altLang="zh-CN" baseline="-25000" dirty="0" smtClean="0"/>
              <a:t>1L</a:t>
            </a:r>
            <a:r>
              <a:rPr kumimoji="1" lang="en-US" altLang="zh-CN" dirty="0" smtClean="0"/>
              <a:t>=0  H</a:t>
            </a:r>
            <a:r>
              <a:rPr kumimoji="1" lang="en-US" altLang="zh-CN" baseline="-25000" dirty="0" smtClean="0"/>
              <a:t>1R</a:t>
            </a:r>
            <a:r>
              <a:rPr kumimoji="1" lang="en-US" altLang="zh-CN" dirty="0" smtClean="0"/>
              <a:t>=1.2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917963" y="5320691"/>
            <a:ext cx="24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</a:t>
            </a:r>
            <a:r>
              <a:rPr kumimoji="1" lang="en-US" altLang="zh-CN" baseline="-25000" dirty="0" smtClean="0"/>
              <a:t>0L</a:t>
            </a:r>
            <a:r>
              <a:rPr kumimoji="1" lang="en-US" altLang="zh-CN" dirty="0" smtClean="0"/>
              <a:t>=1.8  H</a:t>
            </a:r>
            <a:r>
              <a:rPr kumimoji="1" lang="en-US" altLang="zh-CN" baseline="-25000" dirty="0" smtClean="0"/>
              <a:t>0R</a:t>
            </a:r>
            <a:r>
              <a:rPr kumimoji="1" lang="en-US" altLang="zh-CN" dirty="0" smtClean="0"/>
              <a:t>=2.0</a:t>
            </a:r>
            <a:endParaRPr kumimoji="1" lang="zh-CN" altLang="en-US" dirty="0"/>
          </a:p>
          <a:p>
            <a:r>
              <a:rPr kumimoji="1" lang="en-US" altLang="zh-CN" dirty="0" smtClean="0"/>
              <a:t>H</a:t>
            </a:r>
            <a:r>
              <a:rPr kumimoji="1" lang="en-US" altLang="zh-CN" baseline="-25000" dirty="0" smtClean="0"/>
              <a:t>1L</a:t>
            </a:r>
            <a:r>
              <a:rPr kumimoji="1" lang="en-US" altLang="zh-CN" dirty="0" smtClean="0"/>
              <a:t>=0.3  H</a:t>
            </a:r>
            <a:r>
              <a:rPr kumimoji="1" lang="en-US" altLang="zh-CN" baseline="-25000" dirty="0" smtClean="0"/>
              <a:t>1R</a:t>
            </a:r>
            <a:r>
              <a:rPr kumimoji="1" lang="en-US" altLang="zh-CN" dirty="0" smtClean="0"/>
              <a:t>=0.9</a:t>
            </a:r>
            <a:endParaRPr kumimoji="1" lang="zh-CN" altLang="en-US" dirty="0"/>
          </a:p>
        </p:txBody>
      </p:sp>
      <p:sp>
        <p:nvSpPr>
          <p:cNvPr id="40" name="幻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01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21" grpId="1"/>
      <p:bldP spid="26" grpId="1"/>
      <p:bldP spid="28" grpId="1"/>
      <p:bldP spid="30" grpId="1"/>
      <p:bldP spid="22" grpId="0" animBg="1"/>
      <p:bldP spid="22" grpId="1" animBg="1"/>
      <p:bldP spid="32" grpId="0" animBg="1"/>
      <p:bldP spid="32" grpId="1" animBg="1"/>
      <p:bldP spid="33" grpId="0" animBg="1"/>
      <p:bldP spid="33" grpId="1" animBg="1"/>
      <p:bldP spid="35" grpId="0"/>
      <p:bldP spid="36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7" y="2442940"/>
            <a:ext cx="9720073" cy="1424867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en-US" altLang="zh-CN" dirty="0" smtClean="0"/>
              <a:t>Overview</a:t>
            </a:r>
          </a:p>
          <a:p>
            <a:pPr>
              <a:buFont typeface="Wingdings" charset="2"/>
              <a:buChar char="l"/>
            </a:pPr>
            <a:r>
              <a:rPr kumimoji="1" lang="en-US" altLang="zh-CN" dirty="0" smtClean="0"/>
              <a:t>Trees</a:t>
            </a:r>
          </a:p>
          <a:p>
            <a:pPr>
              <a:buFont typeface="Wingdings" charset="2"/>
              <a:buChar char="l"/>
            </a:pPr>
            <a:r>
              <a:rPr kumimoji="1" lang="en-US" altLang="zh-CN" dirty="0" smtClean="0"/>
              <a:t>Gradient Tree Boosting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4127" y="1701225"/>
            <a:ext cx="4746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Part I   Boosting Methods</a:t>
            </a:r>
            <a:endParaRPr kumimoji="1" lang="zh-CN" altLang="en-US" sz="3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24127" y="4508222"/>
            <a:ext cx="9720073" cy="2302479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Second Order Approximation</a:t>
            </a:r>
          </a:p>
          <a:p>
            <a:pPr>
              <a:buFont typeface="Wingdings" charset="2"/>
              <a:buChar char="l"/>
            </a:pPr>
            <a:r>
              <a:rPr kumimoji="1" lang="en-US" altLang="zh-CN" dirty="0"/>
              <a:t>Split </a:t>
            </a:r>
            <a:r>
              <a:rPr kumimoji="1" lang="en-US" altLang="zh-CN" dirty="0" smtClean="0"/>
              <a:t>Finding</a:t>
            </a:r>
          </a:p>
          <a:p>
            <a:pPr>
              <a:buFont typeface="Wingdings" charset="2"/>
              <a:buChar char="l"/>
            </a:pPr>
            <a:r>
              <a:rPr kumimoji="1" lang="en-US" altLang="zh-CN" dirty="0" smtClean="0"/>
              <a:t>System Design</a:t>
            </a:r>
          </a:p>
          <a:p>
            <a:pPr>
              <a:buFont typeface="Wingdings" charset="2"/>
              <a:buChar char="l"/>
            </a:pPr>
            <a:r>
              <a:rPr kumimoji="1" lang="en-US" altLang="zh-CN" dirty="0" smtClean="0"/>
              <a:t>Use </a:t>
            </a:r>
            <a:r>
              <a:rPr kumimoji="1" lang="en-US" altLang="zh-CN" dirty="0" err="1" smtClean="0"/>
              <a:t>XGBoost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en-US" altLang="zh-CN" dirty="0" smtClean="0"/>
              <a:t>Evaluation and Conclusion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024127" y="3766508"/>
            <a:ext cx="4746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Part II   </a:t>
            </a:r>
            <a:r>
              <a:rPr kumimoji="1" lang="en-US" altLang="zh-CN" sz="3200" dirty="0" err="1" smtClean="0"/>
              <a:t>XGBoost</a:t>
            </a:r>
            <a:endParaRPr kumimoji="1" lang="zh-CN" altLang="en-US" sz="320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XGBoost</a:t>
            </a:r>
            <a:r>
              <a:rPr kumimoji="1" lang="en-US" altLang="zh-CN" dirty="0" smtClean="0"/>
              <a:t> System Design</a:t>
            </a:r>
            <a:endParaRPr kumimoji="1"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024128" y="178630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Parallelism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6736031" y="1786307"/>
            <a:ext cx="1105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6736031" y="1786307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7843779" y="1788580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222119" y="1723588"/>
            <a:ext cx="147855" cy="14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27693" y="2326507"/>
            <a:ext cx="79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Leaf 0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444287" y="2326507"/>
            <a:ext cx="79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Leaf 1</a:t>
            </a:r>
            <a:endParaRPr kumimoji="1"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87018"/>
              </p:ext>
            </p:extLst>
          </p:nvPr>
        </p:nvGraphicFramePr>
        <p:xfrm>
          <a:off x="1585145" y="2695839"/>
          <a:ext cx="1410493" cy="281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117"/>
                <a:gridCol w="793376"/>
              </a:tblGrid>
              <a:tr h="4755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x2</a:t>
                      </a:r>
                      <a:endParaRPr lang="zh-CN" altLang="en-US" dirty="0"/>
                    </a:p>
                  </a:txBody>
                  <a:tcPr/>
                </a:tc>
              </a:tr>
              <a:tr h="394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(1,1)</a:t>
                      </a:r>
                      <a:endParaRPr lang="zh-CN" altLang="en-US" dirty="0"/>
                    </a:p>
                  </a:txBody>
                  <a:tcPr/>
                </a:tc>
              </a:tr>
              <a:tr h="3907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(-1,3)</a:t>
                      </a:r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(2,2)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(3,1)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(5,4)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线连接符 18"/>
          <p:cNvCxnSpPr/>
          <p:nvPr/>
        </p:nvCxnSpPr>
        <p:spPr>
          <a:xfrm>
            <a:off x="1573305" y="3550125"/>
            <a:ext cx="6320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1564341" y="3958018"/>
            <a:ext cx="6320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1568824" y="4325570"/>
            <a:ext cx="6320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2363626" y="3550125"/>
            <a:ext cx="6320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2363626" y="3958018"/>
            <a:ext cx="6320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718" y="2269707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Thread1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290391" y="2269707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Thread2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43782" y="3751729"/>
            <a:ext cx="439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Thread1: Best Split Point for Leaf 0: x1=a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443780" y="4267123"/>
            <a:ext cx="439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Thread2: </a:t>
            </a:r>
            <a:r>
              <a:rPr kumimoji="1" lang="en-US" altLang="zh-CN" dirty="0" smtClean="0"/>
              <a:t>Best </a:t>
            </a:r>
            <a:r>
              <a:rPr kumimoji="1" lang="en-US" altLang="zh-CN" smtClean="0"/>
              <a:t>Split Point for Leaf 0: </a:t>
            </a:r>
            <a:r>
              <a:rPr kumimoji="1" lang="en-US" altLang="zh-CN" dirty="0" smtClean="0"/>
              <a:t>x2=b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458201" y="3958018"/>
            <a:ext cx="348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Best Split Point for Leaf 0: x1=a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7549006" y="4065244"/>
            <a:ext cx="686848" cy="257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8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0" grpId="0"/>
      <p:bldP spid="42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Use </a:t>
            </a:r>
            <a:r>
              <a:rPr kumimoji="1" lang="en-US" altLang="zh-CN" dirty="0" err="1" smtClean="0"/>
              <a:t>xgboost</a:t>
            </a:r>
            <a:endParaRPr kumimoji="1"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024128" y="178630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Shrinkage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54474" y="2280705"/>
                <a:ext cx="2205925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𝜑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474" y="2280705"/>
                <a:ext cx="2205925" cy="8712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27497" y="2280705"/>
                <a:ext cx="206107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𝜑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97" y="2280705"/>
                <a:ext cx="2061077" cy="8712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3818965" y="2595282"/>
            <a:ext cx="618564" cy="295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024128" y="3332043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Subsampling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7812" y="3726181"/>
            <a:ext cx="7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Use only part of the training data when growing a tree</a:t>
            </a:r>
            <a:endParaRPr kumimoji="1"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024127" y="422687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Column Sampling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17811" y="4621015"/>
            <a:ext cx="7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tree: Use only subset of the features when growing a whole tree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17811" y="4990347"/>
            <a:ext cx="7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level: Use only subset of the features when growing a tree to next level</a:t>
            </a:r>
            <a:endParaRPr kumimoji="1" lang="zh-CN" alt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024127" y="5474088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User defined objective function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17811" y="5868226"/>
            <a:ext cx="7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As long as its second order gradient exists</a:t>
            </a:r>
            <a:endParaRPr kumimoji="1"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024127" y="635196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Python, R and JVM packages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88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0" grpId="0"/>
      <p:bldP spid="7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and conclusion</a:t>
            </a:r>
            <a:endParaRPr kumimoji="1"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024128" y="178630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Comparison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" t="12316" r="5394"/>
          <a:stretch/>
        </p:blipFill>
        <p:spPr>
          <a:xfrm>
            <a:off x="1882588" y="2084832"/>
            <a:ext cx="7705166" cy="21423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6" y="4740087"/>
            <a:ext cx="10998200" cy="2044700"/>
          </a:xfrm>
          <a:prstGeom prst="rect">
            <a:avLst/>
          </a:prstGeom>
        </p:spPr>
      </p:pic>
      <p:sp>
        <p:nvSpPr>
          <p:cNvPr id="17" name="内容占位符 2"/>
          <p:cNvSpPr txBox="1">
            <a:spLocks/>
          </p:cNvSpPr>
          <p:nvPr/>
        </p:nvSpPr>
        <p:spPr>
          <a:xfrm>
            <a:off x="1024128" y="4644474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Speed and Accuracy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86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and conclusion</a:t>
            </a:r>
            <a:endParaRPr kumimoji="1"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024128" y="178630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Scale out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47" y="2002938"/>
            <a:ext cx="2997947" cy="25194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12" y="2180445"/>
            <a:ext cx="3227294" cy="23452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66"/>
          <a:stretch/>
        </p:blipFill>
        <p:spPr>
          <a:xfrm>
            <a:off x="1317813" y="5080797"/>
            <a:ext cx="4706470" cy="17772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22929" y="4522385"/>
            <a:ext cx="244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Yahoo LTRC dataset </a:t>
            </a:r>
          </a:p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13796" y="4522385"/>
            <a:ext cx="244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Criteo</a:t>
            </a:r>
            <a:r>
              <a:rPr lang="en-US" altLang="zh-CN" dirty="0" smtClean="0"/>
              <a:t> </a:t>
            </a:r>
            <a:r>
              <a:rPr lang="en-US" altLang="zh-CN" dirty="0"/>
              <a:t>dataset </a:t>
            </a:r>
          </a:p>
          <a:p>
            <a:endParaRPr kumimoji="1" lang="zh-CN" alt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48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and conclusion</a:t>
            </a:r>
            <a:endParaRPr kumimoji="1"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024128" y="178630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A Tree Based Boosting System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024127" y="2422802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Second Order Approximation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024126" y="3154910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Column Block Data Structure for Parallelism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024125" y="3887018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Shrinkage, Subsampling to Prevent Overfitting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4" y="1786307"/>
            <a:ext cx="7493000" cy="3416300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02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 1</a:t>
            </a:r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610446" y="294293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mtClean="0"/>
              <a:t>Boosting methods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3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 overview of boosting methods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94138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dirty="0" smtClean="0"/>
              <a:t>Motivation 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18572" y="2638096"/>
            <a:ext cx="10101069" cy="100373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 smtClean="0"/>
              <a:t>Some learners are powerful, like neural networks.</a:t>
            </a:r>
          </a:p>
          <a:p>
            <a:pPr marL="0" indent="0">
              <a:buNone/>
            </a:pPr>
            <a:r>
              <a:rPr kumimoji="1" lang="en-US" altLang="zh-CN" dirty="0" smtClean="0"/>
              <a:t>Others are relatively weak, like linear regression and trees.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8572" y="3641833"/>
            <a:ext cx="10658118" cy="5532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 smtClean="0"/>
              <a:t>Combines the outputs of many “weak” learners to produce a powerful committee.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97853" y="4351276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Ways to combine “weak” learners </a:t>
            </a:r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18572" y="4762654"/>
            <a:ext cx="2149996" cy="394138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dirty="0" smtClean="0"/>
              <a:t>Simply Averaging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218571" y="5115902"/>
            <a:ext cx="5400593" cy="394138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dirty="0" smtClean="0"/>
              <a:t>Training: Train learners 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f</a:t>
            </a:r>
            <a:r>
              <a:rPr kumimoji="1" lang="en-US" altLang="zh-CN" i="1" baseline="-25000" dirty="0" smtClean="0">
                <a:latin typeface="SimSun" charset="-122"/>
                <a:ea typeface="SimSun" charset="-122"/>
                <a:cs typeface="SimSun" charset="-122"/>
              </a:rPr>
              <a:t>1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,f</a:t>
            </a:r>
            <a:r>
              <a:rPr kumimoji="1" lang="en-US" altLang="zh-CN" i="1" baseline="-25000" dirty="0" smtClean="0">
                <a:latin typeface="SimSun" charset="-122"/>
                <a:ea typeface="SimSun" charset="-122"/>
                <a:cs typeface="SimSun" charset="-122"/>
              </a:rPr>
              <a:t>2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,</a:t>
            </a:r>
            <a:r>
              <a:rPr kumimoji="1" lang="mr-IN" altLang="zh-CN" i="1" dirty="0" smtClean="0">
                <a:latin typeface="SimSun" charset="-122"/>
                <a:ea typeface="SimSun" charset="-122"/>
                <a:cs typeface="SimSun" charset="-122"/>
              </a:rPr>
              <a:t>…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,</a:t>
            </a:r>
            <a:r>
              <a:rPr kumimoji="1" lang="en-US" altLang="zh-CN" i="1" dirty="0" err="1">
                <a:latin typeface="SimSun" charset="-122"/>
                <a:ea typeface="SimSun" charset="-122"/>
                <a:cs typeface="SimSun" charset="-122"/>
              </a:rPr>
              <a:t>f</a:t>
            </a:r>
            <a:r>
              <a:rPr kumimoji="1" lang="en-US" altLang="zh-CN" i="1" baseline="-25000" dirty="0" err="1" smtClean="0">
                <a:latin typeface="SimSun" charset="-122"/>
                <a:ea typeface="SimSun" charset="-122"/>
                <a:cs typeface="SimSun" charset="-122"/>
              </a:rPr>
              <a:t>n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ndependently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1218570" y="5510040"/>
                <a:ext cx="5024573" cy="39413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kumimoji="1" lang="en-US" altLang="zh-CN" dirty="0" smtClean="0"/>
                  <a:t>Testing: 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570" y="5510040"/>
                <a:ext cx="5024573" cy="394138"/>
              </a:xfrm>
              <a:prstGeom prst="rect">
                <a:avLst/>
              </a:prstGeom>
              <a:blipFill rotWithShape="0">
                <a:blip r:embed="rId2"/>
                <a:stretch>
                  <a:fillRect l="-2184" t="-1692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2"/>
          <p:cNvSpPr txBox="1">
            <a:spLocks/>
          </p:cNvSpPr>
          <p:nvPr/>
        </p:nvSpPr>
        <p:spPr>
          <a:xfrm>
            <a:off x="6792874" y="4645570"/>
            <a:ext cx="5083816" cy="5532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dirty="0"/>
              <a:t>A</a:t>
            </a:r>
            <a:r>
              <a:rPr kumimoji="1" lang="en-US" altLang="zh-CN" dirty="0" smtClean="0"/>
              <a:t> stepwise approach (Basic idea of Boosting) 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792876" y="5173707"/>
            <a:ext cx="5024573" cy="394138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dirty="0" smtClean="0"/>
              <a:t>Training: Train 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f</a:t>
            </a:r>
            <a:r>
              <a:rPr kumimoji="1" lang="en-US" altLang="zh-CN" i="1" baseline="-25000" dirty="0" smtClean="0">
                <a:latin typeface="SimSun" charset="-122"/>
                <a:ea typeface="SimSun" charset="-122"/>
                <a:cs typeface="SimSun" charset="-122"/>
              </a:rPr>
              <a:t>k+1</a:t>
            </a:r>
            <a:r>
              <a:rPr kumimoji="1" lang="en-US" altLang="zh-CN" dirty="0" smtClean="0"/>
              <a:t> given 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f</a:t>
            </a:r>
            <a:r>
              <a:rPr kumimoji="1" lang="en-US" altLang="zh-CN" i="1" baseline="-25000" dirty="0" smtClean="0">
                <a:latin typeface="SimSun" charset="-122"/>
                <a:ea typeface="SimSun" charset="-122"/>
                <a:cs typeface="SimSun" charset="-122"/>
              </a:rPr>
              <a:t>1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,f</a:t>
            </a:r>
            <a:r>
              <a:rPr kumimoji="1" lang="en-US" altLang="zh-CN" i="1" baseline="-25000" dirty="0" smtClean="0">
                <a:latin typeface="SimSun" charset="-122"/>
                <a:ea typeface="SimSun" charset="-122"/>
                <a:cs typeface="SimSun" charset="-122"/>
              </a:rPr>
              <a:t>2</a:t>
            </a:r>
            <a:r>
              <a:rPr kumimoji="1" lang="en-US" altLang="zh-CN" i="1" dirty="0">
                <a:latin typeface="SimSun" charset="-122"/>
                <a:ea typeface="SimSun" charset="-122"/>
                <a:cs typeface="SimSun" charset="-122"/>
              </a:rPr>
              <a:t>,</a:t>
            </a:r>
            <a:r>
              <a:rPr kumimoji="1" lang="mr-IN" altLang="zh-CN" i="1" dirty="0">
                <a:latin typeface="SimSun" charset="-122"/>
                <a:ea typeface="SimSun" charset="-122"/>
                <a:cs typeface="SimSun" charset="-122"/>
              </a:rPr>
              <a:t>…</a:t>
            </a:r>
            <a:r>
              <a:rPr kumimoji="1" lang="en-US" altLang="zh-CN" i="1" dirty="0" smtClean="0">
                <a:latin typeface="SimSun" charset="-122"/>
                <a:ea typeface="SimSun" charset="-122"/>
                <a:cs typeface="SimSun" charset="-122"/>
              </a:rPr>
              <a:t>,</a:t>
            </a:r>
            <a:r>
              <a:rPr kumimoji="1" lang="en-US" altLang="zh-CN" i="1" dirty="0" err="1" smtClean="0">
                <a:latin typeface="SimSun" charset="-122"/>
                <a:ea typeface="SimSun" charset="-122"/>
                <a:cs typeface="SimSun" charset="-122"/>
              </a:rPr>
              <a:t>f</a:t>
            </a:r>
            <a:r>
              <a:rPr kumimoji="1" lang="en-US" altLang="zh-CN" i="1" baseline="-25000" dirty="0" err="1" smtClean="0">
                <a:latin typeface="SimSun" charset="-122"/>
                <a:ea typeface="SimSun" charset="-122"/>
                <a:cs typeface="SimSun" charset="-122"/>
              </a:rPr>
              <a:t>k</a:t>
            </a:r>
            <a:endParaRPr kumimoji="1"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6792875" y="5590339"/>
                <a:ext cx="5024573" cy="39413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kumimoji="1" lang="en-US" altLang="zh-CN" dirty="0" smtClean="0"/>
                  <a:t>Testing: 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75" y="5590339"/>
                <a:ext cx="5024573" cy="394138"/>
              </a:xfrm>
              <a:prstGeom prst="rect">
                <a:avLst/>
              </a:prstGeom>
              <a:blipFill rotWithShape="0">
                <a:blip r:embed="rId3"/>
                <a:stretch>
                  <a:fillRect l="-2182" t="-1538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0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Trees, The Base learners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24128" y="2138857"/>
            <a:ext cx="9720073" cy="394138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dirty="0" smtClean="0"/>
              <a:t>Why Trees? 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8572" y="2490953"/>
            <a:ext cx="10101069" cy="100373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 smtClean="0"/>
              <a:t>Weak, simple learners. Efficient to combine</a:t>
            </a:r>
            <a:r>
              <a:rPr kumimoji="1" lang="en-US" altLang="zh-CN" dirty="0"/>
              <a:t>. Easy to tune</a:t>
            </a:r>
            <a:r>
              <a:rPr kumimoji="1" lang="en-US" altLang="zh-CN" dirty="0" smtClean="0"/>
              <a:t>.</a:t>
            </a:r>
          </a:p>
          <a:p>
            <a:pPr marL="0" indent="0">
              <a:buNone/>
            </a:pPr>
            <a:r>
              <a:rPr kumimoji="1" lang="en-US" altLang="zh-CN" dirty="0" smtClean="0"/>
              <a:t>Can handle data sets with both continuous, discrete and even binary features.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08366" y="3478923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How does tree works? </a:t>
            </a:r>
          </a:p>
          <a:p>
            <a:pPr lvl="1">
              <a:buFont typeface="Wingdings" charset="2"/>
              <a:buChar char="l"/>
            </a:pPr>
            <a:endParaRPr kumimoji="1" lang="en-US" altLang="zh-CN" dirty="0" smtClean="0"/>
          </a:p>
        </p:txBody>
      </p:sp>
      <p:cxnSp>
        <p:nvCxnSpPr>
          <p:cNvPr id="11" name="直线连接符 10"/>
          <p:cNvCxnSpPr/>
          <p:nvPr/>
        </p:nvCxnSpPr>
        <p:spPr>
          <a:xfrm>
            <a:off x="2211423" y="4870684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452168" y="5639508"/>
            <a:ext cx="1524000" cy="0"/>
          </a:xfrm>
          <a:prstGeom prst="lin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2211423" y="6385821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2982994" y="5641780"/>
            <a:ext cx="1524000" cy="0"/>
          </a:xfrm>
          <a:prstGeom prst="lin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976168" y="5322623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101272" y="5488671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939772" y="5436352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778272" y="5397681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176332" y="5331714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519800" y="5852605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371947" y="5663809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705477" y="5857152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666806" y="5968608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860149" y="6080064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026196" y="6123280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346077" y="6070960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539418" y="5936752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内容占位符 2"/>
              <p:cNvSpPr txBox="1">
                <a:spLocks/>
              </p:cNvSpPr>
              <p:nvPr/>
            </p:nvSpPr>
            <p:spPr>
              <a:xfrm>
                <a:off x="1218572" y="3818379"/>
                <a:ext cx="10101069" cy="58167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dirty="0" smtClean="0"/>
                  <a:t>Suppose we have a training data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, …,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kumimoji="1" lang="en-US" altLang="zh-CN" dirty="0" smtClean="0"/>
              </a:p>
              <a:p>
                <a:pPr marL="0" indent="0">
                  <a:buNone/>
                </a:pPr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3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572" y="3818379"/>
                <a:ext cx="10101069" cy="581678"/>
              </a:xfrm>
              <a:prstGeom prst="rect">
                <a:avLst/>
              </a:prstGeom>
              <a:blipFill rotWithShape="0">
                <a:blip r:embed="rId2"/>
                <a:stretch>
                  <a:fillRect l="-1267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/>
          <p:cNvSpPr/>
          <p:nvPr/>
        </p:nvSpPr>
        <p:spPr>
          <a:xfrm>
            <a:off x="296643" y="5645617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01179" y="5868514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53574" y="5487684"/>
            <a:ext cx="120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Class A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42198" y="5708324"/>
            <a:ext cx="120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Class B</a:t>
            </a:r>
            <a:endParaRPr kumimoji="1" lang="zh-CN" altLang="en-US" dirty="0"/>
          </a:p>
        </p:txBody>
      </p:sp>
      <p:cxnSp>
        <p:nvCxnSpPr>
          <p:cNvPr id="45" name="直线连接符 44"/>
          <p:cNvCxnSpPr/>
          <p:nvPr/>
        </p:nvCxnSpPr>
        <p:spPr>
          <a:xfrm>
            <a:off x="4984199" y="4872956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4224944" y="5641780"/>
            <a:ext cx="1524000" cy="0"/>
          </a:xfrm>
          <a:prstGeom prst="lin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4984199" y="6388093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5755770" y="5644052"/>
            <a:ext cx="1524000" cy="0"/>
          </a:xfrm>
          <a:prstGeom prst="lin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5748944" y="5324895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874048" y="5490943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712548" y="5438624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551048" y="5399953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949108" y="5333986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292576" y="5854877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144723" y="5666081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478253" y="5859424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439582" y="5970880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632925" y="6082336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5798972" y="6125552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118853" y="6073232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312194" y="5939024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连接符 81"/>
          <p:cNvCxnSpPr/>
          <p:nvPr/>
        </p:nvCxnSpPr>
        <p:spPr>
          <a:xfrm>
            <a:off x="7743327" y="4875230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6984072" y="5644054"/>
            <a:ext cx="1524000" cy="0"/>
          </a:xfrm>
          <a:prstGeom prst="lin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7743327" y="6390367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线连接符 84"/>
          <p:cNvCxnSpPr/>
          <p:nvPr/>
        </p:nvCxnSpPr>
        <p:spPr>
          <a:xfrm>
            <a:off x="8514898" y="5646326"/>
            <a:ext cx="1524000" cy="0"/>
          </a:xfrm>
          <a:prstGeom prst="lin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8508072" y="5327169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8633176" y="5493217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8471676" y="5440898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8310176" y="5402227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8708236" y="5336260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9051704" y="5857151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8903851" y="5668355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8237381" y="5861698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8198710" y="5973154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8392053" y="6084610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8558100" y="6127826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7877981" y="6075506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8071322" y="5941298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连接符 115"/>
          <p:cNvCxnSpPr/>
          <p:nvPr/>
        </p:nvCxnSpPr>
        <p:spPr>
          <a:xfrm>
            <a:off x="2213695" y="5773715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线连接符 116"/>
          <p:cNvCxnSpPr/>
          <p:nvPr/>
        </p:nvCxnSpPr>
        <p:spPr>
          <a:xfrm>
            <a:off x="4986469" y="5775987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连接符 117"/>
          <p:cNvCxnSpPr/>
          <p:nvPr/>
        </p:nvCxnSpPr>
        <p:spPr>
          <a:xfrm>
            <a:off x="7745595" y="5778259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连接符 121"/>
          <p:cNvCxnSpPr/>
          <p:nvPr/>
        </p:nvCxnSpPr>
        <p:spPr>
          <a:xfrm>
            <a:off x="8776475" y="5773715"/>
            <a:ext cx="0" cy="612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/>
              <p:cNvSpPr txBox="1"/>
              <p:nvPr/>
            </p:nvSpPr>
            <p:spPr>
              <a:xfrm>
                <a:off x="1582232" y="5322623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232" y="5322623"/>
                <a:ext cx="283906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/>
              <p:cNvSpPr txBox="1"/>
              <p:nvPr/>
            </p:nvSpPr>
            <p:spPr>
              <a:xfrm>
                <a:off x="2827364" y="6471319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4" name="文本框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64" y="6471319"/>
                <a:ext cx="283906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/>
              <p:cNvSpPr txBox="1"/>
              <p:nvPr/>
            </p:nvSpPr>
            <p:spPr>
              <a:xfrm>
                <a:off x="1871112" y="6266597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112" y="6266597"/>
                <a:ext cx="283906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/>
              <p:cNvSpPr txBox="1"/>
              <p:nvPr/>
            </p:nvSpPr>
            <p:spPr>
              <a:xfrm>
                <a:off x="3756780" y="6268871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1</m:t>
                      </m:r>
                      <m:r>
                        <a:rPr kumimoji="1" lang="en-US" altLang="zh-CN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6" name="文本框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780" y="6268871"/>
                <a:ext cx="283906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/>
              <p:cNvSpPr txBox="1"/>
              <p:nvPr/>
            </p:nvSpPr>
            <p:spPr>
              <a:xfrm>
                <a:off x="1807422" y="4688003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1</m:t>
                      </m:r>
                      <m:r>
                        <a:rPr kumimoji="1" lang="en-US" altLang="zh-CN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22" y="4688003"/>
                <a:ext cx="283906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/>
              <p:cNvSpPr txBox="1"/>
              <p:nvPr/>
            </p:nvSpPr>
            <p:spPr>
              <a:xfrm>
                <a:off x="4382304" y="5311248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304" y="5311248"/>
                <a:ext cx="283906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/>
              <p:cNvSpPr txBox="1"/>
              <p:nvPr/>
            </p:nvSpPr>
            <p:spPr>
              <a:xfrm>
                <a:off x="5627436" y="6487240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436" y="6487240"/>
                <a:ext cx="283906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/>
              <p:cNvSpPr txBox="1"/>
              <p:nvPr/>
            </p:nvSpPr>
            <p:spPr>
              <a:xfrm>
                <a:off x="4671184" y="6255222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184" y="6255222"/>
                <a:ext cx="283906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/>
              <p:cNvSpPr txBox="1"/>
              <p:nvPr/>
            </p:nvSpPr>
            <p:spPr>
              <a:xfrm>
                <a:off x="6556852" y="6257496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1</m:t>
                      </m:r>
                      <m:r>
                        <a:rPr kumimoji="1" lang="en-US" altLang="zh-CN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852" y="6257496"/>
                <a:ext cx="283906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4607494" y="4676628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1</m:t>
                      </m:r>
                      <m:r>
                        <a:rPr kumimoji="1" lang="en-US" altLang="zh-CN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94" y="4676628"/>
                <a:ext cx="283906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/>
              <p:cNvSpPr txBox="1"/>
              <p:nvPr/>
            </p:nvSpPr>
            <p:spPr>
              <a:xfrm>
                <a:off x="7114136" y="5299873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3" name="文本框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136" y="5299873"/>
                <a:ext cx="283906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/>
              <p:cNvSpPr txBox="1"/>
              <p:nvPr/>
            </p:nvSpPr>
            <p:spPr>
              <a:xfrm>
                <a:off x="8331972" y="6475865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4" name="文本框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972" y="6475865"/>
                <a:ext cx="283906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/>
              <p:cNvSpPr txBox="1"/>
              <p:nvPr/>
            </p:nvSpPr>
            <p:spPr>
              <a:xfrm>
                <a:off x="7443960" y="6243847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5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960" y="6243847"/>
                <a:ext cx="283906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/>
              <p:cNvSpPr txBox="1"/>
              <p:nvPr/>
            </p:nvSpPr>
            <p:spPr>
              <a:xfrm>
                <a:off x="9261388" y="6246121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1</m:t>
                      </m:r>
                      <m:r>
                        <a:rPr kumimoji="1" lang="en-US" altLang="zh-CN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388" y="6246121"/>
                <a:ext cx="283906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/>
              <p:cNvSpPr txBox="1"/>
              <p:nvPr/>
            </p:nvSpPr>
            <p:spPr>
              <a:xfrm>
                <a:off x="7312030" y="4665253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1</m:t>
                      </m:r>
                      <m:r>
                        <a:rPr kumimoji="1" lang="en-US" altLang="zh-CN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030" y="4665253"/>
                <a:ext cx="283906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椭圆 137"/>
          <p:cNvSpPr/>
          <p:nvPr/>
        </p:nvSpPr>
        <p:spPr>
          <a:xfrm>
            <a:off x="5218932" y="5572806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2437058" y="5588726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7991706" y="5588726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1" name="直线连接符 140"/>
          <p:cNvCxnSpPr/>
          <p:nvPr/>
        </p:nvCxnSpPr>
        <p:spPr>
          <a:xfrm>
            <a:off x="8205540" y="4875233"/>
            <a:ext cx="0" cy="89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连接符 143"/>
          <p:cNvCxnSpPr/>
          <p:nvPr/>
        </p:nvCxnSpPr>
        <p:spPr>
          <a:xfrm>
            <a:off x="6035543" y="5775987"/>
            <a:ext cx="0" cy="612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/>
              <p:cNvSpPr txBox="1"/>
              <p:nvPr/>
            </p:nvSpPr>
            <p:spPr>
              <a:xfrm>
                <a:off x="1874754" y="5631977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754" y="5631977"/>
                <a:ext cx="283906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/>
              <p:cNvSpPr txBox="1"/>
              <p:nvPr/>
            </p:nvSpPr>
            <p:spPr>
              <a:xfrm>
                <a:off x="4634789" y="5591023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789" y="5591023"/>
                <a:ext cx="283906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/>
              <p:cNvSpPr txBox="1"/>
              <p:nvPr/>
            </p:nvSpPr>
            <p:spPr>
              <a:xfrm>
                <a:off x="7434859" y="5593296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59" y="5593296"/>
                <a:ext cx="283906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/>
              <p:cNvSpPr txBox="1"/>
              <p:nvPr/>
            </p:nvSpPr>
            <p:spPr>
              <a:xfrm>
                <a:off x="5879017" y="6316632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017" y="6316632"/>
                <a:ext cx="283906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/>
              <p:cNvSpPr txBox="1"/>
              <p:nvPr/>
            </p:nvSpPr>
            <p:spPr>
              <a:xfrm>
                <a:off x="8023995" y="4571986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9" name="文本框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995" y="4571986"/>
                <a:ext cx="283906" cy="369332"/>
              </a:xfrm>
              <a:prstGeom prst="rect">
                <a:avLst/>
              </a:prstGeom>
              <a:blipFill rotWithShape="0">
                <a:blip r:embed="rId16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/>
              <p:cNvSpPr txBox="1"/>
              <p:nvPr/>
            </p:nvSpPr>
            <p:spPr>
              <a:xfrm>
                <a:off x="8624497" y="6318904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497" y="6318904"/>
                <a:ext cx="283906" cy="369332"/>
              </a:xfrm>
              <a:prstGeom prst="rect">
                <a:avLst/>
              </a:prstGeom>
              <a:blipFill rotWithShape="0">
                <a:blip r:embed="rId17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10" y="4620694"/>
            <a:ext cx="2486914" cy="2219957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45" y="4571986"/>
            <a:ext cx="2486914" cy="2219957"/>
          </a:xfrm>
          <a:prstGeom prst="rect">
            <a:avLst/>
          </a:prstGeom>
        </p:spPr>
      </p:pic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94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/>
      <p:bldP spid="40" grpId="0" animBg="1"/>
      <p:bldP spid="41" grpId="0" animBg="1"/>
      <p:bldP spid="43" grpId="0"/>
      <p:bldP spid="44" grpId="0"/>
      <p:bldP spid="123" grpId="0"/>
      <p:bldP spid="124" grpId="0"/>
      <p:bldP spid="125" grpId="0"/>
      <p:bldP spid="126" grpId="0"/>
      <p:bldP spid="127" grpId="0"/>
      <p:bldP spid="139" grpId="0" animBg="1"/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Trees, The Base learners</a:t>
            </a:r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2843770" y="1927308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2084515" y="2696132"/>
            <a:ext cx="1524000" cy="0"/>
          </a:xfrm>
          <a:prstGeom prst="lin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2843770" y="3442445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3615341" y="2698404"/>
            <a:ext cx="1524000" cy="0"/>
          </a:xfrm>
          <a:prstGeom prst="lin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608515" y="2379247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33619" y="2545295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72119" y="2492976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0619" y="2454305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808679" y="2388338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52147" y="2909229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04294" y="2720433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337824" y="2913776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99153" y="3025232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92496" y="3136688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658543" y="3179904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78424" y="3127584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171765" y="2993376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/>
          <p:cNvCxnSpPr/>
          <p:nvPr/>
        </p:nvCxnSpPr>
        <p:spPr>
          <a:xfrm>
            <a:off x="2846038" y="2830337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3876918" y="2825793"/>
            <a:ext cx="0" cy="612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214579" y="2351951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9" y="2351951"/>
                <a:ext cx="283906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432415" y="3527943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15" y="3527943"/>
                <a:ext cx="283906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412473" y="1717331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1</m:t>
                      </m:r>
                      <m:r>
                        <a:rPr kumimoji="1" lang="en-US" altLang="zh-CN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473" y="1717331"/>
                <a:ext cx="283906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/>
          <p:cNvSpPr/>
          <p:nvPr/>
        </p:nvSpPr>
        <p:spPr>
          <a:xfrm>
            <a:off x="3092149" y="2640804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连接符 26"/>
          <p:cNvCxnSpPr/>
          <p:nvPr/>
        </p:nvCxnSpPr>
        <p:spPr>
          <a:xfrm>
            <a:off x="3305983" y="1927311"/>
            <a:ext cx="0" cy="89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535302" y="2645374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02" y="2645374"/>
                <a:ext cx="283906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148509" y="1598569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509" y="1598569"/>
                <a:ext cx="283906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726782" y="3401856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782" y="3401856"/>
                <a:ext cx="283906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/>
          <p:cNvSpPr/>
          <p:nvPr/>
        </p:nvSpPr>
        <p:spPr>
          <a:xfrm>
            <a:off x="1170979" y="2402135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75515" y="2625032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327910" y="2244202"/>
            <a:ext cx="120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Class A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316534" y="2464842"/>
            <a:ext cx="120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Class B</a:t>
            </a:r>
            <a:endParaRPr kumimoji="1" lang="zh-CN" altLang="en-US" dirty="0"/>
          </a:p>
        </p:txBody>
      </p:sp>
      <p:cxnSp>
        <p:nvCxnSpPr>
          <p:cNvPr id="38" name="直线连接符 37"/>
          <p:cNvCxnSpPr/>
          <p:nvPr/>
        </p:nvCxnSpPr>
        <p:spPr>
          <a:xfrm>
            <a:off x="5854894" y="2084832"/>
            <a:ext cx="1105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>
            <a:off x="5854894" y="2084832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6962642" y="2087105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5466889" y="2638679"/>
            <a:ext cx="7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6574635" y="2627303"/>
            <a:ext cx="7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>
            <a:off x="5475028" y="2633020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6200637" y="2635292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6571404" y="2637564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7297013" y="2639836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>
            <a:off x="6419002" y="2022113"/>
            <a:ext cx="0" cy="12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5600500" y="1742642"/>
                <a:ext cx="93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500" y="1742642"/>
                <a:ext cx="9326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4974974" y="2318126"/>
                <a:ext cx="93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7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74" y="2318126"/>
                <a:ext cx="9326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6150958" y="2320401"/>
                <a:ext cx="93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958" y="2320401"/>
                <a:ext cx="9326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5278283" y="3093471"/>
                <a:ext cx="43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83" y="3093471"/>
                <a:ext cx="43672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6031188" y="3095743"/>
                <a:ext cx="43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88" y="3095743"/>
                <a:ext cx="43672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2853733" y="2047275"/>
                <a:ext cx="43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33" y="2047275"/>
                <a:ext cx="43672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7113916" y="3086639"/>
                <a:ext cx="43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916" y="3086639"/>
                <a:ext cx="43672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3083060" y="3094378"/>
                <a:ext cx="43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060" y="3094378"/>
                <a:ext cx="43672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3944725" y="3084735"/>
                <a:ext cx="43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725" y="3084735"/>
                <a:ext cx="436729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6431522" y="3100287"/>
                <a:ext cx="43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522" y="3100287"/>
                <a:ext cx="43672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922607" y="2078973"/>
                <a:ext cx="43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607" y="2078973"/>
                <a:ext cx="436729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内容占位符 2"/>
          <p:cNvSpPr txBox="1">
            <a:spLocks/>
          </p:cNvSpPr>
          <p:nvPr/>
        </p:nvSpPr>
        <p:spPr>
          <a:xfrm>
            <a:off x="1008366" y="3980912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Formally, what’s a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3692662" y="4333251"/>
                <a:ext cx="2744623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662" y="4333251"/>
                <a:ext cx="2744623" cy="90037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/>
          <p:cNvSpPr txBox="1"/>
          <p:nvPr/>
        </p:nvSpPr>
        <p:spPr>
          <a:xfrm>
            <a:off x="1170978" y="4544704"/>
            <a:ext cx="283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Hypothesis Function:</a:t>
            </a:r>
            <a:endParaRPr kumimoji="1" lang="zh-CN" altLang="en-US" sz="2400" dirty="0"/>
          </a:p>
        </p:txBody>
      </p:sp>
      <p:sp>
        <p:nvSpPr>
          <p:cNvPr id="73" name="文本框 72"/>
          <p:cNvSpPr txBox="1"/>
          <p:nvPr/>
        </p:nvSpPr>
        <p:spPr>
          <a:xfrm>
            <a:off x="1173251" y="5120189"/>
            <a:ext cx="283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Parameters: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3240004" y="5233626"/>
                <a:ext cx="3720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=1,2,…,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04" y="5233626"/>
                <a:ext cx="3720359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/>
          <p:cNvSpPr txBox="1"/>
          <p:nvPr/>
        </p:nvSpPr>
        <p:spPr>
          <a:xfrm>
            <a:off x="1177373" y="5666229"/>
            <a:ext cx="762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Loss Function: Choose as you like. (e.g. L2 loss for regression)</a:t>
            </a:r>
            <a:endParaRPr kumimoji="1" lang="zh-CN" alt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4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1" grpId="0"/>
      <p:bldP spid="72" grpId="0"/>
      <p:bldP spid="73" grpId="0"/>
      <p:bldP spid="7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Trees, The Base learners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94138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dirty="0" smtClean="0"/>
              <a:t>Training a tree 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200547" y="3059369"/>
            <a:ext cx="283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Choose Parameters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562967" y="3119183"/>
                <a:ext cx="2319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𝑚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=1,2,…,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967" y="3119183"/>
                <a:ext cx="231921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202818" y="2611264"/>
            <a:ext cx="933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Assuming that we’re solving a regression problem with square loss.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733879" y="3059369"/>
            <a:ext cx="283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to minimize 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781977" y="3483203"/>
                <a:ext cx="2251885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is-IS" altLang="zh-CN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is-IS" altLang="zh-CN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1" i="1" smtClean="0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77" y="3483203"/>
                <a:ext cx="2251885" cy="9003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033863" y="3737733"/>
            <a:ext cx="97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where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023970" y="3483203"/>
                <a:ext cx="2744623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970" y="3483203"/>
                <a:ext cx="2744623" cy="9003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251988" y="4354160"/>
            <a:ext cx="95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Once 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996457" y="4415035"/>
                <a:ext cx="70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’s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457" y="4415035"/>
                <a:ext cx="70580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2536068" y="4354159"/>
            <a:ext cx="415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are decided, calculating optimal 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587349" y="4400325"/>
                <a:ext cx="2059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’s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349" y="4400325"/>
                <a:ext cx="2059865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7046942" y="4339957"/>
            <a:ext cx="415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is simple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575714" y="4853959"/>
                <a:ext cx="2893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𝑎𝑣𝑔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14" y="4853959"/>
                <a:ext cx="289332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3279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1240611" y="5216248"/>
            <a:ext cx="252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Splitting space into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636469" y="5277119"/>
                <a:ext cx="70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’s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469" y="5277119"/>
                <a:ext cx="705800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4231751" y="5218520"/>
            <a:ext cx="4134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is the main problem</a:t>
            </a:r>
            <a:endParaRPr kumimoji="1"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251988" y="5809369"/>
            <a:ext cx="939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Be greedy! Starting from the root, split the leaves such that the loss is maximally reduced. Let’s call this process tree growing.</a:t>
            </a:r>
            <a:endParaRPr kumimoji="1" lang="zh-CN" alt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4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Trees, The Base learners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94138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dirty="0" smtClean="0"/>
              <a:t>Tree growing 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202818" y="2611264"/>
            <a:ext cx="377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At first, we have only a root.</a:t>
            </a:r>
            <a:endParaRPr kumimoji="1" lang="zh-CN" altLang="en-US" sz="2400" dirty="0"/>
          </a:p>
        </p:txBody>
      </p:sp>
      <p:cxnSp>
        <p:nvCxnSpPr>
          <p:cNvPr id="58" name="直线连接符 57"/>
          <p:cNvCxnSpPr/>
          <p:nvPr/>
        </p:nvCxnSpPr>
        <p:spPr>
          <a:xfrm>
            <a:off x="8245915" y="3340865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7486660" y="4109689"/>
            <a:ext cx="1524000" cy="0"/>
          </a:xfrm>
          <a:prstGeom prst="lin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>
            <a:off x="8245915" y="4856002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9017486" y="4111961"/>
            <a:ext cx="1524000" cy="0"/>
          </a:xfrm>
          <a:prstGeom prst="lin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9010660" y="3792804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9135764" y="3958852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8974264" y="3906533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8812764" y="3867862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9210824" y="3801895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9554292" y="4322786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9406439" y="4133990"/>
            <a:ext cx="6823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8739969" y="4327333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8701298" y="4438789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8894641" y="4550245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9060688" y="4593461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8380569" y="4541141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8573910" y="4406933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5" name="直线连接符 74"/>
          <p:cNvCxnSpPr/>
          <p:nvPr/>
        </p:nvCxnSpPr>
        <p:spPr>
          <a:xfrm>
            <a:off x="8248183" y="4243894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9279063" y="4239350"/>
            <a:ext cx="0" cy="612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7616724" y="3765508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724" y="3765508"/>
                <a:ext cx="283906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8834560" y="4941500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60" y="4941500"/>
                <a:ext cx="283906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7814618" y="3130888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1</m:t>
                      </m:r>
                      <m:r>
                        <a:rPr kumimoji="1" lang="en-US" altLang="zh-CN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618" y="3130888"/>
                <a:ext cx="283906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/>
          <p:cNvSpPr/>
          <p:nvPr/>
        </p:nvSpPr>
        <p:spPr>
          <a:xfrm>
            <a:off x="8494294" y="4054361"/>
            <a:ext cx="68239" cy="68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连接符 80"/>
          <p:cNvCxnSpPr/>
          <p:nvPr/>
        </p:nvCxnSpPr>
        <p:spPr>
          <a:xfrm>
            <a:off x="8708128" y="3340868"/>
            <a:ext cx="0" cy="89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7937447" y="4058931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447" y="4058931"/>
                <a:ext cx="283906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8550654" y="3012126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654" y="3012126"/>
                <a:ext cx="283906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9128927" y="4815413"/>
                <a:ext cx="283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927" y="4815413"/>
                <a:ext cx="283906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线连接符 88"/>
          <p:cNvCxnSpPr/>
          <p:nvPr/>
        </p:nvCxnSpPr>
        <p:spPr>
          <a:xfrm>
            <a:off x="8443807" y="1846147"/>
            <a:ext cx="1105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/>
          <p:cNvCxnSpPr/>
          <p:nvPr/>
        </p:nvCxnSpPr>
        <p:spPr>
          <a:xfrm>
            <a:off x="8443807" y="1846147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/>
          <p:nvPr/>
        </p:nvCxnSpPr>
        <p:spPr>
          <a:xfrm>
            <a:off x="9551555" y="1848420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/>
          <p:cNvCxnSpPr/>
          <p:nvPr/>
        </p:nvCxnSpPr>
        <p:spPr>
          <a:xfrm>
            <a:off x="8055802" y="2399994"/>
            <a:ext cx="7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/>
          <p:cNvCxnSpPr/>
          <p:nvPr/>
        </p:nvCxnSpPr>
        <p:spPr>
          <a:xfrm>
            <a:off x="9163548" y="2388618"/>
            <a:ext cx="7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/>
          <p:cNvCxnSpPr/>
          <p:nvPr/>
        </p:nvCxnSpPr>
        <p:spPr>
          <a:xfrm>
            <a:off x="8063941" y="2394335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/>
          <p:cNvCxnSpPr/>
          <p:nvPr/>
        </p:nvCxnSpPr>
        <p:spPr>
          <a:xfrm>
            <a:off x="8789550" y="2396607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/>
          <p:cNvCxnSpPr/>
          <p:nvPr/>
        </p:nvCxnSpPr>
        <p:spPr>
          <a:xfrm>
            <a:off x="9160317" y="2398879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/>
          <p:cNvCxnSpPr/>
          <p:nvPr/>
        </p:nvCxnSpPr>
        <p:spPr>
          <a:xfrm>
            <a:off x="9885926" y="2401151"/>
            <a:ext cx="0" cy="54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/>
          <p:nvPr/>
        </p:nvCxnSpPr>
        <p:spPr>
          <a:xfrm>
            <a:off x="9007915" y="1783428"/>
            <a:ext cx="0" cy="12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8189413" y="1503957"/>
                <a:ext cx="93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3" y="1503957"/>
                <a:ext cx="9326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4220007" y="3084997"/>
                <a:ext cx="401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007" y="3084997"/>
                <a:ext cx="40167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/>
              <p:cNvSpPr txBox="1"/>
              <p:nvPr/>
            </p:nvSpPr>
            <p:spPr>
              <a:xfrm>
                <a:off x="8739871" y="2081716"/>
                <a:ext cx="93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871" y="2081716"/>
                <a:ext cx="9326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文本框 117"/>
          <p:cNvSpPr txBox="1"/>
          <p:nvPr/>
        </p:nvSpPr>
        <p:spPr>
          <a:xfrm>
            <a:off x="1205090" y="3022973"/>
            <a:ext cx="320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Each step, </a:t>
            </a:r>
            <a:r>
              <a:rPr kumimoji="1" lang="en-US" altLang="zh-CN" sz="2400" smtClean="0"/>
              <a:t>split either by 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/>
              <p:cNvSpPr txBox="1"/>
              <p:nvPr/>
            </p:nvSpPr>
            <p:spPr>
              <a:xfrm>
                <a:off x="7603319" y="2067773"/>
                <a:ext cx="93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7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9" name="文本框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319" y="2067773"/>
                <a:ext cx="9326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本框 119"/>
          <p:cNvSpPr txBox="1"/>
          <p:nvPr/>
        </p:nvSpPr>
        <p:spPr>
          <a:xfrm>
            <a:off x="4509941" y="3011150"/>
            <a:ext cx="45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or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/>
              <p:cNvSpPr txBox="1"/>
              <p:nvPr/>
            </p:nvSpPr>
            <p:spPr>
              <a:xfrm>
                <a:off x="4836433" y="3087270"/>
                <a:ext cx="401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433" y="3087270"/>
                <a:ext cx="40167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文本框 121"/>
          <p:cNvSpPr txBox="1"/>
          <p:nvPr/>
        </p:nvSpPr>
        <p:spPr>
          <a:xfrm>
            <a:off x="1207362" y="3421034"/>
            <a:ext cx="278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Step1 Split root at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/>
              <p:cNvSpPr txBox="1"/>
              <p:nvPr/>
            </p:nvSpPr>
            <p:spPr>
              <a:xfrm>
                <a:off x="3579892" y="3481903"/>
                <a:ext cx="905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92" y="3481903"/>
                <a:ext cx="90520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文本框 123"/>
          <p:cNvSpPr txBox="1"/>
          <p:nvPr/>
        </p:nvSpPr>
        <p:spPr>
          <a:xfrm>
            <a:off x="1202817" y="3880683"/>
            <a:ext cx="301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Step2 Split left child at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/>
              <p:cNvSpPr txBox="1"/>
              <p:nvPr/>
            </p:nvSpPr>
            <p:spPr>
              <a:xfrm>
                <a:off x="4132061" y="3944287"/>
                <a:ext cx="905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=7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61" y="3944287"/>
                <a:ext cx="90520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/>
          <p:cNvSpPr txBox="1"/>
          <p:nvPr/>
        </p:nvSpPr>
        <p:spPr>
          <a:xfrm>
            <a:off x="1191442" y="4346985"/>
            <a:ext cx="3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Step3 </a:t>
            </a:r>
            <a:r>
              <a:rPr kumimoji="1" lang="en-US" altLang="zh-CN" sz="2400" smtClean="0"/>
              <a:t>Split right child </a:t>
            </a:r>
            <a:r>
              <a:rPr kumimoji="1" lang="en-US" altLang="zh-CN" sz="2400" dirty="0" smtClean="0"/>
              <a:t>at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/>
              <p:cNvSpPr txBox="1"/>
              <p:nvPr/>
            </p:nvSpPr>
            <p:spPr>
              <a:xfrm>
                <a:off x="4307724" y="4399504"/>
                <a:ext cx="905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724" y="4399504"/>
                <a:ext cx="9052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椭圆 129"/>
          <p:cNvSpPr/>
          <p:nvPr/>
        </p:nvSpPr>
        <p:spPr>
          <a:xfrm>
            <a:off x="8929895" y="1783428"/>
            <a:ext cx="147855" cy="14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内容占位符 2"/>
              <p:cNvSpPr txBox="1">
                <a:spLocks/>
              </p:cNvSpPr>
              <p:nvPr/>
            </p:nvSpPr>
            <p:spPr>
              <a:xfrm>
                <a:off x="1024128" y="5304324"/>
                <a:ext cx="9720073" cy="39413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2"/>
                  <a:buChar char="l"/>
                </a:pPr>
                <a:r>
                  <a:rPr kumimoji="1" lang="en-US" altLang="zh-CN" dirty="0" smtClean="0"/>
                  <a:t>Suppose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has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kumimoji="1" lang="en-US" altLang="zh-CN" dirty="0" smtClean="0"/>
                  <a:t> different values on a node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 has</a:t>
                </a:r>
                <a:r>
                  <a:rPr kumimoji="1"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kumimoji="1" lang="en-US" altLang="zh-CN" dirty="0" smtClean="0"/>
                  <a:t> </a:t>
                </a:r>
                <a:r>
                  <a:rPr kumimoji="1" lang="en-US" altLang="zh-CN" dirty="0"/>
                  <a:t>different </a:t>
                </a:r>
                <a:r>
                  <a:rPr kumimoji="1" lang="en-US" altLang="zh-CN" dirty="0" smtClean="0"/>
                  <a:t>values,</a:t>
                </a:r>
              </a:p>
              <a:p>
                <a:pPr>
                  <a:buFont typeface="Wingdings" charset="2"/>
                  <a:buChar char="l"/>
                </a:pPr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13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5304324"/>
                <a:ext cx="9720073" cy="394138"/>
              </a:xfrm>
              <a:prstGeom prst="rect">
                <a:avLst/>
              </a:prstGeom>
              <a:blipFill rotWithShape="0">
                <a:blip r:embed="rId16"/>
                <a:stretch>
                  <a:fillRect l="-1129" t="-126154" b="-13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内容占位符 2"/>
          <p:cNvSpPr txBox="1">
            <a:spLocks/>
          </p:cNvSpPr>
          <p:nvPr/>
        </p:nvSpPr>
        <p:spPr>
          <a:xfrm>
            <a:off x="1273328" y="5675077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 smtClean="0"/>
              <a:t>how many choices we have when splitting the node?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内容占位符 2"/>
              <p:cNvSpPr txBox="1">
                <a:spLocks/>
              </p:cNvSpPr>
              <p:nvPr/>
            </p:nvSpPr>
            <p:spPr>
              <a:xfrm>
                <a:off x="815326" y="6087072"/>
                <a:ext cx="1524463" cy="39413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𝑘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𝑙</m:t>
                      </m:r>
                    </m:oMath>
                  </m:oMathPara>
                </a14:m>
                <a:endParaRPr kumimoji="1" lang="en-US" altLang="zh-CN" dirty="0" smtClean="0"/>
              </a:p>
            </p:txBody>
          </p:sp>
        </mc:Choice>
        <mc:Fallback>
          <p:sp>
            <p:nvSpPr>
              <p:cNvPr id="13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6" y="6087072"/>
                <a:ext cx="1524463" cy="39413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76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19" grpId="0"/>
      <p:bldP spid="122" grpId="0"/>
      <p:bldP spid="123" grpId="0"/>
      <p:bldP spid="124" grpId="0"/>
      <p:bldP spid="125" grpId="0"/>
      <p:bldP spid="126" grpId="0"/>
      <p:bldP spid="127" grpId="0"/>
      <p:bldP spid="131" grpId="0"/>
      <p:bldP spid="132" grpId="0"/>
      <p:bldP spid="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Gradient Tree Boosting</a:t>
            </a:r>
            <a:endParaRPr kumimoji="1"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024125" y="1544123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29" y="2519915"/>
            <a:ext cx="5824046" cy="2829413"/>
          </a:xfrm>
          <a:prstGeom prst="rect">
            <a:avLst/>
          </a:prstGeom>
        </p:spPr>
      </p:pic>
      <p:sp>
        <p:nvSpPr>
          <p:cNvPr id="28" name="内容占位符 2"/>
          <p:cNvSpPr txBox="1">
            <a:spLocks/>
          </p:cNvSpPr>
          <p:nvPr/>
        </p:nvSpPr>
        <p:spPr>
          <a:xfrm>
            <a:off x="1176525" y="1696523"/>
            <a:ext cx="9720073" cy="3941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dirty="0" smtClean="0"/>
              <a:t>One tree is weak, want to ensemble results of many trees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58" y="2385764"/>
            <a:ext cx="4380186" cy="3453608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A4A4-D1EC-4849-9557-929882E5BB7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7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997</TotalTime>
  <Words>1202</Words>
  <Application>Microsoft Macintosh PowerPoint</Application>
  <PresentationFormat>宽屏</PresentationFormat>
  <Paragraphs>527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Cambria Math</vt:lpstr>
      <vt:lpstr>DengXian</vt:lpstr>
      <vt:lpstr>Mangal</vt:lpstr>
      <vt:lpstr>SimSun</vt:lpstr>
      <vt:lpstr>Tw Cen MT</vt:lpstr>
      <vt:lpstr>Tw Cen MT Condensed</vt:lpstr>
      <vt:lpstr>Wingdings</vt:lpstr>
      <vt:lpstr>Wingdings 3</vt:lpstr>
      <vt:lpstr>华文仿宋</vt:lpstr>
      <vt:lpstr>积分</vt:lpstr>
      <vt:lpstr>Boosting Methods and XGBoost</vt:lpstr>
      <vt:lpstr>Contents</vt:lpstr>
      <vt:lpstr>Part 1</vt:lpstr>
      <vt:lpstr>An overview of boosting methods </vt:lpstr>
      <vt:lpstr>Trees, The Base learners</vt:lpstr>
      <vt:lpstr>Trees, The Base learners</vt:lpstr>
      <vt:lpstr>Trees, The Base learners</vt:lpstr>
      <vt:lpstr>Trees, The Base learners</vt:lpstr>
      <vt:lpstr>Gradient Tree Boosting</vt:lpstr>
      <vt:lpstr>Gradient Tree Boosting</vt:lpstr>
      <vt:lpstr>Gradient Tree Boosting</vt:lpstr>
      <vt:lpstr>Gradient Tree Boosting</vt:lpstr>
      <vt:lpstr>Part 2</vt:lpstr>
      <vt:lpstr>XGBOOST second order Approximation</vt:lpstr>
      <vt:lpstr>XGBOOST second order Approximation</vt:lpstr>
      <vt:lpstr>XGBoost Split Finding</vt:lpstr>
      <vt:lpstr>XGBoost Split Finding</vt:lpstr>
      <vt:lpstr>XGBoost Split Finding</vt:lpstr>
      <vt:lpstr>XGBoost System Design</vt:lpstr>
      <vt:lpstr>XGBoost System Design</vt:lpstr>
      <vt:lpstr>Use xgboost</vt:lpstr>
      <vt:lpstr>Evaluation and conclusion</vt:lpstr>
      <vt:lpstr>Evaluation and conclusion</vt:lpstr>
      <vt:lpstr>Evaluation and conclusion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Methods and XGBoost</dc:title>
  <dc:creator>Microsoft Office 用户</dc:creator>
  <cp:lastModifiedBy>Microsoft Office 用户</cp:lastModifiedBy>
  <cp:revision>356</cp:revision>
  <dcterms:created xsi:type="dcterms:W3CDTF">2016-11-16T12:02:07Z</dcterms:created>
  <dcterms:modified xsi:type="dcterms:W3CDTF">2016-11-18T07:09:14Z</dcterms:modified>
</cp:coreProperties>
</file>