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8" r:id="rId2"/>
    <p:sldId id="257" r:id="rId3"/>
    <p:sldId id="259" r:id="rId4"/>
    <p:sldId id="260" r:id="rId5"/>
    <p:sldId id="299" r:id="rId6"/>
    <p:sldId id="300" r:id="rId7"/>
    <p:sldId id="261" r:id="rId8"/>
    <p:sldId id="262" r:id="rId9"/>
    <p:sldId id="256" r:id="rId10"/>
    <p:sldId id="264" r:id="rId11"/>
    <p:sldId id="263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6" r:id="rId23"/>
    <p:sldId id="278" r:id="rId24"/>
    <p:sldId id="280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  <p:sldId id="290" r:id="rId35"/>
    <p:sldId id="301" r:id="rId36"/>
    <p:sldId id="292" r:id="rId37"/>
    <p:sldId id="302" r:id="rId38"/>
    <p:sldId id="294" r:id="rId39"/>
    <p:sldId id="296" r:id="rId40"/>
    <p:sldId id="297" r:id="rId41"/>
    <p:sldId id="298" r:id="rId42"/>
    <p:sldId id="267" r:id="rId43"/>
    <p:sldId id="279" r:id="rId44"/>
    <p:sldId id="293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122"/>
  </p:normalViewPr>
  <p:slideViewPr>
    <p:cSldViewPr snapToGrid="0" snapToObjects="1">
      <p:cViewPr>
        <p:scale>
          <a:sx n="100" d="100"/>
          <a:sy n="100" d="100"/>
        </p:scale>
        <p:origin x="920" y="240"/>
      </p:cViewPr>
      <p:guideLst/>
    </p:cSldViewPr>
  </p:slideViewPr>
  <p:outlineViewPr>
    <p:cViewPr>
      <p:scale>
        <a:sx n="35" d="100"/>
        <a:sy n="3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2.xml"/><Relationship Id="rId2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90A2-13DE-BF43-984F-48361359C5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D39C1-435C-0A4F-9948-388038742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70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39C1-435C-0A4F-9948-3880387420D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91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It sounds</a:t>
            </a:r>
            <a:r>
              <a:rPr kumimoji="1" lang="en-US" altLang="zh-CN" baseline="0" dirty="0" smtClean="0"/>
              <a:t> like seq2seq model is learning templates.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39C1-435C-0A4F-9948-3880387420D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67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39C1-435C-0A4F-9948-3880387420D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7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EDC37-8BC9-3C48-85AA-1BB0D70DDEBF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82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39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1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9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6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7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7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1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8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65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00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55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554C-5ED2-3742-A330-3B37939EFECD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FB55-C5EC-0044-B7D0-11396928F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3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image" Target="../media/image55.png"/><Relationship Id="rId29" Type="http://schemas.openxmlformats.org/officeDocument/2006/relationships/image" Target="../media/image5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1196" y="2705725"/>
            <a:ext cx="10169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My New Research Direction:</a:t>
            </a:r>
          </a:p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Question Generation </a:t>
            </a:r>
            <a:endParaRPr kumimoji="1"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4129" y="5112325"/>
            <a:ext cx="7053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KB Triples:      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{Shenglei, is schoolmate of , Shanshan}</a:t>
            </a:r>
          </a:p>
          <a:p>
            <a:r>
              <a:rPr kumimoji="1"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{Kenny, supervise, Kangqi}</a:t>
            </a:r>
          </a:p>
          <a:p>
            <a:r>
              <a:rPr kumimoji="1" lang="en-US" altLang="zh-CN" sz="24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i="1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{Kenny, direct, ADAPT}</a:t>
            </a:r>
            <a:endParaRPr kumimoji="1" lang="zh-CN" altLang="en-US" sz="2400" i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626" y="704193"/>
            <a:ext cx="562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Structured data: KB triples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2029875" y="1292855"/>
            <a:ext cx="7485791" cy="3821621"/>
            <a:chOff x="2029875" y="1292855"/>
            <a:chExt cx="7485791" cy="3821621"/>
          </a:xfrm>
        </p:grpSpPr>
        <p:pic>
          <p:nvPicPr>
            <p:cNvPr id="12" name="图片 1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5666" y="2430920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817" y="3686978"/>
              <a:ext cx="900000" cy="921774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822" y="1292855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18" name="图片 17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875" y="3482611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21" name="图片 20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089" y="1566625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25" name="图片 24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574" y="2438197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</p:pic>
        <p:cxnSp>
          <p:nvCxnSpPr>
            <p:cNvPr id="27" name="直线箭头连接符 26"/>
            <p:cNvCxnSpPr>
              <a:stCxn id="25" idx="1"/>
              <a:endCxn id="21" idx="6"/>
            </p:cNvCxnSpPr>
            <p:nvPr/>
          </p:nvCxnSpPr>
          <p:spPr>
            <a:xfrm flipH="1" flipV="1">
              <a:off x="3048089" y="2016625"/>
              <a:ext cx="1255287" cy="553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 rot="1549071">
              <a:off x="3218990" y="193662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supervise</a:t>
              </a:r>
              <a:endParaRPr kumimoji="1" lang="zh-CN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3" name="直线箭头连接符 32"/>
            <p:cNvCxnSpPr>
              <a:stCxn id="25" idx="3"/>
              <a:endCxn id="18" idx="6"/>
            </p:cNvCxnSpPr>
            <p:nvPr/>
          </p:nvCxnSpPr>
          <p:spPr>
            <a:xfrm flipH="1">
              <a:off x="2929875" y="3206395"/>
              <a:ext cx="1373501" cy="726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19902902">
              <a:off x="2918049" y="320568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supervise</a:t>
              </a:r>
              <a:endParaRPr kumimoji="1" lang="zh-CN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7" name="直线箭头连接符 36"/>
            <p:cNvCxnSpPr>
              <a:stCxn id="25" idx="7"/>
              <a:endCxn id="15" idx="3"/>
            </p:cNvCxnSpPr>
            <p:nvPr/>
          </p:nvCxnSpPr>
          <p:spPr>
            <a:xfrm flipV="1">
              <a:off x="4939772" y="2061053"/>
              <a:ext cx="1143852" cy="5089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 rot="20295428">
              <a:off x="4818894" y="2021996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supervise</a:t>
              </a:r>
              <a:endParaRPr kumimoji="1" lang="zh-CN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直线箭头连接符 41"/>
            <p:cNvCxnSpPr>
              <a:stCxn id="25" idx="6"/>
              <a:endCxn id="12" idx="2"/>
            </p:cNvCxnSpPr>
            <p:nvPr/>
          </p:nvCxnSpPr>
          <p:spPr>
            <a:xfrm flipV="1">
              <a:off x="5071574" y="2880920"/>
              <a:ext cx="3544092" cy="7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5400768" y="2511588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supervise</a:t>
              </a:r>
              <a:endParaRPr kumimoji="1" lang="zh-CN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6" name="直线箭头连接符 45"/>
            <p:cNvCxnSpPr>
              <a:stCxn id="25" idx="5"/>
              <a:endCxn id="14" idx="1"/>
            </p:cNvCxnSpPr>
            <p:nvPr/>
          </p:nvCxnSpPr>
          <p:spPr>
            <a:xfrm>
              <a:off x="4939772" y="3206395"/>
              <a:ext cx="1492847" cy="615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 rot="1399012">
              <a:off x="5270953" y="317401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supervise</a:t>
              </a:r>
              <a:endParaRPr kumimoji="1" lang="zh-CN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6" name="直线箭头连接符 65"/>
            <p:cNvCxnSpPr>
              <a:stCxn id="12" idx="4"/>
            </p:cNvCxnSpPr>
            <p:nvPr/>
          </p:nvCxnSpPr>
          <p:spPr>
            <a:xfrm flipH="1">
              <a:off x="7200817" y="3330920"/>
              <a:ext cx="1864849" cy="816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 rot="20219978">
              <a:off x="7149021" y="3419716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Times New Roman" charset="0"/>
                  <a:ea typeface="Times New Roman" charset="0"/>
                  <a:cs typeface="Times New Roman" charset="0"/>
                </a:rPr>
                <a:t>is schoolmate of</a:t>
              </a:r>
              <a:endParaRPr kumimoji="1" lang="zh-CN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69" name="图片 68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346" y="4214476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</p:pic>
        <p:cxnSp>
          <p:nvCxnSpPr>
            <p:cNvPr id="71" name="直线箭头连接符 70"/>
            <p:cNvCxnSpPr>
              <a:stCxn id="25" idx="4"/>
              <a:endCxn id="69" idx="0"/>
            </p:cNvCxnSpPr>
            <p:nvPr/>
          </p:nvCxnSpPr>
          <p:spPr>
            <a:xfrm flipH="1">
              <a:off x="4615346" y="3338197"/>
              <a:ext cx="6228" cy="876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4201089" y="363730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Times New Roman" charset="0"/>
                  <a:ea typeface="Times New Roman" charset="0"/>
                  <a:cs typeface="Times New Roman" charset="0"/>
                </a:rPr>
                <a:t>direct</a:t>
              </a:r>
              <a:endParaRPr kumimoji="1" lang="zh-CN" alt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9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1467" y="902043"/>
            <a:ext cx="313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Task definition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288" y="2047906"/>
            <a:ext cx="1191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KB Triples:       </a:t>
            </a:r>
            <a:r>
              <a:rPr kumimoji="1"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{fires_creek, contained_by, nantahala_national</a:t>
            </a:r>
            <a:r>
              <a:rPr kumimoji="1" lang="en-US" altLang="zh-CN" sz="3200" i="1" dirty="0">
                <a:latin typeface="Times New Roman" charset="0"/>
                <a:ea typeface="Times New Roman" charset="0"/>
                <a:cs typeface="Times New Roman" charset="0"/>
              </a:rPr>
              <a:t>_</a:t>
            </a:r>
            <a:r>
              <a:rPr kumimoji="1"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forest}</a:t>
            </a:r>
            <a:endParaRPr kumimoji="1" lang="zh-CN" altLang="en-US" sz="3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677" y="4807958"/>
            <a:ext cx="9755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Generated Questions:         </a:t>
            </a:r>
            <a:r>
              <a:rPr kumimoji="1" lang="en-US" altLang="zh-CN" sz="3200" i="1" dirty="0" smtClean="0">
                <a:latin typeface="Times New Roman" charset="0"/>
                <a:ea typeface="Times New Roman" charset="0"/>
                <a:cs typeface="Times New Roman" charset="0"/>
              </a:rPr>
              <a:t>Which forest is Fires Creek in?</a:t>
            </a:r>
            <a:endParaRPr kumimoji="1" lang="zh-CN" altLang="en-US" sz="32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连接符 15"/>
          <p:cNvCxnSpPr/>
          <p:nvPr/>
        </p:nvCxnSpPr>
        <p:spPr>
          <a:xfrm>
            <a:off x="3262595" y="2632681"/>
            <a:ext cx="16924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5312423" y="2630795"/>
            <a:ext cx="1940993" cy="56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7490936" y="2632681"/>
            <a:ext cx="40626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39463" y="2986622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Entity (Subject)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04184" y="2986623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Entity (Object)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13931" y="2985786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Relationship</a:t>
            </a:r>
            <a:endParaRPr kumimoji="1" lang="zh-CN" altLang="en-US" sz="2400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6944497" y="3682314"/>
            <a:ext cx="0" cy="10256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944497" y="3956399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models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1467" y="902043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1467" y="1662598"/>
            <a:ext cx="11081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QA systems meet the bottleneck because of the lack of labeled data</a:t>
            </a:r>
          </a:p>
          <a:p>
            <a:pPr marL="514350" indent="-514350">
              <a:buAutoNum type="arabicPeriod"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Existing synthetic labeled datasets are generated from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templated-base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human annotation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approaches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8053" y="362670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Goal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1467" y="4359537"/>
            <a:ext cx="11081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Propose an approach that could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automatically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generate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large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high-quality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labeled dataset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efficiently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27" y="1156967"/>
            <a:ext cx="8636000" cy="5240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507" y="530903"/>
            <a:ext cx="402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27" y="1156967"/>
            <a:ext cx="8636000" cy="5240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507" y="530903"/>
            <a:ext cx="402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3627" y="4650377"/>
            <a:ext cx="1283710" cy="78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016" y="723108"/>
            <a:ext cx="16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TransE</a:t>
            </a:r>
            <a:endParaRPr lang="en-US" altLang="zh-CN" sz="36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870" y="5920486"/>
            <a:ext cx="4900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Bordes Antoine et al. Translating Embeddings for Modeling Multi-relational Data. In Advances in Neural Information Processing Systems (NIPS), 2013.</a:t>
            </a:r>
            <a:endParaRPr kumimoji="1" lang="zh-CN" altLang="en-US" sz="11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4639476" y="1989718"/>
            <a:ext cx="2345303" cy="2476883"/>
            <a:chOff x="3169297" y="1987855"/>
            <a:chExt cx="2345303" cy="2476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208456" y="1987855"/>
                  <a:ext cx="224112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456" y="1987855"/>
                  <a:ext cx="224112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169297" y="3972295"/>
                  <a:ext cx="226023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297" y="3972295"/>
                  <a:ext cx="226023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208456" y="2981771"/>
                  <a:ext cx="230614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456" y="2981771"/>
                  <a:ext cx="2306144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016" y="723108"/>
            <a:ext cx="16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TransE</a:t>
            </a:r>
            <a:endParaRPr lang="en-US" altLang="zh-CN" sz="36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870" y="5920486"/>
            <a:ext cx="4900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Bordes Antoine et al. Translating Embeddings for Modeling Multi-relational Data. In Advances in Neural Information Processing Systems (NIPS), 2013.</a:t>
            </a:r>
            <a:endParaRPr kumimoji="1" lang="zh-CN" altLang="en-US" sz="11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639476" y="1989718"/>
            <a:ext cx="2345303" cy="2476883"/>
            <a:chOff x="3169297" y="1987855"/>
            <a:chExt cx="2345303" cy="2476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208456" y="1987855"/>
                  <a:ext cx="224112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456" y="1987855"/>
                  <a:ext cx="224112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169297" y="3972295"/>
                  <a:ext cx="226023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297" y="3972295"/>
                  <a:ext cx="226023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208456" y="2981771"/>
                  <a:ext cx="230614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456" y="2981771"/>
                  <a:ext cx="2306144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016" y="723108"/>
            <a:ext cx="16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TransE</a:t>
            </a:r>
            <a:endParaRPr lang="en-US" altLang="zh-CN" sz="36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870" y="5920486"/>
            <a:ext cx="4900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Bordes Antoine et al. Translating Embeddings for Modeling Multi-relational Data. In Advances in Neural Information Processing Systems (NIPS), 2013.</a:t>
            </a:r>
            <a:endParaRPr kumimoji="1" lang="zh-CN" altLang="en-US" sz="11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735188" y="2790151"/>
                <a:ext cx="6721623" cy="894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charset="0"/>
                        </a:rPr>
                        <m:t>𝑙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𝑜𝑠𝑠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24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zh-CN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88" y="2790151"/>
                <a:ext cx="6721623" cy="894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14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016" y="723108"/>
            <a:ext cx="16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TransE</a:t>
            </a:r>
            <a:endParaRPr lang="en-US" altLang="zh-CN" sz="36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870" y="5920486"/>
            <a:ext cx="4900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Bordes Antoine et al. Translating Embeddings for Modeling Multi-relational Data. In Advances in Neural Information Processing Systems (NIPS), 2013.</a:t>
            </a:r>
            <a:endParaRPr kumimoji="1" lang="zh-CN" altLang="en-US" sz="11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58095" y="1890637"/>
                <a:ext cx="732020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If</a:t>
                </a:r>
                <a:r>
                  <a:rPr kumimoji="1" lang="en-US" altLang="zh-CN" sz="3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{subject, relationship, object} </a:t>
                </a:r>
                <a:r>
                  <a:rPr kumimoji="1" lang="en-US" altLang="zh-CN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holds,</a:t>
                </a:r>
              </a:p>
              <a:p>
                <a:endParaRPr kumimoji="1" lang="en-US" altLang="zh-CN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CN" sz="3600" dirty="0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kumimoji="1" lang="en-US" altLang="zh-CN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endParaRPr kumimoji="1" lang="en-US" altLang="zh-CN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en-US" altLang="zh-CN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CN" sz="3600" dirty="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  <a:r>
                  <a:rPr kumimoji="1" lang="en-US" altLang="zh-CN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≉</m:t>
                    </m:r>
                    <m:sSub>
                      <m:sSubPr>
                        <m:ctrlP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95" y="1890637"/>
                <a:ext cx="7320209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2498" t="-3404" r="-1749" b="-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016" y="723108"/>
            <a:ext cx="16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TransE</a:t>
            </a:r>
            <a:endParaRPr lang="en-US" altLang="zh-CN" sz="36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870" y="5920486"/>
            <a:ext cx="4900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Bordes Antoine et al. Translating Embeddings for Modeling Multi-relational Data. In Advances in Neural Information Processing Systems (NIPS), 2013.</a:t>
            </a:r>
            <a:endParaRPr kumimoji="1" lang="zh-CN" altLang="en-US" sz="11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639476" y="1989718"/>
            <a:ext cx="2345303" cy="2476883"/>
            <a:chOff x="3169297" y="1987855"/>
            <a:chExt cx="2345303" cy="2476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208456" y="1987855"/>
                  <a:ext cx="224112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456" y="1987855"/>
                  <a:ext cx="2241126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169297" y="3972295"/>
                  <a:ext cx="226023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297" y="3972295"/>
                  <a:ext cx="226023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208456" y="2981771"/>
                  <a:ext cx="230614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32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456" y="2981771"/>
                  <a:ext cx="2306144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16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6350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823857" y="716693"/>
            <a:ext cx="25442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 smtClean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zh-CN" altLang="en-US" sz="4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2880" y="1757756"/>
            <a:ext cx="54745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Task Definition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Main Sub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asks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Paper 1 based on sub task 1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Paper 2 based on sub task 2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</a:p>
        </p:txBody>
      </p:sp>
      <p:sp>
        <p:nvSpPr>
          <p:cNvPr id="1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27" y="1156967"/>
            <a:ext cx="8636000" cy="5240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507" y="530903"/>
            <a:ext cx="402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3627" y="4650377"/>
            <a:ext cx="1283710" cy="78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17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507" y="530903"/>
            <a:ext cx="29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Training Data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889" y="1538822"/>
            <a:ext cx="598593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SimpleQuestion: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Paired dataset </a:t>
            </a:r>
            <a:r>
              <a:rPr kumimoji="1" lang="mr-IN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(KB triple, question)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Human annotated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"/>
          <a:stretch/>
        </p:blipFill>
        <p:spPr>
          <a:xfrm>
            <a:off x="38100" y="3502757"/>
            <a:ext cx="12053058" cy="2301143"/>
          </a:xfrm>
          <a:prstGeom prst="rect">
            <a:avLst/>
          </a:prstGeom>
        </p:spPr>
      </p:pic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18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507" y="530903"/>
            <a:ext cx="29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Training Data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889" y="1538822"/>
            <a:ext cx="598593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SimpleQuestion: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Paired dataset </a:t>
            </a:r>
            <a:r>
              <a:rPr kumimoji="1" lang="mr-IN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(KB triple, question)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Human annotated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56" y="2878443"/>
            <a:ext cx="5219700" cy="3271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19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507" y="530903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Seq2Seq Model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416352"/>
            <a:ext cx="8026400" cy="4541129"/>
          </a:xfrm>
          <a:prstGeom prst="rect">
            <a:avLst/>
          </a:prstGeom>
        </p:spPr>
      </p:pic>
      <p:sp>
        <p:nvSpPr>
          <p:cNvPr id="9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4630" y="1569991"/>
            <a:ext cx="957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Existing Questions in this naïve </a:t>
            </a:r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seq2seq model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4630" y="2533799"/>
            <a:ext cx="99501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 knowledge graph covered in SimpleQuestion is very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sparse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How to deal with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unseen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subject? 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2430" y="757191"/>
            <a:ext cx="662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Deal with sparse KG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1257146" y="2044227"/>
            <a:ext cx="1990794" cy="1800586"/>
            <a:chOff x="1257146" y="2044227"/>
            <a:chExt cx="1990794" cy="1800586"/>
          </a:xfrm>
        </p:grpSpPr>
        <p:grpSp>
          <p:nvGrpSpPr>
            <p:cNvPr id="10" name="组 9"/>
            <p:cNvGrpSpPr/>
            <p:nvPr/>
          </p:nvGrpSpPr>
          <p:grpSpPr>
            <a:xfrm>
              <a:off x="1257146" y="2044227"/>
              <a:ext cx="1103507" cy="900000"/>
              <a:chOff x="926946" y="1980692"/>
              <a:chExt cx="1103507" cy="90000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028700" y="1980692"/>
                <a:ext cx="900000" cy="9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26946" y="2230637"/>
                <a:ext cx="11035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Entity A</a:t>
                </a:r>
                <a:endParaRPr kumimoji="1" lang="zh-CN" altLang="en-US" sz="2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2144753" y="2944813"/>
              <a:ext cx="1103187" cy="900000"/>
              <a:chOff x="926946" y="1980692"/>
              <a:chExt cx="1103187" cy="9000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028700" y="1980692"/>
                <a:ext cx="900000" cy="90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26946" y="2230637"/>
                <a:ext cx="11031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Entity B</a:t>
                </a:r>
                <a:endParaRPr kumimoji="1" lang="zh-CN" altLang="en-US" sz="2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16" name="直线箭头连接符 15"/>
            <p:cNvCxnSpPr>
              <a:stCxn id="4" idx="5"/>
              <a:endCxn id="13" idx="1"/>
            </p:cNvCxnSpPr>
            <p:nvPr/>
          </p:nvCxnSpPr>
          <p:spPr>
            <a:xfrm>
              <a:off x="2127098" y="2812425"/>
              <a:ext cx="251211" cy="2641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6730809" y="1965530"/>
            <a:ext cx="1103507" cy="900000"/>
            <a:chOff x="926946" y="1980692"/>
            <a:chExt cx="1103507" cy="900000"/>
          </a:xfrm>
        </p:grpSpPr>
        <p:sp>
          <p:nvSpPr>
            <p:cNvPr id="24" name="椭圆 23"/>
            <p:cNvSpPr/>
            <p:nvPr/>
          </p:nvSpPr>
          <p:spPr>
            <a:xfrm>
              <a:off x="1028700" y="1980692"/>
              <a:ext cx="900000" cy="90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26946" y="2230637"/>
              <a:ext cx="110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latin typeface="Times New Roman" charset="0"/>
                  <a:ea typeface="Times New Roman" charset="0"/>
                  <a:cs typeface="Times New Roman" charset="0"/>
                </a:rPr>
                <a:t>Entity A</a:t>
              </a:r>
              <a:endPara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737575" y="4033479"/>
            <a:ext cx="1103187" cy="900000"/>
            <a:chOff x="926946" y="1980692"/>
            <a:chExt cx="1103187" cy="900000"/>
          </a:xfrm>
        </p:grpSpPr>
        <p:sp>
          <p:nvSpPr>
            <p:cNvPr id="22" name="椭圆 21"/>
            <p:cNvSpPr/>
            <p:nvPr/>
          </p:nvSpPr>
          <p:spPr>
            <a:xfrm>
              <a:off x="1028700" y="1980692"/>
              <a:ext cx="900000" cy="90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26946" y="2230637"/>
              <a:ext cx="1103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latin typeface="Times New Roman" charset="0"/>
                  <a:ea typeface="Times New Roman" charset="0"/>
                  <a:cs typeface="Times New Roman" charset="0"/>
                </a:rPr>
                <a:t>Entity B</a:t>
              </a:r>
              <a:endParaRPr kumimoji="1" lang="zh-CN" altLang="en-US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1" name="直线箭头连接符 20"/>
          <p:cNvCxnSpPr>
            <a:stCxn id="24" idx="5"/>
            <a:endCxn id="22" idx="1"/>
          </p:cNvCxnSpPr>
          <p:nvPr/>
        </p:nvCxnSpPr>
        <p:spPr>
          <a:xfrm>
            <a:off x="7600761" y="2733728"/>
            <a:ext cx="1370370" cy="14315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31242" y="512875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Dense KG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82562" y="5128752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Sparse KG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2430" y="757191"/>
            <a:ext cx="669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Deal with sparse KG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2431" y="1654086"/>
            <a:ext cx="9485289" cy="1953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Expand the dataset for training transE model.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 additional data is extracted from Freebase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The additional data need to be compatible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 SimpleQuestion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5283200" y="3098800"/>
            <a:ext cx="4508500" cy="509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10549" y="3858518"/>
            <a:ext cx="6771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Could add more relations to the entities in SimpleQuestion</a:t>
            </a:r>
            <a:endParaRPr kumimoji="1" lang="zh-CN" altLang="en-US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584" y="564157"/>
            <a:ext cx="670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Deal with sparse KG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2174" y="5269755"/>
            <a:ext cx="431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Without additional Freebase facts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62" name="组 161"/>
          <p:cNvGrpSpPr/>
          <p:nvPr/>
        </p:nvGrpSpPr>
        <p:grpSpPr>
          <a:xfrm>
            <a:off x="1206331" y="1919375"/>
            <a:ext cx="3066378" cy="2815291"/>
            <a:chOff x="1226750" y="1583522"/>
            <a:chExt cx="3066378" cy="2815291"/>
          </a:xfrm>
        </p:grpSpPr>
        <p:sp>
          <p:nvSpPr>
            <p:cNvPr id="15" name="椭圆 14"/>
            <p:cNvSpPr/>
            <p:nvPr/>
          </p:nvSpPr>
          <p:spPr>
            <a:xfrm>
              <a:off x="2549959" y="1583522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023128" y="2478781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231006" y="4128813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226750" y="2472228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002656" y="4128813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" name="直线箭头连接符 25"/>
            <p:cNvCxnSpPr>
              <a:stCxn id="15" idx="3"/>
              <a:endCxn id="31" idx="6"/>
            </p:cNvCxnSpPr>
            <p:nvPr/>
          </p:nvCxnSpPr>
          <p:spPr>
            <a:xfrm flipH="1">
              <a:off x="1496750" y="1813981"/>
              <a:ext cx="1092750" cy="79324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>
              <a:stCxn id="15" idx="5"/>
              <a:endCxn id="27" idx="2"/>
            </p:cNvCxnSpPr>
            <p:nvPr/>
          </p:nvCxnSpPr>
          <p:spPr>
            <a:xfrm>
              <a:off x="2780418" y="1813981"/>
              <a:ext cx="1242710" cy="7998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31" idx="4"/>
              <a:endCxn id="28" idx="0"/>
            </p:cNvCxnSpPr>
            <p:nvPr/>
          </p:nvCxnSpPr>
          <p:spPr>
            <a:xfrm>
              <a:off x="1361750" y="2742228"/>
              <a:ext cx="4256" cy="138658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28" idx="6"/>
              <a:endCxn id="32" idx="2"/>
            </p:cNvCxnSpPr>
            <p:nvPr/>
          </p:nvCxnSpPr>
          <p:spPr>
            <a:xfrm>
              <a:off x="1501006" y="4263813"/>
              <a:ext cx="250165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6629726" y="5269754"/>
            <a:ext cx="391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With additional Freebase facts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63" name="组 162"/>
          <p:cNvGrpSpPr/>
          <p:nvPr/>
        </p:nvGrpSpPr>
        <p:grpSpPr>
          <a:xfrm>
            <a:off x="6096000" y="1671235"/>
            <a:ext cx="4206433" cy="3148925"/>
            <a:chOff x="6017595" y="1345347"/>
            <a:chExt cx="4206433" cy="3148925"/>
          </a:xfrm>
        </p:grpSpPr>
        <p:sp>
          <p:nvSpPr>
            <p:cNvPr id="117" name="椭圆 116"/>
            <p:cNvSpPr/>
            <p:nvPr/>
          </p:nvSpPr>
          <p:spPr>
            <a:xfrm>
              <a:off x="8480859" y="1678981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954028" y="2574240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61906" y="4224272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7157650" y="2567687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9933556" y="4224272"/>
              <a:ext cx="270000" cy="27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2" name="直线箭头连接符 121"/>
            <p:cNvCxnSpPr/>
            <p:nvPr/>
          </p:nvCxnSpPr>
          <p:spPr>
            <a:xfrm flipH="1">
              <a:off x="7427650" y="1909440"/>
              <a:ext cx="1092750" cy="79324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8711318" y="1909440"/>
              <a:ext cx="1242710" cy="7998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/>
            <p:cNvCxnSpPr/>
            <p:nvPr/>
          </p:nvCxnSpPr>
          <p:spPr>
            <a:xfrm>
              <a:off x="7292650" y="2837687"/>
              <a:ext cx="4256" cy="138658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/>
            <p:cNvCxnSpPr/>
            <p:nvPr/>
          </p:nvCxnSpPr>
          <p:spPr>
            <a:xfrm>
              <a:off x="7431906" y="4359272"/>
              <a:ext cx="250165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7079797" y="1345347"/>
              <a:ext cx="270000" cy="27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494726" y="3260979"/>
              <a:ext cx="270000" cy="27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017595" y="2169743"/>
              <a:ext cx="270000" cy="27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9660455" y="1674793"/>
              <a:ext cx="270000" cy="27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5" name="直线箭头连接符 134"/>
            <p:cNvCxnSpPr>
              <a:stCxn id="120" idx="5"/>
              <a:endCxn id="121" idx="1"/>
            </p:cNvCxnSpPr>
            <p:nvPr/>
          </p:nvCxnSpPr>
          <p:spPr>
            <a:xfrm>
              <a:off x="7388109" y="2798146"/>
              <a:ext cx="2584988" cy="14656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/>
            <p:cNvCxnSpPr>
              <a:stCxn id="118" idx="4"/>
              <a:endCxn id="121" idx="0"/>
            </p:cNvCxnSpPr>
            <p:nvPr/>
          </p:nvCxnSpPr>
          <p:spPr>
            <a:xfrm flipH="1">
              <a:off x="10068556" y="2844240"/>
              <a:ext cx="20472" cy="1380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/>
            <p:cNvCxnSpPr>
              <a:stCxn id="120" idx="6"/>
              <a:endCxn id="118" idx="2"/>
            </p:cNvCxnSpPr>
            <p:nvPr/>
          </p:nvCxnSpPr>
          <p:spPr>
            <a:xfrm>
              <a:off x="7427650" y="2702687"/>
              <a:ext cx="2526378" cy="65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/>
            <p:cNvCxnSpPr>
              <a:stCxn id="120" idx="3"/>
              <a:endCxn id="131" idx="7"/>
            </p:cNvCxnSpPr>
            <p:nvPr/>
          </p:nvCxnSpPr>
          <p:spPr>
            <a:xfrm flipH="1">
              <a:off x="6725185" y="2798146"/>
              <a:ext cx="472006" cy="5023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/>
            <p:cNvCxnSpPr>
              <a:stCxn id="132" idx="7"/>
              <a:endCxn id="130" idx="3"/>
            </p:cNvCxnSpPr>
            <p:nvPr/>
          </p:nvCxnSpPr>
          <p:spPr>
            <a:xfrm flipV="1">
              <a:off x="6248054" y="1575806"/>
              <a:ext cx="871284" cy="63347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箭头连接符 148"/>
            <p:cNvCxnSpPr>
              <a:stCxn id="130" idx="6"/>
              <a:endCxn id="117" idx="2"/>
            </p:cNvCxnSpPr>
            <p:nvPr/>
          </p:nvCxnSpPr>
          <p:spPr>
            <a:xfrm>
              <a:off x="7349797" y="1480347"/>
              <a:ext cx="1131062" cy="333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箭头连接符 151"/>
            <p:cNvCxnSpPr>
              <a:stCxn id="117" idx="6"/>
              <a:endCxn id="133" idx="2"/>
            </p:cNvCxnSpPr>
            <p:nvPr/>
          </p:nvCxnSpPr>
          <p:spPr>
            <a:xfrm flipV="1">
              <a:off x="8750859" y="1809793"/>
              <a:ext cx="909596" cy="41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箭头连接符 154"/>
            <p:cNvCxnSpPr>
              <a:stCxn id="130" idx="5"/>
            </p:cNvCxnSpPr>
            <p:nvPr/>
          </p:nvCxnSpPr>
          <p:spPr>
            <a:xfrm>
              <a:off x="7310256" y="1575806"/>
              <a:ext cx="2662841" cy="27172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32" idx="4"/>
              <a:endCxn id="131" idx="0"/>
            </p:cNvCxnSpPr>
            <p:nvPr/>
          </p:nvCxnSpPr>
          <p:spPr>
            <a:xfrm>
              <a:off x="6152595" y="2439743"/>
              <a:ext cx="477131" cy="82123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160"/>
            <p:cNvCxnSpPr>
              <a:stCxn id="130" idx="4"/>
              <a:endCxn id="131" idx="0"/>
            </p:cNvCxnSpPr>
            <p:nvPr/>
          </p:nvCxnSpPr>
          <p:spPr>
            <a:xfrm flipH="1">
              <a:off x="6629726" y="1615347"/>
              <a:ext cx="585071" cy="16456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24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584" y="564157"/>
            <a:ext cx="66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Deal with sparse KG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1765300"/>
            <a:ext cx="11230475" cy="3454400"/>
          </a:xfrm>
          <a:prstGeom prst="rect">
            <a:avLst/>
          </a:prstGeom>
        </p:spPr>
      </p:pic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584" y="564157"/>
            <a:ext cx="66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Deal with unseen subject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7063" y="1574800"/>
            <a:ext cx="9865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Borrow the idea of placeholder from [Luong et al. 2015] who used to deal with rare words in NMT.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Replace the subject in question with “placeholder”</a:t>
            </a:r>
            <a:endParaRPr kumimoji="1"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95990"/>
              </p:ext>
            </p:extLst>
          </p:nvPr>
        </p:nvGraphicFramePr>
        <p:xfrm>
          <a:off x="807780" y="3847512"/>
          <a:ext cx="10266619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2575"/>
                <a:gridCol w="7084044"/>
              </a:tblGrid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Fact: 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{fires</a:t>
                      </a:r>
                      <a:r>
                        <a:rPr lang="en-US" altLang="zh-CN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_</a:t>
                      </a: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creek, contained</a:t>
                      </a:r>
                      <a:r>
                        <a:rPr lang="en-US" altLang="zh-CN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_</a:t>
                      </a: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by, nantahala</a:t>
                      </a:r>
                      <a:r>
                        <a:rPr lang="en-US" altLang="zh-CN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_</a:t>
                      </a: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national</a:t>
                      </a:r>
                      <a:r>
                        <a:rPr lang="en-US" altLang="zh-CN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_</a:t>
                      </a: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forest} </a:t>
                      </a:r>
                      <a:endParaRPr lang="en-US" altLang="zh-CN" sz="2400" i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GT Question: 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Which forest is </a:t>
                      </a:r>
                      <a:r>
                        <a:rPr lang="zh-CN" altLang="en-US" sz="2400" i="1" dirty="0" smtClean="0">
                          <a:solidFill>
                            <a:srgbClr val="FF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Fires Creek </a:t>
                      </a: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in?</a:t>
                      </a:r>
                      <a:endParaRPr lang="en-US" altLang="zh-CN" sz="2400" i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Modified Question: 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Which forest is 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&lt;placeholder&gt; </a:t>
                      </a:r>
                      <a:r>
                        <a:rPr lang="zh-CN" altLang="en-US" sz="24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in?</a:t>
                      </a:r>
                      <a:endParaRPr lang="en-US" altLang="zh-CN" sz="2400" i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26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4276"/>
            <a:ext cx="21449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 Definition(1/5)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2" y="2032245"/>
            <a:ext cx="5205970" cy="31553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71" y="2073059"/>
            <a:ext cx="6390830" cy="31145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932" y="939473"/>
            <a:ext cx="695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Task A: Generate questions from paragraph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3932" y="5877237"/>
            <a:ext cx="5540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err="1" smtClean="0">
                <a:latin typeface="Times New Roman" charset="0"/>
                <a:ea typeface="Times New Roman" charset="0"/>
                <a:cs typeface="Times New Roman" charset="0"/>
              </a:rPr>
              <a:t>Vasile</a:t>
            </a:r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100" i="1" dirty="0" err="1" smtClean="0">
                <a:latin typeface="Times New Roman" charset="0"/>
                <a:ea typeface="Times New Roman" charset="0"/>
                <a:cs typeface="Times New Roman" charset="0"/>
              </a:rPr>
              <a:t>Rus</a:t>
            </a:r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 et al. The first question generation shared task evaluation challenge. In Proceedings of the 6th International Natural Language Generation Conference, 2010,  page 253.</a:t>
            </a:r>
            <a:endParaRPr kumimoji="1" lang="zh-CN" altLang="en-US" sz="11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41515" y="1615766"/>
            <a:ext cx="450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Unsolved Questions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0936" y="2533799"/>
            <a:ext cx="65501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How to deal with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unseen relationships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kumimoji="1" lang="en-US" altLang="zh-CN" sz="2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How to deal with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unseen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subject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type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? 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970" y="5877237"/>
            <a:ext cx="7083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err="1" smtClean="0">
                <a:latin typeface="Times New Roman" charset="0"/>
                <a:ea typeface="Times New Roman" charset="0"/>
                <a:cs typeface="Times New Roman" charset="0"/>
              </a:rPr>
              <a:t>Hady</a:t>
            </a:r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100" i="1" dirty="0" err="1">
                <a:latin typeface="Times New Roman" charset="0"/>
                <a:ea typeface="Times New Roman" charset="0"/>
                <a:cs typeface="Times New Roman" charset="0"/>
              </a:rPr>
              <a:t>ElSahar</a:t>
            </a:r>
            <a:r>
              <a:rPr kumimoji="1" lang="en-US" altLang="zh-CN" sz="1100" i="1" dirty="0">
                <a:latin typeface="Times New Roman" charset="0"/>
                <a:ea typeface="Times New Roman" charset="0"/>
                <a:cs typeface="Times New Roman" charset="0"/>
              </a:rPr>
              <a:t>, Christophe </a:t>
            </a:r>
            <a:r>
              <a:rPr kumimoji="1" lang="en-US" altLang="zh-CN" sz="1100" i="1" dirty="0" err="1">
                <a:latin typeface="Times New Roman" charset="0"/>
                <a:ea typeface="Times New Roman" charset="0"/>
                <a:cs typeface="Times New Roman" charset="0"/>
              </a:rPr>
              <a:t>Gravier</a:t>
            </a:r>
            <a:r>
              <a:rPr kumimoji="1" lang="en-US" altLang="zh-CN" sz="1100" i="1" dirty="0">
                <a:latin typeface="Times New Roman" charset="0"/>
                <a:ea typeface="Times New Roman" charset="0"/>
                <a:cs typeface="Times New Roman" charset="0"/>
              </a:rPr>
              <a:t>, </a:t>
            </a:r>
            <a:r>
              <a:rPr kumimoji="1" lang="en-US" altLang="zh-CN" sz="1100" i="1" dirty="0" err="1">
                <a:latin typeface="Times New Roman" charset="0"/>
                <a:ea typeface="Times New Roman" charset="0"/>
                <a:cs typeface="Times New Roman" charset="0"/>
              </a:rPr>
              <a:t>Frédérique</a:t>
            </a:r>
            <a:r>
              <a:rPr kumimoji="1" lang="en-US" altLang="zh-CN" sz="11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100" i="1" dirty="0" err="1">
                <a:latin typeface="Times New Roman" charset="0"/>
                <a:ea typeface="Times New Roman" charset="0"/>
                <a:cs typeface="Times New Roman" charset="0"/>
              </a:rPr>
              <a:t>Laforest</a:t>
            </a:r>
            <a:r>
              <a:rPr kumimoji="1" lang="en-US" altLang="zh-CN" sz="1100" i="1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br>
              <a:rPr kumimoji="1" lang="en-US" altLang="zh-CN" sz="11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CN" sz="1100" i="1" dirty="0">
                <a:latin typeface="Times New Roman" charset="0"/>
                <a:ea typeface="Times New Roman" charset="0"/>
                <a:cs typeface="Times New Roman" charset="0"/>
              </a:rPr>
              <a:t>Zero-Shot Question Generation from Knowledge Graphs for Unseen Predicates and Entity Types. </a:t>
            </a:r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NAACL</a:t>
            </a:r>
            <a:r>
              <a:rPr kumimoji="1" lang="en-US" altLang="zh-CN" sz="1100" i="1" dirty="0">
                <a:latin typeface="Times New Roman" charset="0"/>
                <a:ea typeface="Times New Roman" charset="0"/>
                <a:cs typeface="Times New Roman" charset="0"/>
              </a:rPr>
              <a:t> (2018)</a:t>
            </a:r>
          </a:p>
        </p:txBody>
      </p:sp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27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184" y="653057"/>
            <a:ext cx="34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Part of Results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01619"/>
              </p:ext>
            </p:extLst>
          </p:nvPr>
        </p:nvGraphicFramePr>
        <p:xfrm>
          <a:off x="787400" y="1420338"/>
          <a:ext cx="10439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8212"/>
                <a:gridCol w="4121388"/>
                <a:gridCol w="3479800"/>
              </a:tblGrid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bayuvi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dupki</a:t>
                      </a:r>
                      <a:endParaRPr lang="en-US" altLang="zh-CN" sz="2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–contained by– 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europe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where is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bayuvi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dupki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continent is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bayuvi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dupki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Illinois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–contains–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ludlow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township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is the name of a place within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illinois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is in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illinois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neo contra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–publisher– 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konami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 is the publisher for the computer videogame neo contra?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 published neo contra?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pop music 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–artists– 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nikki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flore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artist is known for pop music?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who’s an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american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singer that plays pop music?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28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184" y="653057"/>
            <a:ext cx="34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Part of Results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5159"/>
              </p:ext>
            </p:extLst>
          </p:nvPr>
        </p:nvGraphicFramePr>
        <p:xfrm>
          <a:off x="787400" y="1420338"/>
          <a:ext cx="10439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8212"/>
                <a:gridCol w="4121388"/>
                <a:gridCol w="3479800"/>
              </a:tblGrid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bayuvi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dupki</a:t>
                      </a:r>
                      <a:endParaRPr lang="en-US" altLang="zh-CN" sz="2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–contained by– 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europe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where is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bayuvi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dupki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</a:t>
                      </a:r>
                      <a:r>
                        <a:rPr lang="en-US" altLang="zh-CN" sz="24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continent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bayuvi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dupki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Illinois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–contains–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ludlow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township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is the name of </a:t>
                      </a:r>
                      <a:r>
                        <a:rPr lang="en-US" altLang="zh-CN" sz="24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place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within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illinois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is in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illinois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neo contra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–publisher– 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konami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 is the publisher for the </a:t>
                      </a:r>
                      <a:r>
                        <a:rPr lang="en-US" altLang="zh-CN" sz="24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computer videogame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neo contra?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 published neo contra?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1174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pop music </a:t>
                      </a:r>
                    </a:p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–artists– </a:t>
                      </a:r>
                    </a:p>
                    <a:p>
                      <a:pPr algn="ctr"/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nikki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flore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what artist is known for pop music?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who’s an </a:t>
                      </a:r>
                      <a:r>
                        <a:rPr lang="en-US" altLang="zh-CN" sz="2400" b="1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american</a:t>
                      </a:r>
                      <a:r>
                        <a:rPr lang="en-US" altLang="zh-CN" sz="24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singer </a:t>
                      </a:r>
                      <a:r>
                        <a:rPr lang="en-US" altLang="zh-CN" sz="2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that plays pop music?</a:t>
                      </a:r>
                      <a:endParaRPr lang="zh-CN" altLang="en-US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28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1262" y="2148658"/>
            <a:ext cx="11169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Learning to Ask: Neural Question Generation for </a:t>
            </a:r>
            <a:r>
              <a:rPr kumimoji="1" lang="en-US" altLang="zh-CN" sz="4400" b="1" smtClean="0">
                <a:latin typeface="Times New Roman" charset="0"/>
                <a:ea typeface="Times New Roman" charset="0"/>
                <a:cs typeface="Times New Roman" charset="0"/>
              </a:rPr>
              <a:t>Reading Comprehension</a:t>
            </a:r>
            <a:endParaRPr kumimoji="1"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4457" y="3788251"/>
            <a:ext cx="3214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Xinya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Du,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Junru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Shao, Claire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Cardie</a:t>
            </a:r>
            <a:endParaRPr kumimoji="1" lang="en-US" altLang="zh-CN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ACL 2017</a:t>
            </a:r>
            <a:endParaRPr kumimoji="1" lang="zh-CN" alt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2 based on sub task 2(4/5)</a:t>
            </a:r>
          </a:p>
        </p:txBody>
      </p:sp>
      <p:sp>
        <p:nvSpPr>
          <p:cNvPr id="14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29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2 based on sub task 2(4/5)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30903"/>
            <a:ext cx="5765800" cy="567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0700" y="2298700"/>
            <a:ext cx="37369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Input: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Single sentence</a:t>
            </a:r>
          </a:p>
          <a:p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Output: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Single question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982687"/>
            <a:ext cx="9182100" cy="5323107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2 based on sub task 2(4/5)</a:t>
            </a: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667" y="490198"/>
            <a:ext cx="402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53" y="972549"/>
            <a:ext cx="9172647" cy="5329068"/>
          </a:xfrm>
          <a:prstGeom prst="rect">
            <a:avLst/>
          </a:prstGeom>
          <a:ln>
            <a:noFill/>
          </a:ln>
        </p:spPr>
      </p:pic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2 based on sub task 2(4/5)</a:t>
            </a: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667" y="490198"/>
            <a:ext cx="402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53" y="972549"/>
            <a:ext cx="9172647" cy="5329068"/>
          </a:xfrm>
          <a:prstGeom prst="rect">
            <a:avLst/>
          </a:prstGeom>
          <a:ln>
            <a:noFill/>
          </a:ln>
        </p:spPr>
      </p:pic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2 based on sub task 2(4/5)</a:t>
            </a: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667" y="490198"/>
            <a:ext cx="402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Model Architecture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82900" y="4927600"/>
            <a:ext cx="477956" cy="7493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248250" y="4178300"/>
            <a:ext cx="477956" cy="7493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26374" y="3496415"/>
                <a:ext cx="1222129" cy="495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;</m:t>
                      </m:r>
                      <m:acc>
                        <m:accPr>
                          <m:chr m:val="⃖"/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74" y="3496415"/>
                <a:ext cx="1222129" cy="4950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/>
          <p:cNvCxnSpPr>
            <a:stCxn id="2" idx="1"/>
            <a:endCxn id="3" idx="2"/>
          </p:cNvCxnSpPr>
          <p:nvPr/>
        </p:nvCxnSpPr>
        <p:spPr>
          <a:xfrm flipH="1" flipV="1">
            <a:off x="1237439" y="3991487"/>
            <a:ext cx="1715456" cy="10458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4" idx="1"/>
            <a:endCxn id="3" idx="2"/>
          </p:cNvCxnSpPr>
          <p:nvPr/>
        </p:nvCxnSpPr>
        <p:spPr>
          <a:xfrm flipH="1" flipV="1">
            <a:off x="1237439" y="3991487"/>
            <a:ext cx="6080806" cy="2965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3" idx="0"/>
          </p:cNvCxnSpPr>
          <p:nvPr/>
        </p:nvCxnSpPr>
        <p:spPr>
          <a:xfrm flipV="1">
            <a:off x="1237439" y="1866900"/>
            <a:ext cx="611064" cy="16295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3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2 based on sub task 2(4/5)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399" y="837360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Implementation Details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580" y="2113498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Dataset: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SQuAD (paragraph, questions)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680" y="2842211"/>
            <a:ext cx="753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Extract paired sentences and questions from each data item.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6580" y="3651230"/>
            <a:ext cx="3728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Testing: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beam search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2 based on sub task 2(4/5)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7400" y="799487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500" y="1641437"/>
            <a:ext cx="884152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Sentence: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the largest of these is the eldon square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shopping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centre , one of the largest city centre shopping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complexes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in the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uk.</a:t>
            </a:r>
          </a:p>
          <a:p>
            <a:endParaRPr kumimoji="1"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GT question: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what is one of the largest city center shopping complexes in the uk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endParaRPr kumimoji="1"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Generated question: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what is one of the largest city centers in the uk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3500" y="3893336"/>
            <a:ext cx="884152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Sentence: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free oxygen first appeared in significant quantities during the paleoproterozoic eon -lrb- between 3.0 and 2.3 billion years ago -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rrb-.</a:t>
            </a:r>
          </a:p>
          <a:p>
            <a:endParaRPr kumimoji="1"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GT question: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during which eon did free oxygen begin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appearing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quantity?</a:t>
            </a:r>
          </a:p>
          <a:p>
            <a:endParaRPr kumimoji="1"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Generated question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long ago did the paleoproterozoic 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exhibit?</a:t>
            </a:r>
            <a:endParaRPr kumimoji="1"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4276"/>
            <a:ext cx="21449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 Definition(1/5)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932" y="939473"/>
            <a:ext cx="7583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Task B: Generate questions from single sentence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865"/>
              </p:ext>
            </p:extLst>
          </p:nvPr>
        </p:nvGraphicFramePr>
        <p:xfrm>
          <a:off x="487406" y="2660818"/>
          <a:ext cx="4064000" cy="1105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</a:tblGrid>
              <a:tr h="42156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 single</a:t>
                      </a:r>
                      <a:r>
                        <a:rPr lang="en-US" altLang="zh-CN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sentence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266"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poet Rudyard Kipling lost his only son in the trenches in 1915.</a:t>
                      </a:r>
                      <a:endParaRPr lang="zh-CN" altLang="en-US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2279"/>
              </p:ext>
            </p:extLst>
          </p:nvPr>
        </p:nvGraphicFramePr>
        <p:xfrm>
          <a:off x="5516606" y="2369353"/>
          <a:ext cx="6123460" cy="168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0713"/>
                <a:gridCol w="1272747"/>
              </a:tblGrid>
              <a:tr h="32271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Questions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Type</a:t>
                      </a:r>
                      <a:endParaRPr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00"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 lost his only son in the trenches in 1915?</a:t>
                      </a:r>
                      <a:endParaRPr lang="zh-CN" altLang="en-US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Who</a:t>
                      </a:r>
                      <a:endParaRPr lang="zh-CN" altLang="en-US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00"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When did Rudyard Kipling lose his son?</a:t>
                      </a:r>
                      <a:endParaRPr lang="zh-CN" altLang="en-US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When</a:t>
                      </a:r>
                      <a:endParaRPr lang="zh-CN" altLang="en-US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000"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How many sons did Rudyard Kipling have?</a:t>
                      </a:r>
                      <a:endParaRPr lang="zh-CN" altLang="en-US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How</a:t>
                      </a:r>
                      <a:r>
                        <a:rPr lang="en-US" altLang="zh-CN" i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many</a:t>
                      </a:r>
                      <a:endParaRPr lang="zh-CN" altLang="en-US" i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93932" y="5877237"/>
            <a:ext cx="5540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i="1" dirty="0" err="1" smtClean="0">
                <a:latin typeface="Times New Roman" charset="0"/>
                <a:ea typeface="Times New Roman" charset="0"/>
                <a:cs typeface="Times New Roman" charset="0"/>
              </a:rPr>
              <a:t>Vasile</a:t>
            </a:r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100" i="1" dirty="0" err="1" smtClean="0">
                <a:latin typeface="Times New Roman" charset="0"/>
                <a:ea typeface="Times New Roman" charset="0"/>
                <a:cs typeface="Times New Roman" charset="0"/>
              </a:rPr>
              <a:t>Rus</a:t>
            </a:r>
            <a:r>
              <a:rPr kumimoji="1" lang="en-US" altLang="zh-CN" sz="1100" i="1" dirty="0" smtClean="0">
                <a:latin typeface="Times New Roman" charset="0"/>
                <a:ea typeface="Times New Roman" charset="0"/>
                <a:cs typeface="Times New Roman" charset="0"/>
              </a:rPr>
              <a:t> et al. The first question generation shared task evaluation challenge. In Proceedings of the 6th International Natural Language Generation Conference, 2010,  page 255.</a:t>
            </a:r>
            <a:endParaRPr kumimoji="1" lang="zh-CN" altLang="en-US" sz="11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4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17363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Conclusion(5/5)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7400" y="799487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400" y="1701800"/>
            <a:ext cx="1033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1. There are two sub tasks in question generation, one for triples to question and the other for sentence to question.</a:t>
            </a: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2. There are no approaches that could generate question from sentences by referring to knowledge base.</a:t>
            </a:r>
          </a:p>
        </p:txBody>
      </p:sp>
      <p:sp>
        <p:nvSpPr>
          <p:cNvPr id="11" name="矩形 10"/>
          <p:cNvSpPr/>
          <p:nvPr/>
        </p:nvSpPr>
        <p:spPr>
          <a:xfrm>
            <a:off x="1992266" y="3930697"/>
            <a:ext cx="792806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What </a:t>
            </a:r>
            <a:r>
              <a:rPr lang="zh-CN" altLang="en-US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life process</a:t>
            </a:r>
            <a:r>
              <a:rPr lang="zh-CN" altLang="en-US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produces oxygen in the presence of light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Photosynthesis</a:t>
            </a:r>
          </a:p>
          <a:p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what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continent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bayuvi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dupki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in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Europe </a:t>
            </a:r>
            <a:endParaRPr lang="zh-CN" altLang="en-US" sz="2400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34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51373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 flipH="1">
            <a:off x="4649920" y="3002509"/>
            <a:ext cx="38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Thank you </a:t>
            </a:r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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35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5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 172"/>
          <p:cNvGrpSpPr/>
          <p:nvPr/>
        </p:nvGrpSpPr>
        <p:grpSpPr>
          <a:xfrm>
            <a:off x="911840" y="634501"/>
            <a:ext cx="9873390" cy="5697137"/>
            <a:chOff x="134600" y="254046"/>
            <a:chExt cx="9873390" cy="5697137"/>
          </a:xfrm>
        </p:grpSpPr>
        <p:grpSp>
          <p:nvGrpSpPr>
            <p:cNvPr id="110" name="组 109"/>
            <p:cNvGrpSpPr/>
            <p:nvPr/>
          </p:nvGrpSpPr>
          <p:grpSpPr>
            <a:xfrm>
              <a:off x="134600" y="2291583"/>
              <a:ext cx="6494456" cy="3659600"/>
              <a:chOff x="134600" y="2291583"/>
              <a:chExt cx="6494456" cy="3659600"/>
            </a:xfrm>
          </p:grpSpPr>
          <p:cxnSp>
            <p:nvCxnSpPr>
              <p:cNvPr id="21" name="直线箭头连接符 20"/>
              <p:cNvCxnSpPr/>
              <p:nvPr/>
            </p:nvCxnSpPr>
            <p:spPr>
              <a:xfrm flipV="1">
                <a:off x="2075935" y="5059783"/>
                <a:ext cx="0" cy="40777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1519651" y="5355198"/>
                <a:ext cx="11224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fires_creek</a:t>
                </a:r>
              </a:p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(subject)</a:t>
                </a:r>
                <a:endParaRPr kumimoji="1" lang="zh-CN" alt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3" name="直线箭头连接符 22"/>
              <p:cNvCxnSpPr/>
              <p:nvPr/>
            </p:nvCxnSpPr>
            <p:spPr>
              <a:xfrm flipV="1">
                <a:off x="3575221" y="5056037"/>
                <a:ext cx="0" cy="41152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/>
              <p:nvPr/>
            </p:nvCxnSpPr>
            <p:spPr>
              <a:xfrm flipV="1">
                <a:off x="5074507" y="5059783"/>
                <a:ext cx="0" cy="40777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2826575" y="5366408"/>
                <a:ext cx="13404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contained_by</a:t>
                </a:r>
              </a:p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(relationship)</a:t>
                </a:r>
                <a:endParaRPr kumimoji="1" lang="zh-CN" alt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82552" y="5366408"/>
                <a:ext cx="24465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nantahala_national_forest</a:t>
                </a:r>
              </a:p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(object)</a:t>
                </a:r>
                <a:endParaRPr kumimoji="1" lang="zh-CN" alt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29" name="组 28"/>
              <p:cNvGrpSpPr/>
              <p:nvPr/>
            </p:nvGrpSpPr>
            <p:grpSpPr>
              <a:xfrm rot="5400000">
                <a:off x="1688559" y="4468604"/>
                <a:ext cx="772124" cy="358346"/>
                <a:chOff x="1532238" y="5535827"/>
                <a:chExt cx="772124" cy="358346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4" name="组 33"/>
              <p:cNvGrpSpPr/>
              <p:nvPr/>
            </p:nvGrpSpPr>
            <p:grpSpPr>
              <a:xfrm rot="5400000">
                <a:off x="3189159" y="4468604"/>
                <a:ext cx="772124" cy="358346"/>
                <a:chOff x="1532238" y="5535827"/>
                <a:chExt cx="772124" cy="358346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8" name="组 37"/>
              <p:cNvGrpSpPr/>
              <p:nvPr/>
            </p:nvGrpSpPr>
            <p:grpSpPr>
              <a:xfrm rot="5400000">
                <a:off x="4689759" y="4468604"/>
                <a:ext cx="772124" cy="358346"/>
                <a:chOff x="1532238" y="5535827"/>
                <a:chExt cx="772124" cy="358346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244833" y="4355389"/>
                <a:ext cx="1360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TransE </a:t>
                </a:r>
              </a:p>
              <a:p>
                <a:pPr algn="ctr"/>
                <a:r>
                  <a:rPr kumimoji="1" lang="en-US" altLang="zh-CN" sz="1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embeddings</a:t>
                </a:r>
                <a:endParaRPr kumimoji="1" lang="zh-CN" altLang="en-US" sz="1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58" name="组 57"/>
              <p:cNvGrpSpPr/>
              <p:nvPr/>
            </p:nvGrpSpPr>
            <p:grpSpPr>
              <a:xfrm rot="5400000">
                <a:off x="3396188" y="1480156"/>
                <a:ext cx="358346" cy="2092127"/>
                <a:chOff x="3396048" y="2169588"/>
                <a:chExt cx="358346" cy="2092127"/>
              </a:xfrm>
            </p:grpSpPr>
            <p:grpSp>
              <p:nvGrpSpPr>
                <p:cNvPr id="49" name="组 48"/>
                <p:cNvGrpSpPr/>
                <p:nvPr/>
              </p:nvGrpSpPr>
              <p:grpSpPr>
                <a:xfrm rot="5400000">
                  <a:off x="2529157" y="3036479"/>
                  <a:ext cx="2092127" cy="358346"/>
                  <a:chOff x="1532238" y="5535828"/>
                  <a:chExt cx="2092127" cy="358346"/>
                </a:xfrm>
              </p:grpSpPr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532238" y="5535828"/>
                    <a:ext cx="2092127" cy="35834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1618735" y="5585254"/>
                    <a:ext cx="252000" cy="25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1949935" y="5585254"/>
                    <a:ext cx="252000" cy="25200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57" name="组 56"/>
                <p:cNvGrpSpPr/>
                <p:nvPr/>
              </p:nvGrpSpPr>
              <p:grpSpPr>
                <a:xfrm>
                  <a:off x="3449221" y="2917060"/>
                  <a:ext cx="252000" cy="1244175"/>
                  <a:chOff x="3449221" y="2917060"/>
                  <a:chExt cx="252000" cy="1244175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 rot="5400000">
                    <a:off x="3449221" y="2917060"/>
                    <a:ext cx="252000" cy="252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5400000">
                    <a:off x="3449221" y="3248260"/>
                    <a:ext cx="252000" cy="252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 rot="5400000">
                    <a:off x="3449221" y="3578035"/>
                    <a:ext cx="252000" cy="25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5400000">
                    <a:off x="3449221" y="3909235"/>
                    <a:ext cx="252000" cy="252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81" name="组 80"/>
              <p:cNvGrpSpPr/>
              <p:nvPr/>
            </p:nvGrpSpPr>
            <p:grpSpPr>
              <a:xfrm rot="5400000">
                <a:off x="1688559" y="3300683"/>
                <a:ext cx="772124" cy="358346"/>
                <a:chOff x="1532238" y="5535827"/>
                <a:chExt cx="772124" cy="358346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85" name="组 84"/>
              <p:cNvGrpSpPr/>
              <p:nvPr/>
            </p:nvGrpSpPr>
            <p:grpSpPr>
              <a:xfrm rot="5400000">
                <a:off x="3194591" y="3299351"/>
                <a:ext cx="772124" cy="358346"/>
                <a:chOff x="1532238" y="5535827"/>
                <a:chExt cx="772124" cy="358346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89" name="组 88"/>
              <p:cNvGrpSpPr/>
              <p:nvPr/>
            </p:nvGrpSpPr>
            <p:grpSpPr>
              <a:xfrm rot="5400000">
                <a:off x="4695190" y="3299351"/>
                <a:ext cx="772124" cy="358346"/>
                <a:chOff x="1532238" y="5535827"/>
                <a:chExt cx="772124" cy="358346"/>
              </a:xfrm>
            </p:grpSpPr>
            <p:sp>
              <p:nvSpPr>
                <p:cNvPr id="90" name="圆角矩形 89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94" name="直线箭头连接符 93"/>
              <p:cNvCxnSpPr>
                <a:stCxn id="30" idx="1"/>
                <a:endCxn id="82" idx="3"/>
              </p:cNvCxnSpPr>
              <p:nvPr/>
            </p:nvCxnSpPr>
            <p:spPr>
              <a:xfrm flipV="1">
                <a:off x="2074621" y="3865918"/>
                <a:ext cx="0" cy="39579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箭头连接符 95"/>
              <p:cNvCxnSpPr>
                <a:stCxn id="35" idx="1"/>
                <a:endCxn id="86" idx="3"/>
              </p:cNvCxnSpPr>
              <p:nvPr/>
            </p:nvCxnSpPr>
            <p:spPr>
              <a:xfrm flipV="1">
                <a:off x="3575221" y="3864586"/>
                <a:ext cx="0" cy="39712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箭头连接符 99"/>
              <p:cNvCxnSpPr>
                <a:stCxn id="39" idx="1"/>
                <a:endCxn id="90" idx="3"/>
              </p:cNvCxnSpPr>
              <p:nvPr/>
            </p:nvCxnSpPr>
            <p:spPr>
              <a:xfrm flipV="1">
                <a:off x="5075821" y="3864586"/>
                <a:ext cx="0" cy="39712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文本框 100"/>
              <p:cNvSpPr txBox="1"/>
              <p:nvPr/>
            </p:nvSpPr>
            <p:spPr>
              <a:xfrm>
                <a:off x="296172" y="3178959"/>
                <a:ext cx="1360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Encoded </a:t>
                </a:r>
              </a:p>
              <a:p>
                <a:pPr algn="ctr"/>
                <a:r>
                  <a:rPr kumimoji="1" lang="en-US" altLang="zh-CN" sz="1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embeddings</a:t>
                </a:r>
                <a:endParaRPr kumimoji="1" lang="zh-CN" altLang="en-US" sz="1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03" name="直线箭头连接符 102"/>
              <p:cNvCxnSpPr>
                <a:stCxn id="86" idx="1"/>
                <a:endCxn id="50" idx="0"/>
              </p:cNvCxnSpPr>
              <p:nvPr/>
            </p:nvCxnSpPr>
            <p:spPr>
              <a:xfrm flipH="1" flipV="1">
                <a:off x="3575360" y="2705392"/>
                <a:ext cx="0" cy="38707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105"/>
              <p:cNvCxnSpPr>
                <a:stCxn id="82" idx="1"/>
                <a:endCxn id="50" idx="0"/>
              </p:cNvCxnSpPr>
              <p:nvPr/>
            </p:nvCxnSpPr>
            <p:spPr>
              <a:xfrm flipV="1">
                <a:off x="2074621" y="2705392"/>
                <a:ext cx="1500739" cy="38840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07"/>
              <p:cNvCxnSpPr>
                <a:stCxn id="90" idx="1"/>
                <a:endCxn id="50" idx="0"/>
              </p:cNvCxnSpPr>
              <p:nvPr/>
            </p:nvCxnSpPr>
            <p:spPr>
              <a:xfrm flipH="1" flipV="1">
                <a:off x="3575360" y="2705392"/>
                <a:ext cx="1505892" cy="38707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本框 108"/>
              <p:cNvSpPr txBox="1"/>
              <p:nvPr/>
            </p:nvSpPr>
            <p:spPr>
              <a:xfrm>
                <a:off x="134600" y="2291583"/>
                <a:ext cx="17398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smtClean="0">
                    <a:latin typeface="Times New Roman" charset="0"/>
                    <a:ea typeface="Times New Roman" charset="0"/>
                    <a:cs typeface="Times New Roman" charset="0"/>
                  </a:rPr>
                  <a:t>Fact </a:t>
                </a:r>
                <a:r>
                  <a:rPr kumimoji="1" lang="en-US" altLang="zh-CN" sz="1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embedding</a:t>
                </a:r>
                <a:endParaRPr kumimoji="1" lang="zh-CN" altLang="en-US" sz="1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14" name="组 113"/>
            <p:cNvGrpSpPr/>
            <p:nvPr/>
          </p:nvGrpSpPr>
          <p:grpSpPr>
            <a:xfrm>
              <a:off x="5478241" y="800174"/>
              <a:ext cx="358346" cy="772124"/>
              <a:chOff x="5618204" y="948764"/>
              <a:chExt cx="358346" cy="772124"/>
            </a:xfrm>
          </p:grpSpPr>
          <p:sp>
            <p:nvSpPr>
              <p:cNvPr id="111" name="圆角矩形 110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7561678" y="800174"/>
              <a:ext cx="358346" cy="772124"/>
              <a:chOff x="5618204" y="948764"/>
              <a:chExt cx="358346" cy="772124"/>
            </a:xfrm>
          </p:grpSpPr>
          <p:sp>
            <p:nvSpPr>
              <p:cNvPr id="116" name="圆角矩形 115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9" name="组 118"/>
            <p:cNvGrpSpPr/>
            <p:nvPr/>
          </p:nvGrpSpPr>
          <p:grpSpPr>
            <a:xfrm>
              <a:off x="9645115" y="800174"/>
              <a:ext cx="358346" cy="772124"/>
              <a:chOff x="5618204" y="948764"/>
              <a:chExt cx="358346" cy="772124"/>
            </a:xfrm>
          </p:grpSpPr>
          <p:sp>
            <p:nvSpPr>
              <p:cNvPr id="120" name="圆角矩形 119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3" name="组 122"/>
            <p:cNvGrpSpPr/>
            <p:nvPr/>
          </p:nvGrpSpPr>
          <p:grpSpPr>
            <a:xfrm>
              <a:off x="3397059" y="800174"/>
              <a:ext cx="358346" cy="772124"/>
              <a:chOff x="5618204" y="948764"/>
              <a:chExt cx="358346" cy="772124"/>
            </a:xfrm>
          </p:grpSpPr>
          <p:sp>
            <p:nvSpPr>
              <p:cNvPr id="124" name="圆角矩形 123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28" name="直线箭头连接符 127"/>
            <p:cNvCxnSpPr>
              <a:stCxn id="50" idx="2"/>
              <a:endCxn id="124" idx="3"/>
            </p:cNvCxnSpPr>
            <p:nvPr/>
          </p:nvCxnSpPr>
          <p:spPr>
            <a:xfrm flipV="1">
              <a:off x="3575360" y="1572298"/>
              <a:ext cx="872" cy="77474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/>
            <p:cNvCxnSpPr>
              <a:stCxn id="50" idx="1"/>
              <a:endCxn id="111" idx="3"/>
            </p:cNvCxnSpPr>
            <p:nvPr/>
          </p:nvCxnSpPr>
          <p:spPr>
            <a:xfrm flipV="1">
              <a:off x="4621424" y="1572298"/>
              <a:ext cx="1035990" cy="9539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/>
            <p:cNvCxnSpPr>
              <a:stCxn id="50" idx="1"/>
              <a:endCxn id="116" idx="3"/>
            </p:cNvCxnSpPr>
            <p:nvPr/>
          </p:nvCxnSpPr>
          <p:spPr>
            <a:xfrm flipV="1">
              <a:off x="4621424" y="1572298"/>
              <a:ext cx="3119427" cy="9539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/>
            <p:cNvCxnSpPr>
              <a:stCxn id="50" idx="1"/>
              <a:endCxn id="120" idx="3"/>
            </p:cNvCxnSpPr>
            <p:nvPr/>
          </p:nvCxnSpPr>
          <p:spPr>
            <a:xfrm flipV="1">
              <a:off x="4621424" y="1572298"/>
              <a:ext cx="5202864" cy="9539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4874731" y="1817492"/>
                  <a:ext cx="2646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731" y="1817492"/>
                  <a:ext cx="26468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454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/>
                <p:cNvSpPr txBox="1"/>
                <p:nvPr/>
              </p:nvSpPr>
              <p:spPr>
                <a:xfrm>
                  <a:off x="5909607" y="1817491"/>
                  <a:ext cx="2988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9" name="文本框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07" y="1817491"/>
                  <a:ext cx="29886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2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8207052" y="1818951"/>
                  <a:ext cx="2896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052" y="1818951"/>
                  <a:ext cx="28969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38" r="-212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文本框 140"/>
            <p:cNvSpPr txBox="1"/>
            <p:nvPr/>
          </p:nvSpPr>
          <p:spPr>
            <a:xfrm>
              <a:off x="178706" y="1699827"/>
              <a:ext cx="2173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smtClean="0">
                  <a:latin typeface="Times New Roman" charset="0"/>
                  <a:ea typeface="Times New Roman" charset="0"/>
                  <a:cs typeface="Times New Roman" charset="0"/>
                </a:rPr>
                <a:t>Attention Mechanism</a:t>
              </a:r>
              <a:endPara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3" name="直线箭头连接符 142"/>
            <p:cNvCxnSpPr>
              <a:stCxn id="124" idx="0"/>
              <a:endCxn id="111" idx="2"/>
            </p:cNvCxnSpPr>
            <p:nvPr/>
          </p:nvCxnSpPr>
          <p:spPr>
            <a:xfrm>
              <a:off x="3755405" y="1186236"/>
              <a:ext cx="172283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/>
            <p:cNvCxnSpPr>
              <a:stCxn id="111" idx="0"/>
              <a:endCxn id="116" idx="2"/>
            </p:cNvCxnSpPr>
            <p:nvPr/>
          </p:nvCxnSpPr>
          <p:spPr>
            <a:xfrm>
              <a:off x="5836587" y="1186236"/>
              <a:ext cx="1725091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/>
            <p:cNvCxnSpPr>
              <a:stCxn id="116" idx="0"/>
              <a:endCxn id="120" idx="2"/>
            </p:cNvCxnSpPr>
            <p:nvPr/>
          </p:nvCxnSpPr>
          <p:spPr>
            <a:xfrm>
              <a:off x="7920024" y="1186236"/>
              <a:ext cx="1725091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/>
            <p:cNvSpPr txBox="1"/>
            <p:nvPr/>
          </p:nvSpPr>
          <p:spPr>
            <a:xfrm>
              <a:off x="244833" y="965476"/>
              <a:ext cx="1739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GRU Decoder</a:t>
              </a:r>
              <a:endPara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229173" y="259539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hich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9680658" y="25953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?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7557146" y="26159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5322834" y="254046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forest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54" name="直线箭头连接符 153"/>
            <p:cNvCxnSpPr>
              <a:stCxn id="124" idx="1"/>
              <a:endCxn id="149" idx="2"/>
            </p:cNvCxnSpPr>
            <p:nvPr/>
          </p:nvCxnSpPr>
          <p:spPr>
            <a:xfrm flipV="1">
              <a:off x="3576232" y="598093"/>
              <a:ext cx="8167" cy="20208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箭头连接符 155"/>
            <p:cNvCxnSpPr>
              <a:stCxn id="111" idx="1"/>
              <a:endCxn id="152" idx="2"/>
            </p:cNvCxnSpPr>
            <p:nvPr/>
          </p:nvCxnSpPr>
          <p:spPr>
            <a:xfrm flipH="1" flipV="1">
              <a:off x="5655618" y="592600"/>
              <a:ext cx="1796" cy="20757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16" idx="1"/>
              <a:endCxn id="151" idx="2"/>
            </p:cNvCxnSpPr>
            <p:nvPr/>
          </p:nvCxnSpPr>
          <p:spPr>
            <a:xfrm flipH="1" flipV="1">
              <a:off x="7740850" y="600150"/>
              <a:ext cx="1" cy="20002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/>
            <p:cNvCxnSpPr>
              <a:stCxn id="120" idx="1"/>
              <a:endCxn id="150" idx="2"/>
            </p:cNvCxnSpPr>
            <p:nvPr/>
          </p:nvCxnSpPr>
          <p:spPr>
            <a:xfrm flipH="1" flipV="1">
              <a:off x="9824287" y="598093"/>
              <a:ext cx="1" cy="20208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5284979" y="2605419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hich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7408066" y="2637406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forest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4" name="直线箭头连接符 163"/>
            <p:cNvCxnSpPr>
              <a:stCxn id="161" idx="0"/>
              <a:endCxn id="111" idx="3"/>
            </p:cNvCxnSpPr>
            <p:nvPr/>
          </p:nvCxnSpPr>
          <p:spPr>
            <a:xfrm flipV="1">
              <a:off x="5640205" y="1572298"/>
              <a:ext cx="17209" cy="10331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箭头连接符 165"/>
            <p:cNvCxnSpPr>
              <a:stCxn id="162" idx="0"/>
              <a:endCxn id="116" idx="3"/>
            </p:cNvCxnSpPr>
            <p:nvPr/>
          </p:nvCxnSpPr>
          <p:spPr>
            <a:xfrm flipV="1">
              <a:off x="7740850" y="1572298"/>
              <a:ext cx="1" cy="106510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9640582" y="2605419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9" name="直线箭头连接符 168"/>
            <p:cNvCxnSpPr>
              <a:stCxn id="167" idx="0"/>
              <a:endCxn id="120" idx="3"/>
            </p:cNvCxnSpPr>
            <p:nvPr/>
          </p:nvCxnSpPr>
          <p:spPr>
            <a:xfrm flipV="1">
              <a:off x="9824286" y="1572298"/>
              <a:ext cx="2" cy="10331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211110" y="265460"/>
              <a:ext cx="1739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Question</a:t>
              </a:r>
              <a:endPara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78706" y="5366408"/>
              <a:ext cx="1360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latin typeface="Times New Roman" charset="0"/>
                  <a:ea typeface="Times New Roman" charset="0"/>
                  <a:cs typeface="Times New Roman" charset="0"/>
                </a:rPr>
                <a:t>KB triples</a:t>
              </a:r>
              <a:endPara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6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 172"/>
          <p:cNvGrpSpPr/>
          <p:nvPr/>
        </p:nvGrpSpPr>
        <p:grpSpPr>
          <a:xfrm>
            <a:off x="324337" y="634501"/>
            <a:ext cx="10460893" cy="5697137"/>
            <a:chOff x="-452903" y="254046"/>
            <a:chExt cx="10460893" cy="5697137"/>
          </a:xfrm>
        </p:grpSpPr>
        <p:grpSp>
          <p:nvGrpSpPr>
            <p:cNvPr id="110" name="组 109"/>
            <p:cNvGrpSpPr/>
            <p:nvPr/>
          </p:nvGrpSpPr>
          <p:grpSpPr>
            <a:xfrm>
              <a:off x="-292616" y="2347047"/>
              <a:ext cx="6921672" cy="3604136"/>
              <a:chOff x="-292616" y="2347047"/>
              <a:chExt cx="6921672" cy="3604136"/>
            </a:xfrm>
          </p:grpSpPr>
          <p:cxnSp>
            <p:nvCxnSpPr>
              <p:cNvPr id="21" name="直线箭头连接符 20"/>
              <p:cNvCxnSpPr/>
              <p:nvPr/>
            </p:nvCxnSpPr>
            <p:spPr>
              <a:xfrm flipV="1">
                <a:off x="2075935" y="5059783"/>
                <a:ext cx="0" cy="407773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1519651" y="5355198"/>
                <a:ext cx="11224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fires_creek</a:t>
                </a:r>
              </a:p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(subject)</a:t>
                </a:r>
                <a:endParaRPr kumimoji="1" lang="zh-CN" alt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3" name="直线箭头连接符 22"/>
              <p:cNvCxnSpPr/>
              <p:nvPr/>
            </p:nvCxnSpPr>
            <p:spPr>
              <a:xfrm flipV="1">
                <a:off x="3575221" y="5056037"/>
                <a:ext cx="0" cy="41152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/>
              <p:nvPr/>
            </p:nvCxnSpPr>
            <p:spPr>
              <a:xfrm flipV="1">
                <a:off x="5074507" y="5059783"/>
                <a:ext cx="0" cy="40777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2826575" y="5366408"/>
                <a:ext cx="13404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contained_by</a:t>
                </a:r>
              </a:p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(relationship)</a:t>
                </a:r>
                <a:endParaRPr kumimoji="1" lang="zh-CN" alt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82552" y="5366408"/>
                <a:ext cx="24465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nantahala_national_forest</a:t>
                </a:r>
              </a:p>
              <a:p>
                <a:pPr algn="ctr"/>
                <a:r>
                  <a:rPr kumimoji="1" lang="en-US" altLang="zh-CN" sz="1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(object)</a:t>
                </a:r>
                <a:endParaRPr kumimoji="1" lang="zh-CN" altLang="en-US" sz="1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29" name="组 28"/>
              <p:cNvGrpSpPr/>
              <p:nvPr/>
            </p:nvGrpSpPr>
            <p:grpSpPr>
              <a:xfrm rot="5400000">
                <a:off x="1688559" y="4468604"/>
                <a:ext cx="772124" cy="358346"/>
                <a:chOff x="1532238" y="5535827"/>
                <a:chExt cx="772124" cy="358346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4" name="组 33"/>
              <p:cNvGrpSpPr/>
              <p:nvPr/>
            </p:nvGrpSpPr>
            <p:grpSpPr>
              <a:xfrm rot="5400000">
                <a:off x="3189159" y="4468604"/>
                <a:ext cx="772124" cy="358346"/>
                <a:chOff x="1532238" y="5535827"/>
                <a:chExt cx="772124" cy="358346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8" name="组 37"/>
              <p:cNvGrpSpPr/>
              <p:nvPr/>
            </p:nvGrpSpPr>
            <p:grpSpPr>
              <a:xfrm rot="5400000">
                <a:off x="4689759" y="4468604"/>
                <a:ext cx="772124" cy="358346"/>
                <a:chOff x="1532238" y="5535827"/>
                <a:chExt cx="772124" cy="358346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58" name="组 57"/>
              <p:cNvGrpSpPr/>
              <p:nvPr/>
            </p:nvGrpSpPr>
            <p:grpSpPr>
              <a:xfrm rot="5400000">
                <a:off x="3396188" y="1480156"/>
                <a:ext cx="358346" cy="2092127"/>
                <a:chOff x="3396048" y="2169588"/>
                <a:chExt cx="358346" cy="2092127"/>
              </a:xfrm>
            </p:grpSpPr>
            <p:grpSp>
              <p:nvGrpSpPr>
                <p:cNvPr id="49" name="组 48"/>
                <p:cNvGrpSpPr/>
                <p:nvPr/>
              </p:nvGrpSpPr>
              <p:grpSpPr>
                <a:xfrm rot="5400000">
                  <a:off x="2529157" y="3036479"/>
                  <a:ext cx="2092127" cy="358346"/>
                  <a:chOff x="1532238" y="5535828"/>
                  <a:chExt cx="2092127" cy="358346"/>
                </a:xfrm>
              </p:grpSpPr>
              <p:sp>
                <p:nvSpPr>
                  <p:cNvPr id="50" name="圆角矩形 49"/>
                  <p:cNvSpPr/>
                  <p:nvPr/>
                </p:nvSpPr>
                <p:spPr>
                  <a:xfrm>
                    <a:off x="1532238" y="5535828"/>
                    <a:ext cx="2092127" cy="35834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1618735" y="5585254"/>
                    <a:ext cx="252000" cy="25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1949935" y="5585254"/>
                    <a:ext cx="252000" cy="25200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57" name="组 56"/>
                <p:cNvGrpSpPr/>
                <p:nvPr/>
              </p:nvGrpSpPr>
              <p:grpSpPr>
                <a:xfrm>
                  <a:off x="3449221" y="2917060"/>
                  <a:ext cx="252000" cy="1244175"/>
                  <a:chOff x="3449221" y="2917060"/>
                  <a:chExt cx="252000" cy="1244175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 rot="5400000">
                    <a:off x="3449221" y="2917060"/>
                    <a:ext cx="252000" cy="252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5400000">
                    <a:off x="3449221" y="3248260"/>
                    <a:ext cx="252000" cy="252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 rot="5400000">
                    <a:off x="3449221" y="3578035"/>
                    <a:ext cx="252000" cy="25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5400000">
                    <a:off x="3449221" y="3909235"/>
                    <a:ext cx="252000" cy="252000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grpSp>
            <p:nvGrpSpPr>
              <p:cNvPr id="81" name="组 80"/>
              <p:cNvGrpSpPr/>
              <p:nvPr/>
            </p:nvGrpSpPr>
            <p:grpSpPr>
              <a:xfrm rot="5400000">
                <a:off x="1688559" y="3300683"/>
                <a:ext cx="772124" cy="358346"/>
                <a:chOff x="1532238" y="5535827"/>
                <a:chExt cx="772124" cy="358346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85" name="组 84"/>
              <p:cNvGrpSpPr/>
              <p:nvPr/>
            </p:nvGrpSpPr>
            <p:grpSpPr>
              <a:xfrm rot="5400000">
                <a:off x="3194591" y="3299351"/>
                <a:ext cx="772124" cy="358346"/>
                <a:chOff x="1532238" y="5535827"/>
                <a:chExt cx="772124" cy="358346"/>
              </a:xfrm>
            </p:grpSpPr>
            <p:sp>
              <p:nvSpPr>
                <p:cNvPr id="86" name="圆角矩形 85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89" name="组 88"/>
              <p:cNvGrpSpPr/>
              <p:nvPr/>
            </p:nvGrpSpPr>
            <p:grpSpPr>
              <a:xfrm rot="5400000">
                <a:off x="4695190" y="3299351"/>
                <a:ext cx="772124" cy="358346"/>
                <a:chOff x="1532238" y="5535827"/>
                <a:chExt cx="772124" cy="358346"/>
              </a:xfrm>
            </p:grpSpPr>
            <p:sp>
              <p:nvSpPr>
                <p:cNvPr id="90" name="圆角矩形 89"/>
                <p:cNvSpPr/>
                <p:nvPr/>
              </p:nvSpPr>
              <p:spPr>
                <a:xfrm>
                  <a:off x="1532238" y="5535827"/>
                  <a:ext cx="772124" cy="35834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618735" y="5585254"/>
                  <a:ext cx="252000" cy="2520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949935" y="5585254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94" name="直线箭头连接符 93"/>
              <p:cNvCxnSpPr>
                <a:stCxn id="30" idx="1"/>
                <a:endCxn id="82" idx="3"/>
              </p:cNvCxnSpPr>
              <p:nvPr/>
            </p:nvCxnSpPr>
            <p:spPr>
              <a:xfrm flipV="1">
                <a:off x="2074621" y="3865918"/>
                <a:ext cx="0" cy="39579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箭头连接符 95"/>
              <p:cNvCxnSpPr>
                <a:stCxn id="35" idx="1"/>
                <a:endCxn id="86" idx="3"/>
              </p:cNvCxnSpPr>
              <p:nvPr/>
            </p:nvCxnSpPr>
            <p:spPr>
              <a:xfrm flipV="1">
                <a:off x="3575221" y="3864586"/>
                <a:ext cx="0" cy="39712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箭头连接符 99"/>
              <p:cNvCxnSpPr>
                <a:stCxn id="39" idx="1"/>
                <a:endCxn id="90" idx="3"/>
              </p:cNvCxnSpPr>
              <p:nvPr/>
            </p:nvCxnSpPr>
            <p:spPr>
              <a:xfrm flipV="1">
                <a:off x="5075821" y="3864586"/>
                <a:ext cx="0" cy="397129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文本框 100"/>
              <p:cNvSpPr txBox="1"/>
              <p:nvPr/>
            </p:nvSpPr>
            <p:spPr>
              <a:xfrm>
                <a:off x="-292616" y="3801540"/>
                <a:ext cx="1722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Encoder</a:t>
                </a:r>
                <a:endParaRPr kumimoji="1" lang="zh-CN" altLang="en-US" sz="28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03" name="直线箭头连接符 102"/>
              <p:cNvCxnSpPr>
                <a:stCxn id="86" idx="1"/>
                <a:endCxn id="50" idx="0"/>
              </p:cNvCxnSpPr>
              <p:nvPr/>
            </p:nvCxnSpPr>
            <p:spPr>
              <a:xfrm flipH="1" flipV="1">
                <a:off x="3575360" y="2705392"/>
                <a:ext cx="0" cy="38707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105"/>
              <p:cNvCxnSpPr>
                <a:stCxn id="82" idx="1"/>
                <a:endCxn id="50" idx="0"/>
              </p:cNvCxnSpPr>
              <p:nvPr/>
            </p:nvCxnSpPr>
            <p:spPr>
              <a:xfrm flipV="1">
                <a:off x="2074621" y="2705392"/>
                <a:ext cx="1500739" cy="38840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07"/>
              <p:cNvCxnSpPr>
                <a:stCxn id="90" idx="1"/>
                <a:endCxn id="50" idx="0"/>
              </p:cNvCxnSpPr>
              <p:nvPr/>
            </p:nvCxnSpPr>
            <p:spPr>
              <a:xfrm flipH="1" flipV="1">
                <a:off x="3575360" y="2705392"/>
                <a:ext cx="1505892" cy="38707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/>
          </p:nvGrpSpPr>
          <p:grpSpPr>
            <a:xfrm>
              <a:off x="5478241" y="800174"/>
              <a:ext cx="358346" cy="772124"/>
              <a:chOff x="5618204" y="948764"/>
              <a:chExt cx="358346" cy="772124"/>
            </a:xfrm>
          </p:grpSpPr>
          <p:sp>
            <p:nvSpPr>
              <p:cNvPr id="111" name="圆角矩形 110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7561678" y="800174"/>
              <a:ext cx="358346" cy="772124"/>
              <a:chOff x="5618204" y="948764"/>
              <a:chExt cx="358346" cy="772124"/>
            </a:xfrm>
          </p:grpSpPr>
          <p:sp>
            <p:nvSpPr>
              <p:cNvPr id="116" name="圆角矩形 115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9" name="组 118"/>
            <p:cNvGrpSpPr/>
            <p:nvPr/>
          </p:nvGrpSpPr>
          <p:grpSpPr>
            <a:xfrm>
              <a:off x="9645115" y="800174"/>
              <a:ext cx="358346" cy="772124"/>
              <a:chOff x="5618204" y="948764"/>
              <a:chExt cx="358346" cy="772124"/>
            </a:xfrm>
          </p:grpSpPr>
          <p:sp>
            <p:nvSpPr>
              <p:cNvPr id="120" name="圆角矩形 119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3" name="组 122"/>
            <p:cNvGrpSpPr/>
            <p:nvPr/>
          </p:nvGrpSpPr>
          <p:grpSpPr>
            <a:xfrm>
              <a:off x="3397059" y="800174"/>
              <a:ext cx="358346" cy="772124"/>
              <a:chOff x="5618204" y="948764"/>
              <a:chExt cx="358346" cy="772124"/>
            </a:xfrm>
          </p:grpSpPr>
          <p:sp>
            <p:nvSpPr>
              <p:cNvPr id="124" name="圆角矩形 123"/>
              <p:cNvSpPr/>
              <p:nvPr/>
            </p:nvSpPr>
            <p:spPr>
              <a:xfrm rot="5400000">
                <a:off x="5411315" y="1155653"/>
                <a:ext cx="772124" cy="3583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rot="5400000">
                <a:off x="5675123" y="10352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rot="5400000">
                <a:off x="5675123" y="1366461"/>
                <a:ext cx="252000" cy="252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28" name="直线箭头连接符 127"/>
            <p:cNvCxnSpPr>
              <a:stCxn id="50" idx="2"/>
              <a:endCxn id="124" idx="3"/>
            </p:cNvCxnSpPr>
            <p:nvPr/>
          </p:nvCxnSpPr>
          <p:spPr>
            <a:xfrm flipV="1">
              <a:off x="3575360" y="1572298"/>
              <a:ext cx="872" cy="77474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/>
            <p:cNvCxnSpPr>
              <a:stCxn id="50" idx="1"/>
              <a:endCxn id="111" idx="3"/>
            </p:cNvCxnSpPr>
            <p:nvPr/>
          </p:nvCxnSpPr>
          <p:spPr>
            <a:xfrm flipV="1">
              <a:off x="4621424" y="1572298"/>
              <a:ext cx="1035990" cy="9539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/>
            <p:cNvCxnSpPr>
              <a:stCxn id="50" idx="1"/>
              <a:endCxn id="116" idx="3"/>
            </p:cNvCxnSpPr>
            <p:nvPr/>
          </p:nvCxnSpPr>
          <p:spPr>
            <a:xfrm flipV="1">
              <a:off x="4621424" y="1572298"/>
              <a:ext cx="3119427" cy="9539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/>
            <p:cNvCxnSpPr>
              <a:stCxn id="50" idx="1"/>
              <a:endCxn id="120" idx="3"/>
            </p:cNvCxnSpPr>
            <p:nvPr/>
          </p:nvCxnSpPr>
          <p:spPr>
            <a:xfrm flipV="1">
              <a:off x="4621424" y="1572298"/>
              <a:ext cx="5202864" cy="9539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4874731" y="1817492"/>
                  <a:ext cx="2646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731" y="1817492"/>
                  <a:ext cx="26468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454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/>
                <p:cNvSpPr txBox="1"/>
                <p:nvPr/>
              </p:nvSpPr>
              <p:spPr>
                <a:xfrm>
                  <a:off x="5909607" y="1817491"/>
                  <a:ext cx="2988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9" name="文本框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07" y="1817491"/>
                  <a:ext cx="29886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2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8207052" y="1818951"/>
                  <a:ext cx="2896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052" y="1818951"/>
                  <a:ext cx="28969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38" r="-212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线箭头连接符 142"/>
            <p:cNvCxnSpPr>
              <a:stCxn id="124" idx="0"/>
              <a:endCxn id="111" idx="2"/>
            </p:cNvCxnSpPr>
            <p:nvPr/>
          </p:nvCxnSpPr>
          <p:spPr>
            <a:xfrm>
              <a:off x="3755405" y="1186236"/>
              <a:ext cx="172283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/>
            <p:cNvCxnSpPr>
              <a:stCxn id="111" idx="0"/>
              <a:endCxn id="116" idx="2"/>
            </p:cNvCxnSpPr>
            <p:nvPr/>
          </p:nvCxnSpPr>
          <p:spPr>
            <a:xfrm>
              <a:off x="5836587" y="1186236"/>
              <a:ext cx="1725091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/>
            <p:cNvCxnSpPr>
              <a:stCxn id="116" idx="0"/>
              <a:endCxn id="120" idx="2"/>
            </p:cNvCxnSpPr>
            <p:nvPr/>
          </p:nvCxnSpPr>
          <p:spPr>
            <a:xfrm>
              <a:off x="7920024" y="1186236"/>
              <a:ext cx="1725091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/>
            <p:cNvSpPr txBox="1"/>
            <p:nvPr/>
          </p:nvSpPr>
          <p:spPr>
            <a:xfrm>
              <a:off x="130621" y="1019229"/>
              <a:ext cx="1706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smtClean="0">
                  <a:latin typeface="Times New Roman" charset="0"/>
                  <a:ea typeface="Times New Roman" charset="0"/>
                  <a:cs typeface="Times New Roman" charset="0"/>
                </a:rPr>
                <a:t>Decoder</a:t>
              </a:r>
              <a:endPara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229173" y="259539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hich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9680658" y="25953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?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7557146" y="261596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5322834" y="254046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forest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54" name="直线箭头连接符 153"/>
            <p:cNvCxnSpPr>
              <a:stCxn id="124" idx="1"/>
              <a:endCxn id="149" idx="2"/>
            </p:cNvCxnSpPr>
            <p:nvPr/>
          </p:nvCxnSpPr>
          <p:spPr>
            <a:xfrm flipV="1">
              <a:off x="3576232" y="598093"/>
              <a:ext cx="8167" cy="20208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箭头连接符 155"/>
            <p:cNvCxnSpPr>
              <a:stCxn id="111" idx="1"/>
              <a:endCxn id="152" idx="2"/>
            </p:cNvCxnSpPr>
            <p:nvPr/>
          </p:nvCxnSpPr>
          <p:spPr>
            <a:xfrm flipH="1" flipV="1">
              <a:off x="5655618" y="592600"/>
              <a:ext cx="1796" cy="20757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16" idx="1"/>
              <a:endCxn id="151" idx="2"/>
            </p:cNvCxnSpPr>
            <p:nvPr/>
          </p:nvCxnSpPr>
          <p:spPr>
            <a:xfrm flipH="1" flipV="1">
              <a:off x="7740850" y="600150"/>
              <a:ext cx="1" cy="20002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/>
            <p:cNvCxnSpPr>
              <a:stCxn id="120" idx="1"/>
              <a:endCxn id="150" idx="2"/>
            </p:cNvCxnSpPr>
            <p:nvPr/>
          </p:nvCxnSpPr>
          <p:spPr>
            <a:xfrm flipH="1" flipV="1">
              <a:off x="9824287" y="598093"/>
              <a:ext cx="1" cy="20208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5284979" y="2605419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>
                  <a:latin typeface="Times New Roman" charset="0"/>
                  <a:ea typeface="Times New Roman" charset="0"/>
                  <a:cs typeface="Times New Roman" charset="0"/>
                </a:rPr>
                <a:t>W</a:t>
              </a:r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hich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7408066" y="2637406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forest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4" name="直线箭头连接符 163"/>
            <p:cNvCxnSpPr>
              <a:stCxn id="161" idx="0"/>
              <a:endCxn id="111" idx="3"/>
            </p:cNvCxnSpPr>
            <p:nvPr/>
          </p:nvCxnSpPr>
          <p:spPr>
            <a:xfrm flipV="1">
              <a:off x="5640205" y="1572298"/>
              <a:ext cx="17209" cy="10331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箭头连接符 165"/>
            <p:cNvCxnSpPr>
              <a:stCxn id="162" idx="0"/>
              <a:endCxn id="116" idx="3"/>
            </p:cNvCxnSpPr>
            <p:nvPr/>
          </p:nvCxnSpPr>
          <p:spPr>
            <a:xfrm flipV="1">
              <a:off x="7740850" y="1572298"/>
              <a:ext cx="1" cy="106510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9640582" y="2605419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mr-IN" altLang="zh-CN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…</a:t>
              </a:r>
              <a:endParaRPr kumimoji="1" lang="zh-CN" alt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9" name="直线箭头连接符 168"/>
            <p:cNvCxnSpPr>
              <a:stCxn id="167" idx="0"/>
              <a:endCxn id="120" idx="3"/>
            </p:cNvCxnSpPr>
            <p:nvPr/>
          </p:nvCxnSpPr>
          <p:spPr>
            <a:xfrm flipV="1">
              <a:off x="9824286" y="1572298"/>
              <a:ext cx="2" cy="103312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211110" y="265460"/>
              <a:ext cx="1739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 smtClean="0">
                  <a:latin typeface="Times New Roman" charset="0"/>
                  <a:ea typeface="Times New Roman" charset="0"/>
                  <a:cs typeface="Times New Roman" charset="0"/>
                </a:rPr>
                <a:t>Question</a:t>
              </a:r>
              <a:endPara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-452903" y="5261797"/>
              <a:ext cx="2075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 smtClean="0">
                  <a:latin typeface="Times New Roman" charset="0"/>
                  <a:ea typeface="Times New Roman" charset="0"/>
                  <a:cs typeface="Times New Roman" charset="0"/>
                </a:rPr>
                <a:t>KB triples</a:t>
              </a:r>
              <a:endParaRPr kumimoji="1" lang="zh-CN" altLang="en-US" sz="28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2093184" y="4078197"/>
            <a:ext cx="4471215" cy="78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3738217" y="1090858"/>
            <a:ext cx="7386983" cy="909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线箭头连接符 56"/>
          <p:cNvCxnSpPr>
            <a:stCxn id="35" idx="3"/>
          </p:cNvCxnSpPr>
          <p:nvPr/>
        </p:nvCxnSpPr>
        <p:spPr>
          <a:xfrm flipV="1">
            <a:off x="5342964" y="5550264"/>
            <a:ext cx="1466806" cy="76541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33" idx="3"/>
            <a:endCxn id="9" idx="2"/>
          </p:cNvCxnSpPr>
          <p:nvPr/>
        </p:nvCxnSpPr>
        <p:spPr>
          <a:xfrm flipV="1">
            <a:off x="3597062" y="4889500"/>
            <a:ext cx="1609938" cy="14846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9" idx="3"/>
            <a:endCxn id="8" idx="2"/>
          </p:cNvCxnSpPr>
          <p:nvPr/>
        </p:nvCxnSpPr>
        <p:spPr>
          <a:xfrm flipV="1">
            <a:off x="1812346" y="4889500"/>
            <a:ext cx="1629354" cy="14847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176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29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35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29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82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35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88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2235200" y="5511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9" idx="0"/>
            <a:endCxn id="4" idx="2"/>
          </p:cNvCxnSpPr>
          <p:nvPr/>
        </p:nvCxnSpPr>
        <p:spPr>
          <a:xfrm flipV="1">
            <a:off x="1669487" y="57785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526627" y="6235700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7" y="6235700"/>
                <a:ext cx="28571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511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/>
          <p:cNvCxnSpPr>
            <a:endCxn id="4" idx="1"/>
          </p:cNvCxnSpPr>
          <p:nvPr/>
        </p:nvCxnSpPr>
        <p:spPr>
          <a:xfrm>
            <a:off x="609600" y="5506651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19811" y="5188679"/>
                <a:ext cx="28757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11" y="5188679"/>
                <a:ext cx="287578" cy="317972"/>
              </a:xfrm>
              <a:prstGeom prst="rect">
                <a:avLst/>
              </a:prstGeom>
              <a:blipFill rotWithShape="0">
                <a:blip r:embed="rId3"/>
                <a:stretch>
                  <a:fillRect l="-19149" r="-638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/>
          <p:cNvCxnSpPr/>
          <p:nvPr/>
        </p:nvCxnSpPr>
        <p:spPr>
          <a:xfrm>
            <a:off x="4000500" y="55245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flipH="1">
            <a:off x="4172812" y="5227077"/>
            <a:ext cx="2952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mr-IN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5765800" y="55245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7531100" y="55372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3" idx="0"/>
            <a:endCxn id="5" idx="2"/>
          </p:cNvCxnSpPr>
          <p:nvPr/>
        </p:nvCxnSpPr>
        <p:spPr>
          <a:xfrm flipH="1" flipV="1">
            <a:off x="3441700" y="5778500"/>
            <a:ext cx="0" cy="45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306020" y="6235699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020" y="6235699"/>
                <a:ext cx="2910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/>
          <p:cNvCxnSpPr>
            <a:stCxn id="35" idx="0"/>
            <a:endCxn id="6" idx="2"/>
          </p:cNvCxnSpPr>
          <p:nvPr/>
        </p:nvCxnSpPr>
        <p:spPr>
          <a:xfrm flipH="1" flipV="1">
            <a:off x="5206999" y="5778500"/>
            <a:ext cx="0" cy="39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88202" y="6177175"/>
            <a:ext cx="2547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" name="直线箭头连接符 35"/>
          <p:cNvCxnSpPr>
            <a:stCxn id="37" idx="0"/>
            <a:endCxn id="7" idx="2"/>
          </p:cNvCxnSpPr>
          <p:nvPr/>
        </p:nvCxnSpPr>
        <p:spPr>
          <a:xfrm flipV="1">
            <a:off x="6972300" y="5778500"/>
            <a:ext cx="0" cy="45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816937" y="6235698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37" y="6235698"/>
                <a:ext cx="3107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843" r="-39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401648" y="5188679"/>
                <a:ext cx="28225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48" y="5188679"/>
                <a:ext cx="282257" cy="317972"/>
              </a:xfrm>
              <a:prstGeom prst="rect">
                <a:avLst/>
              </a:prstGeom>
              <a:blipFill rotWithShape="0">
                <a:blip r:embed="rId6"/>
                <a:stretch>
                  <a:fillRect l="-19565" r="-434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806304" y="5193828"/>
                <a:ext cx="52687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04" y="5193828"/>
                <a:ext cx="526876" cy="317972"/>
              </a:xfrm>
              <a:prstGeom prst="rect">
                <a:avLst/>
              </a:prstGeom>
              <a:blipFill rotWithShape="0">
                <a:blip r:embed="rId7"/>
                <a:stretch>
                  <a:fillRect l="-10345" r="-344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569487" y="5206590"/>
                <a:ext cx="570925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87" y="5206590"/>
                <a:ext cx="570925" cy="317972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/>
          <p:cNvCxnSpPr>
            <a:endCxn id="11" idx="3"/>
          </p:cNvCxnSpPr>
          <p:nvPr/>
        </p:nvCxnSpPr>
        <p:spPr>
          <a:xfrm flipH="1">
            <a:off x="9296400" y="462280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302066" y="4279193"/>
                <a:ext cx="52687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066" y="4279193"/>
                <a:ext cx="526876" cy="317972"/>
              </a:xfrm>
              <a:prstGeom prst="rect">
                <a:avLst/>
              </a:prstGeom>
              <a:blipFill rotWithShape="0">
                <a:blip r:embed="rId9"/>
                <a:stretch>
                  <a:fillRect l="-10465" r="-3488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箭头连接符 17"/>
          <p:cNvCxnSpPr>
            <a:stCxn id="11" idx="1"/>
            <a:endCxn id="10" idx="3"/>
          </p:cNvCxnSpPr>
          <p:nvPr/>
        </p:nvCxnSpPr>
        <p:spPr>
          <a:xfrm flipH="1">
            <a:off x="75311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531100" y="4267200"/>
                <a:ext cx="694380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0" y="4267200"/>
                <a:ext cx="694380" cy="317972"/>
              </a:xfrm>
              <a:prstGeom prst="rect">
                <a:avLst/>
              </a:prstGeom>
              <a:blipFill rotWithShape="0">
                <a:blip r:embed="rId10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/>
          <p:cNvCxnSpPr>
            <a:stCxn id="10" idx="1"/>
            <a:endCxn id="9" idx="3"/>
          </p:cNvCxnSpPr>
          <p:nvPr/>
        </p:nvCxnSpPr>
        <p:spPr>
          <a:xfrm flipH="1">
            <a:off x="57658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27840" y="4279193"/>
            <a:ext cx="5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直线箭头连接符 41"/>
          <p:cNvCxnSpPr>
            <a:stCxn id="9" idx="1"/>
            <a:endCxn id="8" idx="3"/>
          </p:cNvCxnSpPr>
          <p:nvPr/>
        </p:nvCxnSpPr>
        <p:spPr>
          <a:xfrm flipH="1">
            <a:off x="40005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456682" y="4291893"/>
                <a:ext cx="28225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82" y="4291893"/>
                <a:ext cx="282257" cy="317972"/>
              </a:xfrm>
              <a:prstGeom prst="rect">
                <a:avLst/>
              </a:prstGeom>
              <a:blipFill rotWithShape="0">
                <a:blip r:embed="rId11"/>
                <a:stretch>
                  <a:fillRect l="-19565" r="-434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/>
          <p:cNvCxnSpPr>
            <a:stCxn id="8" idx="1"/>
          </p:cNvCxnSpPr>
          <p:nvPr/>
        </p:nvCxnSpPr>
        <p:spPr>
          <a:xfrm flipH="1">
            <a:off x="22352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858136" y="4266021"/>
                <a:ext cx="52687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36" y="4266021"/>
                <a:ext cx="526876" cy="317972"/>
              </a:xfrm>
              <a:prstGeom prst="rect">
                <a:avLst/>
              </a:prstGeom>
              <a:blipFill rotWithShape="0">
                <a:blip r:embed="rId12"/>
                <a:stretch>
                  <a:fillRect l="-10465" r="-3488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箭头连接符 60"/>
          <p:cNvCxnSpPr>
            <a:stCxn id="37" idx="3"/>
            <a:endCxn id="11" idx="2"/>
          </p:cNvCxnSpPr>
          <p:nvPr/>
        </p:nvCxnSpPr>
        <p:spPr>
          <a:xfrm flipV="1">
            <a:off x="7127663" y="4889500"/>
            <a:ext cx="1609937" cy="148469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401648" y="4013200"/>
            <a:ext cx="337291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128412" y="4001701"/>
            <a:ext cx="337291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881909" y="4019079"/>
            <a:ext cx="471179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711647" y="4001701"/>
            <a:ext cx="273977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2429164" y="3586611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4" y="3586611"/>
                <a:ext cx="28225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9149" r="-425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4155928" y="357599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28" y="3575991"/>
                <a:ext cx="23564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5859408" y="3589498"/>
                <a:ext cx="526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08" y="3589498"/>
                <a:ext cx="52687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682846" y="3586612"/>
                <a:ext cx="307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46" y="3586612"/>
                <a:ext cx="30726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7647" r="-196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/>
          <p:cNvSpPr/>
          <p:nvPr/>
        </p:nvSpPr>
        <p:spPr>
          <a:xfrm>
            <a:off x="137604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00566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65403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7700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912678" y="1062630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122630" y="2471090"/>
            <a:ext cx="2168737" cy="5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Attention</a:t>
            </a:r>
            <a:endParaRPr kumimoji="1" lang="zh-CN" alt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6" name="直线箭头连接符 105"/>
          <p:cNvCxnSpPr>
            <a:stCxn id="87" idx="0"/>
            <a:endCxn id="104" idx="2"/>
          </p:cNvCxnSpPr>
          <p:nvPr/>
        </p:nvCxnSpPr>
        <p:spPr>
          <a:xfrm flipV="1">
            <a:off x="2570293" y="3029890"/>
            <a:ext cx="2636706" cy="55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88" idx="0"/>
            <a:endCxn id="104" idx="2"/>
          </p:cNvCxnSpPr>
          <p:nvPr/>
        </p:nvCxnSpPr>
        <p:spPr>
          <a:xfrm flipV="1">
            <a:off x="4273749" y="3029890"/>
            <a:ext cx="933250" cy="546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89" idx="0"/>
            <a:endCxn id="104" idx="2"/>
          </p:cNvCxnSpPr>
          <p:nvPr/>
        </p:nvCxnSpPr>
        <p:spPr>
          <a:xfrm flipH="1" flipV="1">
            <a:off x="5206999" y="3029890"/>
            <a:ext cx="915847" cy="55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90" idx="0"/>
            <a:endCxn id="104" idx="2"/>
          </p:cNvCxnSpPr>
          <p:nvPr/>
        </p:nvCxnSpPr>
        <p:spPr>
          <a:xfrm flipH="1" flipV="1">
            <a:off x="5206999" y="3029890"/>
            <a:ext cx="2629479" cy="55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104" idx="0"/>
            <a:endCxn id="91" idx="2"/>
          </p:cNvCxnSpPr>
          <p:nvPr/>
        </p:nvCxnSpPr>
        <p:spPr>
          <a:xfrm flipH="1" flipV="1">
            <a:off x="1934848" y="1633893"/>
            <a:ext cx="3272151" cy="837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104" idx="0"/>
            <a:endCxn id="92" idx="2"/>
          </p:cNvCxnSpPr>
          <p:nvPr/>
        </p:nvCxnSpPr>
        <p:spPr>
          <a:xfrm flipH="1" flipV="1">
            <a:off x="3564468" y="1633893"/>
            <a:ext cx="1642531" cy="837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93" idx="2"/>
          </p:cNvCxnSpPr>
          <p:nvPr/>
        </p:nvCxnSpPr>
        <p:spPr>
          <a:xfrm flipV="1">
            <a:off x="5212838" y="1633893"/>
            <a:ext cx="0" cy="83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4" idx="0"/>
            <a:endCxn id="94" idx="2"/>
          </p:cNvCxnSpPr>
          <p:nvPr/>
        </p:nvCxnSpPr>
        <p:spPr>
          <a:xfrm flipV="1">
            <a:off x="5206999" y="1633893"/>
            <a:ext cx="1628809" cy="837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stCxn id="104" idx="0"/>
            <a:endCxn id="95" idx="2"/>
          </p:cNvCxnSpPr>
          <p:nvPr/>
        </p:nvCxnSpPr>
        <p:spPr>
          <a:xfrm flipV="1">
            <a:off x="5206999" y="1596030"/>
            <a:ext cx="3264479" cy="875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/>
          <p:nvPr/>
        </p:nvCxnSpPr>
        <p:spPr>
          <a:xfrm flipV="1">
            <a:off x="1958619" y="163389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/>
              <p:cNvSpPr txBox="1"/>
              <p:nvPr/>
            </p:nvSpPr>
            <p:spPr>
              <a:xfrm>
                <a:off x="1815759" y="2091093"/>
                <a:ext cx="29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9" y="2091093"/>
                <a:ext cx="29270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750" r="-41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线箭头连接符 131"/>
          <p:cNvCxnSpPr>
            <a:stCxn id="91" idx="0"/>
          </p:cNvCxnSpPr>
          <p:nvPr/>
        </p:nvCxnSpPr>
        <p:spPr>
          <a:xfrm flipV="1">
            <a:off x="1934848" y="533400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/>
              <p:cNvSpPr txBox="1"/>
              <p:nvPr/>
            </p:nvSpPr>
            <p:spPr>
              <a:xfrm>
                <a:off x="1815759" y="174594"/>
                <a:ext cx="287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9" y="174594"/>
                <a:ext cx="28738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277" t="-22222" r="-40426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线箭头连接符 136"/>
          <p:cNvCxnSpPr/>
          <p:nvPr/>
        </p:nvCxnSpPr>
        <p:spPr>
          <a:xfrm flipV="1">
            <a:off x="3597062" y="16338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3454202" y="2091092"/>
                <a:ext cx="287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02" y="2091092"/>
                <a:ext cx="28738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149" r="-425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线箭头连接符 138"/>
          <p:cNvCxnSpPr/>
          <p:nvPr/>
        </p:nvCxnSpPr>
        <p:spPr>
          <a:xfrm flipV="1">
            <a:off x="3573291" y="533400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/>
              <p:cNvSpPr txBox="1"/>
              <p:nvPr/>
            </p:nvSpPr>
            <p:spPr>
              <a:xfrm>
                <a:off x="3454202" y="174594"/>
                <a:ext cx="29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02" y="174594"/>
                <a:ext cx="29270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8750" t="-22222" r="-41667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本框 140"/>
          <p:cNvSpPr txBox="1"/>
          <p:nvPr/>
        </p:nvSpPr>
        <p:spPr>
          <a:xfrm>
            <a:off x="4963033" y="191709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 flipV="1">
            <a:off x="6800805" y="165965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/>
              <p:cNvSpPr txBox="1"/>
              <p:nvPr/>
            </p:nvSpPr>
            <p:spPr>
              <a:xfrm>
                <a:off x="6657945" y="2116856"/>
                <a:ext cx="492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5" y="2116856"/>
                <a:ext cx="492764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9877" r="-370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/>
          <p:cNvCxnSpPr/>
          <p:nvPr/>
        </p:nvCxnSpPr>
        <p:spPr>
          <a:xfrm flipV="1">
            <a:off x="8445744" y="161836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8302884" y="2075561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884" y="2075561"/>
                <a:ext cx="27315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7778" r="-22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文本框 145"/>
          <p:cNvSpPr txBox="1"/>
          <p:nvPr/>
        </p:nvSpPr>
        <p:spPr>
          <a:xfrm>
            <a:off x="4963033" y="44178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7" name="直线箭头连接符 146"/>
          <p:cNvCxnSpPr/>
          <p:nvPr/>
        </p:nvCxnSpPr>
        <p:spPr>
          <a:xfrm flipV="1">
            <a:off x="6800805" y="525101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/>
              <p:cNvSpPr txBox="1"/>
              <p:nvPr/>
            </p:nvSpPr>
            <p:spPr>
              <a:xfrm>
                <a:off x="6681716" y="166295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16" y="166295"/>
                <a:ext cx="273152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7778" t="-19565" r="-57778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线箭头连接符 148"/>
          <p:cNvCxnSpPr/>
          <p:nvPr/>
        </p:nvCxnSpPr>
        <p:spPr>
          <a:xfrm flipV="1">
            <a:off x="8438096" y="495536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/>
              <p:cNvSpPr txBox="1"/>
              <p:nvPr/>
            </p:nvSpPr>
            <p:spPr>
              <a:xfrm>
                <a:off x="7948102" y="174594"/>
                <a:ext cx="963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&lt;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𝐸𝑂𝑆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&gt;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102" y="174594"/>
                <a:ext cx="963084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3797" r="-379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线箭头连接符 151"/>
          <p:cNvCxnSpPr>
            <a:stCxn id="91" idx="3"/>
            <a:endCxn id="92" idx="1"/>
          </p:cNvCxnSpPr>
          <p:nvPr/>
        </p:nvCxnSpPr>
        <p:spPr>
          <a:xfrm>
            <a:off x="2493648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/>
          <p:nvPr/>
        </p:nvCxnSpPr>
        <p:spPr>
          <a:xfrm>
            <a:off x="4129723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/>
          <p:nvPr/>
        </p:nvCxnSpPr>
        <p:spPr>
          <a:xfrm>
            <a:off x="5765800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/>
          <p:nvPr/>
        </p:nvCxnSpPr>
        <p:spPr>
          <a:xfrm>
            <a:off x="7394608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0081414" y="1118965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Decoder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0164427" y="4842356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smtClean="0">
                <a:latin typeface="Times New Roman" charset="0"/>
                <a:ea typeface="Times New Roman" charset="0"/>
                <a:cs typeface="Times New Roman" charset="0"/>
              </a:rPr>
              <a:t>Encoder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直线箭头连接符 11"/>
          <p:cNvCxnSpPr>
            <a:endCxn id="91" idx="1"/>
          </p:cNvCxnSpPr>
          <p:nvPr/>
        </p:nvCxnSpPr>
        <p:spPr>
          <a:xfrm>
            <a:off x="719811" y="1367193"/>
            <a:ext cx="656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603272" y="104059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72" y="1040595"/>
                <a:ext cx="292772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8750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4229567" y="1040595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67" y="1040595"/>
                <a:ext cx="298094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18367" r="-40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5781598" y="1064647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98" y="1064647"/>
                <a:ext cx="498150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10976" r="-365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7394742" y="1064646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42" y="1064646"/>
                <a:ext cx="498150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0976" r="-365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637781" y="690087"/>
                <a:ext cx="78162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4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4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81" y="690087"/>
                <a:ext cx="781624" cy="677108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9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4276"/>
            <a:ext cx="21449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 Definition(1/5)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8932" y="3025130"/>
            <a:ext cx="163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Raw Text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00832" y="3025130"/>
            <a:ext cx="2683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Structured Data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24943" y="302513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箭头连接符 2"/>
          <p:cNvCxnSpPr>
            <a:stCxn id="4" idx="3"/>
            <a:endCxn id="13" idx="1"/>
          </p:cNvCxnSpPr>
          <p:nvPr/>
        </p:nvCxnSpPr>
        <p:spPr>
          <a:xfrm>
            <a:off x="2460404" y="3286740"/>
            <a:ext cx="2140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3" idx="3"/>
            <a:endCxn id="15" idx="1"/>
          </p:cNvCxnSpPr>
          <p:nvPr/>
        </p:nvCxnSpPr>
        <p:spPr>
          <a:xfrm>
            <a:off x="7284515" y="3286740"/>
            <a:ext cx="2140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35300" y="2743200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8746" y="2743200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Step 2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4276"/>
            <a:ext cx="21449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 Definition(1/5)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8932" y="3025130"/>
            <a:ext cx="163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Raw Text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00832" y="3025130"/>
            <a:ext cx="2683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Structured Data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24943" y="302513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线箭头连接符 2"/>
          <p:cNvCxnSpPr>
            <a:stCxn id="4" idx="3"/>
            <a:endCxn id="13" idx="1"/>
          </p:cNvCxnSpPr>
          <p:nvPr/>
        </p:nvCxnSpPr>
        <p:spPr>
          <a:xfrm>
            <a:off x="2460404" y="3286740"/>
            <a:ext cx="214042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7284515" y="3325872"/>
            <a:ext cx="214042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35300" y="29591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59791" y="29591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Step 2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肘形连接符 8"/>
          <p:cNvCxnSpPr>
            <a:stCxn id="4" idx="0"/>
            <a:endCxn id="15" idx="0"/>
          </p:cNvCxnSpPr>
          <p:nvPr/>
        </p:nvCxnSpPr>
        <p:spPr>
          <a:xfrm rot="5400000" flipH="1" flipV="1">
            <a:off x="5960082" y="-1290284"/>
            <a:ext cx="12700" cy="8630829"/>
          </a:xfrm>
          <a:prstGeom prst="bentConnector3">
            <a:avLst>
              <a:gd name="adj1" fmla="val 9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83200" y="1355659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Sub task 2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肘形连接符 15"/>
          <p:cNvCxnSpPr>
            <a:stCxn id="13" idx="2"/>
            <a:endCxn id="15" idx="2"/>
          </p:cNvCxnSpPr>
          <p:nvPr/>
        </p:nvCxnSpPr>
        <p:spPr>
          <a:xfrm rot="16200000" flipH="1">
            <a:off x="8109085" y="1381938"/>
            <a:ext cx="12700" cy="4332823"/>
          </a:xfrm>
          <a:prstGeom prst="bentConnector3">
            <a:avLst>
              <a:gd name="adj1" fmla="val 650001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284515" y="4438660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Sub task 1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4276"/>
            <a:ext cx="22113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Main Sub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asks(2/5)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7817" y="1709943"/>
            <a:ext cx="55082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QG Sub tasks: 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From structured data (KB triples)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From unstructured data (raw text)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88034" y="1709943"/>
            <a:ext cx="48999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QG Main approaches: 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Template based / Rule driven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DL based / Data driven</a:t>
            </a:r>
            <a:endParaRPr kumimoji="1"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5996056" y="3150976"/>
            <a:ext cx="691978" cy="873830"/>
            <a:chOff x="5996056" y="3158967"/>
            <a:chExt cx="691978" cy="865838"/>
          </a:xfrm>
        </p:grpSpPr>
        <p:cxnSp>
          <p:nvCxnSpPr>
            <p:cNvPr id="17" name="直线箭头连接符 16"/>
            <p:cNvCxnSpPr/>
            <p:nvPr/>
          </p:nvCxnSpPr>
          <p:spPr>
            <a:xfrm>
              <a:off x="5996056" y="3158967"/>
              <a:ext cx="6919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>
              <a:off x="5996056" y="3158967"/>
              <a:ext cx="691978" cy="83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 flipV="1">
              <a:off x="5996056" y="3246955"/>
              <a:ext cx="691978" cy="777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5996056" y="4024805"/>
              <a:ext cx="6919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6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7" name="矩形 6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24276"/>
            <a:ext cx="22113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Main Sub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asks(2/5)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7406" y="1645310"/>
            <a:ext cx="1116844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Today’s papers</a:t>
            </a:r>
          </a:p>
          <a:p>
            <a:endParaRPr kumimoji="1" lang="en-US" altLang="zh-CN" sz="2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1. From structured data (KB triples)</a:t>
            </a:r>
          </a:p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[ACL 2016] Generating Factoid Questions with RNN: The 30M Factoid QA Cor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pus</a:t>
            </a:r>
          </a:p>
          <a:p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2. From unstructured data (raw text)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   [ACL 2017] Learning to Ask: Neural Question Generation for Reading Comprehension</a:t>
            </a:r>
          </a:p>
        </p:txBody>
      </p:sp>
      <p:sp>
        <p:nvSpPr>
          <p:cNvPr id="9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7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6824" y="2100648"/>
            <a:ext cx="10169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Generating Factoid Questions with RNN:</a:t>
            </a:r>
          </a:p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The 30M Factoid QA Corpus</a:t>
            </a:r>
            <a:endParaRPr kumimoji="1"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5817" y="3788251"/>
            <a:ext cx="10371622" cy="1002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Iulian Vlad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Serban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Alberto Garcia-Duran,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Caglar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Gulcehre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Sungjin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Ahn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Sarath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Chandar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Aaron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Courville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Yoshua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Bengio</a:t>
            </a:r>
            <a:endParaRPr kumimoji="1" lang="en-US" altLang="zh-CN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ACL 2016</a:t>
            </a:r>
            <a:endParaRPr kumimoji="1" lang="zh-CN" alt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0" y="6351373"/>
            <a:ext cx="12192000" cy="506627"/>
            <a:chOff x="0" y="6351373"/>
            <a:chExt cx="12192000" cy="506627"/>
          </a:xfrm>
        </p:grpSpPr>
        <p:sp>
          <p:nvSpPr>
            <p:cNvPr id="10" name="矩形 9"/>
            <p:cNvSpPr/>
            <p:nvPr/>
          </p:nvSpPr>
          <p:spPr>
            <a:xfrm>
              <a:off x="0" y="6351373"/>
              <a:ext cx="12192000" cy="5066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17049" y="6437871"/>
              <a:ext cx="3009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Copyright © Shenglei </a:t>
              </a:r>
              <a:r>
                <a:rPr lang="de-DE" altLang="zh-CN" sz="1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Huang 2018.3.6</a:t>
              </a:r>
              <a:r>
                <a:rPr lang="de-DE" altLang="zh-CN" sz="1400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kumimoji="1" lang="zh-CN" altLang="en-US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0"/>
            <a:ext cx="12192000" cy="506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4276"/>
            <a:ext cx="3360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Paper 1 based on sub task 1(3/5)</a:t>
            </a: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8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1807</Words>
  <Application>Microsoft Macintosh PowerPoint</Application>
  <PresentationFormat>宽屏</PresentationFormat>
  <Paragraphs>440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Cambria Math</vt:lpstr>
      <vt:lpstr>DengXian</vt:lpstr>
      <vt:lpstr>DengXian Light</vt:lpstr>
      <vt:lpstr>Times New Roman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Shenglei Huang</dc:creator>
  <cp:lastModifiedBy>Shenglei Huang</cp:lastModifiedBy>
  <cp:revision>446</cp:revision>
  <dcterms:created xsi:type="dcterms:W3CDTF">2018-03-05T01:30:18Z</dcterms:created>
  <dcterms:modified xsi:type="dcterms:W3CDTF">2018-03-07T08:04:07Z</dcterms:modified>
</cp:coreProperties>
</file>