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3"/>
  </p:notes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80" r:id="rId22"/>
    <p:sldId id="278" r:id="rId23"/>
    <p:sldId id="279" r:id="rId24"/>
    <p:sldId id="282" r:id="rId25"/>
    <p:sldId id="281" r:id="rId26"/>
    <p:sldId id="283" r:id="rId27"/>
    <p:sldId id="287" r:id="rId28"/>
    <p:sldId id="288" r:id="rId29"/>
    <p:sldId id="289" r:id="rId30"/>
    <p:sldId id="290" r:id="rId31"/>
    <p:sldId id="284" r:id="rId32"/>
    <p:sldId id="291" r:id="rId33"/>
    <p:sldId id="285" r:id="rId34"/>
    <p:sldId id="292" r:id="rId35"/>
    <p:sldId id="293" r:id="rId36"/>
    <p:sldId id="294" r:id="rId37"/>
    <p:sldId id="295" r:id="rId38"/>
    <p:sldId id="286" r:id="rId39"/>
    <p:sldId id="296" r:id="rId40"/>
    <p:sldId id="298" r:id="rId41"/>
    <p:sldId id="297"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6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BA5A88-9E31-414C-968F-6C971E126345}" type="datetimeFigureOut">
              <a:rPr lang="zh-CN" altLang="en-US" smtClean="0"/>
              <a:t>2022/6/1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6832D-7632-4682-9D14-19A9CDC08D59}" type="slidenum">
              <a:rPr lang="zh-CN" altLang="en-US" smtClean="0"/>
              <a:t>‹#›</a:t>
            </a:fld>
            <a:endParaRPr lang="zh-CN" altLang="en-US"/>
          </a:p>
        </p:txBody>
      </p:sp>
    </p:spTree>
    <p:extLst>
      <p:ext uri="{BB962C8B-B14F-4D97-AF65-F5344CB8AC3E}">
        <p14:creationId xmlns:p14="http://schemas.microsoft.com/office/powerpoint/2010/main" val="2506413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towardsdatascience.com/what-is-simpsons-paradox-4a53cd4e9ee2"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emr-ehrs.com/physical-therapy-emr-software.php"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current research focus for most of us should be machine learning algorithms.</a:t>
            </a:r>
          </a:p>
          <a:p>
            <a:r>
              <a:rPr lang="en-US" altLang="zh-CN" dirty="0"/>
              <a:t>We modify xxx to optimize the algorithm performance, so that we can use </a:t>
            </a:r>
            <a:r>
              <a:rPr lang="en-US" altLang="zh-CN" b="1" dirty="0"/>
              <a:t>machine</a:t>
            </a:r>
            <a:r>
              <a:rPr lang="en-US" altLang="zh-CN" dirty="0"/>
              <a:t> to make better automatic decisions in many applications</a:t>
            </a:r>
          </a:p>
          <a:p>
            <a:r>
              <a:rPr lang="en-US" altLang="zh-CN" dirty="0"/>
              <a:t>For example, my recent papers are about mental disease detection and symptom identification</a:t>
            </a:r>
            <a:endParaRPr lang="zh-CN" altLang="en-US"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3</a:t>
            </a:fld>
            <a:endParaRPr lang="zh-CN" altLang="en-US"/>
          </a:p>
        </p:txBody>
      </p:sp>
    </p:spTree>
    <p:extLst>
      <p:ext uri="{BB962C8B-B14F-4D97-AF65-F5344CB8AC3E}">
        <p14:creationId xmlns:p14="http://schemas.microsoft.com/office/powerpoint/2010/main" val="1015217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we focus on another focus, the strength of association, which is also called Effect Size </a:t>
            </a:r>
            <a:r>
              <a:rPr lang="zh-CN" altLang="en-US" dirty="0"/>
              <a:t>效应量 </a:t>
            </a:r>
            <a:r>
              <a:rPr lang="en-US" altLang="zh-CN" dirty="0"/>
              <a:t>in many literatures.</a:t>
            </a:r>
          </a:p>
          <a:p>
            <a:r>
              <a:rPr lang="en-US" altLang="zh-CN" dirty="0"/>
              <a:t>First, we can measure the effect size with treatment effect. We first define treatment and outcome variable. They are like cause and effect, and we want to see the effect on disease rate by changing the exposure to radiance. And the effect can be simply measured by the Difference of average Outcome in different Treatment group. We can consider disease as a binary variable with diseased as 1, then the average outcome is the rate. Then we know xxx</a:t>
            </a:r>
          </a:p>
          <a:p>
            <a:r>
              <a:rPr lang="en-US" altLang="zh-CN" dirty="0"/>
              <a:t>(2) Another measurement is called Odds Ratio (OR). OR can be calculated like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You don’t need to remember the equation, but I just want to give you an intuition that </a:t>
            </a:r>
            <a:r>
              <a:rPr lang="en-US" altLang="zh-CN" sz="1200" dirty="0"/>
              <a:t>OR &gt; 1, indicating that Radiance Exposure can increase the odds/likelihood of getting Disease</a:t>
            </a:r>
            <a:endParaRPr lang="en-US" altLang="zh-CN"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12</a:t>
            </a:fld>
            <a:endParaRPr lang="zh-CN" altLang="en-US"/>
          </a:p>
        </p:txBody>
      </p:sp>
    </p:spTree>
    <p:extLst>
      <p:ext uri="{BB962C8B-B14F-4D97-AF65-F5344CB8AC3E}">
        <p14:creationId xmlns:p14="http://schemas.microsoft.com/office/powerpoint/2010/main" val="338941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Do you have any questions?</a:t>
            </a:r>
            <a:endParaRPr lang="zh-CN" altLang="en-US"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14</a:t>
            </a:fld>
            <a:endParaRPr lang="zh-CN" altLang="en-US"/>
          </a:p>
        </p:txBody>
      </p:sp>
    </p:spTree>
    <p:extLst>
      <p:ext uri="{BB962C8B-B14F-4D97-AF65-F5344CB8AC3E}">
        <p14:creationId xmlns:p14="http://schemas.microsoft.com/office/powerpoint/2010/main" val="2241480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we want to study the effect of a drug, the treatment X is xx and the Outcome Y is xxx.</a:t>
            </a:r>
          </a:p>
          <a:p>
            <a:r>
              <a:rPr lang="en-US" altLang="zh-CN" dirty="0"/>
              <a:t>We used a linear regression and found that the beta is negative, indicating that larger dosage has worsen the case. This is unbelievable!</a:t>
            </a:r>
          </a:p>
          <a:p>
            <a:r>
              <a:rPr lang="en-US" altLang="zh-CN" dirty="0"/>
              <a:t>Then we can introduce a third variable, the initial severity(1). And we separately perform regression on each group. (2) We can find that the correlation is reversed!</a:t>
            </a:r>
          </a:p>
          <a:p>
            <a:r>
              <a:rPr lang="en-US" altLang="zh-CN" dirty="0"/>
              <a:t>One possible explanation is that Patient with severe symptoms already have poorer health at the beginning, and we tend to use higher dosage for them.</a:t>
            </a:r>
          </a:p>
          <a:p>
            <a:r>
              <a:rPr lang="en-US" altLang="zh-CN" dirty="0"/>
              <a:t>So after all the drug is still effective.</a:t>
            </a:r>
          </a:p>
          <a:p>
            <a:r>
              <a:rPr lang="en-US" altLang="zh-CN" dirty="0"/>
              <a:t>(3) This is an example of the famous Simpson’s paradox. (4) An important lesson is that Association is not Causality.</a:t>
            </a:r>
          </a:p>
          <a:p>
            <a:r>
              <a:rPr lang="en-US" altLang="zh-CN" dirty="0"/>
              <a:t>(5) To capture the true causality, we need to Control Confounder(</a:t>
            </a:r>
            <a:r>
              <a:rPr lang="zh-CN" altLang="en-US" dirty="0"/>
              <a:t>干扰因子</a:t>
            </a:r>
            <a:r>
              <a:rPr lang="en-US" altLang="zh-CN" dirty="0"/>
              <a:t>) to reduce bias</a:t>
            </a:r>
          </a:p>
          <a:p>
            <a:endParaRPr lang="en-US" altLang="zh-CN" dirty="0"/>
          </a:p>
          <a:p>
            <a:endParaRPr lang="en-US" altLang="zh-CN" dirty="0"/>
          </a:p>
          <a:p>
            <a:r>
              <a:rPr lang="en-US" altLang="zh-CN" dirty="0">
                <a:hlinkClick r:id="rId3"/>
              </a:rPr>
              <a:t>What is Simpson’s Paradox?. And what does it have to do with the… | by Tim Copeland | Towards Data Science</a:t>
            </a:r>
            <a:endParaRPr lang="zh-CN" altLang="en-US"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15</a:t>
            </a:fld>
            <a:endParaRPr lang="zh-CN" altLang="en-US"/>
          </a:p>
        </p:txBody>
      </p:sp>
    </p:spTree>
    <p:extLst>
      <p:ext uri="{BB962C8B-B14F-4D97-AF65-F5344CB8AC3E}">
        <p14:creationId xmlns:p14="http://schemas.microsoft.com/office/powerpoint/2010/main" val="1053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the ease of discussion, I will introduce the graphical model of causality.</a:t>
            </a:r>
          </a:p>
          <a:p>
            <a:r>
              <a:rPr lang="en-US" altLang="zh-CN" dirty="0"/>
              <a:t>(2) This can be hard to understand, so I will give you an example. (3) Suppose A is xxx, B is XXX, C is XXX.</a:t>
            </a:r>
          </a:p>
          <a:p>
            <a:r>
              <a:rPr lang="en-US" altLang="zh-CN" dirty="0"/>
              <a:t>Once we have known the interest rate of the bank, knowing more about the economy won’t give us more information about our interest. (4)</a:t>
            </a:r>
          </a:p>
          <a:p>
            <a:r>
              <a:rPr lang="en-US" altLang="zh-CN" dirty="0"/>
              <a:t>Since B is already a constant, actually this arrow has no use now, because B won’t change and thus it won’t cause anything.</a:t>
            </a:r>
          </a:p>
          <a:p>
            <a:r>
              <a:rPr lang="en-US" altLang="zh-CN" dirty="0"/>
              <a:t>There can be more tricky cases about Causality Graph and Controlling, but then I will introduce only one that is crucial for causal inference</a:t>
            </a:r>
            <a:endParaRPr lang="zh-CN" altLang="en-US"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16</a:t>
            </a:fld>
            <a:endParaRPr lang="zh-CN" altLang="en-US"/>
          </a:p>
        </p:txBody>
      </p:sp>
    </p:spTree>
    <p:extLst>
      <p:ext uri="{BB962C8B-B14F-4D97-AF65-F5344CB8AC3E}">
        <p14:creationId xmlns:p14="http://schemas.microsoft.com/office/powerpoint/2010/main" val="1983779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start with a simple causal graph, with only T causes Y. Then the causal effect of T on Y is just the association between T and Y.</a:t>
            </a:r>
          </a:p>
          <a:p>
            <a:r>
              <a:rPr lang="en-US" altLang="zh-CN" dirty="0"/>
              <a:t>(1) When we add another variable Z that causes Y, it is still OK, as T and Z are independent.</a:t>
            </a:r>
          </a:p>
          <a:p>
            <a:r>
              <a:rPr lang="en-US" altLang="zh-CN" dirty="0"/>
              <a:t>(2) However, when Z can also cause T, things start to change. Because we cannot tell it’s T causes Y, or Z causing Y through T or T and Z are affecting Y at the same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 We will call such z a confounding variable. </a:t>
            </a:r>
          </a:p>
          <a:p>
            <a:r>
              <a:rPr lang="en-US" altLang="zh-CN" dirty="0"/>
              <a:t>Just as the case in Simpson’s Paradox example, where T is xxx, Y is xxx, Z is xxx. We can the bias caused by the presence of such Z, confounding bias</a:t>
            </a:r>
          </a:p>
          <a:p>
            <a:r>
              <a:rPr lang="en-US" altLang="zh-CN" dirty="0"/>
              <a:t> (4) </a:t>
            </a:r>
            <a:r>
              <a:rPr lang="en-US" altLang="zh-CN" dirty="0" err="1"/>
              <a:t>Xxx</a:t>
            </a:r>
            <a:r>
              <a:rPr lang="en-US" altLang="zh-CN" dirty="0"/>
              <a:t>. Just like this figure shows, Z is now a constant, and won’t have any effect now.</a:t>
            </a:r>
          </a:p>
        </p:txBody>
      </p:sp>
      <p:sp>
        <p:nvSpPr>
          <p:cNvPr id="4" name="灯片编号占位符 3"/>
          <p:cNvSpPr>
            <a:spLocks noGrp="1"/>
          </p:cNvSpPr>
          <p:nvPr>
            <p:ph type="sldNum" sz="quarter" idx="5"/>
          </p:nvPr>
        </p:nvSpPr>
        <p:spPr/>
        <p:txBody>
          <a:bodyPr/>
          <a:lstStyle/>
          <a:p>
            <a:fld id="{5596832D-7632-4682-9D14-19A9CDC08D59}" type="slidenum">
              <a:rPr lang="zh-CN" altLang="en-US" smtClean="0"/>
              <a:t>17</a:t>
            </a:fld>
            <a:endParaRPr lang="zh-CN" altLang="en-US"/>
          </a:p>
        </p:txBody>
      </p:sp>
    </p:spTree>
    <p:extLst>
      <p:ext uri="{BB962C8B-B14F-4D97-AF65-F5344CB8AC3E}">
        <p14:creationId xmlns:p14="http://schemas.microsoft.com/office/powerpoint/2010/main" val="2670575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standard practice to find causality is to conduct Randomized Controlled Trial (RCT)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Where we will Draw the treatment variable from random distribution, and we hope the randomization is prefect.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 For example, xxx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 But please pay attention, this is unethical! Because you may cause harm to patient by giving insufficient or too much dosage.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 So we see that we cannot always perform RCT.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(4) This first reason is that xxx and there is also another reason that it can be hard to xxx</a:t>
            </a:r>
          </a:p>
        </p:txBody>
      </p:sp>
      <p:sp>
        <p:nvSpPr>
          <p:cNvPr id="4" name="灯片编号占位符 3"/>
          <p:cNvSpPr>
            <a:spLocks noGrp="1"/>
          </p:cNvSpPr>
          <p:nvPr>
            <p:ph type="sldNum" sz="quarter" idx="5"/>
          </p:nvPr>
        </p:nvSpPr>
        <p:spPr/>
        <p:txBody>
          <a:bodyPr/>
          <a:lstStyle/>
          <a:p>
            <a:fld id="{5596832D-7632-4682-9D14-19A9CDC08D59}" type="slidenum">
              <a:rPr lang="zh-CN" altLang="en-US" smtClean="0"/>
              <a:t>18</a:t>
            </a:fld>
            <a:endParaRPr lang="zh-CN" altLang="en-US"/>
          </a:p>
        </p:txBody>
      </p:sp>
    </p:spTree>
    <p:extLst>
      <p:ext uri="{BB962C8B-B14F-4D97-AF65-F5344CB8AC3E}">
        <p14:creationId xmlns:p14="http://schemas.microsoft.com/office/powerpoint/2010/main" val="2857729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we cannot do RCT, we can still conduct Quasi-experimental (</a:t>
            </a:r>
            <a:r>
              <a:rPr lang="zh-CN" altLang="en-US" dirty="0"/>
              <a:t>准实验</a:t>
            </a:r>
            <a:r>
              <a:rPr lang="en-US" altLang="zh-CN" dirty="0"/>
              <a:t>) Research to estimate the causal effect.</a:t>
            </a:r>
          </a:p>
          <a:p>
            <a:r>
              <a:rPr lang="en-US" altLang="zh-CN" dirty="0"/>
              <a:t>It can use naturally occurred data, so it is called observational.</a:t>
            </a:r>
          </a:p>
          <a:p>
            <a:r>
              <a:rPr lang="en-US" altLang="zh-CN" dirty="0"/>
              <a:t>We will approximate Causal effects with Association. But we can use statistical methods to reduce the estimation bias</a:t>
            </a:r>
            <a:endParaRPr lang="zh-CN" altLang="en-US"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19</a:t>
            </a:fld>
            <a:endParaRPr lang="zh-CN" altLang="en-US"/>
          </a:p>
        </p:txBody>
      </p:sp>
    </p:spTree>
    <p:extLst>
      <p:ext uri="{BB962C8B-B14F-4D97-AF65-F5344CB8AC3E}">
        <p14:creationId xmlns:p14="http://schemas.microsoft.com/office/powerpoint/2010/main" val="1356930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first tool to reduce bias in Quasi-Experiments is Multivariate Linear Regression.</a:t>
            </a:r>
          </a:p>
          <a:p>
            <a:r>
              <a:rPr lang="en-US" altLang="zh-CN" dirty="0"/>
              <a:t>Back to the example of Simpson’s paradox, we used a single variable regression to study the relation.</a:t>
            </a:r>
          </a:p>
          <a:p>
            <a:r>
              <a:rPr lang="en-US" altLang="zh-CN" dirty="0"/>
              <a:t>But when we include the third variable (1), the initial symptom severity, now we are actually using Multivariate Linear Regression.</a:t>
            </a:r>
          </a:p>
          <a:p>
            <a:r>
              <a:rPr lang="en-US" altLang="zh-CN" dirty="0"/>
              <a:t>We denote it as Z, and it is a binary variable, so we can show it on the 2D plot with 2 lines (2). The upper one is the regression result given Z=1 and the lower one is the regression result given Z=0.</a:t>
            </a:r>
          </a:p>
          <a:p>
            <a:r>
              <a:rPr lang="en-US" altLang="zh-CN" dirty="0"/>
              <a:t>We can already see from the graph that it can help reduce the bias, but how does it achieve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 It is because the effect of treatment and confounder are fitted independently now, so that beta is the treatment effect after controlling Z.</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It is intuitive to see from the graph because Z is a constant for each 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(4) But this method has a clear limitation, as it assumes linear relation between the 2 variables. </a:t>
            </a:r>
          </a:p>
        </p:txBody>
      </p:sp>
      <p:sp>
        <p:nvSpPr>
          <p:cNvPr id="4" name="灯片编号占位符 3"/>
          <p:cNvSpPr>
            <a:spLocks noGrp="1"/>
          </p:cNvSpPr>
          <p:nvPr>
            <p:ph type="sldNum" sz="quarter" idx="5"/>
          </p:nvPr>
        </p:nvSpPr>
        <p:spPr/>
        <p:txBody>
          <a:bodyPr/>
          <a:lstStyle/>
          <a:p>
            <a:fld id="{5596832D-7632-4682-9D14-19A9CDC08D59}" type="slidenum">
              <a:rPr lang="zh-CN" altLang="en-US" smtClean="0"/>
              <a:t>20</a:t>
            </a:fld>
            <a:endParaRPr lang="zh-CN" altLang="en-US"/>
          </a:p>
        </p:txBody>
      </p:sp>
    </p:spTree>
    <p:extLst>
      <p:ext uri="{BB962C8B-B14F-4D97-AF65-F5344CB8AC3E}">
        <p14:creationId xmlns:p14="http://schemas.microsoft.com/office/powerpoint/2010/main" val="1640773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handle more complex causal relations, we can use another technique called matching. </a:t>
            </a:r>
          </a:p>
          <a:p>
            <a:r>
              <a:rPr lang="en-US" altLang="zh-CN" dirty="0"/>
              <a:t>I will first give you some motivation. The essence of causality is xxx</a:t>
            </a:r>
            <a:endParaRPr lang="zh-CN" altLang="en-US"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21</a:t>
            </a:fld>
            <a:endParaRPr lang="zh-CN" altLang="en-US"/>
          </a:p>
        </p:txBody>
      </p:sp>
    </p:spTree>
    <p:extLst>
      <p:ext uri="{BB962C8B-B14F-4D97-AF65-F5344CB8AC3E}">
        <p14:creationId xmlns:p14="http://schemas.microsoft.com/office/powerpoint/2010/main" val="1460694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we check the data, we can find a strange phenomenon, (1) </a:t>
            </a:r>
          </a:p>
          <a:p>
            <a:r>
              <a:rPr lang="en-US" altLang="zh-CN" dirty="0"/>
              <a:t>The Average salary of doctors are fewer than masters! (2)</a:t>
            </a:r>
          </a:p>
          <a:p>
            <a:r>
              <a:rPr lang="en-US" altLang="zh-CN" dirty="0"/>
              <a:t>If we take a closer look at the data, we can find that the masters in this dataset are generally more senior. So their high salary might be result of more working experience. So age is the confounder, and we need to reduce the bias it brought. (3)</a:t>
            </a:r>
          </a:p>
          <a:p>
            <a:r>
              <a:rPr lang="en-US" altLang="zh-CN" dirty="0"/>
              <a:t>So we will perform matching on age xxx. (4)</a:t>
            </a:r>
          </a:p>
          <a:p>
            <a:r>
              <a:rPr lang="en-US" altLang="zh-CN" dirty="0"/>
              <a:t>For each person, we find its nearest neighbor according to age, and we get xxx (5)</a:t>
            </a:r>
          </a:p>
          <a:p>
            <a:r>
              <a:rPr lang="en-US" altLang="zh-CN" dirty="0"/>
              <a:t>Then the estimated causal effect is the expected difference in outcome between all pairs.  </a:t>
            </a:r>
            <a:r>
              <a:rPr lang="en-US" altLang="zh-CN" dirty="0" err="1"/>
              <a:t>Xxx</a:t>
            </a:r>
            <a:r>
              <a:rPr lang="en-US" altLang="zh-CN" dirty="0"/>
              <a:t> (6)</a:t>
            </a:r>
          </a:p>
        </p:txBody>
      </p:sp>
      <p:sp>
        <p:nvSpPr>
          <p:cNvPr id="4" name="灯片编号占位符 3"/>
          <p:cNvSpPr>
            <a:spLocks noGrp="1"/>
          </p:cNvSpPr>
          <p:nvPr>
            <p:ph type="sldNum" sz="quarter" idx="5"/>
          </p:nvPr>
        </p:nvSpPr>
        <p:spPr/>
        <p:txBody>
          <a:bodyPr/>
          <a:lstStyle/>
          <a:p>
            <a:fld id="{5596832D-7632-4682-9D14-19A9CDC08D59}" type="slidenum">
              <a:rPr lang="zh-CN" altLang="en-US" smtClean="0"/>
              <a:t>22</a:t>
            </a:fld>
            <a:endParaRPr lang="zh-CN" altLang="en-US"/>
          </a:p>
        </p:txBody>
      </p:sp>
    </p:spTree>
    <p:extLst>
      <p:ext uri="{BB962C8B-B14F-4D97-AF65-F5344CB8AC3E}">
        <p14:creationId xmlns:p14="http://schemas.microsoft.com/office/powerpoint/2010/main" val="1836518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xxx. We may know some researches show that xxx (1,2,3,4)</a:t>
            </a:r>
          </a:p>
          <a:p>
            <a:r>
              <a:rPr lang="en-US" altLang="zh-CN" dirty="0"/>
              <a:t>We can see that it’s our action, instead of ML, that can help us truly handle these problems. And scientific discoveries can let us know what is the right thing to do (5)</a:t>
            </a:r>
          </a:p>
          <a:p>
            <a:r>
              <a:rPr lang="en-US" altLang="zh-CN" dirty="0"/>
              <a:t>Therefore, today’s topic will focus on Scientific Discovery for human action.</a:t>
            </a:r>
            <a:endParaRPr lang="zh-CN" altLang="en-US"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4</a:t>
            </a:fld>
            <a:endParaRPr lang="zh-CN" altLang="en-US"/>
          </a:p>
        </p:txBody>
      </p:sp>
    </p:spTree>
    <p:extLst>
      <p:ext uri="{BB962C8B-B14F-4D97-AF65-F5344CB8AC3E}">
        <p14:creationId xmlns:p14="http://schemas.microsoft.com/office/powerpoint/2010/main" val="1953762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I will give you a quiz to test your understanding of confounder.</a:t>
            </a:r>
          </a:p>
          <a:p>
            <a:r>
              <a:rPr lang="en-US" altLang="zh-CN" dirty="0"/>
              <a:t>We suspect that there is gender bias in the admission rate of a university, so we collected some data.</a:t>
            </a:r>
          </a:p>
          <a:p>
            <a:r>
              <a:rPr lang="en-US" altLang="zh-CN" dirty="0"/>
              <a:t>We can see that men have a higher overall admission rate. However, when we split the data by department, we can see that the admission rate is equal for all departments. </a:t>
            </a:r>
          </a:p>
          <a:p>
            <a:r>
              <a:rPr lang="en-US" altLang="zh-CN" dirty="0"/>
              <a:t>So there must be a confounder affecting our conclusion, so my question is xxx (1)</a:t>
            </a:r>
          </a:p>
          <a:p>
            <a:r>
              <a:rPr lang="en-US" altLang="zh-CN" dirty="0"/>
              <a:t>The explanation for the strange phenomenon: Social Science has a generally lower admission rate, but most women applied for it, so even if the admission rate for each gender is the same within each department. The bias in the department caused different outcome.</a:t>
            </a:r>
          </a:p>
          <a:p>
            <a:r>
              <a:rPr lang="en-US" altLang="zh-CN" dirty="0"/>
              <a:t>Do you have another question so far?</a:t>
            </a:r>
            <a:endParaRPr lang="zh-CN" altLang="en-US"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23</a:t>
            </a:fld>
            <a:endParaRPr lang="zh-CN" altLang="en-US"/>
          </a:p>
        </p:txBody>
      </p:sp>
    </p:spTree>
    <p:extLst>
      <p:ext uri="{BB962C8B-B14F-4D97-AF65-F5344CB8AC3E}">
        <p14:creationId xmlns:p14="http://schemas.microsoft.com/office/powerpoint/2010/main" val="1968728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we will discuss the application of causality in mental health research, I will briefly discuss 2 papers</a:t>
            </a:r>
            <a:endParaRPr lang="zh-CN" altLang="en-US"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24</a:t>
            </a:fld>
            <a:endParaRPr lang="zh-CN" altLang="en-US"/>
          </a:p>
        </p:txBody>
      </p:sp>
    </p:spTree>
    <p:extLst>
      <p:ext uri="{BB962C8B-B14F-4D97-AF65-F5344CB8AC3E}">
        <p14:creationId xmlns:p14="http://schemas.microsoft.com/office/powerpoint/2010/main" val="2279222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first paper is xxx published on a medical journal BMJ Open </a:t>
            </a:r>
          </a:p>
          <a:p>
            <a:r>
              <a:rPr lang="en-US" altLang="zh-CN" dirty="0"/>
              <a:t>(</a:t>
            </a:r>
            <a:r>
              <a:rPr lang="en-US" altLang="zh-CN" b="1" i="1" dirty="0">
                <a:solidFill>
                  <a:srgbClr val="202122"/>
                </a:solidFill>
                <a:effectLst/>
                <a:latin typeface="Arial" panose="020B0604020202020204" pitchFamily="34" charset="0"/>
              </a:rPr>
              <a:t>British Medical Journal</a:t>
            </a:r>
            <a:r>
              <a:rPr lang="en-US" altLang="zh-CN" dirty="0"/>
              <a:t>)</a:t>
            </a:r>
          </a:p>
          <a:p>
            <a:r>
              <a:rPr lang="en-US" altLang="zh-CN" dirty="0"/>
              <a:t>BMJ Open is a proceeding, which is not top, but can still be considered good (IF 2.521</a:t>
            </a:r>
            <a:r>
              <a:rPr lang="zh-CN" altLang="en-US" dirty="0"/>
              <a:t>，中科院分区 医学大类</a:t>
            </a:r>
            <a:r>
              <a:rPr lang="en-US" altLang="zh-CN" dirty="0"/>
              <a:t>4</a:t>
            </a:r>
            <a:r>
              <a:rPr lang="zh-CN" altLang="en-US" dirty="0"/>
              <a:t>区，小类</a:t>
            </a:r>
            <a:r>
              <a:rPr lang="en-US" altLang="zh-CN" dirty="0"/>
              <a:t>3</a:t>
            </a:r>
            <a:r>
              <a:rPr lang="zh-CN" altLang="en-US" dirty="0"/>
              <a:t>区</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25</a:t>
            </a:fld>
            <a:endParaRPr lang="zh-CN" altLang="en-US"/>
          </a:p>
        </p:txBody>
      </p:sp>
    </p:spTree>
    <p:extLst>
      <p:ext uri="{BB962C8B-B14F-4D97-AF65-F5344CB8AC3E}">
        <p14:creationId xmlns:p14="http://schemas.microsoft.com/office/powerpoint/2010/main" val="4268249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From the title, we can easily see that the core hypothesis of this research is xxx</a:t>
            </a:r>
          </a:p>
          <a:p>
            <a:r>
              <a:rPr lang="en-US" altLang="zh-CN" dirty="0"/>
              <a:t>Where the treatment is xxx and the outcome is xxx</a:t>
            </a:r>
          </a:p>
          <a:p>
            <a:r>
              <a:rPr lang="en-US" altLang="zh-CN" dirty="0"/>
              <a:t>There are some key problems in Experiment designs</a:t>
            </a:r>
            <a:endParaRPr lang="zh-CN" altLang="en-US"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26</a:t>
            </a:fld>
            <a:endParaRPr lang="zh-CN" altLang="en-US"/>
          </a:p>
        </p:txBody>
      </p:sp>
    </p:spTree>
    <p:extLst>
      <p:ext uri="{BB962C8B-B14F-4D97-AF65-F5344CB8AC3E}">
        <p14:creationId xmlns:p14="http://schemas.microsoft.com/office/powerpoint/2010/main" val="3775092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hlinkClick r:id="rId3"/>
              </a:rPr>
              <a:t>Let’s see the data first. The data consists of the </a:t>
            </a:r>
            <a:r>
              <a:rPr lang="en-US" altLang="zh-CN" dirty="0"/>
              <a:t>Anonymized Electronic Health Record (EHR) of 27,704 patients with mental disorders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EHR is semi-structured data with defined schema, but can also consists of free text like symptom description.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Here I provided an illustration. Although it is derived not from the paper, the data should look like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hlinkClick r:id="rId3"/>
            </a:endParaRPr>
          </a:p>
          <a:p>
            <a:r>
              <a:rPr lang="en-US" altLang="zh-CN" dirty="0">
                <a:hlinkClick r:id="rId3"/>
              </a:rPr>
              <a:t>Best Physical Therapist Software | EMR-EHRS</a:t>
            </a:r>
            <a:endParaRPr lang="zh-CN" altLang="en-US"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27</a:t>
            </a:fld>
            <a:endParaRPr lang="zh-CN" altLang="en-US"/>
          </a:p>
        </p:txBody>
      </p:sp>
    </p:spTree>
    <p:extLst>
      <p:ext uri="{BB962C8B-B14F-4D97-AF65-F5344CB8AC3E}">
        <p14:creationId xmlns:p14="http://schemas.microsoft.com/office/powerpoint/2010/main" val="33980793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how can we get these variables from the EHR? </a:t>
            </a:r>
          </a:p>
          <a:p>
            <a:r>
              <a:rPr lang="en-US" altLang="zh-CN" dirty="0"/>
              <a:t>First, we will utilize the textual description in EHR to get the treatment variable. (1)</a:t>
            </a:r>
          </a:p>
          <a:p>
            <a:r>
              <a:rPr lang="en-US" altLang="zh-CN" dirty="0"/>
              <a:t>The health provider will usually write about such symptom in EHR with relatively standard patterns like xxx, so we can just use pattern matching to detect them. And we can consider this as a simple application of NLP. (2)</a:t>
            </a:r>
          </a:p>
          <a:p>
            <a:r>
              <a:rPr lang="en-US" altLang="zh-CN" dirty="0"/>
              <a:t>But just pattern matching is not enough, because there can also be negation or uncertainty (For example xxx), and we should take them into account.</a:t>
            </a:r>
          </a:p>
          <a:p>
            <a:r>
              <a:rPr lang="en-US" altLang="zh-CN" dirty="0"/>
              <a:t>So we will use supervised ML algorithm to conduct status inference. Then we will only take the positive expressions.</a:t>
            </a:r>
          </a:p>
          <a:p>
            <a:r>
              <a:rPr lang="en-US" altLang="zh-CN" dirty="0"/>
              <a:t>Next, we can use the structural data in the EHR to measure the outcome. (3)</a:t>
            </a:r>
          </a:p>
          <a:p>
            <a:r>
              <a:rPr lang="en-US" altLang="zh-CN" dirty="0"/>
              <a:t>The authors use Number of days spent in Hospital as the primary outcome, which can be calculated with the timestamp of records</a:t>
            </a:r>
          </a:p>
          <a:p>
            <a:r>
              <a:rPr lang="en-US" altLang="zh-CN" dirty="0"/>
              <a:t>They also include other secondary outcomes, like Compulsory hospital admission rate, etc.</a:t>
            </a:r>
          </a:p>
        </p:txBody>
      </p:sp>
      <p:sp>
        <p:nvSpPr>
          <p:cNvPr id="4" name="灯片编号占位符 3"/>
          <p:cNvSpPr>
            <a:spLocks noGrp="1"/>
          </p:cNvSpPr>
          <p:nvPr>
            <p:ph type="sldNum" sz="quarter" idx="5"/>
          </p:nvPr>
        </p:nvSpPr>
        <p:spPr/>
        <p:txBody>
          <a:bodyPr/>
          <a:lstStyle/>
          <a:p>
            <a:fld id="{5596832D-7632-4682-9D14-19A9CDC08D59}" type="slidenum">
              <a:rPr lang="zh-CN" altLang="en-US" smtClean="0"/>
              <a:t>28</a:t>
            </a:fld>
            <a:endParaRPr lang="zh-CN" altLang="en-US"/>
          </a:p>
        </p:txBody>
      </p:sp>
    </p:spTree>
    <p:extLst>
      <p:ext uri="{BB962C8B-B14F-4D97-AF65-F5344CB8AC3E}">
        <p14:creationId xmlns:p14="http://schemas.microsoft.com/office/powerpoint/2010/main" val="12434349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next question is, what are the confounders?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Since we can get the Demographic attributes from HER and they are usually important confounders.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 we can check if they are associated with the treatment. If so, they are real confounders, and we should control them in the causal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relation between demographics and mood instability are shown in this table. We can see that they really have relations.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absolute value between different groups are different. (For example, we can see that xxx)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the significant p-value can validate the relation.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numbers showed here are from unadjusted model. That is, we consider the effect of each factor independently.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further make an adjusted model, where we will control all other factors when estimating the effect.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There seems to be some changes in the relation, and we can find them in the numbers.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 I have a quiz for you, which factor’s effect is changes in the adjusted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answer is the Marital status. The OR of married over single is less than 1 in the unadjusted model, but it becomes larger than 1 after adjust.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 we can see that it’s actually the married people that are more likely to have mood instability, when we control other confounders.</a:t>
            </a:r>
          </a:p>
          <a:p>
            <a:r>
              <a:rPr lang="en-US" altLang="zh-CN" dirty="0"/>
              <a:t>*OR calculated with multi-variable Logistic Regression</a:t>
            </a:r>
            <a:endParaRPr lang="zh-CN" altLang="en-US"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29</a:t>
            </a:fld>
            <a:endParaRPr lang="zh-CN" altLang="en-US"/>
          </a:p>
        </p:txBody>
      </p:sp>
    </p:spTree>
    <p:extLst>
      <p:ext uri="{BB962C8B-B14F-4D97-AF65-F5344CB8AC3E}">
        <p14:creationId xmlns:p14="http://schemas.microsoft.com/office/powerpoint/2010/main" val="1112598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see the final model between the treatment and the outcome.</a:t>
            </a:r>
          </a:p>
          <a:p>
            <a:r>
              <a:rPr lang="en-US" altLang="zh-CN" dirty="0"/>
              <a:t>We can see that the author used multi-variate linear regression that controlled all confounders that they have studied.</a:t>
            </a:r>
          </a:p>
          <a:p>
            <a:r>
              <a:rPr lang="en-US" altLang="zh-CN" dirty="0"/>
              <a:t>We can get our conclusions from these measures we’ve just learnt.</a:t>
            </a:r>
          </a:p>
          <a:p>
            <a:r>
              <a:rPr lang="en-US" altLang="zh-CN" dirty="0"/>
              <a:t>Beta, OR xxx, p-value</a:t>
            </a:r>
          </a:p>
          <a:p>
            <a:r>
              <a:rPr lang="en-US" altLang="zh-CN" dirty="0"/>
              <a:t>(1) So we can confidently conclude that </a:t>
            </a:r>
            <a:r>
              <a:rPr lang="en-US" altLang="zh-CN" b="1" dirty="0"/>
              <a:t>Mood instability </a:t>
            </a:r>
            <a:r>
              <a:rPr lang="en-US" altLang="zh-CN" dirty="0"/>
              <a:t>is associated with </a:t>
            </a:r>
            <a:r>
              <a:rPr lang="en-US" altLang="zh-CN" b="1" dirty="0"/>
              <a:t>poor clinical outcomes</a:t>
            </a:r>
            <a:endParaRPr lang="zh-CN" altLang="en-US"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30</a:t>
            </a:fld>
            <a:endParaRPr lang="zh-CN" altLang="en-US"/>
          </a:p>
        </p:txBody>
      </p:sp>
    </p:spTree>
    <p:extLst>
      <p:ext uri="{BB962C8B-B14F-4D97-AF65-F5344CB8AC3E}">
        <p14:creationId xmlns:p14="http://schemas.microsoft.com/office/powerpoint/2010/main" val="23221237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baseline="0" dirty="0">
                <a:solidFill>
                  <a:srgbClr val="000000"/>
                </a:solidFill>
                <a:latin typeface="Times New Roman" panose="02020603050405020304" pitchFamily="18" charset="0"/>
              </a:rPr>
              <a:t>The next paper is xxx, published in CHI’ 16. A CCF-A conference about Human Factors in Computing Systems.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baseline="0" dirty="0">
                <a:solidFill>
                  <a:srgbClr val="000000"/>
                </a:solidFill>
                <a:latin typeface="Times New Roman" panose="02020603050405020304" pitchFamily="18" charset="0"/>
              </a:rPr>
              <a:t>CHI: ACM Conference on Human Factors in Computing Systems (CCF-A conference)</a:t>
            </a:r>
          </a:p>
          <a:p>
            <a:endParaRPr lang="zh-CN" altLang="en-US"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31</a:t>
            </a:fld>
            <a:endParaRPr lang="zh-CN" altLang="en-US"/>
          </a:p>
        </p:txBody>
      </p:sp>
    </p:spTree>
    <p:extLst>
      <p:ext uri="{BB962C8B-B14F-4D97-AF65-F5344CB8AC3E}">
        <p14:creationId xmlns:p14="http://schemas.microsoft.com/office/powerpoint/2010/main" val="16200873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major task of the paper is to predict Future Suicidal Ideas with Social Media posts, this is a machine learning problem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But they also conducted a preliminary research. They study what can cause or prevent Future Suicidal Ideas?</a:t>
            </a:r>
          </a:p>
          <a:p>
            <a:r>
              <a:rPr lang="en-US" altLang="zh-CN" dirty="0"/>
              <a:t>If we find the answers (1), then they can serve as xxx, and also provide valuable insights for human. So we will focus on this.</a:t>
            </a:r>
          </a:p>
          <a:p>
            <a:r>
              <a:rPr lang="en-US" altLang="zh-CN" dirty="0"/>
              <a:t>(2) Now we look at the variables involved in this study. The outcome is clear, that is the future suicidal ideas ()</a:t>
            </a:r>
          </a:p>
          <a:p>
            <a:r>
              <a:rPr lang="en-US" altLang="zh-CN" dirty="0"/>
              <a:t>(3) However, the treatments and confounders are all not clear. So we need to discover them ourselves.</a:t>
            </a:r>
            <a:endParaRPr lang="zh-CN" altLang="en-US"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32</a:t>
            </a:fld>
            <a:endParaRPr lang="zh-CN" altLang="en-US"/>
          </a:p>
        </p:txBody>
      </p:sp>
    </p:spTree>
    <p:extLst>
      <p:ext uri="{BB962C8B-B14F-4D97-AF65-F5344CB8AC3E}">
        <p14:creationId xmlns:p14="http://schemas.microsoft.com/office/powerpoint/2010/main" val="3173242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would use techniques from Data Science for scientific discoveries. Here is my understanding of Data Science.</a:t>
            </a:r>
          </a:p>
          <a:p>
            <a:r>
              <a:rPr lang="en-US" altLang="zh-CN" dirty="0"/>
              <a:t>A major goal of DS is to find xxx, which typically has two forms: Associations &amp; Causality. (1)</a:t>
            </a:r>
          </a:p>
          <a:p>
            <a:r>
              <a:rPr lang="en-US" altLang="zh-CN" dirty="0"/>
              <a:t>With DS, we can xxx (2)</a:t>
            </a:r>
          </a:p>
          <a:p>
            <a:r>
              <a:rPr lang="en-US" altLang="zh-CN" dirty="0"/>
              <a:t>To achieve these, we will use data analysis &amp; data mining techniques, which involves statistics and ML.</a:t>
            </a:r>
          </a:p>
          <a:p>
            <a:endParaRPr lang="zh-CN" altLang="en-US"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5</a:t>
            </a:fld>
            <a:endParaRPr lang="zh-CN" altLang="en-US"/>
          </a:p>
        </p:txBody>
      </p:sp>
    </p:spTree>
    <p:extLst>
      <p:ext uri="{BB962C8B-B14F-4D97-AF65-F5344CB8AC3E}">
        <p14:creationId xmlns:p14="http://schemas.microsoft.com/office/powerpoint/2010/main" val="32501270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is also problems in Experiment Design.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Which design should we use, RCT or Quasi-Experiment? (1) (2)</a:t>
            </a:r>
          </a:p>
          <a:p>
            <a:r>
              <a:rPr lang="en-US" altLang="zh-CN" dirty="0"/>
              <a:t>First, We don’t even know what are the potential treatments and confounders, so we can’t control them</a:t>
            </a:r>
          </a:p>
          <a:p>
            <a:r>
              <a:rPr lang="en-US" altLang="zh-CN" dirty="0"/>
              <a:t>Moreover, the data is from social media posts. They are natural and observational, and it’s impossible to control them.</a:t>
            </a:r>
          </a:p>
          <a:p>
            <a:r>
              <a:rPr lang="en-US" altLang="zh-CN" dirty="0"/>
              <a:t>(3) But the above challenge is also opportunity. xxx</a:t>
            </a:r>
            <a:endParaRPr lang="zh-CN" altLang="en-US"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33</a:t>
            </a:fld>
            <a:endParaRPr lang="zh-CN" altLang="en-US"/>
          </a:p>
        </p:txBody>
      </p:sp>
    </p:spTree>
    <p:extLst>
      <p:ext uri="{BB962C8B-B14F-4D97-AF65-F5344CB8AC3E}">
        <p14:creationId xmlns:p14="http://schemas.microsoft.com/office/powerpoint/2010/main" val="33224849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look at the data. They are user posts from Reddit. We use MH to stand for xxx and we use SW to represent xxx</a:t>
            </a:r>
          </a:p>
          <a:p>
            <a:r>
              <a:rPr lang="en-US" altLang="zh-CN" dirty="0"/>
              <a:t>To get the outcome variable, they divide the data by two time periods, and study the transition.</a:t>
            </a:r>
          </a:p>
          <a:p>
            <a:r>
              <a:rPr lang="en-US" altLang="zh-CN" dirty="0"/>
              <a:t>That is, if the user didn’t posted in SW in the first period, but joined SW in the second period, we may infer that he may have faced with something that will let him want to kill himself at the first period. So we consider </a:t>
            </a:r>
            <a:r>
              <a:rPr lang="en-US" altLang="zh-CN" b="1" dirty="0"/>
              <a:t>MH-&gt;SW </a:t>
            </a:r>
            <a:r>
              <a:rPr lang="en-US" altLang="zh-CN" dirty="0"/>
              <a:t>users as having Future Suicidal Ideations.</a:t>
            </a:r>
            <a:endParaRPr lang="zh-CN" altLang="en-US"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34</a:t>
            </a:fld>
            <a:endParaRPr lang="zh-CN" altLang="en-US"/>
          </a:p>
        </p:txBody>
      </p:sp>
    </p:spTree>
    <p:extLst>
      <p:ext uri="{BB962C8B-B14F-4D97-AF65-F5344CB8AC3E}">
        <p14:creationId xmlns:p14="http://schemas.microsoft.com/office/powerpoint/2010/main" val="2421488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see how can we find the treatments and confounders.</a:t>
            </a:r>
          </a:p>
          <a:p>
            <a:r>
              <a:rPr lang="en-US" altLang="zh-CN" dirty="0"/>
              <a:t>The posting text are free, so we can find that many potential factors affecting mental health are expressed in posts.</a:t>
            </a:r>
          </a:p>
          <a:p>
            <a:r>
              <a:rPr lang="en-US" altLang="zh-CN" dirty="0"/>
              <a:t>Such posts may include xxx</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altLang="zh-CN" dirty="0"/>
              <a:t>So here the authors define the use of certain 1/2/3-gram in posts as the treatment. So for the example above, the possible treatments are xxx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 Since the use of certain words are also associated with other words, xxx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 They are also confounders of each other. And since cause must happen before the effect. The authors define xxx to be the confounder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(4) Now we have defined treatment, outcome and confounder. The remaining problem is, how can we reduce the confounding bias?</a:t>
            </a:r>
          </a:p>
          <a:p>
            <a:endParaRPr lang="zh-CN" altLang="en-US"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35</a:t>
            </a:fld>
            <a:endParaRPr lang="zh-CN" altLang="en-US"/>
          </a:p>
        </p:txBody>
      </p:sp>
    </p:spTree>
    <p:extLst>
      <p:ext uri="{BB962C8B-B14F-4D97-AF65-F5344CB8AC3E}">
        <p14:creationId xmlns:p14="http://schemas.microsoft.com/office/powerpoint/2010/main" val="14980064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the relation between variables can be much more complex than linear, the authors uses matching to reduce confounding bias. </a:t>
            </a:r>
          </a:p>
          <a:p>
            <a:r>
              <a:rPr lang="en-US" altLang="zh-CN" dirty="0"/>
              <a:t>I will illustrate their idea with a simplified example. Where the treatment xxx </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altLang="zh-CN" dirty="0"/>
              <a:t>When we want to estimate the causal effect with Matching, </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altLang="zh-CN" dirty="0"/>
              <a:t>we divide the data into 4 groups according to the value of the treatment and the confounder. </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altLang="zh-CN" dirty="0"/>
              <a:t>Then the estimated effect of T is the expected difference when T is True and T is False. That is the difference between group 2,4 and 1,3</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altLang="zh-CN" dirty="0"/>
              <a:t>In practice, there are too many variables, so the authors used an improved method called PSM. I will not discuss the details, but the idea is similar. </a:t>
            </a:r>
          </a:p>
          <a:p>
            <a:endParaRPr lang="zh-CN" altLang="en-US"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36</a:t>
            </a:fld>
            <a:endParaRPr lang="zh-CN" altLang="en-US"/>
          </a:p>
        </p:txBody>
      </p:sp>
    </p:spTree>
    <p:extLst>
      <p:ext uri="{BB962C8B-B14F-4D97-AF65-F5344CB8AC3E}">
        <p14:creationId xmlns:p14="http://schemas.microsoft.com/office/powerpoint/2010/main" val="36279568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see what we can discover from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first find Tokens that increase the likelihood of posting in SW.</a:t>
            </a:r>
            <a:r>
              <a:rPr lang="zh-CN" altLang="en-US" dirty="0"/>
              <a:t> </a:t>
            </a:r>
            <a:r>
              <a:rPr lang="en-US" altLang="zh-CN" dirty="0"/>
              <a:t>They</a:t>
            </a:r>
            <a:r>
              <a:rPr lang="zh-CN" altLang="en-US" dirty="0"/>
              <a:t> </a:t>
            </a:r>
            <a:r>
              <a:rPr lang="en-US" altLang="zh-CN" dirty="0"/>
              <a:t>include xxx.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 They show that Mental disease and poor social relation/mood can increase the risk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 We then check which tokens can decrease the likelihood of posting in SW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 We can see “counseling” that indicates a therapy, we can also see xxx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(4) So we may conclude that Social ties, optimism, hobbies and therapy helps reduce suicide risk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37</a:t>
            </a:fld>
            <a:endParaRPr lang="zh-CN" altLang="en-US"/>
          </a:p>
        </p:txBody>
      </p:sp>
    </p:spTree>
    <p:extLst>
      <p:ext uri="{BB962C8B-B14F-4D97-AF65-F5344CB8AC3E}">
        <p14:creationId xmlns:p14="http://schemas.microsoft.com/office/powerpoint/2010/main" val="36987137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focus of today’s talk is data science, which aims to xxx</a:t>
            </a:r>
            <a:endParaRPr lang="zh-CN" altLang="en-US"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39</a:t>
            </a:fld>
            <a:endParaRPr lang="zh-CN" altLang="en-US"/>
          </a:p>
        </p:txBody>
      </p:sp>
    </p:spTree>
    <p:extLst>
      <p:ext uri="{BB962C8B-B14F-4D97-AF65-F5344CB8AC3E}">
        <p14:creationId xmlns:p14="http://schemas.microsoft.com/office/powerpoint/2010/main" val="26681319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talk is also intended to inspire future works, so I have invited my collaborators to this seminar.</a:t>
            </a:r>
          </a:p>
          <a:p>
            <a:r>
              <a:rPr lang="en-US" altLang="zh-CN" dirty="0"/>
              <a:t>Here I want to discuss my inspirations from these works. </a:t>
            </a:r>
          </a:p>
          <a:p>
            <a:r>
              <a:rPr lang="en-US" altLang="zh-CN" dirty="0"/>
              <a:t>We’ve already seen that ML can enable us to freely mine effective treatments for suicide on web.</a:t>
            </a:r>
          </a:p>
          <a:p>
            <a:r>
              <a:rPr lang="en-US" altLang="zh-CN" dirty="0"/>
              <a:t>In the future, given that our recent work can detect mental disease symptoms, we can also </a:t>
            </a:r>
            <a:r>
              <a:rPr lang="en-US" altLang="zh-CN" sz="1200" dirty="0"/>
              <a:t>study what treatments can ease </a:t>
            </a:r>
            <a:r>
              <a:rPr lang="en-US" altLang="zh-CN" sz="1200" b="1" dirty="0"/>
              <a:t>symptoms</a:t>
            </a:r>
          </a:p>
          <a:p>
            <a:endParaRPr lang="zh-CN" altLang="en-US" b="1"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41</a:t>
            </a:fld>
            <a:endParaRPr lang="zh-CN" altLang="en-US"/>
          </a:p>
        </p:txBody>
      </p:sp>
    </p:spTree>
    <p:extLst>
      <p:ext uri="{BB962C8B-B14F-4D97-AF65-F5344CB8AC3E}">
        <p14:creationId xmlns:p14="http://schemas.microsoft.com/office/powerpoint/2010/main" val="990954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2 main focus of DS</a:t>
            </a:r>
          </a:p>
          <a:p>
            <a:r>
              <a:rPr lang="en-US" altLang="zh-CN" dirty="0"/>
              <a:t>The first is xxx(1). Given a hypothesis, we can have evidence on both sides. (2) The supporting one says xxx, and the evidence against this is a xxx </a:t>
            </a:r>
          </a:p>
          <a:p>
            <a:r>
              <a:rPr lang="en-US" altLang="zh-CN" dirty="0"/>
              <a:t>It is clear that (3) the supporting one is unreliable as it is a single case, and the against is more reliable as it is proved in larger scale. </a:t>
            </a:r>
          </a:p>
          <a:p>
            <a:r>
              <a:rPr lang="en-US" altLang="zh-CN" dirty="0"/>
              <a:t>Therefore, we know that the hypothesis is not reliable, and we should trust it.</a:t>
            </a:r>
          </a:p>
          <a:p>
            <a:r>
              <a:rPr lang="en-US" altLang="zh-CN" dirty="0"/>
              <a:t>Another focus is Strength of relation. (4)</a:t>
            </a:r>
          </a:p>
          <a:p>
            <a:r>
              <a:rPr lang="en-US" altLang="zh-CN" dirty="0"/>
              <a:t>For example, we want to choose from two therapies that have both been proven to be valid (5)</a:t>
            </a:r>
          </a:p>
          <a:p>
            <a:r>
              <a:rPr lang="en-US" altLang="zh-CN" dirty="0"/>
              <a:t>But given the effective rate, it is clear we will prefer therapy B (6) as it is stronger, if it doesn’t have other disadvantages</a:t>
            </a:r>
          </a:p>
          <a:p>
            <a:endParaRPr lang="zh-CN" altLang="en-US"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6</a:t>
            </a:fld>
            <a:endParaRPr lang="zh-CN" altLang="en-US"/>
          </a:p>
        </p:txBody>
      </p:sp>
    </p:spTree>
    <p:extLst>
      <p:ext uri="{BB962C8B-B14F-4D97-AF65-F5344CB8AC3E}">
        <p14:creationId xmlns:p14="http://schemas.microsoft.com/office/powerpoint/2010/main" val="3555407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discuss how to make scientific discoveries with DS, on the level of Association or Causality</a:t>
            </a:r>
            <a:endParaRPr lang="zh-CN" altLang="en-US"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7</a:t>
            </a:fld>
            <a:endParaRPr lang="zh-CN" altLang="en-US"/>
          </a:p>
        </p:txBody>
      </p:sp>
    </p:spTree>
    <p:extLst>
      <p:ext uri="{BB962C8B-B14F-4D97-AF65-F5344CB8AC3E}">
        <p14:creationId xmlns:p14="http://schemas.microsoft.com/office/powerpoint/2010/main" val="557874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I will show you an example about the association between categorical variables.</a:t>
            </a:r>
          </a:p>
          <a:p>
            <a:r>
              <a:rPr lang="en-US" altLang="zh-CN" dirty="0"/>
              <a:t>We will usually make a hypothesis about the relation between two variables.</a:t>
            </a:r>
          </a:p>
          <a:p>
            <a:r>
              <a:rPr lang="en-US" altLang="zh-CN" dirty="0"/>
              <a:t>For example, we want to know if radiation will affect people’s health.</a:t>
            </a:r>
          </a:p>
          <a:p>
            <a:r>
              <a:rPr lang="en-US" altLang="zh-CN" dirty="0"/>
              <a:t>Then we will collect data about the two variables. </a:t>
            </a:r>
          </a:p>
          <a:p>
            <a:r>
              <a:rPr lang="en-US" altLang="zh-CN" dirty="0"/>
              <a:t>For categorical variables, we can gather the co-occurrence frequency and put them into a cross table or called contingency table.</a:t>
            </a:r>
          </a:p>
          <a:p>
            <a:r>
              <a:rPr lang="en-US" altLang="zh-CN" dirty="0"/>
              <a:t>From the table we can easily calculate the disease rate (1) of each exposure group.</a:t>
            </a:r>
          </a:p>
          <a:p>
            <a:r>
              <a:rPr lang="en-US" altLang="zh-CN" dirty="0"/>
              <a:t>Then comparing them (2), we know that xxx, so there might be association between the 2 variables.</a:t>
            </a:r>
            <a:endParaRPr lang="zh-CN" altLang="en-US"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8</a:t>
            </a:fld>
            <a:endParaRPr lang="zh-CN" altLang="en-US"/>
          </a:p>
        </p:txBody>
      </p:sp>
    </p:spTree>
    <p:extLst>
      <p:ext uri="{BB962C8B-B14F-4D97-AF65-F5344CB8AC3E}">
        <p14:creationId xmlns:p14="http://schemas.microsoft.com/office/powerpoint/2010/main" val="198038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9</a:t>
            </a:fld>
            <a:endParaRPr lang="zh-CN" altLang="en-US"/>
          </a:p>
        </p:txBody>
      </p:sp>
    </p:spTree>
    <p:extLst>
      <p:ext uri="{BB962C8B-B14F-4D97-AF65-F5344CB8AC3E}">
        <p14:creationId xmlns:p14="http://schemas.microsoft.com/office/powerpoint/2010/main" val="1749784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we have found associations, but have can we characterize the reliability of the association?</a:t>
            </a:r>
          </a:p>
          <a:p>
            <a:r>
              <a:rPr lang="en-US" altLang="zh-CN" dirty="0"/>
              <a:t>We will use hypotheses test, which can closely related to confidence interval (CI).</a:t>
            </a:r>
          </a:p>
          <a:p>
            <a:r>
              <a:rPr lang="en-US" altLang="zh-CN" dirty="0"/>
              <a:t>Since you should have learnt this from the textbook, I will not go to the mathematical details, but just have a recap of the basic procedure.</a:t>
            </a:r>
          </a:p>
          <a:p>
            <a:r>
              <a:rPr lang="en-US" altLang="zh-CN" dirty="0"/>
              <a:t>Suppose we want to show that men are generally higher than women. We should make a null hypothesis that the mean height of male and female are equal. However, given xxx.</a:t>
            </a:r>
          </a:p>
          <a:p>
            <a:r>
              <a:rPr lang="en-US" altLang="zh-CN" dirty="0"/>
              <a:t>So we can reject H0 and say that</a:t>
            </a:r>
            <a:endParaRPr lang="zh-CN" altLang="en-US"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10</a:t>
            </a:fld>
            <a:endParaRPr lang="zh-CN" altLang="en-US"/>
          </a:p>
        </p:txBody>
      </p:sp>
    </p:spTree>
    <p:extLst>
      <p:ext uri="{BB962C8B-B14F-4D97-AF65-F5344CB8AC3E}">
        <p14:creationId xmlns:p14="http://schemas.microsoft.com/office/powerpoint/2010/main" val="850036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Another important part of hypothesis test is p-value. I remember that this is not included in SJTU’s undergraduate course, so I will give a brief introduction. </a:t>
            </a:r>
          </a:p>
          <a:p>
            <a:r>
              <a:rPr lang="en-US" altLang="zh-CN" dirty="0"/>
              <a:t>P-value is defined as xxx, and as the figure shows it is also the probability of xxx, which is the green area.</a:t>
            </a:r>
          </a:p>
          <a:p>
            <a:r>
              <a:rPr lang="en-US" altLang="zh-CN" dirty="0"/>
              <a:t>It can be used to quantify the reliability, as the less p, the less likely that the null hypothesis hold, and the alternative hypothesis will be more reliable </a:t>
            </a:r>
          </a:p>
          <a:p>
            <a:r>
              <a:rPr lang="en-US" altLang="zh-CN" dirty="0"/>
              <a:t>You may have seen these stars on many research papers, now we know that the more stars, the lower p, the more reliable is the conclusion.</a:t>
            </a:r>
          </a:p>
          <a:p>
            <a:r>
              <a:rPr lang="en-US" altLang="zh-CN" dirty="0"/>
              <a:t>(The example is one-sided hypothesis test)</a:t>
            </a:r>
            <a:endParaRPr lang="zh-CN" altLang="en-US" dirty="0"/>
          </a:p>
        </p:txBody>
      </p:sp>
      <p:sp>
        <p:nvSpPr>
          <p:cNvPr id="4" name="灯片编号占位符 3"/>
          <p:cNvSpPr>
            <a:spLocks noGrp="1"/>
          </p:cNvSpPr>
          <p:nvPr>
            <p:ph type="sldNum" sz="quarter" idx="5"/>
          </p:nvPr>
        </p:nvSpPr>
        <p:spPr/>
        <p:txBody>
          <a:bodyPr/>
          <a:lstStyle/>
          <a:p>
            <a:fld id="{5596832D-7632-4682-9D14-19A9CDC08D59}" type="slidenum">
              <a:rPr lang="zh-CN" altLang="en-US" smtClean="0"/>
              <a:t>11</a:t>
            </a:fld>
            <a:endParaRPr lang="zh-CN" altLang="en-US"/>
          </a:p>
        </p:txBody>
      </p:sp>
    </p:spTree>
    <p:extLst>
      <p:ext uri="{BB962C8B-B14F-4D97-AF65-F5344CB8AC3E}">
        <p14:creationId xmlns:p14="http://schemas.microsoft.com/office/powerpoint/2010/main" val="4293766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18D5D-4805-C344-7F97-0A968CFEE75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29A3D6BB-B2CE-6F67-69F6-B5F54FE657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5E4FA358-C8C0-FA83-C239-8BE7037BEDDC}"/>
              </a:ext>
            </a:extLst>
          </p:cNvPr>
          <p:cNvSpPr>
            <a:spLocks noGrp="1"/>
          </p:cNvSpPr>
          <p:nvPr>
            <p:ph type="dt" sz="half" idx="10"/>
          </p:nvPr>
        </p:nvSpPr>
        <p:spPr/>
        <p:txBody>
          <a:bodyPr/>
          <a:lstStyle/>
          <a:p>
            <a:fld id="{27159F17-DA47-4696-AAAB-972EC2DD38E0}" type="datetime1">
              <a:rPr lang="zh-CN" altLang="en-US" smtClean="0"/>
              <a:t>2022/6/1</a:t>
            </a:fld>
            <a:endParaRPr lang="zh-CN" altLang="en-US"/>
          </a:p>
        </p:txBody>
      </p:sp>
      <p:sp>
        <p:nvSpPr>
          <p:cNvPr id="5" name="页脚占位符 4">
            <a:extLst>
              <a:ext uri="{FF2B5EF4-FFF2-40B4-BE49-F238E27FC236}">
                <a16:creationId xmlns:a16="http://schemas.microsoft.com/office/drawing/2014/main" id="{AB231A4B-6B53-5AF0-3FEF-772340CC47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D9512B-2202-14B1-56D9-2662DFB080B5}"/>
              </a:ext>
            </a:extLst>
          </p:cNvPr>
          <p:cNvSpPr>
            <a:spLocks noGrp="1"/>
          </p:cNvSpPr>
          <p:nvPr>
            <p:ph type="sldNum" sz="quarter" idx="12"/>
          </p:nvPr>
        </p:nvSpPr>
        <p:spPr/>
        <p:txBody>
          <a:bodyPr/>
          <a:lstStyle/>
          <a:p>
            <a:fld id="{7F09DE3E-07AD-45EB-9F3A-95C513257F17}" type="slidenum">
              <a:rPr lang="zh-CN" altLang="en-US" smtClean="0"/>
              <a:pPr/>
              <a:t>‹#›</a:t>
            </a:fld>
            <a:r>
              <a:rPr lang="en-US" altLang="zh-CN" dirty="0"/>
              <a:t>/40</a:t>
            </a:r>
            <a:endParaRPr lang="zh-CN" altLang="en-US" dirty="0"/>
          </a:p>
        </p:txBody>
      </p:sp>
    </p:spTree>
    <p:extLst>
      <p:ext uri="{BB962C8B-B14F-4D97-AF65-F5344CB8AC3E}">
        <p14:creationId xmlns:p14="http://schemas.microsoft.com/office/powerpoint/2010/main" val="312051628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BC52E-DBB7-E083-6055-988197DA43F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848C026-523A-1D3C-C88F-97C33C6CC6E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D02EBD-0E1D-1EC6-D3A6-4A8E80E44A36}"/>
              </a:ext>
            </a:extLst>
          </p:cNvPr>
          <p:cNvSpPr>
            <a:spLocks noGrp="1"/>
          </p:cNvSpPr>
          <p:nvPr>
            <p:ph type="dt" sz="half" idx="10"/>
          </p:nvPr>
        </p:nvSpPr>
        <p:spPr/>
        <p:txBody>
          <a:bodyPr/>
          <a:lstStyle/>
          <a:p>
            <a:fld id="{FCEC8805-D47E-4A5C-956C-FB6F6D7F12A2}" type="datetime1">
              <a:rPr lang="zh-CN" altLang="en-US" smtClean="0"/>
              <a:t>2022/6/1</a:t>
            </a:fld>
            <a:endParaRPr lang="zh-CN" altLang="en-US"/>
          </a:p>
        </p:txBody>
      </p:sp>
      <p:sp>
        <p:nvSpPr>
          <p:cNvPr id="5" name="页脚占位符 4">
            <a:extLst>
              <a:ext uri="{FF2B5EF4-FFF2-40B4-BE49-F238E27FC236}">
                <a16:creationId xmlns:a16="http://schemas.microsoft.com/office/drawing/2014/main" id="{6767CA36-209A-2C88-FEC7-65EB436438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5EBEFC-BDAD-FA70-AD83-2EB7E8A2943C}"/>
              </a:ext>
            </a:extLst>
          </p:cNvPr>
          <p:cNvSpPr>
            <a:spLocks noGrp="1"/>
          </p:cNvSpPr>
          <p:nvPr>
            <p:ph type="sldNum" sz="quarter" idx="12"/>
          </p:nvPr>
        </p:nvSpPr>
        <p:spPr/>
        <p:txBody>
          <a:bodyPr/>
          <a:lstStyle/>
          <a:p>
            <a:fld id="{7F09DE3E-07AD-45EB-9F3A-95C513257F17}" type="slidenum">
              <a:rPr lang="zh-CN" altLang="en-US" smtClean="0"/>
              <a:t>‹#›</a:t>
            </a:fld>
            <a:endParaRPr lang="zh-CN" altLang="en-US"/>
          </a:p>
        </p:txBody>
      </p:sp>
    </p:spTree>
    <p:extLst>
      <p:ext uri="{BB962C8B-B14F-4D97-AF65-F5344CB8AC3E}">
        <p14:creationId xmlns:p14="http://schemas.microsoft.com/office/powerpoint/2010/main" val="4231756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647C29C-025E-D975-A368-E92D3263871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CD1CBA7-E7BE-2FDB-2C48-2EAF3BA0E5C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09B0390-8DC3-A53D-EE0E-9074A9419685}"/>
              </a:ext>
            </a:extLst>
          </p:cNvPr>
          <p:cNvSpPr>
            <a:spLocks noGrp="1"/>
          </p:cNvSpPr>
          <p:nvPr>
            <p:ph type="dt" sz="half" idx="10"/>
          </p:nvPr>
        </p:nvSpPr>
        <p:spPr/>
        <p:txBody>
          <a:bodyPr/>
          <a:lstStyle/>
          <a:p>
            <a:fld id="{CD163459-0156-4ACA-A48D-19391668729D}" type="datetime1">
              <a:rPr lang="zh-CN" altLang="en-US" smtClean="0"/>
              <a:t>2022/6/1</a:t>
            </a:fld>
            <a:endParaRPr lang="zh-CN" altLang="en-US"/>
          </a:p>
        </p:txBody>
      </p:sp>
      <p:sp>
        <p:nvSpPr>
          <p:cNvPr id="5" name="页脚占位符 4">
            <a:extLst>
              <a:ext uri="{FF2B5EF4-FFF2-40B4-BE49-F238E27FC236}">
                <a16:creationId xmlns:a16="http://schemas.microsoft.com/office/drawing/2014/main" id="{9D36903C-9CBC-FFCC-B18D-4191F2A72F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91961A-EDB0-8C3C-AF7A-662D33A38FA3}"/>
              </a:ext>
            </a:extLst>
          </p:cNvPr>
          <p:cNvSpPr>
            <a:spLocks noGrp="1"/>
          </p:cNvSpPr>
          <p:nvPr>
            <p:ph type="sldNum" sz="quarter" idx="12"/>
          </p:nvPr>
        </p:nvSpPr>
        <p:spPr/>
        <p:txBody>
          <a:bodyPr/>
          <a:lstStyle/>
          <a:p>
            <a:fld id="{7F09DE3E-07AD-45EB-9F3A-95C513257F17}" type="slidenum">
              <a:rPr lang="zh-CN" altLang="en-US" smtClean="0"/>
              <a:t>‹#›</a:t>
            </a:fld>
            <a:endParaRPr lang="zh-CN" altLang="en-US"/>
          </a:p>
        </p:txBody>
      </p:sp>
    </p:spTree>
    <p:extLst>
      <p:ext uri="{BB962C8B-B14F-4D97-AF65-F5344CB8AC3E}">
        <p14:creationId xmlns:p14="http://schemas.microsoft.com/office/powerpoint/2010/main" val="2909634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655C1-D9DA-E760-327B-40B6F9EA587F}"/>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2FDBB51F-A359-8EDC-C3BC-B4C7ED4A47DD}"/>
              </a:ext>
            </a:extLst>
          </p:cNvPr>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7614EF41-9790-1014-630C-B5E54B43D7EE}"/>
              </a:ext>
            </a:extLst>
          </p:cNvPr>
          <p:cNvSpPr>
            <a:spLocks noGrp="1"/>
          </p:cNvSpPr>
          <p:nvPr>
            <p:ph type="dt" sz="half" idx="10"/>
          </p:nvPr>
        </p:nvSpPr>
        <p:spPr/>
        <p:txBody>
          <a:bodyPr/>
          <a:lstStyle/>
          <a:p>
            <a:fld id="{2AF97B7B-9381-4B25-A25E-36D16587009A}" type="datetime1">
              <a:rPr lang="zh-CN" altLang="en-US" smtClean="0"/>
              <a:t>2022/6/1</a:t>
            </a:fld>
            <a:endParaRPr lang="zh-CN" altLang="en-US"/>
          </a:p>
        </p:txBody>
      </p:sp>
      <p:sp>
        <p:nvSpPr>
          <p:cNvPr id="5" name="页脚占位符 4">
            <a:extLst>
              <a:ext uri="{FF2B5EF4-FFF2-40B4-BE49-F238E27FC236}">
                <a16:creationId xmlns:a16="http://schemas.microsoft.com/office/drawing/2014/main" id="{22C8C10B-CDAC-8A73-F20F-B8D54DAC3D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78747A-9C88-AD87-532F-A0EECB227460}"/>
              </a:ext>
            </a:extLst>
          </p:cNvPr>
          <p:cNvSpPr>
            <a:spLocks noGrp="1"/>
          </p:cNvSpPr>
          <p:nvPr>
            <p:ph type="sldNum" sz="quarter" idx="12"/>
          </p:nvPr>
        </p:nvSpPr>
        <p:spPr/>
        <p:txBody>
          <a:bodyPr/>
          <a:lstStyle/>
          <a:p>
            <a:fld id="{7F09DE3E-07AD-45EB-9F3A-95C513257F17}" type="slidenum">
              <a:rPr lang="zh-CN" altLang="en-US" smtClean="0"/>
              <a:pPr/>
              <a:t>‹#›</a:t>
            </a:fld>
            <a:r>
              <a:rPr lang="en-US" altLang="zh-CN" dirty="0"/>
              <a:t>/40</a:t>
            </a:r>
            <a:endParaRPr lang="zh-CN" altLang="en-US" dirty="0"/>
          </a:p>
        </p:txBody>
      </p:sp>
    </p:spTree>
    <p:extLst>
      <p:ext uri="{BB962C8B-B14F-4D97-AF65-F5344CB8AC3E}">
        <p14:creationId xmlns:p14="http://schemas.microsoft.com/office/powerpoint/2010/main" val="2235469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7AABC9-79A1-7783-CDAF-585FADB9FBAA}"/>
              </a:ext>
            </a:extLst>
          </p:cNvPr>
          <p:cNvSpPr>
            <a:spLocks noGrp="1"/>
          </p:cNvSpPr>
          <p:nvPr>
            <p:ph type="title"/>
          </p:nvPr>
        </p:nvSpPr>
        <p:spPr>
          <a:xfrm>
            <a:off x="831850" y="1709738"/>
            <a:ext cx="10515600" cy="2852737"/>
          </a:xfrm>
        </p:spPr>
        <p:txBody>
          <a:bodyPr anchor="b"/>
          <a:lstStyle>
            <a:lvl1pPr>
              <a:defRPr sz="6000"/>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1B0595FE-A1F1-AF98-B4AC-C681E54F01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5D6315F-52A6-8739-69C1-F31ED762C7BA}"/>
              </a:ext>
            </a:extLst>
          </p:cNvPr>
          <p:cNvSpPr>
            <a:spLocks noGrp="1"/>
          </p:cNvSpPr>
          <p:nvPr>
            <p:ph type="dt" sz="half" idx="10"/>
          </p:nvPr>
        </p:nvSpPr>
        <p:spPr/>
        <p:txBody>
          <a:bodyPr/>
          <a:lstStyle/>
          <a:p>
            <a:fld id="{D75EC947-1A17-4CD1-98C0-C8FC62E0F435}" type="datetime1">
              <a:rPr lang="zh-CN" altLang="en-US" smtClean="0"/>
              <a:t>2022/6/1</a:t>
            </a:fld>
            <a:endParaRPr lang="zh-CN" altLang="en-US"/>
          </a:p>
        </p:txBody>
      </p:sp>
      <p:sp>
        <p:nvSpPr>
          <p:cNvPr id="5" name="页脚占位符 4">
            <a:extLst>
              <a:ext uri="{FF2B5EF4-FFF2-40B4-BE49-F238E27FC236}">
                <a16:creationId xmlns:a16="http://schemas.microsoft.com/office/drawing/2014/main" id="{6CD8F725-DDF1-F47E-D8B5-CB027DA9A0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0D3E5B-6112-7B58-E90B-37D15EE2FC64}"/>
              </a:ext>
            </a:extLst>
          </p:cNvPr>
          <p:cNvSpPr>
            <a:spLocks noGrp="1"/>
          </p:cNvSpPr>
          <p:nvPr>
            <p:ph type="sldNum" sz="quarter" idx="12"/>
          </p:nvPr>
        </p:nvSpPr>
        <p:spPr/>
        <p:txBody>
          <a:bodyPr/>
          <a:lstStyle/>
          <a:p>
            <a:fld id="{7F09DE3E-07AD-45EB-9F3A-95C513257F17}" type="slidenum">
              <a:rPr lang="zh-CN" altLang="en-US" smtClean="0"/>
              <a:t>‹#›</a:t>
            </a:fld>
            <a:endParaRPr lang="zh-CN" altLang="en-US"/>
          </a:p>
        </p:txBody>
      </p:sp>
    </p:spTree>
    <p:extLst>
      <p:ext uri="{BB962C8B-B14F-4D97-AF65-F5344CB8AC3E}">
        <p14:creationId xmlns:p14="http://schemas.microsoft.com/office/powerpoint/2010/main" val="212736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C38610-D045-4E3F-3E8B-D514474762D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A925A9-6D56-5D13-687C-8CD7EED71A6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CB8C99B-A747-2CA1-F292-35A969AE2C2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B627E6A-92C6-51B0-931C-255782DB8762}"/>
              </a:ext>
            </a:extLst>
          </p:cNvPr>
          <p:cNvSpPr>
            <a:spLocks noGrp="1"/>
          </p:cNvSpPr>
          <p:nvPr>
            <p:ph type="dt" sz="half" idx="10"/>
          </p:nvPr>
        </p:nvSpPr>
        <p:spPr/>
        <p:txBody>
          <a:bodyPr/>
          <a:lstStyle/>
          <a:p>
            <a:fld id="{4DEA5A55-9012-4A7C-8DA7-1DEEFC2AC701}" type="datetime1">
              <a:rPr lang="zh-CN" altLang="en-US" smtClean="0"/>
              <a:t>2022/6/1</a:t>
            </a:fld>
            <a:endParaRPr lang="zh-CN" altLang="en-US"/>
          </a:p>
        </p:txBody>
      </p:sp>
      <p:sp>
        <p:nvSpPr>
          <p:cNvPr id="6" name="页脚占位符 5">
            <a:extLst>
              <a:ext uri="{FF2B5EF4-FFF2-40B4-BE49-F238E27FC236}">
                <a16:creationId xmlns:a16="http://schemas.microsoft.com/office/drawing/2014/main" id="{C7A9D056-562A-5FBC-DA6A-498977BC8B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E8071C-851F-F140-8F93-F409F92A34C7}"/>
              </a:ext>
            </a:extLst>
          </p:cNvPr>
          <p:cNvSpPr>
            <a:spLocks noGrp="1"/>
          </p:cNvSpPr>
          <p:nvPr>
            <p:ph type="sldNum" sz="quarter" idx="12"/>
          </p:nvPr>
        </p:nvSpPr>
        <p:spPr/>
        <p:txBody>
          <a:bodyPr/>
          <a:lstStyle/>
          <a:p>
            <a:fld id="{7F09DE3E-07AD-45EB-9F3A-95C513257F17}" type="slidenum">
              <a:rPr lang="zh-CN" altLang="en-US" smtClean="0"/>
              <a:pPr/>
              <a:t>‹#›</a:t>
            </a:fld>
            <a:r>
              <a:rPr lang="en-US" altLang="zh-CN" dirty="0"/>
              <a:t>/40</a:t>
            </a:r>
            <a:endParaRPr lang="zh-CN" altLang="en-US" dirty="0"/>
          </a:p>
        </p:txBody>
      </p:sp>
    </p:spTree>
    <p:extLst>
      <p:ext uri="{BB962C8B-B14F-4D97-AF65-F5344CB8AC3E}">
        <p14:creationId xmlns:p14="http://schemas.microsoft.com/office/powerpoint/2010/main" val="768589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9A1482-8D51-3A18-3268-C2E3BE67AD7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CC5B4B-9E51-27EF-5CD7-B3C94D5476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3F2D205-38C0-8C30-CFC9-77AC3B7E322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A674B5C-6D0A-34C1-543F-6FD09C8FDD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C447EBE-0FCF-614F-C425-67609A85B53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DA696BE-32CB-C94E-3083-47143673F9C9}"/>
              </a:ext>
            </a:extLst>
          </p:cNvPr>
          <p:cNvSpPr>
            <a:spLocks noGrp="1"/>
          </p:cNvSpPr>
          <p:nvPr>
            <p:ph type="dt" sz="half" idx="10"/>
          </p:nvPr>
        </p:nvSpPr>
        <p:spPr/>
        <p:txBody>
          <a:bodyPr/>
          <a:lstStyle/>
          <a:p>
            <a:fld id="{A686B6E5-0F26-44CC-8060-36BA68781B66}" type="datetime1">
              <a:rPr lang="zh-CN" altLang="en-US" smtClean="0"/>
              <a:t>2022/6/1</a:t>
            </a:fld>
            <a:endParaRPr lang="zh-CN" altLang="en-US"/>
          </a:p>
        </p:txBody>
      </p:sp>
      <p:sp>
        <p:nvSpPr>
          <p:cNvPr id="8" name="页脚占位符 7">
            <a:extLst>
              <a:ext uri="{FF2B5EF4-FFF2-40B4-BE49-F238E27FC236}">
                <a16:creationId xmlns:a16="http://schemas.microsoft.com/office/drawing/2014/main" id="{9A3B820D-6362-4F9A-D2FA-496C16AC2AF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D245AB2-91E2-DCA0-0001-D403AFE6CF61}"/>
              </a:ext>
            </a:extLst>
          </p:cNvPr>
          <p:cNvSpPr>
            <a:spLocks noGrp="1"/>
          </p:cNvSpPr>
          <p:nvPr>
            <p:ph type="sldNum" sz="quarter" idx="12"/>
          </p:nvPr>
        </p:nvSpPr>
        <p:spPr/>
        <p:txBody>
          <a:bodyPr/>
          <a:lstStyle/>
          <a:p>
            <a:fld id="{7F09DE3E-07AD-45EB-9F3A-95C513257F17}" type="slidenum">
              <a:rPr lang="zh-CN" altLang="en-US" smtClean="0"/>
              <a:t>‹#›</a:t>
            </a:fld>
            <a:endParaRPr lang="zh-CN" altLang="en-US"/>
          </a:p>
        </p:txBody>
      </p:sp>
    </p:spTree>
    <p:extLst>
      <p:ext uri="{BB962C8B-B14F-4D97-AF65-F5344CB8AC3E}">
        <p14:creationId xmlns:p14="http://schemas.microsoft.com/office/powerpoint/2010/main" val="2578707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0FDC0-AB40-1969-2F33-DBFFE0DAC03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FCDC7AC-A99E-A618-1A3F-A8DBB4BB660B}"/>
              </a:ext>
            </a:extLst>
          </p:cNvPr>
          <p:cNvSpPr>
            <a:spLocks noGrp="1"/>
          </p:cNvSpPr>
          <p:nvPr>
            <p:ph type="dt" sz="half" idx="10"/>
          </p:nvPr>
        </p:nvSpPr>
        <p:spPr/>
        <p:txBody>
          <a:bodyPr/>
          <a:lstStyle/>
          <a:p>
            <a:fld id="{9A7B114E-C69C-4175-AB3E-6CF777259008}" type="datetime1">
              <a:rPr lang="zh-CN" altLang="en-US" smtClean="0"/>
              <a:t>2022/6/1</a:t>
            </a:fld>
            <a:endParaRPr lang="zh-CN" altLang="en-US"/>
          </a:p>
        </p:txBody>
      </p:sp>
      <p:sp>
        <p:nvSpPr>
          <p:cNvPr id="4" name="页脚占位符 3">
            <a:extLst>
              <a:ext uri="{FF2B5EF4-FFF2-40B4-BE49-F238E27FC236}">
                <a16:creationId xmlns:a16="http://schemas.microsoft.com/office/drawing/2014/main" id="{3354A649-8B70-4B10-6F55-D17AB073187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A70BB0B-AC4D-F7B6-F393-3D6C9607AB32}"/>
              </a:ext>
            </a:extLst>
          </p:cNvPr>
          <p:cNvSpPr>
            <a:spLocks noGrp="1"/>
          </p:cNvSpPr>
          <p:nvPr>
            <p:ph type="sldNum" sz="quarter" idx="12"/>
          </p:nvPr>
        </p:nvSpPr>
        <p:spPr/>
        <p:txBody>
          <a:bodyPr/>
          <a:lstStyle/>
          <a:p>
            <a:fld id="{7F09DE3E-07AD-45EB-9F3A-95C513257F17}" type="slidenum">
              <a:rPr lang="zh-CN" altLang="en-US" smtClean="0"/>
              <a:t>‹#›</a:t>
            </a:fld>
            <a:endParaRPr lang="zh-CN" altLang="en-US"/>
          </a:p>
        </p:txBody>
      </p:sp>
    </p:spTree>
    <p:extLst>
      <p:ext uri="{BB962C8B-B14F-4D97-AF65-F5344CB8AC3E}">
        <p14:creationId xmlns:p14="http://schemas.microsoft.com/office/powerpoint/2010/main" val="259503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7F4E3EC-1902-17F6-8AF8-F42436890095}"/>
              </a:ext>
            </a:extLst>
          </p:cNvPr>
          <p:cNvSpPr>
            <a:spLocks noGrp="1"/>
          </p:cNvSpPr>
          <p:nvPr>
            <p:ph type="dt" sz="half" idx="10"/>
          </p:nvPr>
        </p:nvSpPr>
        <p:spPr/>
        <p:txBody>
          <a:bodyPr/>
          <a:lstStyle/>
          <a:p>
            <a:fld id="{6F8888FB-F7B4-4975-9507-058C4DD0608A}" type="datetime1">
              <a:rPr lang="zh-CN" altLang="en-US" smtClean="0"/>
              <a:t>2022/6/1</a:t>
            </a:fld>
            <a:endParaRPr lang="zh-CN" altLang="en-US"/>
          </a:p>
        </p:txBody>
      </p:sp>
      <p:sp>
        <p:nvSpPr>
          <p:cNvPr id="3" name="页脚占位符 2">
            <a:extLst>
              <a:ext uri="{FF2B5EF4-FFF2-40B4-BE49-F238E27FC236}">
                <a16:creationId xmlns:a16="http://schemas.microsoft.com/office/drawing/2014/main" id="{31B4F25D-1030-3497-38CC-72D3785EE7E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DD64479-C89A-21E2-02B2-560803FD3F0D}"/>
              </a:ext>
            </a:extLst>
          </p:cNvPr>
          <p:cNvSpPr>
            <a:spLocks noGrp="1"/>
          </p:cNvSpPr>
          <p:nvPr>
            <p:ph type="sldNum" sz="quarter" idx="12"/>
          </p:nvPr>
        </p:nvSpPr>
        <p:spPr/>
        <p:txBody>
          <a:bodyPr/>
          <a:lstStyle/>
          <a:p>
            <a:fld id="{7F09DE3E-07AD-45EB-9F3A-95C513257F17}" type="slidenum">
              <a:rPr lang="zh-CN" altLang="en-US" smtClean="0"/>
              <a:t>‹#›</a:t>
            </a:fld>
            <a:endParaRPr lang="zh-CN" altLang="en-US"/>
          </a:p>
        </p:txBody>
      </p:sp>
    </p:spTree>
    <p:extLst>
      <p:ext uri="{BB962C8B-B14F-4D97-AF65-F5344CB8AC3E}">
        <p14:creationId xmlns:p14="http://schemas.microsoft.com/office/powerpoint/2010/main" val="1898788095"/>
      </p:ext>
    </p:extLst>
  </p:cSld>
  <p:clrMapOvr>
    <a:masterClrMapping/>
  </p:clrMapOvr>
  <p:transition spd="med">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A98698-BB4A-DC31-5F9C-A23C90362F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6817527-7B96-DC8B-0678-4C1368289C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86EC717-BFC5-625D-DB8B-C7253CA348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3C1E640-4EBE-FC6D-A2CB-5D95D218FAA7}"/>
              </a:ext>
            </a:extLst>
          </p:cNvPr>
          <p:cNvSpPr>
            <a:spLocks noGrp="1"/>
          </p:cNvSpPr>
          <p:nvPr>
            <p:ph type="dt" sz="half" idx="10"/>
          </p:nvPr>
        </p:nvSpPr>
        <p:spPr/>
        <p:txBody>
          <a:bodyPr/>
          <a:lstStyle/>
          <a:p>
            <a:fld id="{42DFEA34-28D2-4F78-9477-79630A277FAD}" type="datetime1">
              <a:rPr lang="zh-CN" altLang="en-US" smtClean="0"/>
              <a:t>2022/6/1</a:t>
            </a:fld>
            <a:endParaRPr lang="zh-CN" altLang="en-US"/>
          </a:p>
        </p:txBody>
      </p:sp>
      <p:sp>
        <p:nvSpPr>
          <p:cNvPr id="6" name="页脚占位符 5">
            <a:extLst>
              <a:ext uri="{FF2B5EF4-FFF2-40B4-BE49-F238E27FC236}">
                <a16:creationId xmlns:a16="http://schemas.microsoft.com/office/drawing/2014/main" id="{612DEC54-1A99-BF08-1E8E-18C988CFE2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0F17AE-0D4C-9E60-4005-2D65E7EFB100}"/>
              </a:ext>
            </a:extLst>
          </p:cNvPr>
          <p:cNvSpPr>
            <a:spLocks noGrp="1"/>
          </p:cNvSpPr>
          <p:nvPr>
            <p:ph type="sldNum" sz="quarter" idx="12"/>
          </p:nvPr>
        </p:nvSpPr>
        <p:spPr/>
        <p:txBody>
          <a:bodyPr/>
          <a:lstStyle/>
          <a:p>
            <a:fld id="{7F09DE3E-07AD-45EB-9F3A-95C513257F17}" type="slidenum">
              <a:rPr lang="zh-CN" altLang="en-US" smtClean="0"/>
              <a:t>‹#›</a:t>
            </a:fld>
            <a:endParaRPr lang="zh-CN" altLang="en-US"/>
          </a:p>
        </p:txBody>
      </p:sp>
    </p:spTree>
    <p:extLst>
      <p:ext uri="{BB962C8B-B14F-4D97-AF65-F5344CB8AC3E}">
        <p14:creationId xmlns:p14="http://schemas.microsoft.com/office/powerpoint/2010/main" val="210454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1EEE7-6BA8-0BEC-FD40-7217C32D43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5761694-8A8D-DE5E-0232-6AA1FB45EB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3F74C69-1D37-E39F-512A-A99F0C3E5B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598712F-6F2C-DF0B-D432-1064889F5414}"/>
              </a:ext>
            </a:extLst>
          </p:cNvPr>
          <p:cNvSpPr>
            <a:spLocks noGrp="1"/>
          </p:cNvSpPr>
          <p:nvPr>
            <p:ph type="dt" sz="half" idx="10"/>
          </p:nvPr>
        </p:nvSpPr>
        <p:spPr/>
        <p:txBody>
          <a:bodyPr/>
          <a:lstStyle/>
          <a:p>
            <a:fld id="{43909E75-173B-4F98-8A60-82D7C1C99887}" type="datetime1">
              <a:rPr lang="zh-CN" altLang="en-US" smtClean="0"/>
              <a:t>2022/6/1</a:t>
            </a:fld>
            <a:endParaRPr lang="zh-CN" altLang="en-US"/>
          </a:p>
        </p:txBody>
      </p:sp>
      <p:sp>
        <p:nvSpPr>
          <p:cNvPr id="6" name="页脚占位符 5">
            <a:extLst>
              <a:ext uri="{FF2B5EF4-FFF2-40B4-BE49-F238E27FC236}">
                <a16:creationId xmlns:a16="http://schemas.microsoft.com/office/drawing/2014/main" id="{346B8AA1-6AD5-98ED-A486-2D296CEF6B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EAB9B2-CD1F-217F-6F92-45341FFA8237}"/>
              </a:ext>
            </a:extLst>
          </p:cNvPr>
          <p:cNvSpPr>
            <a:spLocks noGrp="1"/>
          </p:cNvSpPr>
          <p:nvPr>
            <p:ph type="sldNum" sz="quarter" idx="12"/>
          </p:nvPr>
        </p:nvSpPr>
        <p:spPr/>
        <p:txBody>
          <a:bodyPr/>
          <a:lstStyle/>
          <a:p>
            <a:fld id="{7F09DE3E-07AD-45EB-9F3A-95C513257F17}" type="slidenum">
              <a:rPr lang="zh-CN" altLang="en-US" smtClean="0"/>
              <a:t>‹#›</a:t>
            </a:fld>
            <a:endParaRPr lang="zh-CN" altLang="en-US"/>
          </a:p>
        </p:txBody>
      </p:sp>
    </p:spTree>
    <p:extLst>
      <p:ext uri="{BB962C8B-B14F-4D97-AF65-F5344CB8AC3E}">
        <p14:creationId xmlns:p14="http://schemas.microsoft.com/office/powerpoint/2010/main" val="3507412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C6B8745-72FB-7F0B-6167-529CB3AA16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C99944D-C551-C857-A5AC-1E595DB467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CDDE95-42FB-5729-610D-AB36BFC9FE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0518A3-A7CE-42E2-A885-315BE1DF7923}" type="datetime1">
              <a:rPr lang="zh-CN" altLang="en-US" smtClean="0"/>
              <a:t>2022/6/1</a:t>
            </a:fld>
            <a:endParaRPr lang="zh-CN" altLang="en-US"/>
          </a:p>
        </p:txBody>
      </p:sp>
      <p:sp>
        <p:nvSpPr>
          <p:cNvPr id="5" name="页脚占位符 4">
            <a:extLst>
              <a:ext uri="{FF2B5EF4-FFF2-40B4-BE49-F238E27FC236}">
                <a16:creationId xmlns:a16="http://schemas.microsoft.com/office/drawing/2014/main" id="{3392DC0E-2C60-1BD4-C85C-597BDAC3CB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6C960C6-8190-11E1-1CB1-505B40E34E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09DE3E-07AD-45EB-9F3A-95C513257F17}" type="slidenum">
              <a:rPr lang="zh-CN" altLang="en-US" smtClean="0"/>
              <a:t>‹#›</a:t>
            </a:fld>
            <a:endParaRPr lang="zh-CN" altLang="en-US"/>
          </a:p>
        </p:txBody>
      </p:sp>
    </p:spTree>
    <p:extLst>
      <p:ext uri="{BB962C8B-B14F-4D97-AF65-F5344CB8AC3E}">
        <p14:creationId xmlns:p14="http://schemas.microsoft.com/office/powerpoint/2010/main" val="4620289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ransition spd="med">
    <p:push/>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8B096-767E-633D-48C4-23B1F9F55A4E}"/>
              </a:ext>
            </a:extLst>
          </p:cNvPr>
          <p:cNvSpPr>
            <a:spLocks noGrp="1"/>
          </p:cNvSpPr>
          <p:nvPr>
            <p:ph type="ctrTitle"/>
          </p:nvPr>
        </p:nvSpPr>
        <p:spPr/>
        <p:txBody>
          <a:bodyPr>
            <a:normAutofit fontScale="90000"/>
          </a:bodyPr>
          <a:lstStyle/>
          <a:p>
            <a:br>
              <a:rPr lang="en-US" altLang="zh-CN" dirty="0"/>
            </a:br>
            <a:r>
              <a:rPr lang="en-US" altLang="zh-CN" dirty="0">
                <a:effectLst/>
              </a:rPr>
              <a:t>Methodology for Scientific Discoveries in Mental Health</a:t>
            </a:r>
            <a:endParaRPr lang="zh-CN" altLang="en-US" dirty="0"/>
          </a:p>
        </p:txBody>
      </p:sp>
      <p:sp>
        <p:nvSpPr>
          <p:cNvPr id="3" name="副标题 2">
            <a:extLst>
              <a:ext uri="{FF2B5EF4-FFF2-40B4-BE49-F238E27FC236}">
                <a16:creationId xmlns:a16="http://schemas.microsoft.com/office/drawing/2014/main" id="{F09F1FA4-6036-713B-9E14-80613C6B47AF}"/>
              </a:ext>
            </a:extLst>
          </p:cNvPr>
          <p:cNvSpPr>
            <a:spLocks noGrp="1"/>
          </p:cNvSpPr>
          <p:nvPr>
            <p:ph type="subTitle" idx="1"/>
          </p:nvPr>
        </p:nvSpPr>
        <p:spPr/>
        <p:txBody>
          <a:bodyPr/>
          <a:lstStyle/>
          <a:p>
            <a:r>
              <a:rPr lang="en-US" altLang="zh-CN" dirty="0" err="1"/>
              <a:t>Zhiling</a:t>
            </a:r>
            <a:r>
              <a:rPr lang="en-US" altLang="zh-CN" dirty="0"/>
              <a:t> Zhang</a:t>
            </a:r>
          </a:p>
          <a:p>
            <a:r>
              <a:rPr lang="en-US" altLang="zh-CN" dirty="0"/>
              <a:t>2022.6.1</a:t>
            </a:r>
            <a:endParaRPr lang="zh-CN" altLang="en-US" dirty="0"/>
          </a:p>
        </p:txBody>
      </p:sp>
      <p:sp>
        <p:nvSpPr>
          <p:cNvPr id="4" name="灯片编号占位符 3">
            <a:extLst>
              <a:ext uri="{FF2B5EF4-FFF2-40B4-BE49-F238E27FC236}">
                <a16:creationId xmlns:a16="http://schemas.microsoft.com/office/drawing/2014/main" id="{A7C0D128-4431-89A5-8A1C-97973C13A198}"/>
              </a:ext>
            </a:extLst>
          </p:cNvPr>
          <p:cNvSpPr>
            <a:spLocks noGrp="1"/>
          </p:cNvSpPr>
          <p:nvPr>
            <p:ph type="sldNum" sz="quarter" idx="12"/>
          </p:nvPr>
        </p:nvSpPr>
        <p:spPr/>
        <p:txBody>
          <a:bodyPr/>
          <a:lstStyle/>
          <a:p>
            <a:fld id="{7F09DE3E-07AD-45EB-9F3A-95C513257F17}" type="slidenum">
              <a:rPr lang="zh-CN" altLang="en-US" smtClean="0"/>
              <a:pPr/>
              <a:t>1</a:t>
            </a:fld>
            <a:r>
              <a:rPr lang="en-US" altLang="zh-CN"/>
              <a:t>/40</a:t>
            </a:r>
            <a:endParaRPr lang="zh-CN" altLang="en-US" dirty="0"/>
          </a:p>
        </p:txBody>
      </p:sp>
    </p:spTree>
    <p:extLst>
      <p:ext uri="{BB962C8B-B14F-4D97-AF65-F5344CB8AC3E}">
        <p14:creationId xmlns:p14="http://schemas.microsoft.com/office/powerpoint/2010/main" val="44393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4A4DD619-2814-286E-5C9F-221BCC1D83D3}"/>
              </a:ext>
            </a:extLst>
          </p:cNvPr>
          <p:cNvSpPr>
            <a:spLocks noGrp="1"/>
          </p:cNvSpPr>
          <p:nvPr>
            <p:ph type="title"/>
          </p:nvPr>
        </p:nvSpPr>
        <p:spPr/>
        <p:txBody>
          <a:bodyPr/>
          <a:lstStyle/>
          <a:p>
            <a:r>
              <a:rPr lang="en-US" altLang="zh-CN" dirty="0"/>
              <a:t>Reliability of Associations</a:t>
            </a:r>
            <a:endParaRPr lang="zh-CN" altLang="en-US" dirty="0"/>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8F40111D-3AF4-9B97-452B-3A872900EE7F}"/>
                  </a:ext>
                </a:extLst>
              </p:cNvPr>
              <p:cNvSpPr>
                <a:spLocks noGrp="1"/>
              </p:cNvSpPr>
              <p:nvPr>
                <p:ph idx="1"/>
              </p:nvPr>
            </p:nvSpPr>
            <p:spPr>
              <a:xfrm>
                <a:off x="838199" y="1825625"/>
                <a:ext cx="10681355" cy="4351338"/>
              </a:xfrm>
            </p:spPr>
            <p:txBody>
              <a:bodyPr/>
              <a:lstStyle/>
              <a:p>
                <a:r>
                  <a:rPr lang="en-US" altLang="zh-CN" dirty="0"/>
                  <a:t>Hypothesis test and Confidence Interval (CI)</a:t>
                </a:r>
              </a:p>
              <a:p>
                <a:pPr lvl="1"/>
                <a:r>
                  <a:rPr lang="en-US" altLang="zh-CN" dirty="0"/>
                  <a:t>Null Hypothesis: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𝜇</m:t>
                        </m:r>
                      </m:e>
                      <m:sub>
                        <m:r>
                          <a:rPr lang="en-US" altLang="zh-CN" b="0" i="1" smtClean="0">
                            <a:latin typeface="Cambria Math" panose="02040503050406030204" pitchFamily="18" charset="0"/>
                          </a:rPr>
                          <m:t>𝑚𝑎𝑙𝑒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𝜇</m:t>
                        </m:r>
                      </m:e>
                      <m:sub>
                        <m:r>
                          <a:rPr lang="en-US" altLang="zh-CN" b="0" i="1" smtClean="0">
                            <a:latin typeface="Cambria Math" panose="02040503050406030204" pitchFamily="18" charset="0"/>
                          </a:rPr>
                          <m:t>𝑓𝑒𝑚𝑎𝑙𝑒</m:t>
                        </m:r>
                      </m:sub>
                    </m:sSub>
                  </m:oMath>
                </a14:m>
                <a:endParaRPr lang="en-US" altLang="zh-CN" dirty="0"/>
              </a:p>
              <a:p>
                <a:pPr lvl="1"/>
                <a:r>
                  <a:rPr lang="en-US" altLang="zh-CN" dirty="0"/>
                  <a:t>Given significant level </a:t>
                </a:r>
                <a14:m>
                  <m:oMath xmlns:m="http://schemas.openxmlformats.org/officeDocument/2006/math">
                    <m:r>
                      <a:rPr lang="zh-CN" altLang="en-US" i="1" smtClean="0">
                        <a:latin typeface="Cambria Math" panose="02040503050406030204" pitchFamily="18" charset="0"/>
                      </a:rPr>
                      <m:t>𝛼</m:t>
                    </m:r>
                    <m:r>
                      <a:rPr lang="en-US" altLang="zh-CN" b="0" i="1" smtClean="0">
                        <a:latin typeface="Cambria Math" panose="02040503050406030204" pitchFamily="18" charset="0"/>
                      </a:rPr>
                      <m:t>=0.05</m:t>
                    </m:r>
                  </m:oMath>
                </a14:m>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𝜇</m:t>
                        </m:r>
                      </m:e>
                      <m:sub>
                        <m:r>
                          <a:rPr lang="en-US" altLang="zh-CN" b="0" i="1" smtClean="0">
                            <a:latin typeface="Cambria Math" panose="02040503050406030204" pitchFamily="18" charset="0"/>
                          </a:rPr>
                          <m:t>𝑚𝑎𝑙𝑒</m:t>
                        </m:r>
                      </m:sub>
                    </m:sSub>
                  </m:oMath>
                </a14:m>
                <a:r>
                  <a:rPr lang="en-US" altLang="zh-CN" dirty="0"/>
                  <a:t> is out of 95% CI of female distribution</a:t>
                </a:r>
              </a:p>
              <a:p>
                <a:pPr lvl="1"/>
                <a:r>
                  <a:rPr lang="en-US" altLang="zh-CN" dirty="0"/>
                  <a:t>Reject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0</m:t>
                        </m:r>
                      </m:sub>
                    </m:sSub>
                  </m:oMath>
                </a14:m>
                <a:r>
                  <a:rPr lang="en-US" altLang="zh-CN" dirty="0"/>
                  <a:t>, and we can confidently say men are generally higher than women</a:t>
                </a:r>
              </a:p>
            </p:txBody>
          </p:sp>
        </mc:Choice>
        <mc:Fallback xmlns="">
          <p:sp>
            <p:nvSpPr>
              <p:cNvPr id="6" name="内容占位符 5">
                <a:extLst>
                  <a:ext uri="{FF2B5EF4-FFF2-40B4-BE49-F238E27FC236}">
                    <a16:creationId xmlns:a16="http://schemas.microsoft.com/office/drawing/2014/main" id="{8F40111D-3AF4-9B97-452B-3A872900EE7F}"/>
                  </a:ext>
                </a:extLst>
              </p:cNvPr>
              <p:cNvSpPr>
                <a:spLocks noGrp="1" noRot="1" noChangeAspect="1" noMove="1" noResize="1" noEditPoints="1" noAdjustHandles="1" noChangeArrowheads="1" noChangeShapeType="1" noTextEdit="1"/>
              </p:cNvSpPr>
              <p:nvPr>
                <p:ph idx="1"/>
              </p:nvPr>
            </p:nvSpPr>
            <p:spPr>
              <a:xfrm>
                <a:off x="838199" y="1825625"/>
                <a:ext cx="10681355" cy="4351338"/>
              </a:xfrm>
              <a:blipFill>
                <a:blip r:embed="rId3"/>
                <a:stretch>
                  <a:fillRect l="-970" t="-2381"/>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B8B34E89-AD92-DFA6-3009-F72E79354E55}"/>
              </a:ext>
            </a:extLst>
          </p:cNvPr>
          <p:cNvPicPr>
            <a:picLocks noChangeAspect="1"/>
          </p:cNvPicPr>
          <p:nvPr/>
        </p:nvPicPr>
        <p:blipFill rotWithShape="1">
          <a:blip r:embed="rId4"/>
          <a:srcRect b="9082"/>
          <a:stretch/>
        </p:blipFill>
        <p:spPr>
          <a:xfrm>
            <a:off x="3473536" y="3773234"/>
            <a:ext cx="5244927" cy="2958768"/>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3579028-6EF4-EB08-E888-2B5CF03A681C}"/>
                  </a:ext>
                </a:extLst>
              </p:cNvPr>
              <p:cNvSpPr txBox="1"/>
              <p:nvPr/>
            </p:nvSpPr>
            <p:spPr>
              <a:xfrm>
                <a:off x="7701699" y="5252618"/>
                <a:ext cx="67993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rgbClr val="FF0000"/>
                              </a:solidFill>
                              <a:latin typeface="Cambria Math" panose="02040503050406030204" pitchFamily="18" charset="0"/>
                            </a:rPr>
                          </m:ctrlPr>
                        </m:sSubPr>
                        <m:e>
                          <m:r>
                            <a:rPr lang="zh-CN" altLang="en-US" sz="2000" b="0" i="1" smtClean="0">
                              <a:solidFill>
                                <a:srgbClr val="FF0000"/>
                              </a:solidFill>
                              <a:latin typeface="Cambria Math" panose="02040503050406030204" pitchFamily="18" charset="0"/>
                            </a:rPr>
                            <m:t>𝜇</m:t>
                          </m:r>
                        </m:e>
                        <m:sub>
                          <m:r>
                            <a:rPr lang="en-US" altLang="zh-CN" sz="2000" b="0" i="1" smtClean="0">
                              <a:solidFill>
                                <a:srgbClr val="FF0000"/>
                              </a:solidFill>
                              <a:latin typeface="Cambria Math" panose="02040503050406030204" pitchFamily="18" charset="0"/>
                            </a:rPr>
                            <m:t>𝑚𝑎𝑙𝑒</m:t>
                          </m:r>
                        </m:sub>
                      </m:sSub>
                    </m:oMath>
                  </m:oMathPara>
                </a14:m>
                <a:endParaRPr lang="zh-CN" altLang="en-US" sz="2000" dirty="0">
                  <a:solidFill>
                    <a:srgbClr val="FF0000"/>
                  </a:solidFill>
                </a:endParaRPr>
              </a:p>
            </p:txBody>
          </p:sp>
        </mc:Choice>
        <mc:Fallback xmlns="">
          <p:sp>
            <p:nvSpPr>
              <p:cNvPr id="9" name="文本框 8">
                <a:extLst>
                  <a:ext uri="{FF2B5EF4-FFF2-40B4-BE49-F238E27FC236}">
                    <a16:creationId xmlns:a16="http://schemas.microsoft.com/office/drawing/2014/main" id="{D3579028-6EF4-EB08-E888-2B5CF03A681C}"/>
                  </a:ext>
                </a:extLst>
              </p:cNvPr>
              <p:cNvSpPr txBox="1">
                <a:spLocks noRot="1" noChangeAspect="1" noMove="1" noResize="1" noEditPoints="1" noAdjustHandles="1" noChangeArrowheads="1" noChangeShapeType="1" noTextEdit="1"/>
              </p:cNvSpPr>
              <p:nvPr/>
            </p:nvSpPr>
            <p:spPr>
              <a:xfrm>
                <a:off x="7701699" y="5252618"/>
                <a:ext cx="679930" cy="307777"/>
              </a:xfrm>
              <a:prstGeom prst="rect">
                <a:avLst/>
              </a:prstGeom>
              <a:blipFill>
                <a:blip r:embed="rId5"/>
                <a:stretch>
                  <a:fillRect l="-7143" r="-2679" b="-24000"/>
                </a:stretch>
              </a:blipFill>
            </p:spPr>
            <p:txBody>
              <a:bodyPr/>
              <a:lstStyle/>
              <a:p>
                <a:r>
                  <a:rPr lang="zh-CN" altLang="en-US">
                    <a:noFill/>
                  </a:rPr>
                  <a:t> </a:t>
                </a:r>
              </a:p>
            </p:txBody>
          </p:sp>
        </mc:Fallback>
      </mc:AlternateContent>
      <p:cxnSp>
        <p:nvCxnSpPr>
          <p:cNvPr id="11" name="直接箭头连接符 10">
            <a:extLst>
              <a:ext uri="{FF2B5EF4-FFF2-40B4-BE49-F238E27FC236}">
                <a16:creationId xmlns:a16="http://schemas.microsoft.com/office/drawing/2014/main" id="{F1080957-7FAA-D315-9F53-CC50E3EB0E09}"/>
              </a:ext>
            </a:extLst>
          </p:cNvPr>
          <p:cNvCxnSpPr/>
          <p:nvPr/>
        </p:nvCxnSpPr>
        <p:spPr>
          <a:xfrm>
            <a:off x="8041664" y="5646656"/>
            <a:ext cx="0" cy="78242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0A4926F8-5E88-D619-EBDC-1E77F5087117}"/>
              </a:ext>
            </a:extLst>
          </p:cNvPr>
          <p:cNvSpPr>
            <a:spLocks noGrp="1"/>
          </p:cNvSpPr>
          <p:nvPr>
            <p:ph type="sldNum" sz="quarter" idx="12"/>
          </p:nvPr>
        </p:nvSpPr>
        <p:spPr/>
        <p:txBody>
          <a:bodyPr/>
          <a:lstStyle/>
          <a:p>
            <a:fld id="{7F09DE3E-07AD-45EB-9F3A-95C513257F17}" type="slidenum">
              <a:rPr lang="zh-CN" altLang="en-US" smtClean="0"/>
              <a:pPr/>
              <a:t>10</a:t>
            </a:fld>
            <a:r>
              <a:rPr lang="en-US" altLang="zh-CN"/>
              <a:t>/40</a:t>
            </a:r>
            <a:endParaRPr lang="zh-CN" altLang="en-US" dirty="0"/>
          </a:p>
        </p:txBody>
      </p:sp>
    </p:spTree>
    <p:extLst>
      <p:ext uri="{BB962C8B-B14F-4D97-AF65-F5344CB8AC3E}">
        <p14:creationId xmlns:p14="http://schemas.microsoft.com/office/powerpoint/2010/main" val="3218203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4A4DD619-2814-286E-5C9F-221BCC1D83D3}"/>
              </a:ext>
            </a:extLst>
          </p:cNvPr>
          <p:cNvSpPr>
            <a:spLocks noGrp="1"/>
          </p:cNvSpPr>
          <p:nvPr>
            <p:ph type="title"/>
          </p:nvPr>
        </p:nvSpPr>
        <p:spPr/>
        <p:txBody>
          <a:bodyPr/>
          <a:lstStyle/>
          <a:p>
            <a:r>
              <a:rPr lang="en-US" altLang="zh-CN" dirty="0"/>
              <a:t>Reliability of Associations</a:t>
            </a:r>
            <a:endParaRPr lang="zh-CN" altLang="en-US" dirty="0"/>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8F40111D-3AF4-9B97-452B-3A872900EE7F}"/>
                  </a:ext>
                </a:extLst>
              </p:cNvPr>
              <p:cNvSpPr>
                <a:spLocks noGrp="1"/>
              </p:cNvSpPr>
              <p:nvPr>
                <p:ph idx="1"/>
              </p:nvPr>
            </p:nvSpPr>
            <p:spPr>
              <a:xfrm>
                <a:off x="838200" y="1825624"/>
                <a:ext cx="5325324" cy="4735431"/>
              </a:xfrm>
            </p:spPr>
            <p:txBody>
              <a:bodyPr>
                <a:normAutofit/>
              </a:bodyPr>
              <a:lstStyle/>
              <a:p>
                <a:r>
                  <a:rPr lang="en-US" altLang="zh-CN" dirty="0"/>
                  <a:t>p-value</a:t>
                </a:r>
              </a:p>
              <a:p>
                <a:pPr lvl="1"/>
                <a:r>
                  <a:rPr lang="en-US" altLang="zh-CN" dirty="0"/>
                  <a:t>The minimum</a:t>
                </a:r>
                <a14:m>
                  <m:oMath xmlns:m="http://schemas.openxmlformats.org/officeDocument/2006/math">
                    <m:r>
                      <a:rPr lang="en-US" altLang="zh-CN" b="0" i="0" smtClean="0">
                        <a:latin typeface="Cambria Math" panose="02040503050406030204" pitchFamily="18" charset="0"/>
                      </a:rPr>
                      <m:t> </m:t>
                    </m:r>
                    <m:r>
                      <a:rPr lang="zh-CN" altLang="en-US" i="1" smtClean="0">
                        <a:latin typeface="Cambria Math" panose="02040503050406030204" pitchFamily="18" charset="0"/>
                      </a:rPr>
                      <m:t>𝛼</m:t>
                    </m:r>
                  </m:oMath>
                </a14:m>
                <a:r>
                  <a:rPr lang="en-US" altLang="zh-CN" dirty="0"/>
                  <a:t> to reject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0</m:t>
                        </m:r>
                      </m:sub>
                    </m:sSub>
                  </m:oMath>
                </a14:m>
                <a:endParaRPr lang="en-US" altLang="zh-CN" dirty="0"/>
              </a:p>
              <a:p>
                <a:pPr lvl="1"/>
                <a:r>
                  <a:rPr lang="en-US" altLang="zh-CN" dirty="0"/>
                  <a:t>Quantifying the reliability</a:t>
                </a:r>
              </a:p>
              <a:p>
                <a:pPr lvl="1"/>
                <a:r>
                  <a:rPr lang="en-US" altLang="zh-CN" dirty="0"/>
                  <a:t>The less p, the less likely that the null hypothesis hold </a:t>
                </a:r>
              </a:p>
              <a:p>
                <a:pPr lvl="1"/>
                <a:r>
                  <a:rPr lang="en-US" altLang="zh-CN" dirty="0"/>
                  <a:t>the alternative hypothesis will be more reliable </a:t>
                </a:r>
              </a:p>
              <a:p>
                <a:r>
                  <a:rPr lang="en-US" altLang="zh-CN" dirty="0"/>
                  <a:t>Common Notations</a:t>
                </a:r>
              </a:p>
              <a:p>
                <a:pPr marL="457200" lvl="1" indent="0">
                  <a:buNone/>
                </a:pPr>
                <a:r>
                  <a:rPr lang="en-US" altLang="zh-CN" dirty="0"/>
                  <a:t>*     p &lt; 0.05</a:t>
                </a:r>
              </a:p>
              <a:p>
                <a:pPr marL="457200" lvl="1" indent="0">
                  <a:buNone/>
                </a:pPr>
                <a:r>
                  <a:rPr lang="en-US" altLang="zh-CN" dirty="0"/>
                  <a:t>**   p &lt; 0.01</a:t>
                </a:r>
              </a:p>
              <a:p>
                <a:pPr marL="457200" lvl="1" indent="0">
                  <a:buNone/>
                </a:pPr>
                <a:r>
                  <a:rPr lang="en-US" altLang="zh-CN" dirty="0"/>
                  <a:t>*** p &lt; 0.001</a:t>
                </a:r>
              </a:p>
            </p:txBody>
          </p:sp>
        </mc:Choice>
        <mc:Fallback xmlns="">
          <p:sp>
            <p:nvSpPr>
              <p:cNvPr id="6" name="内容占位符 5">
                <a:extLst>
                  <a:ext uri="{FF2B5EF4-FFF2-40B4-BE49-F238E27FC236}">
                    <a16:creationId xmlns:a16="http://schemas.microsoft.com/office/drawing/2014/main" id="{8F40111D-3AF4-9B97-452B-3A872900EE7F}"/>
                  </a:ext>
                </a:extLst>
              </p:cNvPr>
              <p:cNvSpPr>
                <a:spLocks noGrp="1" noRot="1" noChangeAspect="1" noMove="1" noResize="1" noEditPoints="1" noAdjustHandles="1" noChangeArrowheads="1" noChangeShapeType="1" noTextEdit="1"/>
              </p:cNvSpPr>
              <p:nvPr>
                <p:ph idx="1"/>
              </p:nvPr>
            </p:nvSpPr>
            <p:spPr>
              <a:xfrm>
                <a:off x="838200" y="1825624"/>
                <a:ext cx="5325324" cy="4735431"/>
              </a:xfrm>
              <a:blipFill>
                <a:blip r:embed="rId3"/>
                <a:stretch>
                  <a:fillRect l="-2062" t="-2188"/>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DB5BF02A-876E-F317-B2C0-653B9FAB81E1}"/>
              </a:ext>
            </a:extLst>
          </p:cNvPr>
          <p:cNvPicPr>
            <a:picLocks noChangeAspect="1"/>
          </p:cNvPicPr>
          <p:nvPr/>
        </p:nvPicPr>
        <p:blipFill>
          <a:blip r:embed="rId4"/>
          <a:stretch>
            <a:fillRect/>
          </a:stretch>
        </p:blipFill>
        <p:spPr>
          <a:xfrm>
            <a:off x="6163524" y="2045413"/>
            <a:ext cx="5934208" cy="3911761"/>
          </a:xfrm>
          <a:prstGeom prst="rect">
            <a:avLst/>
          </a:prstGeom>
        </p:spPr>
      </p:pic>
      <p:sp>
        <p:nvSpPr>
          <p:cNvPr id="2" name="灯片编号占位符 1">
            <a:extLst>
              <a:ext uri="{FF2B5EF4-FFF2-40B4-BE49-F238E27FC236}">
                <a16:creationId xmlns:a16="http://schemas.microsoft.com/office/drawing/2014/main" id="{FD3C596D-AA14-37BD-BE70-4F52DE88188A}"/>
              </a:ext>
            </a:extLst>
          </p:cNvPr>
          <p:cNvSpPr>
            <a:spLocks noGrp="1"/>
          </p:cNvSpPr>
          <p:nvPr>
            <p:ph type="sldNum" sz="quarter" idx="12"/>
          </p:nvPr>
        </p:nvSpPr>
        <p:spPr/>
        <p:txBody>
          <a:bodyPr/>
          <a:lstStyle/>
          <a:p>
            <a:fld id="{7F09DE3E-07AD-45EB-9F3A-95C513257F17}" type="slidenum">
              <a:rPr lang="zh-CN" altLang="en-US" smtClean="0"/>
              <a:pPr/>
              <a:t>11</a:t>
            </a:fld>
            <a:r>
              <a:rPr lang="en-US" altLang="zh-CN"/>
              <a:t>/40</a:t>
            </a:r>
            <a:endParaRPr lang="zh-CN" altLang="en-US" dirty="0"/>
          </a:p>
        </p:txBody>
      </p:sp>
    </p:spTree>
    <p:extLst>
      <p:ext uri="{BB962C8B-B14F-4D97-AF65-F5344CB8AC3E}">
        <p14:creationId xmlns:p14="http://schemas.microsoft.com/office/powerpoint/2010/main" val="3569918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A64DE-D662-F3E7-C814-3B32EEF3EB0C}"/>
              </a:ext>
            </a:extLst>
          </p:cNvPr>
          <p:cNvSpPr>
            <a:spLocks noGrp="1"/>
          </p:cNvSpPr>
          <p:nvPr>
            <p:ph type="title"/>
          </p:nvPr>
        </p:nvSpPr>
        <p:spPr/>
        <p:txBody>
          <a:bodyPr/>
          <a:lstStyle/>
          <a:p>
            <a:r>
              <a:rPr lang="en-US" altLang="zh-CN" dirty="0"/>
              <a:t>Strength of Association (Effect Size)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BD62D5E-545E-7C6F-A475-85076E03FFFD}"/>
                  </a:ext>
                </a:extLst>
              </p:cNvPr>
              <p:cNvSpPr>
                <a:spLocks noGrp="1"/>
              </p:cNvSpPr>
              <p:nvPr>
                <p:ph idx="1"/>
              </p:nvPr>
            </p:nvSpPr>
            <p:spPr>
              <a:xfrm>
                <a:off x="838200" y="2872207"/>
                <a:ext cx="10515600" cy="3620281"/>
              </a:xfrm>
            </p:spPr>
            <p:txBody>
              <a:bodyPr>
                <a:normAutofit lnSpcReduction="10000"/>
              </a:bodyPr>
              <a:lstStyle/>
              <a:p>
                <a:r>
                  <a:rPr lang="en-US" altLang="zh-CN" dirty="0"/>
                  <a:t>Treatment Effect</a:t>
                </a:r>
              </a:p>
              <a:p>
                <a:pPr lvl="1"/>
                <a:r>
                  <a:rPr lang="en-US" altLang="zh-CN" b="1" dirty="0"/>
                  <a:t>Treatment</a:t>
                </a:r>
                <a:r>
                  <a:rPr lang="en-US" altLang="zh-CN" dirty="0"/>
                  <a:t>: Exposure to Radiance, </a:t>
                </a:r>
                <a:r>
                  <a:rPr lang="en-US" altLang="zh-CN" b="1" dirty="0"/>
                  <a:t>Outcome</a:t>
                </a:r>
                <a:r>
                  <a:rPr lang="en-US" altLang="zh-CN" dirty="0"/>
                  <a:t>: Disease</a:t>
                </a:r>
              </a:p>
              <a:p>
                <a:pPr lvl="1"/>
                <a:r>
                  <a:rPr lang="en-US" altLang="zh-CN" dirty="0"/>
                  <a:t>Difference of average Outcome in different Treatment group (rates)</a:t>
                </a:r>
              </a:p>
              <a:p>
                <a:pPr lvl="2"/>
                <a:r>
                  <a:rPr lang="en-US" altLang="zh-CN" dirty="0"/>
                  <a:t>Exposure to radiation make people </a:t>
                </a:r>
                <a:r>
                  <a:rPr lang="en-US" altLang="zh-CN" b="1" dirty="0">
                    <a:solidFill>
                      <a:srgbClr val="FF0000"/>
                    </a:solidFill>
                  </a:rPr>
                  <a:t>4%</a:t>
                </a:r>
                <a:r>
                  <a:rPr lang="en-US" altLang="zh-CN" dirty="0"/>
                  <a:t> more likely to get disease</a:t>
                </a:r>
              </a:p>
              <a:p>
                <a:endParaRPr lang="en-US" altLang="zh-CN" dirty="0"/>
              </a:p>
              <a:p>
                <a:r>
                  <a:rPr lang="en-US" altLang="zh-CN" dirty="0"/>
                  <a:t>Odds Ratio (OR)</a:t>
                </a:r>
              </a:p>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𝑂𝑅</m:t>
                      </m:r>
                      <m:r>
                        <a:rPr lang="en-US" altLang="zh-CN" sz="2400" b="0" i="1" smtClean="0">
                          <a:latin typeface="Cambria Math" panose="02040503050406030204" pitchFamily="18" charset="0"/>
                        </a:rPr>
                        <m:t>= </m:t>
                      </m:r>
                      <m:f>
                        <m:fPr>
                          <m:ctrlPr>
                            <a:rPr lang="en-US" altLang="zh-CN" sz="2400" b="0" i="1" smtClean="0">
                              <a:latin typeface="Cambria Math" panose="02040503050406030204" pitchFamily="18" charset="0"/>
                            </a:rPr>
                          </m:ctrlPr>
                        </m:fPr>
                        <m:nu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𝑂𝑑𝑑𝑠</m:t>
                              </m:r>
                            </m:e>
                            <m:sub>
                              <m:r>
                                <a:rPr lang="en-US" altLang="zh-CN" sz="2400" b="0" i="1" smtClean="0">
                                  <a:latin typeface="Cambria Math" panose="02040503050406030204" pitchFamily="18" charset="0"/>
                                </a:rPr>
                                <m:t>𝐸</m:t>
                              </m:r>
                            </m:sub>
                          </m:sSub>
                        </m:num>
                        <m:den>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𝑂𝑑𝑑𝑠</m:t>
                              </m:r>
                            </m:e>
                            <m:sub>
                              <m:r>
                                <a:rPr lang="en-US" altLang="zh-CN" sz="2400" b="0" i="1" smtClean="0">
                                  <a:latin typeface="Cambria Math" panose="02040503050406030204" pitchFamily="18" charset="0"/>
                                </a:rPr>
                                <m:t>𝑁</m:t>
                              </m:r>
                            </m:sub>
                          </m:sSub>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𝐷</m:t>
                              </m:r>
                            </m:e>
                            <m:sub>
                              <m:r>
                                <a:rPr lang="en-US" altLang="zh-CN" sz="2400" b="0" i="1" smtClean="0">
                                  <a:latin typeface="Cambria Math" panose="02040503050406030204" pitchFamily="18" charset="0"/>
                                </a:rPr>
                                <m:t>𝐸</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𝐸</m:t>
                              </m:r>
                            </m:sub>
                          </m:sSub>
                        </m:num>
                        <m:den>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𝐷</m:t>
                              </m:r>
                            </m:e>
                            <m:sub>
                              <m:r>
                                <a:rPr lang="en-US" altLang="zh-CN" sz="2400" b="0" i="1" smtClean="0">
                                  <a:latin typeface="Cambria Math" panose="02040503050406030204" pitchFamily="18" charset="0"/>
                                </a:rPr>
                                <m:t>𝑁</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𝑁</m:t>
                              </m:r>
                            </m:sub>
                          </m:sSub>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20/380</m:t>
                          </m:r>
                        </m:num>
                        <m:den>
                          <m:r>
                            <a:rPr lang="en-US" altLang="zh-CN" sz="2400" b="0" i="1" smtClean="0">
                              <a:latin typeface="Cambria Math" panose="02040503050406030204" pitchFamily="18" charset="0"/>
                            </a:rPr>
                            <m:t>6/594</m:t>
                          </m:r>
                        </m:den>
                      </m:f>
                      <m:r>
                        <a:rPr lang="en-US" altLang="zh-CN" sz="2400" b="0" i="1" smtClean="0">
                          <a:latin typeface="Cambria Math" panose="02040503050406030204" pitchFamily="18" charset="0"/>
                          <a:ea typeface="Cambria Math" panose="02040503050406030204" pitchFamily="18" charset="0"/>
                        </a:rPr>
                        <m:t>≈</m:t>
                      </m:r>
                      <m:r>
                        <a:rPr lang="en-US" altLang="zh-CN" sz="2400" b="0" i="1" smtClean="0">
                          <a:solidFill>
                            <a:srgbClr val="FF0000"/>
                          </a:solidFill>
                          <a:latin typeface="Cambria Math" panose="02040503050406030204" pitchFamily="18" charset="0"/>
                          <a:ea typeface="Cambria Math" panose="02040503050406030204" pitchFamily="18" charset="0"/>
                        </a:rPr>
                        <m:t>5.2</m:t>
                      </m:r>
                    </m:oMath>
                  </m:oMathPara>
                </a14:m>
                <a:endParaRPr lang="en-US" altLang="zh-CN" sz="2400" dirty="0"/>
              </a:p>
              <a:p>
                <a:pPr lvl="1"/>
                <a:r>
                  <a:rPr lang="en-US" altLang="zh-CN" sz="2000" dirty="0"/>
                  <a:t>OR &gt; 1, indicating that Radiance Exposure can increase the odds/likelihood of getting Disease</a:t>
                </a:r>
                <a:endParaRPr lang="en-US" altLang="zh-CN" dirty="0"/>
              </a:p>
              <a:p>
                <a:pPr lvl="1"/>
                <a:endParaRPr lang="zh-CN" altLang="en-US" dirty="0"/>
              </a:p>
            </p:txBody>
          </p:sp>
        </mc:Choice>
        <mc:Fallback xmlns="">
          <p:sp>
            <p:nvSpPr>
              <p:cNvPr id="3" name="内容占位符 2">
                <a:extLst>
                  <a:ext uri="{FF2B5EF4-FFF2-40B4-BE49-F238E27FC236}">
                    <a16:creationId xmlns:a16="http://schemas.microsoft.com/office/drawing/2014/main" id="{2BD62D5E-545E-7C6F-A475-85076E03FFFD}"/>
                  </a:ext>
                </a:extLst>
              </p:cNvPr>
              <p:cNvSpPr>
                <a:spLocks noGrp="1" noRot="1" noChangeAspect="1" noMove="1" noResize="1" noEditPoints="1" noAdjustHandles="1" noChangeArrowheads="1" noChangeShapeType="1" noTextEdit="1"/>
              </p:cNvSpPr>
              <p:nvPr>
                <p:ph idx="1"/>
              </p:nvPr>
            </p:nvSpPr>
            <p:spPr>
              <a:xfrm>
                <a:off x="838200" y="2872207"/>
                <a:ext cx="10515600" cy="3620281"/>
              </a:xfrm>
              <a:blipFill>
                <a:blip r:embed="rId3"/>
                <a:stretch>
                  <a:fillRect l="-1043" t="-4040"/>
                </a:stretch>
              </a:blipFill>
            </p:spPr>
            <p:txBody>
              <a:bodyPr/>
              <a:lstStyle/>
              <a:p>
                <a:r>
                  <a:rPr lang="zh-CN" altLang="en-US">
                    <a:noFill/>
                  </a:rPr>
                  <a:t> </a:t>
                </a:r>
              </a:p>
            </p:txBody>
          </p:sp>
        </mc:Fallback>
      </mc:AlternateContent>
      <p:graphicFrame>
        <p:nvGraphicFramePr>
          <p:cNvPr id="4" name="表格 7">
            <a:extLst>
              <a:ext uri="{FF2B5EF4-FFF2-40B4-BE49-F238E27FC236}">
                <a16:creationId xmlns:a16="http://schemas.microsoft.com/office/drawing/2014/main" id="{DE57A441-0AD6-8A84-014F-AD0780E41044}"/>
              </a:ext>
            </a:extLst>
          </p:cNvPr>
          <p:cNvGraphicFramePr>
            <a:graphicFrameLocks noGrp="1"/>
          </p:cNvGraphicFramePr>
          <p:nvPr>
            <p:extLst>
              <p:ext uri="{D42A27DB-BD31-4B8C-83A1-F6EECF244321}">
                <p14:modId xmlns:p14="http://schemas.microsoft.com/office/powerpoint/2010/main" val="929079258"/>
              </p:ext>
            </p:extLst>
          </p:nvPr>
        </p:nvGraphicFramePr>
        <p:xfrm>
          <a:off x="2032000" y="1511518"/>
          <a:ext cx="8128000" cy="11887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112557927"/>
                    </a:ext>
                  </a:extLst>
                </a:gridCol>
                <a:gridCol w="2032000">
                  <a:extLst>
                    <a:ext uri="{9D8B030D-6E8A-4147-A177-3AD203B41FA5}">
                      <a16:colId xmlns:a16="http://schemas.microsoft.com/office/drawing/2014/main" val="1940795439"/>
                    </a:ext>
                  </a:extLst>
                </a:gridCol>
                <a:gridCol w="2032000">
                  <a:extLst>
                    <a:ext uri="{9D8B030D-6E8A-4147-A177-3AD203B41FA5}">
                      <a16:colId xmlns:a16="http://schemas.microsoft.com/office/drawing/2014/main" val="1004957371"/>
                    </a:ext>
                  </a:extLst>
                </a:gridCol>
                <a:gridCol w="2032000">
                  <a:extLst>
                    <a:ext uri="{9D8B030D-6E8A-4147-A177-3AD203B41FA5}">
                      <a16:colId xmlns:a16="http://schemas.microsoft.com/office/drawing/2014/main" val="662615484"/>
                    </a:ext>
                  </a:extLst>
                </a:gridCol>
              </a:tblGrid>
              <a:tr h="370840">
                <a:tc>
                  <a:txBody>
                    <a:bodyPr/>
                    <a:lstStyle/>
                    <a:p>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t>Diseased (1)</a:t>
                      </a:r>
                      <a:endParaRPr lang="zh-CN" altLang="en-US" sz="2000" dirty="0"/>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a:t>Healthy (0)</a:t>
                      </a:r>
                      <a:endParaRPr lang="zh-CN" altLang="en-US" sz="2000" dirty="0"/>
                    </a:p>
                  </a:txBody>
                  <a:tcPr/>
                </a:tc>
                <a:tc>
                  <a:txBody>
                    <a:bodyPr/>
                    <a:lstStyle/>
                    <a:p>
                      <a:pPr algn="ctr"/>
                      <a:r>
                        <a:rPr lang="en-US" altLang="zh-CN" sz="2000" dirty="0"/>
                        <a:t>Disease Rate</a:t>
                      </a:r>
                      <a:endParaRPr lang="zh-CN" altLang="en-US" sz="2000" dirty="0"/>
                    </a:p>
                  </a:txBody>
                  <a:tcPr/>
                </a:tc>
                <a:extLst>
                  <a:ext uri="{0D108BD9-81ED-4DB2-BD59-A6C34878D82A}">
                    <a16:rowId xmlns:a16="http://schemas.microsoft.com/office/drawing/2014/main" val="3443470465"/>
                  </a:ext>
                </a:extLst>
              </a:tr>
              <a:tr h="370840">
                <a:tc>
                  <a:txBody>
                    <a:bodyPr/>
                    <a:lstStyle/>
                    <a:p>
                      <a:r>
                        <a:rPr lang="en-US" altLang="zh-CN" sz="2000" dirty="0"/>
                        <a:t>Exposed</a:t>
                      </a:r>
                      <a:endParaRPr lang="zh-CN" alt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20</a:t>
                      </a:r>
                      <a:endParaRPr lang="zh-CN" altLang="en-US" sz="2000" dirty="0"/>
                    </a:p>
                  </a:txBody>
                  <a:tcPr/>
                </a:tc>
                <a:tc>
                  <a:txBody>
                    <a:bodyPr/>
                    <a:lstStyle/>
                    <a:p>
                      <a:pPr algn="ctr"/>
                      <a:r>
                        <a:rPr lang="en-US" altLang="zh-CN" sz="2000" dirty="0"/>
                        <a:t>380</a:t>
                      </a:r>
                      <a:endParaRPr lang="zh-CN" altLang="en-US" sz="2000" dirty="0"/>
                    </a:p>
                  </a:txBody>
                  <a:tcPr/>
                </a:tc>
                <a:tc>
                  <a:txBody>
                    <a:bodyPr/>
                    <a:lstStyle/>
                    <a:p>
                      <a:pPr algn="ctr"/>
                      <a:r>
                        <a:rPr lang="en-US" altLang="zh-CN" sz="2000" dirty="0"/>
                        <a:t>5%</a:t>
                      </a:r>
                      <a:endParaRPr lang="zh-CN" altLang="en-US" sz="2000" dirty="0"/>
                    </a:p>
                  </a:txBody>
                  <a:tcPr/>
                </a:tc>
                <a:extLst>
                  <a:ext uri="{0D108BD9-81ED-4DB2-BD59-A6C34878D82A}">
                    <a16:rowId xmlns:a16="http://schemas.microsoft.com/office/drawing/2014/main" val="1309561952"/>
                  </a:ext>
                </a:extLst>
              </a:tr>
              <a:tr h="370840">
                <a:tc>
                  <a:txBody>
                    <a:bodyPr/>
                    <a:lstStyle/>
                    <a:p>
                      <a:r>
                        <a:rPr lang="en-US" altLang="zh-CN" sz="2000" dirty="0"/>
                        <a:t>Not Exposed</a:t>
                      </a:r>
                      <a:endParaRPr lang="zh-CN" alt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altLang="zh-CN" sz="2000" dirty="0"/>
                        <a:t>6</a:t>
                      </a:r>
                      <a:endParaRPr lang="zh-CN" altLang="en-US" sz="2000" dirty="0"/>
                    </a:p>
                  </a:txBody>
                  <a:tcPr/>
                </a:tc>
                <a:tc>
                  <a:txBody>
                    <a:bodyPr/>
                    <a:lstStyle/>
                    <a:p>
                      <a:pPr algn="ctr"/>
                      <a:r>
                        <a:rPr lang="en-US" altLang="zh-CN" sz="2000" dirty="0"/>
                        <a:t>594</a:t>
                      </a:r>
                      <a:endParaRPr lang="zh-CN" altLang="en-US" sz="2000" dirty="0"/>
                    </a:p>
                  </a:txBody>
                  <a:tcPr/>
                </a:tc>
                <a:tc>
                  <a:txBody>
                    <a:bodyPr/>
                    <a:lstStyle/>
                    <a:p>
                      <a:pPr algn="ctr"/>
                      <a:r>
                        <a:rPr lang="en-US" altLang="zh-CN" sz="2000" dirty="0"/>
                        <a:t>1%</a:t>
                      </a:r>
                      <a:endParaRPr lang="zh-CN" altLang="en-US" sz="2000" dirty="0"/>
                    </a:p>
                  </a:txBody>
                  <a:tcPr/>
                </a:tc>
                <a:extLst>
                  <a:ext uri="{0D108BD9-81ED-4DB2-BD59-A6C34878D82A}">
                    <a16:rowId xmlns:a16="http://schemas.microsoft.com/office/drawing/2014/main" val="575953116"/>
                  </a:ext>
                </a:extLst>
              </a:tr>
            </a:tbl>
          </a:graphicData>
        </a:graphic>
      </p:graphicFrame>
      <p:sp>
        <p:nvSpPr>
          <p:cNvPr id="5" name="灯片编号占位符 4">
            <a:extLst>
              <a:ext uri="{FF2B5EF4-FFF2-40B4-BE49-F238E27FC236}">
                <a16:creationId xmlns:a16="http://schemas.microsoft.com/office/drawing/2014/main" id="{DEFB7803-2301-A536-4D23-F118AB3A88F7}"/>
              </a:ext>
            </a:extLst>
          </p:cNvPr>
          <p:cNvSpPr>
            <a:spLocks noGrp="1"/>
          </p:cNvSpPr>
          <p:nvPr>
            <p:ph type="sldNum" sz="quarter" idx="12"/>
          </p:nvPr>
        </p:nvSpPr>
        <p:spPr/>
        <p:txBody>
          <a:bodyPr/>
          <a:lstStyle/>
          <a:p>
            <a:fld id="{7F09DE3E-07AD-45EB-9F3A-95C513257F17}" type="slidenum">
              <a:rPr lang="zh-CN" altLang="en-US" smtClean="0"/>
              <a:pPr/>
              <a:t>12</a:t>
            </a:fld>
            <a:r>
              <a:rPr lang="en-US" altLang="zh-CN"/>
              <a:t>/40</a:t>
            </a:r>
            <a:endParaRPr lang="zh-CN" altLang="en-US" dirty="0"/>
          </a:p>
        </p:txBody>
      </p:sp>
    </p:spTree>
    <p:extLst>
      <p:ext uri="{BB962C8B-B14F-4D97-AF65-F5344CB8AC3E}">
        <p14:creationId xmlns:p14="http://schemas.microsoft.com/office/powerpoint/2010/main" val="226489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A64DE-D662-F3E7-C814-3B32EEF3EB0C}"/>
              </a:ext>
            </a:extLst>
          </p:cNvPr>
          <p:cNvSpPr>
            <a:spLocks noGrp="1"/>
          </p:cNvSpPr>
          <p:nvPr>
            <p:ph type="title"/>
          </p:nvPr>
        </p:nvSpPr>
        <p:spPr/>
        <p:txBody>
          <a:bodyPr/>
          <a:lstStyle/>
          <a:p>
            <a:r>
              <a:rPr lang="en-US" altLang="zh-CN" dirty="0"/>
              <a:t>Strength of Association (Effect Size)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BD62D5E-545E-7C6F-A475-85076E03FFFD}"/>
                  </a:ext>
                </a:extLst>
              </p:cNvPr>
              <p:cNvSpPr>
                <a:spLocks noGrp="1"/>
              </p:cNvSpPr>
              <p:nvPr>
                <p:ph idx="1"/>
              </p:nvPr>
            </p:nvSpPr>
            <p:spPr>
              <a:xfrm>
                <a:off x="838200" y="1838227"/>
                <a:ext cx="10515600" cy="4654261"/>
              </a:xfrm>
            </p:spPr>
            <p:txBody>
              <a:bodyPr>
                <a:normAutofit/>
              </a:bodyPr>
              <a:lstStyle/>
              <a:p>
                <a:r>
                  <a:rPr lang="en-US" altLang="zh-CN" dirty="0"/>
                  <a:t>Association between Numerical Variables</a:t>
                </a:r>
              </a:p>
              <a:p>
                <a:r>
                  <a:rPr lang="en-US" altLang="zh-CN" dirty="0"/>
                  <a:t>Assume Linearity</a:t>
                </a:r>
              </a:p>
              <a:p>
                <a:pPr lvl="1"/>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 </m:t>
                    </m:r>
                    <m:r>
                      <a:rPr lang="zh-CN" altLang="en-US" b="0" i="1" smtClean="0">
                        <a:latin typeface="Cambria Math" panose="02040503050406030204" pitchFamily="18" charset="0"/>
                      </a:rPr>
                      <m:t>𝛽</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 </m:t>
                    </m:r>
                  </m:oMath>
                </a14:m>
                <a:endParaRPr lang="en-US" altLang="zh-CN" dirty="0"/>
              </a:p>
              <a:p>
                <a:endParaRPr lang="en-US" altLang="zh-CN" dirty="0"/>
              </a:p>
              <a:p>
                <a:r>
                  <a:rPr lang="en-US" altLang="zh-CN" dirty="0"/>
                  <a:t>Beta coefficient</a:t>
                </a:r>
              </a:p>
              <a:p>
                <a:pPr lvl="1"/>
                <a:r>
                  <a:rPr lang="en-US" altLang="zh-CN" dirty="0"/>
                  <a:t>The linear regression weight on x</a:t>
                </a:r>
              </a:p>
              <a:p>
                <a:pPr lvl="1"/>
                <a:endParaRPr lang="en-US" altLang="zh-CN" dirty="0"/>
              </a:p>
              <a:p>
                <a:r>
                  <a:rPr lang="en-US" altLang="zh-CN" dirty="0"/>
                  <a:t>Pearson’s r (correlation coefficient)</a:t>
                </a:r>
              </a:p>
              <a:p>
                <a:pPr lvl="1"/>
                <a:r>
                  <a:rPr lang="en-US" altLang="zh-CN" dirty="0"/>
                  <a:t>Ranges from -1 to 1</a:t>
                </a:r>
              </a:p>
              <a:p>
                <a:pPr lvl="1"/>
                <a:r>
                  <a:rPr lang="en-US" altLang="zh-CN" dirty="0"/>
                  <a:t>r = 1, if prefect linear relation</a:t>
                </a:r>
                <a:endParaRPr lang="zh-CN" altLang="en-US" dirty="0"/>
              </a:p>
            </p:txBody>
          </p:sp>
        </mc:Choice>
        <mc:Fallback xmlns="">
          <p:sp>
            <p:nvSpPr>
              <p:cNvPr id="3" name="内容占位符 2">
                <a:extLst>
                  <a:ext uri="{FF2B5EF4-FFF2-40B4-BE49-F238E27FC236}">
                    <a16:creationId xmlns:a16="http://schemas.microsoft.com/office/drawing/2014/main" id="{2BD62D5E-545E-7C6F-A475-85076E03FFFD}"/>
                  </a:ext>
                </a:extLst>
              </p:cNvPr>
              <p:cNvSpPr>
                <a:spLocks noGrp="1" noRot="1" noChangeAspect="1" noMove="1" noResize="1" noEditPoints="1" noAdjustHandles="1" noChangeArrowheads="1" noChangeShapeType="1" noTextEdit="1"/>
              </p:cNvSpPr>
              <p:nvPr>
                <p:ph idx="1"/>
              </p:nvPr>
            </p:nvSpPr>
            <p:spPr>
              <a:xfrm>
                <a:off x="838200" y="1838227"/>
                <a:ext cx="10515600" cy="4654261"/>
              </a:xfrm>
              <a:blipFill>
                <a:blip r:embed="rId2"/>
                <a:stretch>
                  <a:fillRect l="-1043" t="-2359"/>
                </a:stretch>
              </a:blipFill>
            </p:spPr>
            <p:txBody>
              <a:bodyPr/>
              <a:lstStyle/>
              <a:p>
                <a:r>
                  <a:rPr lang="zh-CN" altLang="en-US">
                    <a:noFill/>
                  </a:rPr>
                  <a:t> </a:t>
                </a:r>
              </a:p>
            </p:txBody>
          </p:sp>
        </mc:Fallback>
      </mc:AlternateContent>
      <p:pic>
        <p:nvPicPr>
          <p:cNvPr id="1026" name="Picture 2">
            <a:extLst>
              <a:ext uri="{FF2B5EF4-FFF2-40B4-BE49-F238E27FC236}">
                <a16:creationId xmlns:a16="http://schemas.microsoft.com/office/drawing/2014/main" id="{DF889DCB-C1CC-82A3-91CC-7B64A91FD2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637" y="2114861"/>
            <a:ext cx="3255161" cy="4100991"/>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a:extLst>
              <a:ext uri="{FF2B5EF4-FFF2-40B4-BE49-F238E27FC236}">
                <a16:creationId xmlns:a16="http://schemas.microsoft.com/office/drawing/2014/main" id="{6E556A78-01D5-ADB3-B24D-012D4EED3B0D}"/>
              </a:ext>
            </a:extLst>
          </p:cNvPr>
          <p:cNvSpPr>
            <a:spLocks noGrp="1"/>
          </p:cNvSpPr>
          <p:nvPr>
            <p:ph type="sldNum" sz="quarter" idx="12"/>
          </p:nvPr>
        </p:nvSpPr>
        <p:spPr/>
        <p:txBody>
          <a:bodyPr/>
          <a:lstStyle/>
          <a:p>
            <a:fld id="{7F09DE3E-07AD-45EB-9F3A-95C513257F17}" type="slidenum">
              <a:rPr lang="zh-CN" altLang="en-US" smtClean="0"/>
              <a:pPr/>
              <a:t>13</a:t>
            </a:fld>
            <a:r>
              <a:rPr lang="en-US" altLang="zh-CN"/>
              <a:t>/40</a:t>
            </a:r>
            <a:endParaRPr lang="zh-CN" altLang="en-US" dirty="0"/>
          </a:p>
        </p:txBody>
      </p:sp>
    </p:spTree>
    <p:extLst>
      <p:ext uri="{BB962C8B-B14F-4D97-AF65-F5344CB8AC3E}">
        <p14:creationId xmlns:p14="http://schemas.microsoft.com/office/powerpoint/2010/main" val="284739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E122C7-67B5-8C38-F652-A92EFD3C1530}"/>
              </a:ext>
            </a:extLst>
          </p:cNvPr>
          <p:cNvSpPr>
            <a:spLocks noGrp="1"/>
          </p:cNvSpPr>
          <p:nvPr>
            <p:ph type="title"/>
          </p:nvPr>
        </p:nvSpPr>
        <p:spPr/>
        <p:txBody>
          <a:bodyPr/>
          <a:lstStyle/>
          <a:p>
            <a:r>
              <a:rPr lang="en-US" altLang="zh-CN" dirty="0"/>
              <a:t>Quiz: Recap of Concepts</a:t>
            </a:r>
            <a:endParaRPr lang="zh-CN" altLang="en-US" dirty="0"/>
          </a:p>
        </p:txBody>
      </p:sp>
      <p:sp>
        <p:nvSpPr>
          <p:cNvPr id="3" name="内容占位符 2">
            <a:extLst>
              <a:ext uri="{FF2B5EF4-FFF2-40B4-BE49-F238E27FC236}">
                <a16:creationId xmlns:a16="http://schemas.microsoft.com/office/drawing/2014/main" id="{89361C6D-CA8B-171F-CF6D-153DB3B3BF11}"/>
              </a:ext>
            </a:extLst>
          </p:cNvPr>
          <p:cNvSpPr>
            <a:spLocks noGrp="1"/>
          </p:cNvSpPr>
          <p:nvPr>
            <p:ph idx="1"/>
          </p:nvPr>
        </p:nvSpPr>
        <p:spPr/>
        <p:txBody>
          <a:bodyPr>
            <a:normAutofit/>
          </a:bodyPr>
          <a:lstStyle/>
          <a:p>
            <a:r>
              <a:rPr lang="en-US" altLang="zh-CN" sz="2400" dirty="0"/>
              <a:t>We</a:t>
            </a:r>
            <a:r>
              <a:rPr lang="zh-CN" altLang="en-US" sz="2400" dirty="0"/>
              <a:t> </a:t>
            </a:r>
            <a:r>
              <a:rPr lang="en-US" altLang="zh-CN" sz="2400" dirty="0"/>
              <a:t>want</a:t>
            </a:r>
            <a:r>
              <a:rPr lang="zh-CN" altLang="en-US" sz="2400" dirty="0"/>
              <a:t> </a:t>
            </a:r>
            <a:r>
              <a:rPr lang="en-US" altLang="zh-CN" sz="2400" dirty="0"/>
              <a:t>to</a:t>
            </a:r>
            <a:r>
              <a:rPr lang="zh-CN" altLang="en-US" sz="2400" dirty="0"/>
              <a:t> </a:t>
            </a:r>
            <a:r>
              <a:rPr lang="en-US" altLang="zh-CN" sz="2400" dirty="0"/>
              <a:t>study</a:t>
            </a:r>
            <a:r>
              <a:rPr lang="zh-CN" altLang="en-US" sz="2400" dirty="0"/>
              <a:t> </a:t>
            </a:r>
            <a:r>
              <a:rPr lang="en-US" altLang="zh-CN" sz="2400" dirty="0"/>
              <a:t>the</a:t>
            </a:r>
            <a:r>
              <a:rPr lang="zh-CN" altLang="en-US" sz="2400" dirty="0"/>
              <a:t> </a:t>
            </a:r>
            <a:r>
              <a:rPr lang="en-US" altLang="zh-CN" sz="2400" dirty="0"/>
              <a:t>relation</a:t>
            </a:r>
            <a:r>
              <a:rPr lang="zh-CN" altLang="en-US" sz="2400" dirty="0"/>
              <a:t> </a:t>
            </a:r>
            <a:r>
              <a:rPr lang="en-US" altLang="zh-CN" sz="2400" dirty="0"/>
              <a:t>between </a:t>
            </a:r>
            <a:r>
              <a:rPr lang="en-US" altLang="zh-CN" sz="2400" b="1" dirty="0"/>
              <a:t>Phone use time </a:t>
            </a:r>
            <a:r>
              <a:rPr lang="en-US" altLang="zh-CN" sz="2400" dirty="0"/>
              <a:t>and </a:t>
            </a:r>
            <a:r>
              <a:rPr lang="en-US" altLang="zh-CN" sz="2400" b="1" dirty="0"/>
              <a:t>Happiness Level</a:t>
            </a:r>
            <a:r>
              <a:rPr lang="en-US" altLang="zh-CN" sz="2400" dirty="0"/>
              <a:t>, which one can we use to characterize relation strength?</a:t>
            </a:r>
          </a:p>
          <a:p>
            <a:pPr marL="0" indent="0" algn="ctr">
              <a:buNone/>
            </a:pPr>
            <a:r>
              <a:rPr lang="en-US" altLang="zh-CN" sz="2400" dirty="0"/>
              <a:t>A. Odds Ratio (OR)            B. Beta coefficient</a:t>
            </a:r>
          </a:p>
          <a:p>
            <a:endParaRPr lang="en-US" altLang="zh-CN" sz="2400" dirty="0"/>
          </a:p>
          <a:p>
            <a:r>
              <a:rPr lang="en-US" altLang="zh-CN" sz="2400" dirty="0"/>
              <a:t>We</a:t>
            </a:r>
            <a:r>
              <a:rPr lang="zh-CN" altLang="en-US" sz="2400" dirty="0"/>
              <a:t> </a:t>
            </a:r>
            <a:r>
              <a:rPr lang="en-US" altLang="zh-CN" sz="2400" dirty="0"/>
              <a:t>want</a:t>
            </a:r>
            <a:r>
              <a:rPr lang="zh-CN" altLang="en-US" sz="2400" dirty="0"/>
              <a:t> </a:t>
            </a:r>
            <a:r>
              <a:rPr lang="en-US" altLang="zh-CN" sz="2400" dirty="0"/>
              <a:t>to know </a:t>
            </a:r>
            <a:r>
              <a:rPr lang="en-US" altLang="zh-CN" sz="2400" b="1" dirty="0"/>
              <a:t>if achieving SOTA </a:t>
            </a:r>
            <a:r>
              <a:rPr lang="en-US" altLang="zh-CN" sz="2400" dirty="0"/>
              <a:t>can raise </a:t>
            </a:r>
            <a:r>
              <a:rPr lang="en-US" altLang="zh-CN" sz="2400" b="1" dirty="0"/>
              <a:t>the chance of paper acceptance</a:t>
            </a:r>
            <a:r>
              <a:rPr lang="en-US" altLang="zh-CN" sz="2400" dirty="0"/>
              <a:t>, which one can we use to characterize relation strength?</a:t>
            </a:r>
          </a:p>
          <a:p>
            <a:pPr marL="0" indent="0" algn="ctr">
              <a:buNone/>
            </a:pPr>
            <a:r>
              <a:rPr lang="en-US" altLang="zh-CN" sz="2400" dirty="0"/>
              <a:t>A. Treatment Effect         B. Pearson’s r</a:t>
            </a:r>
          </a:p>
          <a:p>
            <a:endParaRPr lang="en-US" altLang="zh-CN" sz="2400" dirty="0"/>
          </a:p>
          <a:p>
            <a:r>
              <a:rPr lang="en-US" altLang="zh-CN" sz="2400" dirty="0"/>
              <a:t>We’ve made a hypothesis test, which p-value indicates a more reliable conclusion?</a:t>
            </a:r>
          </a:p>
          <a:p>
            <a:pPr marL="0" indent="0" algn="ctr">
              <a:buNone/>
            </a:pPr>
            <a:r>
              <a:rPr lang="en-US" altLang="zh-CN" sz="2400" dirty="0"/>
              <a:t>A. 3e-4                           B. 0.123</a:t>
            </a:r>
            <a:endParaRPr lang="en-US" altLang="zh-CN" dirty="0"/>
          </a:p>
        </p:txBody>
      </p:sp>
      <p:sp>
        <p:nvSpPr>
          <p:cNvPr id="4" name="椭圆 3">
            <a:extLst>
              <a:ext uri="{FF2B5EF4-FFF2-40B4-BE49-F238E27FC236}">
                <a16:creationId xmlns:a16="http://schemas.microsoft.com/office/drawing/2014/main" id="{1E0CBFEF-176D-50E4-AF3F-64F173F3FCE3}"/>
              </a:ext>
            </a:extLst>
          </p:cNvPr>
          <p:cNvSpPr/>
          <p:nvPr/>
        </p:nvSpPr>
        <p:spPr>
          <a:xfrm>
            <a:off x="6537488" y="2600318"/>
            <a:ext cx="443059" cy="452486"/>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02A547F1-3137-BA0A-7F68-DA2B06325ED2}"/>
              </a:ext>
            </a:extLst>
          </p:cNvPr>
          <p:cNvSpPr/>
          <p:nvPr/>
        </p:nvSpPr>
        <p:spPr>
          <a:xfrm>
            <a:off x="3579043" y="4308141"/>
            <a:ext cx="443059" cy="452486"/>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B64D2851-9298-151F-912B-AA5EA3820E1F}"/>
              </a:ext>
            </a:extLst>
          </p:cNvPr>
          <p:cNvSpPr/>
          <p:nvPr/>
        </p:nvSpPr>
        <p:spPr>
          <a:xfrm>
            <a:off x="3984394" y="5696196"/>
            <a:ext cx="443059" cy="452486"/>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 name="灯片编号占位符 6">
            <a:extLst>
              <a:ext uri="{FF2B5EF4-FFF2-40B4-BE49-F238E27FC236}">
                <a16:creationId xmlns:a16="http://schemas.microsoft.com/office/drawing/2014/main" id="{8BCAD3CF-3796-CE7F-D275-A281FE53A807}"/>
              </a:ext>
            </a:extLst>
          </p:cNvPr>
          <p:cNvSpPr>
            <a:spLocks noGrp="1"/>
          </p:cNvSpPr>
          <p:nvPr>
            <p:ph type="sldNum" sz="quarter" idx="12"/>
          </p:nvPr>
        </p:nvSpPr>
        <p:spPr/>
        <p:txBody>
          <a:bodyPr/>
          <a:lstStyle/>
          <a:p>
            <a:fld id="{7F09DE3E-07AD-45EB-9F3A-95C513257F17}" type="slidenum">
              <a:rPr lang="zh-CN" altLang="en-US" smtClean="0"/>
              <a:pPr/>
              <a:t>14</a:t>
            </a:fld>
            <a:r>
              <a:rPr lang="en-US" altLang="zh-CN"/>
              <a:t>/40</a:t>
            </a:r>
            <a:endParaRPr lang="zh-CN" altLang="en-US" dirty="0"/>
          </a:p>
        </p:txBody>
      </p:sp>
    </p:spTree>
    <p:extLst>
      <p:ext uri="{BB962C8B-B14F-4D97-AF65-F5344CB8AC3E}">
        <p14:creationId xmlns:p14="http://schemas.microsoft.com/office/powerpoint/2010/main" val="343381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0269772-E67D-6218-5446-361170FC3496}"/>
              </a:ext>
            </a:extLst>
          </p:cNvPr>
          <p:cNvSpPr>
            <a:spLocks noGrp="1"/>
          </p:cNvSpPr>
          <p:nvPr>
            <p:ph idx="1"/>
          </p:nvPr>
        </p:nvSpPr>
        <p:spPr>
          <a:xfrm>
            <a:off x="838200" y="747238"/>
            <a:ext cx="6269610" cy="5644135"/>
          </a:xfrm>
        </p:spPr>
        <p:txBody>
          <a:bodyPr>
            <a:normAutofit/>
          </a:bodyPr>
          <a:lstStyle/>
          <a:p>
            <a:r>
              <a:rPr lang="en-US" altLang="zh-CN" dirty="0"/>
              <a:t>Experiment on the effect of a drug</a:t>
            </a:r>
          </a:p>
          <a:p>
            <a:pPr lvl="1"/>
            <a:r>
              <a:rPr lang="en-US" altLang="zh-CN" dirty="0"/>
              <a:t>X: Drug dosage</a:t>
            </a:r>
          </a:p>
          <a:p>
            <a:pPr lvl="1"/>
            <a:r>
              <a:rPr lang="en-US" altLang="zh-CN" dirty="0"/>
              <a:t>Y: Health indicator (higher is better)</a:t>
            </a:r>
          </a:p>
          <a:p>
            <a:endParaRPr lang="en-US" altLang="zh-CN" dirty="0"/>
          </a:p>
          <a:p>
            <a:r>
              <a:rPr lang="en-US" altLang="zh-CN" dirty="0"/>
              <a:t>Linear Regression</a:t>
            </a:r>
          </a:p>
          <a:p>
            <a:pPr lvl="1"/>
            <a:r>
              <a:rPr lang="en-US" altLang="zh-CN" dirty="0"/>
              <a:t>Negative beta, larger dosage has worsen the case</a:t>
            </a:r>
          </a:p>
          <a:p>
            <a:r>
              <a:rPr lang="en-US" altLang="zh-CN" dirty="0"/>
              <a:t>Regression by group (initial severity)</a:t>
            </a:r>
          </a:p>
          <a:p>
            <a:pPr lvl="1"/>
            <a:r>
              <a:rPr lang="en-US" altLang="zh-CN" dirty="0"/>
              <a:t>The correlation reversed!</a:t>
            </a:r>
          </a:p>
          <a:p>
            <a:endParaRPr lang="en-US" altLang="zh-CN" dirty="0"/>
          </a:p>
          <a:p>
            <a:r>
              <a:rPr lang="en-US" altLang="zh-CN" b="1" dirty="0"/>
              <a:t>Association is not Causality</a:t>
            </a:r>
          </a:p>
          <a:p>
            <a:pPr lvl="1"/>
            <a:r>
              <a:rPr lang="en-US" altLang="zh-CN" dirty="0"/>
              <a:t>Control Confounder</a:t>
            </a:r>
            <a:r>
              <a:rPr lang="en-US" altLang="zh-CN" sz="2000" dirty="0"/>
              <a:t>(</a:t>
            </a:r>
            <a:r>
              <a:rPr lang="zh-CN" altLang="en-US" sz="2000" dirty="0"/>
              <a:t>干扰因子</a:t>
            </a:r>
            <a:r>
              <a:rPr lang="en-US" altLang="zh-CN" sz="2000" dirty="0"/>
              <a:t>) </a:t>
            </a:r>
            <a:r>
              <a:rPr lang="en-US" altLang="zh-CN" dirty="0"/>
              <a:t>to reduce bias</a:t>
            </a:r>
            <a:endParaRPr lang="zh-CN" altLang="en-US" dirty="0"/>
          </a:p>
        </p:txBody>
      </p:sp>
      <p:pic>
        <p:nvPicPr>
          <p:cNvPr id="5" name="Picture 2">
            <a:extLst>
              <a:ext uri="{FF2B5EF4-FFF2-40B4-BE49-F238E27FC236}">
                <a16:creationId xmlns:a16="http://schemas.microsoft.com/office/drawing/2014/main" id="{F47C96FC-5D69-C5B3-4C3D-86039F207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222" t="10895" r="7709" b="5324"/>
          <a:stretch/>
        </p:blipFill>
        <p:spPr bwMode="auto">
          <a:xfrm>
            <a:off x="7271994" y="747238"/>
            <a:ext cx="4081806" cy="5745637"/>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a:extLst>
              <a:ext uri="{FF2B5EF4-FFF2-40B4-BE49-F238E27FC236}">
                <a16:creationId xmlns:a16="http://schemas.microsoft.com/office/drawing/2014/main" id="{9DC8C2F6-C978-032B-DBC9-1988F29A4817}"/>
              </a:ext>
            </a:extLst>
          </p:cNvPr>
          <p:cNvGrpSpPr/>
          <p:nvPr/>
        </p:nvGrpSpPr>
        <p:grpSpPr>
          <a:xfrm>
            <a:off x="7271994" y="594003"/>
            <a:ext cx="4081806" cy="5898872"/>
            <a:chOff x="7271994" y="670620"/>
            <a:chExt cx="4081806" cy="5898872"/>
          </a:xfrm>
        </p:grpSpPr>
        <p:pic>
          <p:nvPicPr>
            <p:cNvPr id="1026" name="Picture 2">
              <a:extLst>
                <a:ext uri="{FF2B5EF4-FFF2-40B4-BE49-F238E27FC236}">
                  <a16:creationId xmlns:a16="http://schemas.microsoft.com/office/drawing/2014/main" id="{CDC92E39-40A4-64B9-74B9-7CDE311EAE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66" t="9931" r="50265" b="4055"/>
            <a:stretch/>
          </p:blipFill>
          <p:spPr bwMode="auto">
            <a:xfrm>
              <a:off x="7271994" y="670620"/>
              <a:ext cx="4081806" cy="589887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0BDD5993-710E-F8F0-C09B-21F18958CE4F}"/>
                </a:ext>
              </a:extLst>
            </p:cNvPr>
            <p:cNvSpPr txBox="1"/>
            <p:nvPr/>
          </p:nvSpPr>
          <p:spPr>
            <a:xfrm>
              <a:off x="9860437" y="857840"/>
              <a:ext cx="1229411" cy="64633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altLang="zh-CN" b="1" dirty="0">
                  <a:solidFill>
                    <a:schemeClr val="accent1">
                      <a:lumMod val="75000"/>
                    </a:schemeClr>
                  </a:solidFill>
                </a:rPr>
                <a:t>Mild</a:t>
              </a:r>
            </a:p>
            <a:p>
              <a:pPr marL="285750" indent="-285750">
                <a:buFont typeface="Arial" panose="020B0604020202020204" pitchFamily="34" charset="0"/>
                <a:buChar char="•"/>
              </a:pPr>
              <a:r>
                <a:rPr lang="en-US" altLang="zh-CN" b="1" dirty="0">
                  <a:solidFill>
                    <a:schemeClr val="accent2"/>
                  </a:solidFill>
                </a:rPr>
                <a:t>Severe</a:t>
              </a:r>
              <a:endParaRPr lang="zh-CN" altLang="en-US" b="1" dirty="0">
                <a:solidFill>
                  <a:schemeClr val="accent2"/>
                </a:solidFill>
              </a:endParaRPr>
            </a:p>
          </p:txBody>
        </p:sp>
      </p:grpSp>
      <p:sp>
        <p:nvSpPr>
          <p:cNvPr id="7" name="文本框 6">
            <a:extLst>
              <a:ext uri="{FF2B5EF4-FFF2-40B4-BE49-F238E27FC236}">
                <a16:creationId xmlns:a16="http://schemas.microsoft.com/office/drawing/2014/main" id="{A591F755-9528-1FBD-8603-44F31C20E5E4}"/>
              </a:ext>
            </a:extLst>
          </p:cNvPr>
          <p:cNvSpPr txBox="1"/>
          <p:nvPr/>
        </p:nvSpPr>
        <p:spPr>
          <a:xfrm>
            <a:off x="7909089" y="235670"/>
            <a:ext cx="3261674" cy="400110"/>
          </a:xfrm>
          <a:prstGeom prst="rect">
            <a:avLst/>
          </a:prstGeom>
          <a:noFill/>
        </p:spPr>
        <p:txBody>
          <a:bodyPr wrap="square" rtlCol="0">
            <a:spAutoFit/>
          </a:bodyPr>
          <a:lstStyle/>
          <a:p>
            <a:pPr algn="ctr"/>
            <a:r>
              <a:rPr lang="en-US" altLang="zh-CN" sz="2000" b="1" dirty="0"/>
              <a:t>Simpson’s Paradox</a:t>
            </a:r>
            <a:endParaRPr lang="zh-CN" altLang="en-US" sz="2000" b="1" dirty="0"/>
          </a:p>
        </p:txBody>
      </p:sp>
      <p:sp>
        <p:nvSpPr>
          <p:cNvPr id="2" name="灯片编号占位符 1">
            <a:extLst>
              <a:ext uri="{FF2B5EF4-FFF2-40B4-BE49-F238E27FC236}">
                <a16:creationId xmlns:a16="http://schemas.microsoft.com/office/drawing/2014/main" id="{1360D23E-6942-C4DC-7F49-55824FBA4C3D}"/>
              </a:ext>
            </a:extLst>
          </p:cNvPr>
          <p:cNvSpPr>
            <a:spLocks noGrp="1"/>
          </p:cNvSpPr>
          <p:nvPr>
            <p:ph type="sldNum" sz="quarter" idx="12"/>
          </p:nvPr>
        </p:nvSpPr>
        <p:spPr/>
        <p:txBody>
          <a:bodyPr/>
          <a:lstStyle/>
          <a:p>
            <a:fld id="{7F09DE3E-07AD-45EB-9F3A-95C513257F17}" type="slidenum">
              <a:rPr lang="zh-CN" altLang="en-US" smtClean="0"/>
              <a:pPr/>
              <a:t>15</a:t>
            </a:fld>
            <a:r>
              <a:rPr lang="en-US" altLang="zh-CN"/>
              <a:t>/40</a:t>
            </a:r>
            <a:endParaRPr lang="zh-CN" altLang="en-US" dirty="0"/>
          </a:p>
        </p:txBody>
      </p:sp>
    </p:spTree>
    <p:extLst>
      <p:ext uri="{BB962C8B-B14F-4D97-AF65-F5344CB8AC3E}">
        <p14:creationId xmlns:p14="http://schemas.microsoft.com/office/powerpoint/2010/main" val="4230244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767C9-700D-39DB-AE86-84502AAE6007}"/>
              </a:ext>
            </a:extLst>
          </p:cNvPr>
          <p:cNvSpPr>
            <a:spLocks noGrp="1"/>
          </p:cNvSpPr>
          <p:nvPr>
            <p:ph type="title"/>
          </p:nvPr>
        </p:nvSpPr>
        <p:spPr/>
        <p:txBody>
          <a:bodyPr/>
          <a:lstStyle/>
          <a:p>
            <a:r>
              <a:rPr lang="en-US" altLang="zh-CN" dirty="0"/>
              <a:t>Graphical Model of Causality</a:t>
            </a:r>
            <a:endParaRPr lang="zh-CN" altLang="en-US" dirty="0"/>
          </a:p>
        </p:txBody>
      </p:sp>
      <p:sp>
        <p:nvSpPr>
          <p:cNvPr id="3" name="内容占位符 2">
            <a:extLst>
              <a:ext uri="{FF2B5EF4-FFF2-40B4-BE49-F238E27FC236}">
                <a16:creationId xmlns:a16="http://schemas.microsoft.com/office/drawing/2014/main" id="{E5FE5E1E-3FB8-DEDE-6696-19F8412A051B}"/>
              </a:ext>
            </a:extLst>
          </p:cNvPr>
          <p:cNvSpPr>
            <a:spLocks noGrp="1"/>
          </p:cNvSpPr>
          <p:nvPr>
            <p:ph idx="1"/>
          </p:nvPr>
        </p:nvSpPr>
        <p:spPr>
          <a:xfrm>
            <a:off x="838200" y="1825625"/>
            <a:ext cx="10515600" cy="597064"/>
          </a:xfrm>
        </p:spPr>
        <p:txBody>
          <a:bodyPr/>
          <a:lstStyle/>
          <a:p>
            <a:r>
              <a:rPr lang="en-US" altLang="zh-CN" dirty="0"/>
              <a:t>Illustrate the causal/dependence between variables</a:t>
            </a:r>
            <a:endParaRPr lang="zh-CN" altLang="en-US" dirty="0"/>
          </a:p>
        </p:txBody>
      </p:sp>
      <p:sp>
        <p:nvSpPr>
          <p:cNvPr id="4" name="椭圆 3">
            <a:extLst>
              <a:ext uri="{FF2B5EF4-FFF2-40B4-BE49-F238E27FC236}">
                <a16:creationId xmlns:a16="http://schemas.microsoft.com/office/drawing/2014/main" id="{732A06D2-C21E-83E8-5798-CD18D4E10936}"/>
              </a:ext>
            </a:extLst>
          </p:cNvPr>
          <p:cNvSpPr/>
          <p:nvPr/>
        </p:nvSpPr>
        <p:spPr>
          <a:xfrm>
            <a:off x="1282045" y="2958594"/>
            <a:ext cx="744717" cy="7447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A</a:t>
            </a:r>
            <a:endParaRPr lang="zh-CN" altLang="en-US" dirty="0"/>
          </a:p>
        </p:txBody>
      </p:sp>
      <p:sp>
        <p:nvSpPr>
          <p:cNvPr id="5" name="椭圆 4">
            <a:extLst>
              <a:ext uri="{FF2B5EF4-FFF2-40B4-BE49-F238E27FC236}">
                <a16:creationId xmlns:a16="http://schemas.microsoft.com/office/drawing/2014/main" id="{958D1602-2B4C-4F20-4E79-E70C02C2FA46}"/>
              </a:ext>
            </a:extLst>
          </p:cNvPr>
          <p:cNvSpPr/>
          <p:nvPr/>
        </p:nvSpPr>
        <p:spPr>
          <a:xfrm>
            <a:off x="2111603" y="4435312"/>
            <a:ext cx="744717" cy="7447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C</a:t>
            </a:r>
            <a:endParaRPr lang="zh-CN" altLang="en-US" dirty="0"/>
          </a:p>
        </p:txBody>
      </p:sp>
      <p:cxnSp>
        <p:nvCxnSpPr>
          <p:cNvPr id="7" name="直接箭头连接符 6">
            <a:extLst>
              <a:ext uri="{FF2B5EF4-FFF2-40B4-BE49-F238E27FC236}">
                <a16:creationId xmlns:a16="http://schemas.microsoft.com/office/drawing/2014/main" id="{C877E12A-CDC9-F668-AE3B-542E23919498}"/>
              </a:ext>
            </a:extLst>
          </p:cNvPr>
          <p:cNvCxnSpPr>
            <a:stCxn id="4" idx="4"/>
            <a:endCxn id="5" idx="0"/>
          </p:cNvCxnSpPr>
          <p:nvPr/>
        </p:nvCxnSpPr>
        <p:spPr>
          <a:xfrm>
            <a:off x="1654404" y="3703311"/>
            <a:ext cx="829558" cy="732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椭圆 11">
            <a:extLst>
              <a:ext uri="{FF2B5EF4-FFF2-40B4-BE49-F238E27FC236}">
                <a16:creationId xmlns:a16="http://schemas.microsoft.com/office/drawing/2014/main" id="{911F5155-616E-A5FC-FEE3-22285B0D4441}"/>
              </a:ext>
            </a:extLst>
          </p:cNvPr>
          <p:cNvSpPr/>
          <p:nvPr/>
        </p:nvSpPr>
        <p:spPr>
          <a:xfrm>
            <a:off x="2856320" y="2958594"/>
            <a:ext cx="744717" cy="7447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B</a:t>
            </a:r>
            <a:endParaRPr lang="zh-CN" altLang="en-US" dirty="0"/>
          </a:p>
        </p:txBody>
      </p:sp>
      <p:cxnSp>
        <p:nvCxnSpPr>
          <p:cNvPr id="14" name="直接箭头连接符 13">
            <a:extLst>
              <a:ext uri="{FF2B5EF4-FFF2-40B4-BE49-F238E27FC236}">
                <a16:creationId xmlns:a16="http://schemas.microsoft.com/office/drawing/2014/main" id="{B8EF513C-4E92-59FF-B69C-B26FFA317D41}"/>
              </a:ext>
            </a:extLst>
          </p:cNvPr>
          <p:cNvCxnSpPr>
            <a:stCxn id="12" idx="4"/>
            <a:endCxn id="5" idx="0"/>
          </p:cNvCxnSpPr>
          <p:nvPr/>
        </p:nvCxnSpPr>
        <p:spPr>
          <a:xfrm flipH="1">
            <a:off x="2483962" y="3703311"/>
            <a:ext cx="744717" cy="732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6E507607-8C19-50FE-FC21-D3CC02690CA9}"/>
              </a:ext>
            </a:extLst>
          </p:cNvPr>
          <p:cNvSpPr txBox="1"/>
          <p:nvPr/>
        </p:nvSpPr>
        <p:spPr>
          <a:xfrm>
            <a:off x="900258" y="5392768"/>
            <a:ext cx="3167405" cy="646331"/>
          </a:xfrm>
          <a:prstGeom prst="rect">
            <a:avLst/>
          </a:prstGeom>
          <a:noFill/>
        </p:spPr>
        <p:txBody>
          <a:bodyPr wrap="square" rtlCol="0">
            <a:spAutoFit/>
          </a:bodyPr>
          <a:lstStyle/>
          <a:p>
            <a:pPr algn="ctr"/>
            <a:r>
              <a:rPr lang="en-US" altLang="zh-CN" dirty="0"/>
              <a:t>Both A and B causes C</a:t>
            </a:r>
          </a:p>
          <a:p>
            <a:pPr algn="ctr"/>
            <a:r>
              <a:rPr lang="en-US" altLang="zh-CN" dirty="0"/>
              <a:t>A </a:t>
            </a:r>
            <a:r>
              <a:rPr lang="zh-CN" altLang="en-US" i="0" dirty="0">
                <a:solidFill>
                  <a:srgbClr val="202122"/>
                </a:solidFill>
                <a:effectLst/>
              </a:rPr>
              <a:t>⫫ </a:t>
            </a:r>
            <a:r>
              <a:rPr lang="en-US" altLang="zh-CN" i="0" dirty="0">
                <a:solidFill>
                  <a:srgbClr val="202122"/>
                </a:solidFill>
                <a:effectLst/>
              </a:rPr>
              <a:t>B (independent)</a:t>
            </a:r>
            <a:endParaRPr lang="zh-CN" altLang="en-US" dirty="0"/>
          </a:p>
        </p:txBody>
      </p:sp>
      <p:sp>
        <p:nvSpPr>
          <p:cNvPr id="17" name="文本框 16">
            <a:extLst>
              <a:ext uri="{FF2B5EF4-FFF2-40B4-BE49-F238E27FC236}">
                <a16:creationId xmlns:a16="http://schemas.microsoft.com/office/drawing/2014/main" id="{008E4B51-4770-71A9-F3BD-44D74097C5FF}"/>
              </a:ext>
            </a:extLst>
          </p:cNvPr>
          <p:cNvSpPr txBox="1"/>
          <p:nvPr/>
        </p:nvSpPr>
        <p:spPr>
          <a:xfrm>
            <a:off x="4187070" y="5715933"/>
            <a:ext cx="3167405" cy="646331"/>
          </a:xfrm>
          <a:prstGeom prst="rect">
            <a:avLst/>
          </a:prstGeom>
          <a:noFill/>
        </p:spPr>
        <p:txBody>
          <a:bodyPr wrap="square" rtlCol="0">
            <a:spAutoFit/>
          </a:bodyPr>
          <a:lstStyle/>
          <a:p>
            <a:pPr algn="ctr"/>
            <a:r>
              <a:rPr lang="en-US" altLang="zh-CN" dirty="0"/>
              <a:t>B causes C</a:t>
            </a:r>
          </a:p>
          <a:p>
            <a:pPr algn="ctr"/>
            <a:r>
              <a:rPr lang="en-US" altLang="zh-CN" dirty="0"/>
              <a:t>A causes C through B</a:t>
            </a:r>
          </a:p>
        </p:txBody>
      </p:sp>
      <p:sp>
        <p:nvSpPr>
          <p:cNvPr id="18" name="椭圆 17">
            <a:extLst>
              <a:ext uri="{FF2B5EF4-FFF2-40B4-BE49-F238E27FC236}">
                <a16:creationId xmlns:a16="http://schemas.microsoft.com/office/drawing/2014/main" id="{E1978A56-6C48-21CB-307E-E2BC450DE24D}"/>
              </a:ext>
            </a:extLst>
          </p:cNvPr>
          <p:cNvSpPr/>
          <p:nvPr/>
        </p:nvSpPr>
        <p:spPr>
          <a:xfrm>
            <a:off x="5409409" y="2718529"/>
            <a:ext cx="744717" cy="7447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A</a:t>
            </a:r>
            <a:endParaRPr lang="zh-CN" altLang="en-US" dirty="0"/>
          </a:p>
        </p:txBody>
      </p:sp>
      <p:sp>
        <p:nvSpPr>
          <p:cNvPr id="19" name="椭圆 18">
            <a:extLst>
              <a:ext uri="{FF2B5EF4-FFF2-40B4-BE49-F238E27FC236}">
                <a16:creationId xmlns:a16="http://schemas.microsoft.com/office/drawing/2014/main" id="{F1E4E8D4-D65D-1AC7-4569-EBB9F9D202F3}"/>
              </a:ext>
            </a:extLst>
          </p:cNvPr>
          <p:cNvSpPr/>
          <p:nvPr/>
        </p:nvSpPr>
        <p:spPr>
          <a:xfrm>
            <a:off x="5409409" y="3740896"/>
            <a:ext cx="744717" cy="7447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B</a:t>
            </a:r>
            <a:endParaRPr lang="zh-CN" altLang="en-US" dirty="0"/>
          </a:p>
        </p:txBody>
      </p:sp>
      <p:sp>
        <p:nvSpPr>
          <p:cNvPr id="20" name="椭圆 19">
            <a:extLst>
              <a:ext uri="{FF2B5EF4-FFF2-40B4-BE49-F238E27FC236}">
                <a16:creationId xmlns:a16="http://schemas.microsoft.com/office/drawing/2014/main" id="{A43AC528-E7FB-AAEB-526F-3D7271019140}"/>
              </a:ext>
            </a:extLst>
          </p:cNvPr>
          <p:cNvSpPr/>
          <p:nvPr/>
        </p:nvSpPr>
        <p:spPr>
          <a:xfrm>
            <a:off x="5398415" y="4763262"/>
            <a:ext cx="744717" cy="7447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C</a:t>
            </a:r>
            <a:endParaRPr lang="zh-CN" altLang="en-US" dirty="0"/>
          </a:p>
        </p:txBody>
      </p:sp>
      <p:cxnSp>
        <p:nvCxnSpPr>
          <p:cNvPr id="22" name="直接箭头连接符 21">
            <a:extLst>
              <a:ext uri="{FF2B5EF4-FFF2-40B4-BE49-F238E27FC236}">
                <a16:creationId xmlns:a16="http://schemas.microsoft.com/office/drawing/2014/main" id="{6961C3FA-BAA9-7D8F-2F60-C69C18341595}"/>
              </a:ext>
            </a:extLst>
          </p:cNvPr>
          <p:cNvCxnSpPr>
            <a:stCxn id="18" idx="4"/>
            <a:endCxn id="19" idx="0"/>
          </p:cNvCxnSpPr>
          <p:nvPr/>
        </p:nvCxnSpPr>
        <p:spPr>
          <a:xfrm>
            <a:off x="5781768" y="3463246"/>
            <a:ext cx="0" cy="277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0EA0AE27-C351-BF16-21AE-D443800CAAF7}"/>
              </a:ext>
            </a:extLst>
          </p:cNvPr>
          <p:cNvCxnSpPr>
            <a:stCxn id="19" idx="4"/>
            <a:endCxn id="20" idx="0"/>
          </p:cNvCxnSpPr>
          <p:nvPr/>
        </p:nvCxnSpPr>
        <p:spPr>
          <a:xfrm flipH="1">
            <a:off x="5770774" y="4485613"/>
            <a:ext cx="10994" cy="277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文本框 24">
            <a:extLst>
              <a:ext uri="{FF2B5EF4-FFF2-40B4-BE49-F238E27FC236}">
                <a16:creationId xmlns:a16="http://schemas.microsoft.com/office/drawing/2014/main" id="{83355080-B457-6B54-AB3A-84A40BCF0864}"/>
              </a:ext>
            </a:extLst>
          </p:cNvPr>
          <p:cNvSpPr txBox="1"/>
          <p:nvPr/>
        </p:nvSpPr>
        <p:spPr>
          <a:xfrm>
            <a:off x="7558723" y="5715933"/>
            <a:ext cx="3461211" cy="646331"/>
          </a:xfrm>
          <a:prstGeom prst="rect">
            <a:avLst/>
          </a:prstGeom>
          <a:noFill/>
        </p:spPr>
        <p:txBody>
          <a:bodyPr wrap="square" rtlCol="0">
            <a:spAutoFit/>
          </a:bodyPr>
          <a:lstStyle/>
          <a:p>
            <a:pPr algn="ctr"/>
            <a:r>
              <a:rPr lang="en-US" altLang="zh-CN" dirty="0"/>
              <a:t>Control B (set to/known constant)</a:t>
            </a:r>
          </a:p>
          <a:p>
            <a:pPr algn="ctr"/>
            <a:r>
              <a:rPr lang="en-US" altLang="zh-CN" dirty="0"/>
              <a:t>A </a:t>
            </a:r>
            <a:r>
              <a:rPr lang="zh-CN" altLang="en-US" dirty="0">
                <a:solidFill>
                  <a:srgbClr val="202122"/>
                </a:solidFill>
              </a:rPr>
              <a:t>⫫ </a:t>
            </a:r>
            <a:r>
              <a:rPr lang="en-US" altLang="zh-CN" dirty="0">
                <a:solidFill>
                  <a:srgbClr val="202122"/>
                </a:solidFill>
              </a:rPr>
              <a:t>C | B</a:t>
            </a:r>
            <a:endParaRPr lang="en-US" altLang="zh-CN" dirty="0"/>
          </a:p>
        </p:txBody>
      </p:sp>
      <p:sp>
        <p:nvSpPr>
          <p:cNvPr id="26" name="椭圆 25">
            <a:extLst>
              <a:ext uri="{FF2B5EF4-FFF2-40B4-BE49-F238E27FC236}">
                <a16:creationId xmlns:a16="http://schemas.microsoft.com/office/drawing/2014/main" id="{69E3F2F6-C11D-C772-644A-AD88D9E474F8}"/>
              </a:ext>
            </a:extLst>
          </p:cNvPr>
          <p:cNvSpPr/>
          <p:nvPr/>
        </p:nvSpPr>
        <p:spPr>
          <a:xfrm>
            <a:off x="8781062" y="2718529"/>
            <a:ext cx="744717" cy="7447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A</a:t>
            </a:r>
            <a:endParaRPr lang="zh-CN" altLang="en-US" dirty="0"/>
          </a:p>
        </p:txBody>
      </p:sp>
      <p:sp>
        <p:nvSpPr>
          <p:cNvPr id="27" name="椭圆 26">
            <a:extLst>
              <a:ext uri="{FF2B5EF4-FFF2-40B4-BE49-F238E27FC236}">
                <a16:creationId xmlns:a16="http://schemas.microsoft.com/office/drawing/2014/main" id="{6A040246-BB89-2DFB-37EF-BC2B8F44CB49}"/>
              </a:ext>
            </a:extLst>
          </p:cNvPr>
          <p:cNvSpPr/>
          <p:nvPr/>
        </p:nvSpPr>
        <p:spPr>
          <a:xfrm>
            <a:off x="8781062" y="3740896"/>
            <a:ext cx="744717" cy="744717"/>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B</a:t>
            </a:r>
            <a:endParaRPr lang="zh-CN" altLang="en-US" dirty="0"/>
          </a:p>
        </p:txBody>
      </p:sp>
      <p:sp>
        <p:nvSpPr>
          <p:cNvPr id="28" name="椭圆 27">
            <a:extLst>
              <a:ext uri="{FF2B5EF4-FFF2-40B4-BE49-F238E27FC236}">
                <a16:creationId xmlns:a16="http://schemas.microsoft.com/office/drawing/2014/main" id="{D6D0C987-6FAC-5995-FDB1-1D30A9FD3799}"/>
              </a:ext>
            </a:extLst>
          </p:cNvPr>
          <p:cNvSpPr/>
          <p:nvPr/>
        </p:nvSpPr>
        <p:spPr>
          <a:xfrm>
            <a:off x="8770068" y="4763262"/>
            <a:ext cx="744717" cy="7447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C</a:t>
            </a:r>
            <a:endParaRPr lang="zh-CN" altLang="en-US" dirty="0"/>
          </a:p>
        </p:txBody>
      </p:sp>
      <p:cxnSp>
        <p:nvCxnSpPr>
          <p:cNvPr id="29" name="直接箭头连接符 28">
            <a:extLst>
              <a:ext uri="{FF2B5EF4-FFF2-40B4-BE49-F238E27FC236}">
                <a16:creationId xmlns:a16="http://schemas.microsoft.com/office/drawing/2014/main" id="{6AD5B12D-FDCB-948D-866F-2F70A9687609}"/>
              </a:ext>
            </a:extLst>
          </p:cNvPr>
          <p:cNvCxnSpPr>
            <a:stCxn id="26" idx="4"/>
            <a:endCxn id="27" idx="0"/>
          </p:cNvCxnSpPr>
          <p:nvPr/>
        </p:nvCxnSpPr>
        <p:spPr>
          <a:xfrm>
            <a:off x="9153421" y="3463246"/>
            <a:ext cx="0" cy="277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579D3175-047F-DB53-7066-2B1E773A733C}"/>
              </a:ext>
            </a:extLst>
          </p:cNvPr>
          <p:cNvCxnSpPr>
            <a:stCxn id="27" idx="4"/>
            <a:endCxn id="28" idx="0"/>
          </p:cNvCxnSpPr>
          <p:nvPr/>
        </p:nvCxnSpPr>
        <p:spPr>
          <a:xfrm flipH="1">
            <a:off x="9142427" y="4485613"/>
            <a:ext cx="10994" cy="277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文本框 30">
            <a:extLst>
              <a:ext uri="{FF2B5EF4-FFF2-40B4-BE49-F238E27FC236}">
                <a16:creationId xmlns:a16="http://schemas.microsoft.com/office/drawing/2014/main" id="{C4917767-FBA5-8C02-4ED6-45EDA6D0AE07}"/>
              </a:ext>
            </a:extLst>
          </p:cNvPr>
          <p:cNvSpPr txBox="1"/>
          <p:nvPr/>
        </p:nvSpPr>
        <p:spPr>
          <a:xfrm>
            <a:off x="9686047" y="2867485"/>
            <a:ext cx="1333887" cy="369332"/>
          </a:xfrm>
          <a:prstGeom prst="rect">
            <a:avLst/>
          </a:prstGeom>
          <a:noFill/>
        </p:spPr>
        <p:txBody>
          <a:bodyPr wrap="square" rtlCol="0">
            <a:spAutoFit/>
          </a:bodyPr>
          <a:lstStyle/>
          <a:p>
            <a:pPr algn="ctr"/>
            <a:r>
              <a:rPr lang="en-US" altLang="zh-CN" dirty="0"/>
              <a:t>Economy</a:t>
            </a:r>
            <a:endParaRPr lang="zh-CN" altLang="en-US" dirty="0"/>
          </a:p>
        </p:txBody>
      </p:sp>
      <p:sp>
        <p:nvSpPr>
          <p:cNvPr id="32" name="文本框 31">
            <a:extLst>
              <a:ext uri="{FF2B5EF4-FFF2-40B4-BE49-F238E27FC236}">
                <a16:creationId xmlns:a16="http://schemas.microsoft.com/office/drawing/2014/main" id="{ECFAEBA2-B176-1F38-07AD-165BE41FD758}"/>
              </a:ext>
            </a:extLst>
          </p:cNvPr>
          <p:cNvSpPr txBox="1"/>
          <p:nvPr/>
        </p:nvSpPr>
        <p:spPr>
          <a:xfrm>
            <a:off x="9708038" y="3884645"/>
            <a:ext cx="2075467" cy="369332"/>
          </a:xfrm>
          <a:prstGeom prst="rect">
            <a:avLst/>
          </a:prstGeom>
          <a:noFill/>
        </p:spPr>
        <p:txBody>
          <a:bodyPr wrap="square" rtlCol="0">
            <a:spAutoFit/>
          </a:bodyPr>
          <a:lstStyle/>
          <a:p>
            <a:pPr algn="ctr"/>
            <a:r>
              <a:rPr lang="en-US" altLang="zh-CN" dirty="0"/>
              <a:t>Bank Interest Rate</a:t>
            </a:r>
            <a:endParaRPr lang="zh-CN" altLang="en-US" dirty="0"/>
          </a:p>
        </p:txBody>
      </p:sp>
      <p:sp>
        <p:nvSpPr>
          <p:cNvPr id="33" name="文本框 32">
            <a:extLst>
              <a:ext uri="{FF2B5EF4-FFF2-40B4-BE49-F238E27FC236}">
                <a16:creationId xmlns:a16="http://schemas.microsoft.com/office/drawing/2014/main" id="{88F0157A-4FB8-BA24-26C6-6BF1A068A760}"/>
              </a:ext>
            </a:extLst>
          </p:cNvPr>
          <p:cNvSpPr txBox="1"/>
          <p:nvPr/>
        </p:nvSpPr>
        <p:spPr>
          <a:xfrm>
            <a:off x="9708039" y="4964724"/>
            <a:ext cx="1095080" cy="369332"/>
          </a:xfrm>
          <a:prstGeom prst="rect">
            <a:avLst/>
          </a:prstGeom>
          <a:noFill/>
        </p:spPr>
        <p:txBody>
          <a:bodyPr wrap="square" rtlCol="0">
            <a:spAutoFit/>
          </a:bodyPr>
          <a:lstStyle/>
          <a:p>
            <a:pPr algn="ctr"/>
            <a:r>
              <a:rPr lang="en-US" altLang="zh-CN" dirty="0"/>
              <a:t>Interest</a:t>
            </a:r>
            <a:endParaRPr lang="zh-CN" altLang="en-US" dirty="0"/>
          </a:p>
        </p:txBody>
      </p:sp>
      <p:cxnSp>
        <p:nvCxnSpPr>
          <p:cNvPr id="35" name="直接连接符 34">
            <a:extLst>
              <a:ext uri="{FF2B5EF4-FFF2-40B4-BE49-F238E27FC236}">
                <a16:creationId xmlns:a16="http://schemas.microsoft.com/office/drawing/2014/main" id="{9DEA58F9-C240-4539-69E1-2C4CE6EB6AF5}"/>
              </a:ext>
            </a:extLst>
          </p:cNvPr>
          <p:cNvCxnSpPr/>
          <p:nvPr/>
        </p:nvCxnSpPr>
        <p:spPr>
          <a:xfrm>
            <a:off x="8682087" y="4435312"/>
            <a:ext cx="1025951" cy="327950"/>
          </a:xfrm>
          <a:prstGeom prst="line">
            <a:avLst/>
          </a:prstGeom>
          <a:ln w="28575"/>
        </p:spPr>
        <p:style>
          <a:lnRef idx="1">
            <a:schemeClr val="dk1"/>
          </a:lnRef>
          <a:fillRef idx="0">
            <a:schemeClr val="dk1"/>
          </a:fillRef>
          <a:effectRef idx="0">
            <a:schemeClr val="dk1"/>
          </a:effectRef>
          <a:fontRef idx="minor">
            <a:schemeClr val="tx1"/>
          </a:fontRef>
        </p:style>
      </p:cxnSp>
      <p:sp>
        <p:nvSpPr>
          <p:cNvPr id="6" name="灯片编号占位符 5">
            <a:extLst>
              <a:ext uri="{FF2B5EF4-FFF2-40B4-BE49-F238E27FC236}">
                <a16:creationId xmlns:a16="http://schemas.microsoft.com/office/drawing/2014/main" id="{E66882FE-75BA-0FAB-B8CF-AA834C830967}"/>
              </a:ext>
            </a:extLst>
          </p:cNvPr>
          <p:cNvSpPr>
            <a:spLocks noGrp="1"/>
          </p:cNvSpPr>
          <p:nvPr>
            <p:ph type="sldNum" sz="quarter" idx="12"/>
          </p:nvPr>
        </p:nvSpPr>
        <p:spPr/>
        <p:txBody>
          <a:bodyPr/>
          <a:lstStyle/>
          <a:p>
            <a:fld id="{7F09DE3E-07AD-45EB-9F3A-95C513257F17}" type="slidenum">
              <a:rPr lang="zh-CN" altLang="en-US" smtClean="0"/>
              <a:pPr/>
              <a:t>16</a:t>
            </a:fld>
            <a:r>
              <a:rPr lang="en-US" altLang="zh-CN"/>
              <a:t>/40</a:t>
            </a:r>
            <a:endParaRPr lang="zh-CN" altLang="en-US" dirty="0"/>
          </a:p>
        </p:txBody>
      </p:sp>
    </p:spTree>
    <p:extLst>
      <p:ext uri="{BB962C8B-B14F-4D97-AF65-F5344CB8AC3E}">
        <p14:creationId xmlns:p14="http://schemas.microsoft.com/office/powerpoint/2010/main" val="105558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5">
                                            <p:txEl>
                                              <p:pRg st="0" end="0"/>
                                            </p:txEl>
                                          </p:spTgt>
                                        </p:tgtEl>
                                        <p:attrNameLst>
                                          <p:attrName>style.visibility</p:attrName>
                                        </p:attrNameLst>
                                      </p:cBhvr>
                                      <p:to>
                                        <p:strVal val="visible"/>
                                      </p:to>
                                    </p:set>
                                    <p:animEffect transition="in" filter="fade">
                                      <p:cBhvr>
                                        <p:cTn id="44" dur="500"/>
                                        <p:tgtEl>
                                          <p:spTgt spid="25">
                                            <p:txEl>
                                              <p:pRg st="0" end="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5">
                                            <p:txEl>
                                              <p:pRg st="1" end="1"/>
                                            </p:txEl>
                                          </p:spTgt>
                                        </p:tgtEl>
                                        <p:attrNameLst>
                                          <p:attrName>style.visibility</p:attrName>
                                        </p:attrNameLst>
                                      </p:cBhvr>
                                      <p:to>
                                        <p:strVal val="visible"/>
                                      </p:to>
                                    </p:set>
                                    <p:animEffect transition="in" filter="fade">
                                      <p:cBhvr>
                                        <p:cTn id="47" dur="500"/>
                                        <p:tgtEl>
                                          <p:spTgt spid="25">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P spid="20" grpId="0" animBg="1"/>
      <p:bldP spid="26" grpId="0" animBg="1"/>
      <p:bldP spid="27" grpId="0" animBg="1"/>
      <p:bldP spid="28" grpId="0" animBg="1"/>
      <p:bldP spid="31" grpId="0"/>
      <p:bldP spid="32" grpId="0"/>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017F5-3661-7881-A610-F7BEE4450825}"/>
              </a:ext>
            </a:extLst>
          </p:cNvPr>
          <p:cNvSpPr>
            <a:spLocks noGrp="1"/>
          </p:cNvSpPr>
          <p:nvPr>
            <p:ph type="title"/>
          </p:nvPr>
        </p:nvSpPr>
        <p:spPr/>
        <p:txBody>
          <a:bodyPr/>
          <a:lstStyle/>
          <a:p>
            <a:r>
              <a:rPr lang="en-US" altLang="zh-CN" dirty="0"/>
              <a:t>Confounding Bias</a:t>
            </a:r>
            <a:endParaRPr lang="zh-CN" altLang="en-US" dirty="0"/>
          </a:p>
        </p:txBody>
      </p:sp>
      <p:sp>
        <p:nvSpPr>
          <p:cNvPr id="3" name="内容占位符 2">
            <a:extLst>
              <a:ext uri="{FF2B5EF4-FFF2-40B4-BE49-F238E27FC236}">
                <a16:creationId xmlns:a16="http://schemas.microsoft.com/office/drawing/2014/main" id="{E509CE73-AEBC-6E2A-9CB6-0AC403AE13CF}"/>
              </a:ext>
            </a:extLst>
          </p:cNvPr>
          <p:cNvSpPr>
            <a:spLocks noGrp="1"/>
          </p:cNvSpPr>
          <p:nvPr>
            <p:ph idx="1"/>
          </p:nvPr>
        </p:nvSpPr>
        <p:spPr/>
        <p:txBody>
          <a:bodyPr/>
          <a:lstStyle/>
          <a:p>
            <a:r>
              <a:rPr lang="en-US" altLang="zh-CN" dirty="0"/>
              <a:t>A confounding variable Z causes the treatment variable T and outcome variable Y at the same time</a:t>
            </a:r>
          </a:p>
          <a:p>
            <a:pPr lvl="1"/>
            <a:r>
              <a:rPr lang="en-US" altLang="zh-CN" dirty="0"/>
              <a:t>T: drug Dosage, Y: Health, Z: Symptom Severity</a:t>
            </a:r>
          </a:p>
          <a:p>
            <a:r>
              <a:rPr lang="en-US" altLang="zh-CN" dirty="0"/>
              <a:t>We can measure the causal effect of T on Y only if we control for Z</a:t>
            </a:r>
          </a:p>
        </p:txBody>
      </p:sp>
      <p:sp>
        <p:nvSpPr>
          <p:cNvPr id="4" name="椭圆 3">
            <a:extLst>
              <a:ext uri="{FF2B5EF4-FFF2-40B4-BE49-F238E27FC236}">
                <a16:creationId xmlns:a16="http://schemas.microsoft.com/office/drawing/2014/main" id="{9C2BCE11-CC89-84AB-2F09-40D108D0ED7F}"/>
              </a:ext>
            </a:extLst>
          </p:cNvPr>
          <p:cNvSpPr/>
          <p:nvPr/>
        </p:nvSpPr>
        <p:spPr>
          <a:xfrm>
            <a:off x="2622616" y="4328548"/>
            <a:ext cx="744717" cy="7447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T</a:t>
            </a:r>
            <a:endParaRPr lang="zh-CN" altLang="en-US" dirty="0"/>
          </a:p>
        </p:txBody>
      </p:sp>
      <p:sp>
        <p:nvSpPr>
          <p:cNvPr id="5" name="椭圆 4">
            <a:extLst>
              <a:ext uri="{FF2B5EF4-FFF2-40B4-BE49-F238E27FC236}">
                <a16:creationId xmlns:a16="http://schemas.microsoft.com/office/drawing/2014/main" id="{6F0F15D0-6E86-3E89-84BA-591CB6BAA304}"/>
              </a:ext>
            </a:extLst>
          </p:cNvPr>
          <p:cNvSpPr/>
          <p:nvPr/>
        </p:nvSpPr>
        <p:spPr>
          <a:xfrm>
            <a:off x="3403076" y="5670222"/>
            <a:ext cx="744717" cy="7447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Y</a:t>
            </a:r>
            <a:endParaRPr lang="zh-CN" altLang="en-US" dirty="0"/>
          </a:p>
        </p:txBody>
      </p:sp>
      <p:cxnSp>
        <p:nvCxnSpPr>
          <p:cNvPr id="6" name="直接箭头连接符 5">
            <a:extLst>
              <a:ext uri="{FF2B5EF4-FFF2-40B4-BE49-F238E27FC236}">
                <a16:creationId xmlns:a16="http://schemas.microsoft.com/office/drawing/2014/main" id="{BDCAEB0C-6DDA-F5DE-F026-C6159BD48BAE}"/>
              </a:ext>
            </a:extLst>
          </p:cNvPr>
          <p:cNvCxnSpPr>
            <a:stCxn id="4" idx="4"/>
            <a:endCxn id="5" idx="0"/>
          </p:cNvCxnSpPr>
          <p:nvPr/>
        </p:nvCxnSpPr>
        <p:spPr>
          <a:xfrm>
            <a:off x="2994975" y="5073265"/>
            <a:ext cx="780460" cy="596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椭圆 6">
            <a:extLst>
              <a:ext uri="{FF2B5EF4-FFF2-40B4-BE49-F238E27FC236}">
                <a16:creationId xmlns:a16="http://schemas.microsoft.com/office/drawing/2014/main" id="{16F673E7-BE8B-CEBF-22AE-3A959BCFA0DB}"/>
              </a:ext>
            </a:extLst>
          </p:cNvPr>
          <p:cNvSpPr/>
          <p:nvPr/>
        </p:nvSpPr>
        <p:spPr>
          <a:xfrm>
            <a:off x="3930977" y="3731591"/>
            <a:ext cx="744717" cy="7447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Z</a:t>
            </a:r>
            <a:endParaRPr lang="zh-CN" altLang="en-US" dirty="0"/>
          </a:p>
        </p:txBody>
      </p:sp>
      <p:cxnSp>
        <p:nvCxnSpPr>
          <p:cNvPr id="8" name="直接箭头连接符 7">
            <a:extLst>
              <a:ext uri="{FF2B5EF4-FFF2-40B4-BE49-F238E27FC236}">
                <a16:creationId xmlns:a16="http://schemas.microsoft.com/office/drawing/2014/main" id="{360FFB38-5BC0-F0BC-0124-09D438092FF6}"/>
              </a:ext>
            </a:extLst>
          </p:cNvPr>
          <p:cNvCxnSpPr>
            <a:stCxn id="7" idx="4"/>
            <a:endCxn id="5" idx="0"/>
          </p:cNvCxnSpPr>
          <p:nvPr/>
        </p:nvCxnSpPr>
        <p:spPr>
          <a:xfrm flipH="1">
            <a:off x="3775435" y="4476308"/>
            <a:ext cx="527901" cy="11939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F0C6874B-2D4C-85F5-894F-FAB444F522DD}"/>
              </a:ext>
            </a:extLst>
          </p:cNvPr>
          <p:cNvCxnSpPr>
            <a:stCxn id="7" idx="2"/>
            <a:endCxn id="4" idx="7"/>
          </p:cNvCxnSpPr>
          <p:nvPr/>
        </p:nvCxnSpPr>
        <p:spPr>
          <a:xfrm flipH="1">
            <a:off x="3258272" y="4103950"/>
            <a:ext cx="672705" cy="333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椭圆 12">
            <a:extLst>
              <a:ext uri="{FF2B5EF4-FFF2-40B4-BE49-F238E27FC236}">
                <a16:creationId xmlns:a16="http://schemas.microsoft.com/office/drawing/2014/main" id="{C9AE4849-6FBB-442D-DCFC-098C36B56677}"/>
              </a:ext>
            </a:extLst>
          </p:cNvPr>
          <p:cNvSpPr/>
          <p:nvPr/>
        </p:nvSpPr>
        <p:spPr>
          <a:xfrm>
            <a:off x="6811650" y="4328548"/>
            <a:ext cx="744717" cy="7447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T</a:t>
            </a:r>
            <a:endParaRPr lang="zh-CN" altLang="en-US" dirty="0"/>
          </a:p>
        </p:txBody>
      </p:sp>
      <p:sp>
        <p:nvSpPr>
          <p:cNvPr id="14" name="椭圆 13">
            <a:extLst>
              <a:ext uri="{FF2B5EF4-FFF2-40B4-BE49-F238E27FC236}">
                <a16:creationId xmlns:a16="http://schemas.microsoft.com/office/drawing/2014/main" id="{D4210B63-2A87-7D74-FCF9-2D381318E9E9}"/>
              </a:ext>
            </a:extLst>
          </p:cNvPr>
          <p:cNvSpPr/>
          <p:nvPr/>
        </p:nvSpPr>
        <p:spPr>
          <a:xfrm>
            <a:off x="7592110" y="5670222"/>
            <a:ext cx="744717" cy="7447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Y</a:t>
            </a:r>
            <a:endParaRPr lang="zh-CN" altLang="en-US" dirty="0"/>
          </a:p>
        </p:txBody>
      </p:sp>
      <p:cxnSp>
        <p:nvCxnSpPr>
          <p:cNvPr id="15" name="直接箭头连接符 14">
            <a:extLst>
              <a:ext uri="{FF2B5EF4-FFF2-40B4-BE49-F238E27FC236}">
                <a16:creationId xmlns:a16="http://schemas.microsoft.com/office/drawing/2014/main" id="{F1E44A2D-B07B-A32E-4689-D361D1E08E0A}"/>
              </a:ext>
            </a:extLst>
          </p:cNvPr>
          <p:cNvCxnSpPr>
            <a:stCxn id="13" idx="4"/>
            <a:endCxn id="14" idx="0"/>
          </p:cNvCxnSpPr>
          <p:nvPr/>
        </p:nvCxnSpPr>
        <p:spPr>
          <a:xfrm>
            <a:off x="7184009" y="5073265"/>
            <a:ext cx="780460" cy="596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椭圆 15">
            <a:extLst>
              <a:ext uri="{FF2B5EF4-FFF2-40B4-BE49-F238E27FC236}">
                <a16:creationId xmlns:a16="http://schemas.microsoft.com/office/drawing/2014/main" id="{58320D51-0BD9-76AE-E51E-795138A93BC7}"/>
              </a:ext>
            </a:extLst>
          </p:cNvPr>
          <p:cNvSpPr/>
          <p:nvPr/>
        </p:nvSpPr>
        <p:spPr>
          <a:xfrm>
            <a:off x="8120011" y="3731591"/>
            <a:ext cx="744717" cy="744717"/>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Z</a:t>
            </a:r>
            <a:endParaRPr lang="zh-CN" altLang="en-US" dirty="0"/>
          </a:p>
        </p:txBody>
      </p:sp>
      <p:sp>
        <p:nvSpPr>
          <p:cNvPr id="9" name="灯片编号占位符 8">
            <a:extLst>
              <a:ext uri="{FF2B5EF4-FFF2-40B4-BE49-F238E27FC236}">
                <a16:creationId xmlns:a16="http://schemas.microsoft.com/office/drawing/2014/main" id="{9249EBA7-1A8F-9556-4477-F6EE4DF4A1F0}"/>
              </a:ext>
            </a:extLst>
          </p:cNvPr>
          <p:cNvSpPr>
            <a:spLocks noGrp="1"/>
          </p:cNvSpPr>
          <p:nvPr>
            <p:ph type="sldNum" sz="quarter" idx="12"/>
          </p:nvPr>
        </p:nvSpPr>
        <p:spPr/>
        <p:txBody>
          <a:bodyPr/>
          <a:lstStyle/>
          <a:p>
            <a:fld id="{7F09DE3E-07AD-45EB-9F3A-95C513257F17}" type="slidenum">
              <a:rPr lang="zh-CN" altLang="en-US" smtClean="0"/>
              <a:pPr/>
              <a:t>17</a:t>
            </a:fld>
            <a:r>
              <a:rPr lang="en-US" altLang="zh-CN"/>
              <a:t>/40</a:t>
            </a:r>
            <a:endParaRPr lang="zh-CN" altLang="en-US" dirty="0"/>
          </a:p>
        </p:txBody>
      </p:sp>
    </p:spTree>
    <p:extLst>
      <p:ext uri="{BB962C8B-B14F-4D97-AF65-F5344CB8AC3E}">
        <p14:creationId xmlns:p14="http://schemas.microsoft.com/office/powerpoint/2010/main" val="188265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CC642-5634-34FB-A155-327AC5F04F5B}"/>
              </a:ext>
            </a:extLst>
          </p:cNvPr>
          <p:cNvSpPr>
            <a:spLocks noGrp="1"/>
          </p:cNvSpPr>
          <p:nvPr>
            <p:ph type="title"/>
          </p:nvPr>
        </p:nvSpPr>
        <p:spPr/>
        <p:txBody>
          <a:bodyPr/>
          <a:lstStyle/>
          <a:p>
            <a:r>
              <a:rPr lang="en-US" altLang="zh-CN" dirty="0"/>
              <a:t>Randomized Controlled Trial (RCT)</a:t>
            </a:r>
            <a:endParaRPr lang="zh-CN" altLang="en-US" dirty="0"/>
          </a:p>
        </p:txBody>
      </p:sp>
      <p:sp>
        <p:nvSpPr>
          <p:cNvPr id="3" name="内容占位符 2">
            <a:extLst>
              <a:ext uri="{FF2B5EF4-FFF2-40B4-BE49-F238E27FC236}">
                <a16:creationId xmlns:a16="http://schemas.microsoft.com/office/drawing/2014/main" id="{13A171F9-2FA0-B2DE-5DFA-5FE2DF056573}"/>
              </a:ext>
            </a:extLst>
          </p:cNvPr>
          <p:cNvSpPr>
            <a:spLocks noGrp="1"/>
          </p:cNvSpPr>
          <p:nvPr>
            <p:ph idx="1"/>
          </p:nvPr>
        </p:nvSpPr>
        <p:spPr/>
        <p:txBody>
          <a:bodyPr/>
          <a:lstStyle/>
          <a:p>
            <a:r>
              <a:rPr lang="en-US" altLang="zh-CN" dirty="0"/>
              <a:t>Draw the treatment variable from (perfectly) random distribution</a:t>
            </a:r>
          </a:p>
          <a:p>
            <a:r>
              <a:rPr lang="en-US" altLang="zh-CN" dirty="0"/>
              <a:t>Treatment variable no longer caused by any other variables</a:t>
            </a:r>
          </a:p>
          <a:p>
            <a:pPr lvl="1"/>
            <a:r>
              <a:rPr lang="en-US" altLang="zh-CN" dirty="0"/>
              <a:t>No confounder of treatment and outcome anymore</a:t>
            </a:r>
          </a:p>
          <a:p>
            <a:r>
              <a:rPr lang="en-US" altLang="zh-CN" dirty="0"/>
              <a:t>E.g. Give random drug dosage regardless of the symptom severity</a:t>
            </a:r>
          </a:p>
          <a:p>
            <a:pPr lvl="1"/>
            <a:r>
              <a:rPr lang="en-US" altLang="zh-CN" dirty="0">
                <a:solidFill>
                  <a:srgbClr val="FF0000"/>
                </a:solidFill>
              </a:rPr>
              <a:t>Unethical</a:t>
            </a:r>
            <a:r>
              <a:rPr lang="zh-CN" altLang="en-US" dirty="0">
                <a:solidFill>
                  <a:srgbClr val="FF0000"/>
                </a:solidFill>
              </a:rPr>
              <a:t>！</a:t>
            </a:r>
            <a:endParaRPr lang="en-US" altLang="zh-CN" dirty="0">
              <a:solidFill>
                <a:srgbClr val="FF0000"/>
              </a:solidFill>
            </a:endParaRPr>
          </a:p>
          <a:p>
            <a:pPr lvl="1"/>
            <a:endParaRPr lang="en-US" altLang="zh-CN" dirty="0">
              <a:solidFill>
                <a:srgbClr val="FF0000"/>
              </a:solidFill>
            </a:endParaRPr>
          </a:p>
          <a:p>
            <a:r>
              <a:rPr lang="en-US" altLang="zh-CN" dirty="0"/>
              <a:t>We cannot always perform RCT</a:t>
            </a:r>
          </a:p>
          <a:p>
            <a:pPr lvl="1"/>
            <a:r>
              <a:rPr lang="en-US" altLang="zh-CN" dirty="0"/>
              <a:t>The controlling on some variables are unethical or even impossible</a:t>
            </a:r>
          </a:p>
          <a:p>
            <a:pPr lvl="1"/>
            <a:r>
              <a:rPr lang="en-US" altLang="zh-CN" dirty="0"/>
              <a:t>Hard to recruit enough participant for a reliable result</a:t>
            </a:r>
            <a:endParaRPr lang="zh-CN" altLang="en-US" dirty="0"/>
          </a:p>
        </p:txBody>
      </p:sp>
      <p:sp>
        <p:nvSpPr>
          <p:cNvPr id="4" name="灯片编号占位符 3">
            <a:extLst>
              <a:ext uri="{FF2B5EF4-FFF2-40B4-BE49-F238E27FC236}">
                <a16:creationId xmlns:a16="http://schemas.microsoft.com/office/drawing/2014/main" id="{8CA3761B-B2D8-D76C-D774-78372062CEAD}"/>
              </a:ext>
            </a:extLst>
          </p:cNvPr>
          <p:cNvSpPr>
            <a:spLocks noGrp="1"/>
          </p:cNvSpPr>
          <p:nvPr>
            <p:ph type="sldNum" sz="quarter" idx="12"/>
          </p:nvPr>
        </p:nvSpPr>
        <p:spPr/>
        <p:txBody>
          <a:bodyPr/>
          <a:lstStyle/>
          <a:p>
            <a:fld id="{7F09DE3E-07AD-45EB-9F3A-95C513257F17}" type="slidenum">
              <a:rPr lang="zh-CN" altLang="en-US" smtClean="0"/>
              <a:pPr/>
              <a:t>18</a:t>
            </a:fld>
            <a:r>
              <a:rPr lang="en-US" altLang="zh-CN"/>
              <a:t>/40</a:t>
            </a:r>
            <a:endParaRPr lang="zh-CN" altLang="en-US" dirty="0"/>
          </a:p>
        </p:txBody>
      </p:sp>
    </p:spTree>
    <p:extLst>
      <p:ext uri="{BB962C8B-B14F-4D97-AF65-F5344CB8AC3E}">
        <p14:creationId xmlns:p14="http://schemas.microsoft.com/office/powerpoint/2010/main" val="403176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B6DD66-2B18-CAC2-1EC1-793F1789B223}"/>
              </a:ext>
            </a:extLst>
          </p:cNvPr>
          <p:cNvSpPr>
            <a:spLocks noGrp="1"/>
          </p:cNvSpPr>
          <p:nvPr>
            <p:ph type="title"/>
          </p:nvPr>
        </p:nvSpPr>
        <p:spPr/>
        <p:txBody>
          <a:bodyPr/>
          <a:lstStyle/>
          <a:p>
            <a:r>
              <a:rPr lang="en-US" altLang="zh-CN" dirty="0"/>
              <a:t>Quasi-experimental (</a:t>
            </a:r>
            <a:r>
              <a:rPr lang="zh-CN" altLang="en-US" dirty="0"/>
              <a:t>准实验</a:t>
            </a:r>
            <a:r>
              <a:rPr lang="en-US" altLang="zh-CN" dirty="0"/>
              <a:t>) Research</a:t>
            </a:r>
            <a:endParaRPr lang="zh-CN" altLang="en-US" dirty="0"/>
          </a:p>
        </p:txBody>
      </p:sp>
      <p:sp>
        <p:nvSpPr>
          <p:cNvPr id="3" name="内容占位符 2">
            <a:extLst>
              <a:ext uri="{FF2B5EF4-FFF2-40B4-BE49-F238E27FC236}">
                <a16:creationId xmlns:a16="http://schemas.microsoft.com/office/drawing/2014/main" id="{FF5EB373-99C1-8B04-97D4-1276B0354234}"/>
              </a:ext>
            </a:extLst>
          </p:cNvPr>
          <p:cNvSpPr>
            <a:spLocks noGrp="1"/>
          </p:cNvSpPr>
          <p:nvPr>
            <p:ph idx="1"/>
          </p:nvPr>
        </p:nvSpPr>
        <p:spPr/>
        <p:txBody>
          <a:bodyPr/>
          <a:lstStyle/>
          <a:p>
            <a:r>
              <a:rPr lang="en-US" altLang="zh-CN" dirty="0"/>
              <a:t>Observational, using naturally occurred data</a:t>
            </a:r>
          </a:p>
          <a:p>
            <a:endParaRPr lang="en-US" altLang="zh-CN" dirty="0"/>
          </a:p>
          <a:p>
            <a:r>
              <a:rPr lang="en-US" altLang="zh-CN" dirty="0"/>
              <a:t>Approximating Causal effects with Association</a:t>
            </a:r>
          </a:p>
          <a:p>
            <a:endParaRPr lang="en-US" altLang="zh-CN" dirty="0"/>
          </a:p>
          <a:p>
            <a:r>
              <a:rPr lang="en-US" altLang="zh-CN" dirty="0"/>
              <a:t>Using statistical methods to reduce the estimation bias</a:t>
            </a:r>
          </a:p>
        </p:txBody>
      </p:sp>
      <p:sp>
        <p:nvSpPr>
          <p:cNvPr id="4" name="灯片编号占位符 3">
            <a:extLst>
              <a:ext uri="{FF2B5EF4-FFF2-40B4-BE49-F238E27FC236}">
                <a16:creationId xmlns:a16="http://schemas.microsoft.com/office/drawing/2014/main" id="{E238AE98-F03C-2875-1CA2-A12394429042}"/>
              </a:ext>
            </a:extLst>
          </p:cNvPr>
          <p:cNvSpPr>
            <a:spLocks noGrp="1"/>
          </p:cNvSpPr>
          <p:nvPr>
            <p:ph type="sldNum" sz="quarter" idx="12"/>
          </p:nvPr>
        </p:nvSpPr>
        <p:spPr/>
        <p:txBody>
          <a:bodyPr/>
          <a:lstStyle/>
          <a:p>
            <a:fld id="{7F09DE3E-07AD-45EB-9F3A-95C513257F17}" type="slidenum">
              <a:rPr lang="zh-CN" altLang="en-US" smtClean="0"/>
              <a:pPr/>
              <a:t>19</a:t>
            </a:fld>
            <a:r>
              <a:rPr lang="en-US" altLang="zh-CN"/>
              <a:t>/40</a:t>
            </a:r>
            <a:endParaRPr lang="zh-CN" altLang="en-US" dirty="0"/>
          </a:p>
        </p:txBody>
      </p:sp>
    </p:spTree>
    <p:extLst>
      <p:ext uri="{BB962C8B-B14F-4D97-AF65-F5344CB8AC3E}">
        <p14:creationId xmlns:p14="http://schemas.microsoft.com/office/powerpoint/2010/main" val="428716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1BFF5-9009-D5CE-DFDC-DC09E7CAD189}"/>
              </a:ext>
            </a:extLst>
          </p:cNvPr>
          <p:cNvSpPr>
            <a:spLocks noGrp="1"/>
          </p:cNvSpPr>
          <p:nvPr>
            <p:ph type="title"/>
          </p:nvPr>
        </p:nvSpPr>
        <p:spPr/>
        <p:txBody>
          <a:bodyPr/>
          <a:lstStyle/>
          <a:p>
            <a:r>
              <a:rPr lang="en-US" altLang="zh-CN" dirty="0"/>
              <a:t>Contents</a:t>
            </a:r>
            <a:endParaRPr lang="zh-CN" altLang="en-US" dirty="0"/>
          </a:p>
        </p:txBody>
      </p:sp>
      <p:sp>
        <p:nvSpPr>
          <p:cNvPr id="3" name="内容占位符 2">
            <a:extLst>
              <a:ext uri="{FF2B5EF4-FFF2-40B4-BE49-F238E27FC236}">
                <a16:creationId xmlns:a16="http://schemas.microsoft.com/office/drawing/2014/main" id="{4C9147A5-8E6C-F639-0CBC-6B0AACD2094E}"/>
              </a:ext>
            </a:extLst>
          </p:cNvPr>
          <p:cNvSpPr>
            <a:spLocks noGrp="1"/>
          </p:cNvSpPr>
          <p:nvPr>
            <p:ph idx="1"/>
          </p:nvPr>
        </p:nvSpPr>
        <p:spPr/>
        <p:txBody>
          <a:bodyPr/>
          <a:lstStyle/>
          <a:p>
            <a:r>
              <a:rPr lang="en-US" altLang="zh-CN" dirty="0"/>
              <a:t>Motivation</a:t>
            </a:r>
          </a:p>
          <a:p>
            <a:r>
              <a:rPr lang="en-US" altLang="zh-CN" dirty="0">
                <a:solidFill>
                  <a:schemeClr val="bg1">
                    <a:lumMod val="50000"/>
                  </a:schemeClr>
                </a:solidFill>
              </a:rPr>
              <a:t>Methodology</a:t>
            </a:r>
          </a:p>
          <a:p>
            <a:pPr lvl="1"/>
            <a:r>
              <a:rPr lang="en-US" altLang="zh-CN" dirty="0">
                <a:solidFill>
                  <a:schemeClr val="bg1">
                    <a:lumMod val="50000"/>
                  </a:schemeClr>
                </a:solidFill>
              </a:rPr>
              <a:t>Association</a:t>
            </a:r>
          </a:p>
          <a:p>
            <a:pPr lvl="1"/>
            <a:r>
              <a:rPr lang="en-US" altLang="zh-CN" dirty="0">
                <a:solidFill>
                  <a:schemeClr val="bg1">
                    <a:lumMod val="50000"/>
                  </a:schemeClr>
                </a:solidFill>
              </a:rPr>
              <a:t>Causality</a:t>
            </a:r>
          </a:p>
          <a:p>
            <a:r>
              <a:rPr lang="en-US" altLang="zh-CN" dirty="0">
                <a:solidFill>
                  <a:schemeClr val="bg1">
                    <a:lumMod val="50000"/>
                  </a:schemeClr>
                </a:solidFill>
              </a:rPr>
              <a:t>Applications in mental health research</a:t>
            </a:r>
          </a:p>
          <a:p>
            <a:r>
              <a:rPr lang="en-US" altLang="zh-CN" dirty="0">
                <a:solidFill>
                  <a:schemeClr val="bg1">
                    <a:lumMod val="50000"/>
                  </a:schemeClr>
                </a:solidFill>
              </a:rPr>
              <a:t>Conclusion</a:t>
            </a:r>
          </a:p>
          <a:p>
            <a:pPr lvl="1"/>
            <a:endParaRPr lang="zh-CN" altLang="en-US" dirty="0"/>
          </a:p>
        </p:txBody>
      </p:sp>
      <p:sp>
        <p:nvSpPr>
          <p:cNvPr id="4" name="灯片编号占位符 3">
            <a:extLst>
              <a:ext uri="{FF2B5EF4-FFF2-40B4-BE49-F238E27FC236}">
                <a16:creationId xmlns:a16="http://schemas.microsoft.com/office/drawing/2014/main" id="{0FFB1B6B-C6B9-B4EB-DCE7-8C6EE15DA334}"/>
              </a:ext>
            </a:extLst>
          </p:cNvPr>
          <p:cNvSpPr>
            <a:spLocks noGrp="1"/>
          </p:cNvSpPr>
          <p:nvPr>
            <p:ph type="sldNum" sz="quarter" idx="12"/>
          </p:nvPr>
        </p:nvSpPr>
        <p:spPr/>
        <p:txBody>
          <a:bodyPr/>
          <a:lstStyle/>
          <a:p>
            <a:fld id="{7F09DE3E-07AD-45EB-9F3A-95C513257F17}" type="slidenum">
              <a:rPr lang="zh-CN" altLang="en-US" smtClean="0"/>
              <a:pPr/>
              <a:t>2</a:t>
            </a:fld>
            <a:r>
              <a:rPr lang="en-US" altLang="zh-CN"/>
              <a:t>/40</a:t>
            </a:r>
            <a:endParaRPr lang="zh-CN" altLang="en-US" dirty="0"/>
          </a:p>
        </p:txBody>
      </p:sp>
    </p:spTree>
    <p:extLst>
      <p:ext uri="{BB962C8B-B14F-4D97-AF65-F5344CB8AC3E}">
        <p14:creationId xmlns:p14="http://schemas.microsoft.com/office/powerpoint/2010/main" val="3945949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8B3903-2415-36B0-67C1-3083A8C90095}"/>
              </a:ext>
            </a:extLst>
          </p:cNvPr>
          <p:cNvSpPr>
            <a:spLocks noGrp="1"/>
          </p:cNvSpPr>
          <p:nvPr>
            <p:ph type="title"/>
          </p:nvPr>
        </p:nvSpPr>
        <p:spPr/>
        <p:txBody>
          <a:bodyPr/>
          <a:lstStyle/>
          <a:p>
            <a:r>
              <a:rPr lang="en-US" altLang="zh-CN" dirty="0"/>
              <a:t>Multivariate Linear Regression</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0C3C08A-18F2-91BC-2A07-FDD00C4AD6E8}"/>
                  </a:ext>
                </a:extLst>
              </p:cNvPr>
              <p:cNvSpPr>
                <a:spLocks noGrp="1"/>
              </p:cNvSpPr>
              <p:nvPr>
                <p:ph idx="1"/>
              </p:nvPr>
            </p:nvSpPr>
            <p:spPr>
              <a:xfrm>
                <a:off x="838200" y="1825625"/>
                <a:ext cx="6995474" cy="4351338"/>
              </a:xfrm>
            </p:spPr>
            <p:txBody>
              <a:bodyPr/>
              <a:lstStyle/>
              <a:p>
                <a14:m>
                  <m:oMath xmlns:m="http://schemas.openxmlformats.org/officeDocument/2006/math">
                    <m:r>
                      <m:rPr>
                        <m:sty m:val="p"/>
                      </m:rPr>
                      <a:rPr lang="en-US" altLang="zh-CN" b="0" i="0" smtClean="0">
                        <a:latin typeface="Cambria Math" panose="02040503050406030204" pitchFamily="18" charset="0"/>
                      </a:rPr>
                      <m:t>Y</m:t>
                    </m:r>
                    <m:r>
                      <a:rPr lang="en-US" altLang="zh-CN" b="0" i="1" smtClean="0">
                        <a:latin typeface="Cambria Math" panose="02040503050406030204" pitchFamily="18" charset="0"/>
                      </a:rPr>
                      <m:t>= </m:t>
                    </m:r>
                    <m:r>
                      <a:rPr lang="zh-CN" altLang="en-US" b="0" i="1" smtClean="0">
                        <a:latin typeface="Cambria Math" panose="02040503050406030204" pitchFamily="18" charset="0"/>
                      </a:rPr>
                      <m:t>𝛽</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 </m:t>
                    </m:r>
                  </m:oMath>
                </a14:m>
                <a:endParaRPr lang="en-US" altLang="zh-CN" dirty="0"/>
              </a:p>
              <a:p>
                <a14:m>
                  <m:oMath xmlns:m="http://schemas.openxmlformats.org/officeDocument/2006/math">
                    <m:r>
                      <m:rPr>
                        <m:sty m:val="p"/>
                      </m:rPr>
                      <a:rPr lang="en-US" altLang="zh-CN" b="0" i="0" smtClean="0">
                        <a:latin typeface="Cambria Math" panose="02040503050406030204" pitchFamily="18" charset="0"/>
                      </a:rPr>
                      <m:t>Y</m:t>
                    </m:r>
                    <m:r>
                      <a:rPr lang="en-US" altLang="zh-CN" b="0" i="1" smtClean="0">
                        <a:latin typeface="Cambria Math" panose="02040503050406030204" pitchFamily="18" charset="0"/>
                      </a:rPr>
                      <m:t>= </m:t>
                    </m:r>
                    <m:r>
                      <a:rPr lang="zh-CN" altLang="en-US" b="0" i="1" smtClean="0">
                        <a:latin typeface="Cambria Math" panose="02040503050406030204" pitchFamily="18" charset="0"/>
                      </a:rPr>
                      <m:t>𝛽</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𝑘𝑍</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 </m:t>
                    </m:r>
                  </m:oMath>
                </a14:m>
                <a:endParaRPr lang="en-US" altLang="zh-CN" dirty="0"/>
              </a:p>
              <a:p>
                <a:pPr lvl="1"/>
                <a:r>
                  <a:rPr lang="en-US" altLang="zh-CN" dirty="0"/>
                  <a:t>Z = 0 if severe symptom, otherwise 1</a:t>
                </a:r>
              </a:p>
              <a:p>
                <a:pPr lvl="1"/>
                <a:endParaRPr lang="en-US" altLang="zh-CN" dirty="0"/>
              </a:p>
              <a:p>
                <a:r>
                  <a:rPr lang="en-US" altLang="zh-CN" dirty="0"/>
                  <a:t>The effect of treatment and confounder are fitted independently now</a:t>
                </a:r>
              </a:p>
              <a:p>
                <a:pPr lvl="1"/>
                <a14:m>
                  <m:oMath xmlns:m="http://schemas.openxmlformats.org/officeDocument/2006/math">
                    <m:r>
                      <a:rPr lang="zh-CN" altLang="en-US" i="1">
                        <a:latin typeface="Cambria Math" panose="02040503050406030204" pitchFamily="18" charset="0"/>
                      </a:rPr>
                      <m:t>𝛽</m:t>
                    </m:r>
                  </m:oMath>
                </a14:m>
                <a:r>
                  <a:rPr lang="en-US" altLang="zh-CN" dirty="0"/>
                  <a:t> is the treatment effect after controlling Z</a:t>
                </a:r>
              </a:p>
              <a:p>
                <a:endParaRPr lang="en-US" altLang="zh-CN" dirty="0"/>
              </a:p>
              <a:p>
                <a:r>
                  <a:rPr lang="en-US" altLang="zh-CN" dirty="0"/>
                  <a:t>Limitation: Assume Linearity</a:t>
                </a:r>
              </a:p>
              <a:p>
                <a:endParaRPr lang="zh-CN" altLang="en-US" dirty="0"/>
              </a:p>
            </p:txBody>
          </p:sp>
        </mc:Choice>
        <mc:Fallback>
          <p:sp>
            <p:nvSpPr>
              <p:cNvPr id="3" name="内容占位符 2">
                <a:extLst>
                  <a:ext uri="{FF2B5EF4-FFF2-40B4-BE49-F238E27FC236}">
                    <a16:creationId xmlns:a16="http://schemas.microsoft.com/office/drawing/2014/main" id="{80C3C08A-18F2-91BC-2A07-FDD00C4AD6E8}"/>
                  </a:ext>
                </a:extLst>
              </p:cNvPr>
              <p:cNvSpPr>
                <a:spLocks noGrp="1" noRot="1" noChangeAspect="1" noMove="1" noResize="1" noEditPoints="1" noAdjustHandles="1" noChangeArrowheads="1" noChangeShapeType="1" noTextEdit="1"/>
              </p:cNvSpPr>
              <p:nvPr>
                <p:ph idx="1"/>
              </p:nvPr>
            </p:nvSpPr>
            <p:spPr>
              <a:xfrm>
                <a:off x="838200" y="1825625"/>
                <a:ext cx="6995474" cy="4351338"/>
              </a:xfrm>
              <a:blipFill>
                <a:blip r:embed="rId3"/>
                <a:stretch>
                  <a:fillRect l="-1569"/>
                </a:stretch>
              </a:blipFill>
            </p:spPr>
            <p:txBody>
              <a:bodyPr/>
              <a:lstStyle/>
              <a:p>
                <a:r>
                  <a:rPr lang="zh-CN" altLang="en-US">
                    <a:noFill/>
                  </a:rPr>
                  <a:t> </a:t>
                </a:r>
              </a:p>
            </p:txBody>
          </p:sp>
        </mc:Fallback>
      </mc:AlternateContent>
      <p:pic>
        <p:nvPicPr>
          <p:cNvPr id="4" name="Picture 2">
            <a:extLst>
              <a:ext uri="{FF2B5EF4-FFF2-40B4-BE49-F238E27FC236}">
                <a16:creationId xmlns:a16="http://schemas.microsoft.com/office/drawing/2014/main" id="{64E10D7A-2E3C-C488-EB58-6E1405AC9DB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222" t="10895" r="7709" b="5324"/>
          <a:stretch/>
        </p:blipFill>
        <p:spPr bwMode="auto">
          <a:xfrm>
            <a:off x="8198963" y="747238"/>
            <a:ext cx="4081806" cy="5745637"/>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a:extLst>
              <a:ext uri="{FF2B5EF4-FFF2-40B4-BE49-F238E27FC236}">
                <a16:creationId xmlns:a16="http://schemas.microsoft.com/office/drawing/2014/main" id="{613BFED2-42EE-8C52-DF8E-49472CF6D549}"/>
              </a:ext>
            </a:extLst>
          </p:cNvPr>
          <p:cNvGrpSpPr/>
          <p:nvPr/>
        </p:nvGrpSpPr>
        <p:grpSpPr>
          <a:xfrm>
            <a:off x="8198963" y="670620"/>
            <a:ext cx="4081806" cy="5898872"/>
            <a:chOff x="7271994" y="670620"/>
            <a:chExt cx="4081806" cy="5898872"/>
          </a:xfrm>
        </p:grpSpPr>
        <p:pic>
          <p:nvPicPr>
            <p:cNvPr id="6" name="Picture 2">
              <a:extLst>
                <a:ext uri="{FF2B5EF4-FFF2-40B4-BE49-F238E27FC236}">
                  <a16:creationId xmlns:a16="http://schemas.microsoft.com/office/drawing/2014/main" id="{89A420FE-DCD2-6D76-A284-D427BDB2F9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666" t="9931" r="50265" b="4055"/>
            <a:stretch/>
          </p:blipFill>
          <p:spPr bwMode="auto">
            <a:xfrm>
              <a:off x="7271994" y="670620"/>
              <a:ext cx="4081806" cy="5898872"/>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88C1D90C-559B-44E6-00E1-6767E6C76896}"/>
                </a:ext>
              </a:extLst>
            </p:cNvPr>
            <p:cNvSpPr txBox="1"/>
            <p:nvPr/>
          </p:nvSpPr>
          <p:spPr>
            <a:xfrm>
              <a:off x="9860437" y="857840"/>
              <a:ext cx="1229411" cy="64633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altLang="zh-CN" b="1" dirty="0">
                  <a:solidFill>
                    <a:schemeClr val="accent1">
                      <a:lumMod val="75000"/>
                    </a:schemeClr>
                  </a:solidFill>
                </a:rPr>
                <a:t>Mild</a:t>
              </a:r>
            </a:p>
            <a:p>
              <a:pPr marL="285750" indent="-285750">
                <a:buFont typeface="Arial" panose="020B0604020202020204" pitchFamily="34" charset="0"/>
                <a:buChar char="•"/>
              </a:pPr>
              <a:r>
                <a:rPr lang="en-US" altLang="zh-CN" b="1" dirty="0">
                  <a:solidFill>
                    <a:schemeClr val="accent2"/>
                  </a:solidFill>
                </a:rPr>
                <a:t>Severe</a:t>
              </a:r>
              <a:endParaRPr lang="zh-CN" altLang="en-US" b="1" dirty="0">
                <a:solidFill>
                  <a:schemeClr val="accent2"/>
                </a:solidFill>
              </a:endParaRPr>
            </a:p>
          </p:txBody>
        </p:sp>
      </p:gr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EC1485A-D7D2-312B-C0AE-D20578407C7B}"/>
                  </a:ext>
                </a:extLst>
              </p:cNvPr>
              <p:cNvSpPr txBox="1"/>
              <p:nvPr/>
            </p:nvSpPr>
            <p:spPr>
              <a:xfrm>
                <a:off x="7560298" y="4139685"/>
                <a:ext cx="30668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1" i="0" smtClean="0">
                          <a:solidFill>
                            <a:schemeClr val="tx1"/>
                          </a:solidFill>
                          <a:latin typeface="Cambria Math" panose="02040503050406030204" pitchFamily="18" charset="0"/>
                        </a:rPr>
                        <m:t>𝐘</m:t>
                      </m:r>
                      <m:r>
                        <a:rPr lang="en-US" altLang="zh-CN" b="1" i="1" smtClean="0">
                          <a:solidFill>
                            <a:schemeClr val="tx1"/>
                          </a:solidFill>
                          <a:latin typeface="Cambria Math" panose="02040503050406030204" pitchFamily="18" charset="0"/>
                        </a:rPr>
                        <m:t>= </m:t>
                      </m:r>
                      <m:r>
                        <a:rPr lang="zh-CN" altLang="en-US" b="1" i="1" smtClean="0">
                          <a:solidFill>
                            <a:schemeClr val="tx1"/>
                          </a:solidFill>
                          <a:latin typeface="Cambria Math" panose="02040503050406030204" pitchFamily="18" charset="0"/>
                        </a:rPr>
                        <m:t>𝜷</m:t>
                      </m:r>
                      <m:r>
                        <a:rPr lang="en-US" altLang="zh-CN" b="1" i="1" smtClean="0">
                          <a:solidFill>
                            <a:schemeClr val="tx1"/>
                          </a:solidFill>
                          <a:latin typeface="Cambria Math" panose="02040503050406030204" pitchFamily="18" charset="0"/>
                        </a:rPr>
                        <m:t>𝑻</m:t>
                      </m:r>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𝒌𝒁</m:t>
                      </m:r>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𝒃</m:t>
                      </m:r>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𝒁</m:t>
                      </m:r>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𝟏</m:t>
                      </m:r>
                      <m:r>
                        <a:rPr lang="en-US" altLang="zh-CN" b="1" i="1" smtClean="0">
                          <a:solidFill>
                            <a:schemeClr val="tx1"/>
                          </a:solidFill>
                          <a:latin typeface="Cambria Math" panose="02040503050406030204" pitchFamily="18" charset="0"/>
                        </a:rPr>
                        <m:t>) </m:t>
                      </m:r>
                    </m:oMath>
                  </m:oMathPara>
                </a14:m>
                <a:endParaRPr lang="en-US" altLang="zh-CN" b="1" dirty="0">
                  <a:solidFill>
                    <a:schemeClr val="tx1"/>
                  </a:solidFill>
                </a:endParaRPr>
              </a:p>
            </p:txBody>
          </p:sp>
        </mc:Choice>
        <mc:Fallback xmlns="">
          <p:sp>
            <p:nvSpPr>
              <p:cNvPr id="9" name="文本框 8">
                <a:extLst>
                  <a:ext uri="{FF2B5EF4-FFF2-40B4-BE49-F238E27FC236}">
                    <a16:creationId xmlns:a16="http://schemas.microsoft.com/office/drawing/2014/main" id="{1EC1485A-D7D2-312B-C0AE-D20578407C7B}"/>
                  </a:ext>
                </a:extLst>
              </p:cNvPr>
              <p:cNvSpPr txBox="1">
                <a:spLocks noRot="1" noChangeAspect="1" noMove="1" noResize="1" noEditPoints="1" noAdjustHandles="1" noChangeArrowheads="1" noChangeShapeType="1" noTextEdit="1"/>
              </p:cNvSpPr>
              <p:nvPr/>
            </p:nvSpPr>
            <p:spPr>
              <a:xfrm>
                <a:off x="7560298" y="4139685"/>
                <a:ext cx="3066854" cy="369332"/>
              </a:xfrm>
              <a:prstGeom prst="rect">
                <a:avLst/>
              </a:prstGeom>
              <a:blipFill>
                <a:blip r:embed="rId5"/>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020AA8F-9A0A-CFD9-F09F-DCBF094FBD1E}"/>
                  </a:ext>
                </a:extLst>
              </p:cNvPr>
              <p:cNvSpPr txBox="1"/>
              <p:nvPr/>
            </p:nvSpPr>
            <p:spPr>
              <a:xfrm>
                <a:off x="8549277" y="5654144"/>
                <a:ext cx="30668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1" i="0" smtClean="0">
                          <a:solidFill>
                            <a:schemeClr val="tx1"/>
                          </a:solidFill>
                          <a:latin typeface="Cambria Math" panose="02040503050406030204" pitchFamily="18" charset="0"/>
                        </a:rPr>
                        <m:t>𝐘</m:t>
                      </m:r>
                      <m:r>
                        <a:rPr lang="en-US" altLang="zh-CN" b="1" i="1" smtClean="0">
                          <a:solidFill>
                            <a:schemeClr val="tx1"/>
                          </a:solidFill>
                          <a:latin typeface="Cambria Math" panose="02040503050406030204" pitchFamily="18" charset="0"/>
                        </a:rPr>
                        <m:t>= </m:t>
                      </m:r>
                      <m:r>
                        <a:rPr lang="zh-CN" altLang="en-US" b="1" i="1" smtClean="0">
                          <a:solidFill>
                            <a:schemeClr val="tx1"/>
                          </a:solidFill>
                          <a:latin typeface="Cambria Math" panose="02040503050406030204" pitchFamily="18" charset="0"/>
                        </a:rPr>
                        <m:t>𝜷</m:t>
                      </m:r>
                      <m:r>
                        <a:rPr lang="en-US" altLang="zh-CN" b="1" i="1" smtClean="0">
                          <a:solidFill>
                            <a:schemeClr val="tx1"/>
                          </a:solidFill>
                          <a:latin typeface="Cambria Math" panose="02040503050406030204" pitchFamily="18" charset="0"/>
                        </a:rPr>
                        <m:t>𝑻</m:t>
                      </m:r>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𝒌𝒁</m:t>
                      </m:r>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𝒃</m:t>
                      </m:r>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𝒁</m:t>
                      </m:r>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𝟎</m:t>
                      </m:r>
                      <m:r>
                        <a:rPr lang="en-US" altLang="zh-CN" b="1" i="1" smtClean="0">
                          <a:solidFill>
                            <a:schemeClr val="tx1"/>
                          </a:solidFill>
                          <a:latin typeface="Cambria Math" panose="02040503050406030204" pitchFamily="18" charset="0"/>
                        </a:rPr>
                        <m:t>) </m:t>
                      </m:r>
                    </m:oMath>
                  </m:oMathPara>
                </a14:m>
                <a:endParaRPr lang="en-US" altLang="zh-CN" b="1" dirty="0">
                  <a:solidFill>
                    <a:schemeClr val="tx1"/>
                  </a:solidFill>
                </a:endParaRPr>
              </a:p>
            </p:txBody>
          </p:sp>
        </mc:Choice>
        <mc:Fallback xmlns="">
          <p:sp>
            <p:nvSpPr>
              <p:cNvPr id="10" name="文本框 9">
                <a:extLst>
                  <a:ext uri="{FF2B5EF4-FFF2-40B4-BE49-F238E27FC236}">
                    <a16:creationId xmlns:a16="http://schemas.microsoft.com/office/drawing/2014/main" id="{C020AA8F-9A0A-CFD9-F09F-DCBF094FBD1E}"/>
                  </a:ext>
                </a:extLst>
              </p:cNvPr>
              <p:cNvSpPr txBox="1">
                <a:spLocks noRot="1" noChangeAspect="1" noMove="1" noResize="1" noEditPoints="1" noAdjustHandles="1" noChangeArrowheads="1" noChangeShapeType="1" noTextEdit="1"/>
              </p:cNvSpPr>
              <p:nvPr/>
            </p:nvSpPr>
            <p:spPr>
              <a:xfrm>
                <a:off x="8549277" y="5654144"/>
                <a:ext cx="3066854" cy="369332"/>
              </a:xfrm>
              <a:prstGeom prst="rect">
                <a:avLst/>
              </a:prstGeom>
              <a:blipFill>
                <a:blip r:embed="rId6"/>
                <a:stretch>
                  <a:fillRect b="-15000"/>
                </a:stretch>
              </a:blipFill>
            </p:spPr>
            <p:txBody>
              <a:bodyPr/>
              <a:lstStyle/>
              <a:p>
                <a:r>
                  <a:rPr lang="zh-CN" altLang="en-US">
                    <a:noFill/>
                  </a:rPr>
                  <a:t> </a:t>
                </a:r>
              </a:p>
            </p:txBody>
          </p:sp>
        </mc:Fallback>
      </mc:AlternateContent>
      <p:sp>
        <p:nvSpPr>
          <p:cNvPr id="8" name="灯片编号占位符 7">
            <a:extLst>
              <a:ext uri="{FF2B5EF4-FFF2-40B4-BE49-F238E27FC236}">
                <a16:creationId xmlns:a16="http://schemas.microsoft.com/office/drawing/2014/main" id="{FEDD635B-298B-1E02-0171-A5BEF4A38A00}"/>
              </a:ext>
            </a:extLst>
          </p:cNvPr>
          <p:cNvSpPr>
            <a:spLocks noGrp="1"/>
          </p:cNvSpPr>
          <p:nvPr>
            <p:ph type="sldNum" sz="quarter" idx="12"/>
          </p:nvPr>
        </p:nvSpPr>
        <p:spPr/>
        <p:txBody>
          <a:bodyPr/>
          <a:lstStyle/>
          <a:p>
            <a:fld id="{7F09DE3E-07AD-45EB-9F3A-95C513257F17}" type="slidenum">
              <a:rPr lang="zh-CN" altLang="en-US" smtClean="0"/>
              <a:pPr/>
              <a:t>20</a:t>
            </a:fld>
            <a:r>
              <a:rPr lang="en-US" altLang="zh-CN"/>
              <a:t>/40</a:t>
            </a:r>
            <a:endParaRPr lang="zh-CN" altLang="en-US" dirty="0"/>
          </a:p>
        </p:txBody>
      </p:sp>
    </p:spTree>
    <p:extLst>
      <p:ext uri="{BB962C8B-B14F-4D97-AF65-F5344CB8AC3E}">
        <p14:creationId xmlns:p14="http://schemas.microsoft.com/office/powerpoint/2010/main" val="338343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9F9DEE-4A86-89FB-F7EB-22CD88E36FFB}"/>
              </a:ext>
            </a:extLst>
          </p:cNvPr>
          <p:cNvSpPr>
            <a:spLocks noGrp="1"/>
          </p:cNvSpPr>
          <p:nvPr>
            <p:ph type="title"/>
          </p:nvPr>
        </p:nvSpPr>
        <p:spPr/>
        <p:txBody>
          <a:bodyPr/>
          <a:lstStyle/>
          <a:p>
            <a:r>
              <a:rPr lang="en-US" altLang="zh-CN" dirty="0"/>
              <a:t>Matching</a:t>
            </a:r>
            <a:endParaRPr lang="zh-CN" altLang="en-US" dirty="0"/>
          </a:p>
        </p:txBody>
      </p:sp>
      <p:sp>
        <p:nvSpPr>
          <p:cNvPr id="3" name="内容占位符 2">
            <a:extLst>
              <a:ext uri="{FF2B5EF4-FFF2-40B4-BE49-F238E27FC236}">
                <a16:creationId xmlns:a16="http://schemas.microsoft.com/office/drawing/2014/main" id="{60986789-E992-BC61-B139-5A9CABD36F51}"/>
              </a:ext>
            </a:extLst>
          </p:cNvPr>
          <p:cNvSpPr>
            <a:spLocks noGrp="1"/>
          </p:cNvSpPr>
          <p:nvPr>
            <p:ph idx="1"/>
          </p:nvPr>
        </p:nvSpPr>
        <p:spPr/>
        <p:txBody>
          <a:bodyPr/>
          <a:lstStyle/>
          <a:p>
            <a:r>
              <a:rPr lang="en-US" altLang="zh-CN" dirty="0"/>
              <a:t>Essence of Causality: the potential outcome on the same individual given different treatment</a:t>
            </a:r>
          </a:p>
          <a:p>
            <a:r>
              <a:rPr lang="en-US" altLang="zh-CN" dirty="0"/>
              <a:t>We cannot give different treatments on the same individual</a:t>
            </a:r>
          </a:p>
          <a:p>
            <a:r>
              <a:rPr lang="en-US" altLang="zh-CN" dirty="0"/>
              <a:t>But we can find a “twin” to treat differently</a:t>
            </a:r>
          </a:p>
          <a:p>
            <a:r>
              <a:rPr lang="en-US" altLang="zh-CN" dirty="0"/>
              <a:t>Idea of Matching</a:t>
            </a:r>
          </a:p>
          <a:p>
            <a:pPr lvl="1"/>
            <a:r>
              <a:rPr lang="en-US" altLang="zh-CN" dirty="0"/>
              <a:t>Find a pair of similar individuals (“twins”) in treatment/control group respectively, and compare their outcome</a:t>
            </a:r>
            <a:endParaRPr lang="zh-CN" altLang="en-US" dirty="0"/>
          </a:p>
        </p:txBody>
      </p:sp>
      <p:sp>
        <p:nvSpPr>
          <p:cNvPr id="4" name="灯片编号占位符 3">
            <a:extLst>
              <a:ext uri="{FF2B5EF4-FFF2-40B4-BE49-F238E27FC236}">
                <a16:creationId xmlns:a16="http://schemas.microsoft.com/office/drawing/2014/main" id="{8CE1F5C7-8E62-A80C-B274-708F7869D6AC}"/>
              </a:ext>
            </a:extLst>
          </p:cNvPr>
          <p:cNvSpPr>
            <a:spLocks noGrp="1"/>
          </p:cNvSpPr>
          <p:nvPr>
            <p:ph type="sldNum" sz="quarter" idx="12"/>
          </p:nvPr>
        </p:nvSpPr>
        <p:spPr/>
        <p:txBody>
          <a:bodyPr/>
          <a:lstStyle/>
          <a:p>
            <a:fld id="{7F09DE3E-07AD-45EB-9F3A-95C513257F17}" type="slidenum">
              <a:rPr lang="zh-CN" altLang="en-US" smtClean="0"/>
              <a:pPr/>
              <a:t>21</a:t>
            </a:fld>
            <a:r>
              <a:rPr lang="en-US" altLang="zh-CN"/>
              <a:t>/40</a:t>
            </a:r>
            <a:endParaRPr lang="zh-CN" altLang="en-US" dirty="0"/>
          </a:p>
        </p:txBody>
      </p:sp>
    </p:spTree>
    <p:extLst>
      <p:ext uri="{BB962C8B-B14F-4D97-AF65-F5344CB8AC3E}">
        <p14:creationId xmlns:p14="http://schemas.microsoft.com/office/powerpoint/2010/main" val="373411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9F9DEE-4A86-89FB-F7EB-22CD88E36FFB}"/>
              </a:ext>
            </a:extLst>
          </p:cNvPr>
          <p:cNvSpPr>
            <a:spLocks noGrp="1"/>
          </p:cNvSpPr>
          <p:nvPr>
            <p:ph type="title"/>
          </p:nvPr>
        </p:nvSpPr>
        <p:spPr/>
        <p:txBody>
          <a:bodyPr/>
          <a:lstStyle/>
          <a:p>
            <a:r>
              <a:rPr lang="en-US" altLang="zh-CN" dirty="0"/>
              <a:t>Matching (Example)</a:t>
            </a:r>
            <a:endParaRPr lang="zh-CN" altLang="en-US" dirty="0"/>
          </a:p>
        </p:txBody>
      </p:sp>
      <p:sp>
        <p:nvSpPr>
          <p:cNvPr id="3" name="内容占位符 2">
            <a:extLst>
              <a:ext uri="{FF2B5EF4-FFF2-40B4-BE49-F238E27FC236}">
                <a16:creationId xmlns:a16="http://schemas.microsoft.com/office/drawing/2014/main" id="{60986789-E992-BC61-B139-5A9CABD36F51}"/>
              </a:ext>
            </a:extLst>
          </p:cNvPr>
          <p:cNvSpPr>
            <a:spLocks noGrp="1"/>
          </p:cNvSpPr>
          <p:nvPr>
            <p:ph idx="1"/>
          </p:nvPr>
        </p:nvSpPr>
        <p:spPr>
          <a:xfrm>
            <a:off x="838200" y="1825624"/>
            <a:ext cx="5967953" cy="4810845"/>
          </a:xfrm>
        </p:spPr>
        <p:txBody>
          <a:bodyPr>
            <a:normAutofit/>
          </a:bodyPr>
          <a:lstStyle/>
          <a:p>
            <a:r>
              <a:rPr lang="en-US" altLang="zh-CN" dirty="0"/>
              <a:t>Study the effect of education on salary</a:t>
            </a:r>
          </a:p>
          <a:p>
            <a:r>
              <a:rPr lang="en-US" altLang="zh-CN" dirty="0"/>
              <a:t>The Average salary of doctors are fewer than masters!</a:t>
            </a:r>
          </a:p>
          <a:p>
            <a:pPr lvl="1"/>
            <a:r>
              <a:rPr lang="en-US" altLang="zh-CN" dirty="0"/>
              <a:t>1700 / 4 &gt; 800 / 2</a:t>
            </a:r>
          </a:p>
          <a:p>
            <a:pPr lvl="1"/>
            <a:r>
              <a:rPr lang="en-US" altLang="zh-CN" dirty="0"/>
              <a:t>Age is confounder!</a:t>
            </a:r>
          </a:p>
          <a:p>
            <a:r>
              <a:rPr lang="en-US" altLang="zh-CN" dirty="0"/>
              <a:t>Matching on confounders: </a:t>
            </a:r>
          </a:p>
          <a:p>
            <a:pPr lvl="1"/>
            <a:r>
              <a:rPr lang="en-US" altLang="zh-CN" dirty="0"/>
              <a:t>Nearest neighbor: (1-5, 2-6, 3-6, 4-6)</a:t>
            </a:r>
          </a:p>
          <a:p>
            <a:pPr lvl="1"/>
            <a:r>
              <a:rPr lang="en-US" altLang="zh-CN" dirty="0"/>
              <a:t>Estimated causal effect = </a:t>
            </a:r>
          </a:p>
          <a:p>
            <a:pPr marL="457200" lvl="1" indent="0">
              <a:buNone/>
            </a:pPr>
            <a:r>
              <a:rPr lang="en-US" altLang="zh-CN" dirty="0"/>
              <a:t>((250-200)+(550-500)+(550-440)+(550-560)) / 4 = 50 </a:t>
            </a:r>
            <a:r>
              <a:rPr lang="en-US" altLang="zh-CN" b="1" dirty="0">
                <a:solidFill>
                  <a:srgbClr val="FF0000"/>
                </a:solidFill>
              </a:rPr>
              <a:t>&gt; 0</a:t>
            </a:r>
          </a:p>
          <a:p>
            <a:pPr lvl="1"/>
            <a:r>
              <a:rPr lang="en-US" altLang="zh-CN" dirty="0"/>
              <a:t>Education indeed raises salary</a:t>
            </a:r>
            <a:endParaRPr lang="zh-CN" altLang="en-US" dirty="0"/>
          </a:p>
        </p:txBody>
      </p:sp>
      <p:graphicFrame>
        <p:nvGraphicFramePr>
          <p:cNvPr id="4" name="表格 4">
            <a:extLst>
              <a:ext uri="{FF2B5EF4-FFF2-40B4-BE49-F238E27FC236}">
                <a16:creationId xmlns:a16="http://schemas.microsoft.com/office/drawing/2014/main" id="{FE707D1C-FD1B-A69C-0D1A-2E13E6EEDF9A}"/>
              </a:ext>
            </a:extLst>
          </p:cNvPr>
          <p:cNvGraphicFramePr>
            <a:graphicFrameLocks noGrp="1"/>
          </p:cNvGraphicFramePr>
          <p:nvPr>
            <p:extLst>
              <p:ext uri="{D42A27DB-BD31-4B8C-83A1-F6EECF244321}">
                <p14:modId xmlns:p14="http://schemas.microsoft.com/office/powerpoint/2010/main" val="4163714780"/>
              </p:ext>
            </p:extLst>
          </p:nvPr>
        </p:nvGraphicFramePr>
        <p:xfrm>
          <a:off x="7126664" y="2020094"/>
          <a:ext cx="4845376" cy="2773680"/>
        </p:xfrm>
        <a:graphic>
          <a:graphicData uri="http://schemas.openxmlformats.org/drawingml/2006/table">
            <a:tbl>
              <a:tblPr firstRow="1" bandRow="1">
                <a:tableStyleId>{5C22544A-7EE6-4342-B048-85BDC9FD1C3A}</a:tableStyleId>
              </a:tblPr>
              <a:tblGrid>
                <a:gridCol w="719962">
                  <a:extLst>
                    <a:ext uri="{9D8B030D-6E8A-4147-A177-3AD203B41FA5}">
                      <a16:colId xmlns:a16="http://schemas.microsoft.com/office/drawing/2014/main" val="3469848113"/>
                    </a:ext>
                  </a:extLst>
                </a:gridCol>
                <a:gridCol w="1702726">
                  <a:extLst>
                    <a:ext uri="{9D8B030D-6E8A-4147-A177-3AD203B41FA5}">
                      <a16:colId xmlns:a16="http://schemas.microsoft.com/office/drawing/2014/main" val="2991715882"/>
                    </a:ext>
                  </a:extLst>
                </a:gridCol>
                <a:gridCol w="1211344">
                  <a:extLst>
                    <a:ext uri="{9D8B030D-6E8A-4147-A177-3AD203B41FA5}">
                      <a16:colId xmlns:a16="http://schemas.microsoft.com/office/drawing/2014/main" val="3143442454"/>
                    </a:ext>
                  </a:extLst>
                </a:gridCol>
                <a:gridCol w="1211344">
                  <a:extLst>
                    <a:ext uri="{9D8B030D-6E8A-4147-A177-3AD203B41FA5}">
                      <a16:colId xmlns:a16="http://schemas.microsoft.com/office/drawing/2014/main" val="2665657717"/>
                    </a:ext>
                  </a:extLst>
                </a:gridCol>
              </a:tblGrid>
              <a:tr h="370840">
                <a:tc>
                  <a:txBody>
                    <a:bodyPr/>
                    <a:lstStyle/>
                    <a:p>
                      <a:pPr algn="ctr"/>
                      <a:r>
                        <a:rPr lang="en-US" altLang="zh-CN" sz="2000" dirty="0"/>
                        <a:t>id</a:t>
                      </a:r>
                      <a:endParaRPr lang="zh-CN" altLang="en-US" sz="2000" dirty="0"/>
                    </a:p>
                  </a:txBody>
                  <a:tcPr/>
                </a:tc>
                <a:tc>
                  <a:txBody>
                    <a:bodyPr/>
                    <a:lstStyle/>
                    <a:p>
                      <a:pPr algn="ctr"/>
                      <a:r>
                        <a:rPr lang="en-US" altLang="zh-CN" sz="2000" dirty="0"/>
                        <a:t>Education (T)</a:t>
                      </a:r>
                      <a:endParaRPr lang="zh-CN" altLang="en-US" sz="2000" dirty="0"/>
                    </a:p>
                  </a:txBody>
                  <a:tcPr/>
                </a:tc>
                <a:tc>
                  <a:txBody>
                    <a:bodyPr/>
                    <a:lstStyle/>
                    <a:p>
                      <a:pPr algn="ctr"/>
                      <a:r>
                        <a:rPr lang="en-US" altLang="zh-CN" sz="2000" dirty="0"/>
                        <a:t>Age (Z)</a:t>
                      </a:r>
                      <a:endParaRPr lang="zh-CN" altLang="en-US" sz="2000" dirty="0"/>
                    </a:p>
                  </a:txBody>
                  <a:tcPr/>
                </a:tc>
                <a:tc>
                  <a:txBody>
                    <a:bodyPr/>
                    <a:lstStyle/>
                    <a:p>
                      <a:pPr algn="ctr"/>
                      <a:r>
                        <a:rPr lang="en-US" altLang="zh-CN" sz="2000" dirty="0"/>
                        <a:t>Salary(Y)</a:t>
                      </a:r>
                      <a:endParaRPr lang="zh-CN" altLang="en-US" sz="2000" dirty="0"/>
                    </a:p>
                  </a:txBody>
                  <a:tcPr/>
                </a:tc>
                <a:extLst>
                  <a:ext uri="{0D108BD9-81ED-4DB2-BD59-A6C34878D82A}">
                    <a16:rowId xmlns:a16="http://schemas.microsoft.com/office/drawing/2014/main" val="2712587655"/>
                  </a:ext>
                </a:extLst>
              </a:tr>
              <a:tr h="370840">
                <a:tc>
                  <a:txBody>
                    <a:bodyPr/>
                    <a:lstStyle/>
                    <a:p>
                      <a:pPr algn="ctr"/>
                      <a:r>
                        <a:rPr lang="en-US" altLang="zh-CN" sz="2000" dirty="0"/>
                        <a:t>1</a:t>
                      </a:r>
                      <a:endParaRPr lang="zh-CN" altLang="en-US" sz="2000" dirty="0"/>
                    </a:p>
                  </a:txBody>
                  <a:tcPr/>
                </a:tc>
                <a:tc>
                  <a:txBody>
                    <a:bodyPr/>
                    <a:lstStyle/>
                    <a:p>
                      <a:pPr algn="ctr"/>
                      <a:r>
                        <a:rPr lang="en-US" altLang="zh-CN" sz="2000" dirty="0"/>
                        <a:t>master</a:t>
                      </a:r>
                      <a:endParaRPr lang="zh-CN" altLang="en-US" sz="2000" dirty="0"/>
                    </a:p>
                  </a:txBody>
                  <a:tcPr/>
                </a:tc>
                <a:tc>
                  <a:txBody>
                    <a:bodyPr/>
                    <a:lstStyle/>
                    <a:p>
                      <a:pPr algn="ctr"/>
                      <a:r>
                        <a:rPr lang="en-US" altLang="zh-CN" sz="2000" dirty="0"/>
                        <a:t>30</a:t>
                      </a:r>
                      <a:endParaRPr lang="zh-CN" altLang="en-US" sz="2000" dirty="0"/>
                    </a:p>
                  </a:txBody>
                  <a:tcPr/>
                </a:tc>
                <a:tc>
                  <a:txBody>
                    <a:bodyPr/>
                    <a:lstStyle/>
                    <a:p>
                      <a:pPr algn="ctr"/>
                      <a:r>
                        <a:rPr lang="en-US" altLang="zh-CN" sz="2000" dirty="0"/>
                        <a:t>200</a:t>
                      </a:r>
                      <a:endParaRPr lang="zh-CN" altLang="en-US" sz="2000" dirty="0"/>
                    </a:p>
                  </a:txBody>
                  <a:tcPr/>
                </a:tc>
                <a:extLst>
                  <a:ext uri="{0D108BD9-81ED-4DB2-BD59-A6C34878D82A}">
                    <a16:rowId xmlns:a16="http://schemas.microsoft.com/office/drawing/2014/main" val="703805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2</a:t>
                      </a:r>
                      <a:endParaRPr lang="zh-CN" altLang="en-US" sz="2000" dirty="0"/>
                    </a:p>
                  </a:txBody>
                  <a:tcPr/>
                </a:tc>
                <a:tc>
                  <a:txBody>
                    <a:bodyPr/>
                    <a:lstStyle/>
                    <a:p>
                      <a:pPr algn="ctr"/>
                      <a:r>
                        <a:rPr lang="en-US" altLang="zh-CN" sz="2000" dirty="0"/>
                        <a:t>master</a:t>
                      </a:r>
                      <a:endParaRPr lang="zh-CN" altLang="en-US" sz="2000" dirty="0"/>
                    </a:p>
                  </a:txBody>
                  <a:tcPr/>
                </a:tc>
                <a:tc>
                  <a:txBody>
                    <a:bodyPr/>
                    <a:lstStyle/>
                    <a:p>
                      <a:pPr algn="ctr"/>
                      <a:r>
                        <a:rPr lang="en-US" altLang="zh-CN" sz="2000" dirty="0"/>
                        <a:t>35</a:t>
                      </a:r>
                      <a:endParaRPr lang="zh-CN" altLang="en-US" sz="2000" dirty="0"/>
                    </a:p>
                  </a:txBody>
                  <a:tcPr/>
                </a:tc>
                <a:tc>
                  <a:txBody>
                    <a:bodyPr/>
                    <a:lstStyle/>
                    <a:p>
                      <a:pPr algn="ctr"/>
                      <a:r>
                        <a:rPr lang="en-US" altLang="zh-CN" sz="2000" dirty="0"/>
                        <a:t>500</a:t>
                      </a:r>
                      <a:endParaRPr lang="zh-CN" altLang="en-US" sz="2000" dirty="0"/>
                    </a:p>
                  </a:txBody>
                  <a:tcPr/>
                </a:tc>
                <a:extLst>
                  <a:ext uri="{0D108BD9-81ED-4DB2-BD59-A6C34878D82A}">
                    <a16:rowId xmlns:a16="http://schemas.microsoft.com/office/drawing/2014/main" val="25827752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3</a:t>
                      </a:r>
                      <a:endParaRPr lang="zh-CN" altLang="en-US" sz="2000" dirty="0"/>
                    </a:p>
                  </a:txBody>
                  <a:tcPr/>
                </a:tc>
                <a:tc>
                  <a:txBody>
                    <a:bodyPr/>
                    <a:lstStyle/>
                    <a:p>
                      <a:pPr algn="ctr"/>
                      <a:r>
                        <a:rPr lang="en-US" altLang="zh-CN" sz="2000" dirty="0"/>
                        <a:t>master</a:t>
                      </a:r>
                      <a:endParaRPr lang="zh-CN" altLang="en-US" sz="2000" dirty="0"/>
                    </a:p>
                  </a:txBody>
                  <a:tcPr/>
                </a:tc>
                <a:tc>
                  <a:txBody>
                    <a:bodyPr/>
                    <a:lstStyle/>
                    <a:p>
                      <a:pPr algn="ctr"/>
                      <a:r>
                        <a:rPr lang="en-US" altLang="zh-CN" sz="2000" dirty="0"/>
                        <a:t>34</a:t>
                      </a:r>
                      <a:endParaRPr lang="zh-CN" altLang="en-US" sz="2000" dirty="0"/>
                    </a:p>
                  </a:txBody>
                  <a:tcPr/>
                </a:tc>
                <a:tc>
                  <a:txBody>
                    <a:bodyPr/>
                    <a:lstStyle/>
                    <a:p>
                      <a:pPr algn="ctr"/>
                      <a:r>
                        <a:rPr lang="en-US" altLang="zh-CN" sz="2000" dirty="0"/>
                        <a:t>440</a:t>
                      </a:r>
                      <a:endParaRPr lang="zh-CN" altLang="en-US" sz="2000" dirty="0"/>
                    </a:p>
                  </a:txBody>
                  <a:tcPr/>
                </a:tc>
                <a:extLst>
                  <a:ext uri="{0D108BD9-81ED-4DB2-BD59-A6C34878D82A}">
                    <a16:rowId xmlns:a16="http://schemas.microsoft.com/office/drawing/2014/main" val="361633890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4</a:t>
                      </a:r>
                      <a:endParaRPr lang="zh-CN" altLang="en-US" sz="2000" dirty="0"/>
                    </a:p>
                  </a:txBody>
                  <a:tcPr/>
                </a:tc>
                <a:tc>
                  <a:txBody>
                    <a:bodyPr/>
                    <a:lstStyle/>
                    <a:p>
                      <a:pPr algn="ctr"/>
                      <a:r>
                        <a:rPr lang="en-US" altLang="zh-CN" sz="2000" dirty="0"/>
                        <a:t>master</a:t>
                      </a:r>
                      <a:endParaRPr lang="zh-CN" altLang="en-US" sz="2000" dirty="0"/>
                    </a:p>
                  </a:txBody>
                  <a:tcPr/>
                </a:tc>
                <a:tc>
                  <a:txBody>
                    <a:bodyPr/>
                    <a:lstStyle/>
                    <a:p>
                      <a:pPr algn="ctr"/>
                      <a:r>
                        <a:rPr lang="en-US" altLang="zh-CN" sz="2000" dirty="0"/>
                        <a:t>36</a:t>
                      </a:r>
                      <a:endParaRPr lang="zh-CN" altLang="en-US" sz="2000" dirty="0"/>
                    </a:p>
                  </a:txBody>
                  <a:tcPr/>
                </a:tc>
                <a:tc>
                  <a:txBody>
                    <a:bodyPr/>
                    <a:lstStyle/>
                    <a:p>
                      <a:pPr algn="ctr"/>
                      <a:r>
                        <a:rPr lang="en-US" altLang="zh-CN" sz="2000" dirty="0"/>
                        <a:t>560</a:t>
                      </a:r>
                      <a:endParaRPr lang="zh-CN" altLang="en-US" sz="2000" dirty="0"/>
                    </a:p>
                  </a:txBody>
                  <a:tcPr/>
                </a:tc>
                <a:extLst>
                  <a:ext uri="{0D108BD9-81ED-4DB2-BD59-A6C34878D82A}">
                    <a16:rowId xmlns:a16="http://schemas.microsoft.com/office/drawing/2014/main" val="27048369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5</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doctor</a:t>
                      </a:r>
                      <a:endParaRPr lang="zh-CN" altLang="en-US" sz="2000" dirty="0"/>
                    </a:p>
                  </a:txBody>
                  <a:tcPr/>
                </a:tc>
                <a:tc>
                  <a:txBody>
                    <a:bodyPr/>
                    <a:lstStyle/>
                    <a:p>
                      <a:pPr algn="ctr"/>
                      <a:r>
                        <a:rPr lang="en-US" altLang="zh-CN" sz="2000" dirty="0"/>
                        <a:t>30</a:t>
                      </a:r>
                      <a:endParaRPr lang="zh-CN" altLang="en-US" sz="2000" dirty="0"/>
                    </a:p>
                  </a:txBody>
                  <a:tcPr/>
                </a:tc>
                <a:tc>
                  <a:txBody>
                    <a:bodyPr/>
                    <a:lstStyle/>
                    <a:p>
                      <a:pPr algn="ctr"/>
                      <a:r>
                        <a:rPr lang="en-US" altLang="zh-CN" sz="2000" dirty="0"/>
                        <a:t>250</a:t>
                      </a:r>
                      <a:endParaRPr lang="zh-CN" altLang="en-US" sz="2000" dirty="0"/>
                    </a:p>
                  </a:txBody>
                  <a:tcPr/>
                </a:tc>
                <a:extLst>
                  <a:ext uri="{0D108BD9-81ED-4DB2-BD59-A6C34878D82A}">
                    <a16:rowId xmlns:a16="http://schemas.microsoft.com/office/drawing/2014/main" val="1628489389"/>
                  </a:ext>
                </a:extLst>
              </a:tr>
              <a:tr h="370840">
                <a:tc>
                  <a:txBody>
                    <a:bodyPr/>
                    <a:lstStyle/>
                    <a:p>
                      <a:pPr algn="ctr"/>
                      <a:r>
                        <a:rPr lang="en-US" altLang="zh-CN" sz="2000" dirty="0"/>
                        <a:t>6</a:t>
                      </a:r>
                      <a:endParaRPr lang="zh-CN" altLang="en-US" sz="2000" dirty="0"/>
                    </a:p>
                  </a:txBody>
                  <a:tcPr/>
                </a:tc>
                <a:tc>
                  <a:txBody>
                    <a:bodyPr/>
                    <a:lstStyle/>
                    <a:p>
                      <a:pPr algn="ctr"/>
                      <a:r>
                        <a:rPr lang="en-US" altLang="zh-CN" sz="2000" dirty="0"/>
                        <a:t>doctor</a:t>
                      </a:r>
                      <a:endParaRPr lang="zh-CN" altLang="en-US" sz="2000" dirty="0"/>
                    </a:p>
                  </a:txBody>
                  <a:tcPr/>
                </a:tc>
                <a:tc>
                  <a:txBody>
                    <a:bodyPr/>
                    <a:lstStyle/>
                    <a:p>
                      <a:pPr algn="ctr"/>
                      <a:r>
                        <a:rPr lang="en-US" altLang="zh-CN" sz="2000" dirty="0"/>
                        <a:t>35</a:t>
                      </a:r>
                      <a:endParaRPr lang="zh-CN" altLang="en-US" sz="2000" dirty="0"/>
                    </a:p>
                  </a:txBody>
                  <a:tcPr/>
                </a:tc>
                <a:tc>
                  <a:txBody>
                    <a:bodyPr/>
                    <a:lstStyle/>
                    <a:p>
                      <a:pPr algn="ctr"/>
                      <a:r>
                        <a:rPr lang="en-US" altLang="zh-CN" sz="2000" dirty="0"/>
                        <a:t>550</a:t>
                      </a:r>
                      <a:endParaRPr lang="zh-CN" altLang="en-US" sz="2000" dirty="0"/>
                    </a:p>
                  </a:txBody>
                  <a:tcPr/>
                </a:tc>
                <a:extLst>
                  <a:ext uri="{0D108BD9-81ED-4DB2-BD59-A6C34878D82A}">
                    <a16:rowId xmlns:a16="http://schemas.microsoft.com/office/drawing/2014/main" val="3645303446"/>
                  </a:ext>
                </a:extLst>
              </a:tr>
            </a:tbl>
          </a:graphicData>
        </a:graphic>
      </p:graphicFrame>
      <p:sp>
        <p:nvSpPr>
          <p:cNvPr id="5" name="灯片编号占位符 4">
            <a:extLst>
              <a:ext uri="{FF2B5EF4-FFF2-40B4-BE49-F238E27FC236}">
                <a16:creationId xmlns:a16="http://schemas.microsoft.com/office/drawing/2014/main" id="{745B0074-EDF2-31FF-4339-F0054C3BF7C5}"/>
              </a:ext>
            </a:extLst>
          </p:cNvPr>
          <p:cNvSpPr>
            <a:spLocks noGrp="1"/>
          </p:cNvSpPr>
          <p:nvPr>
            <p:ph type="sldNum" sz="quarter" idx="12"/>
          </p:nvPr>
        </p:nvSpPr>
        <p:spPr/>
        <p:txBody>
          <a:bodyPr/>
          <a:lstStyle/>
          <a:p>
            <a:fld id="{7F09DE3E-07AD-45EB-9F3A-95C513257F17}" type="slidenum">
              <a:rPr lang="zh-CN" altLang="en-US" smtClean="0"/>
              <a:pPr/>
              <a:t>22</a:t>
            </a:fld>
            <a:r>
              <a:rPr lang="en-US" altLang="zh-CN"/>
              <a:t>/40</a:t>
            </a:r>
            <a:endParaRPr lang="zh-CN" altLang="en-US" dirty="0"/>
          </a:p>
        </p:txBody>
      </p:sp>
    </p:spTree>
    <p:extLst>
      <p:ext uri="{BB962C8B-B14F-4D97-AF65-F5344CB8AC3E}">
        <p14:creationId xmlns:p14="http://schemas.microsoft.com/office/powerpoint/2010/main" val="53714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A9D58E-4E1E-14E0-713C-42B3F69187D5}"/>
              </a:ext>
            </a:extLst>
          </p:cNvPr>
          <p:cNvSpPr>
            <a:spLocks noGrp="1"/>
          </p:cNvSpPr>
          <p:nvPr>
            <p:ph type="title"/>
          </p:nvPr>
        </p:nvSpPr>
        <p:spPr/>
        <p:txBody>
          <a:bodyPr/>
          <a:lstStyle/>
          <a:p>
            <a:r>
              <a:rPr lang="en-US" altLang="zh-CN" dirty="0"/>
              <a:t>Quiz: Confounder </a:t>
            </a:r>
            <a:endParaRPr lang="zh-CN" altLang="en-US" dirty="0"/>
          </a:p>
        </p:txBody>
      </p:sp>
      <p:sp>
        <p:nvSpPr>
          <p:cNvPr id="3" name="内容占位符 2">
            <a:extLst>
              <a:ext uri="{FF2B5EF4-FFF2-40B4-BE49-F238E27FC236}">
                <a16:creationId xmlns:a16="http://schemas.microsoft.com/office/drawing/2014/main" id="{B6114706-7411-368F-25C3-4A8842C47757}"/>
              </a:ext>
            </a:extLst>
          </p:cNvPr>
          <p:cNvSpPr>
            <a:spLocks noGrp="1"/>
          </p:cNvSpPr>
          <p:nvPr>
            <p:ph idx="1"/>
          </p:nvPr>
        </p:nvSpPr>
        <p:spPr/>
        <p:txBody>
          <a:bodyPr/>
          <a:lstStyle/>
          <a:p>
            <a:r>
              <a:rPr lang="en-US" altLang="zh-CN" dirty="0"/>
              <a:t>Admission Gender Bias in XX University</a:t>
            </a:r>
          </a:p>
          <a:p>
            <a:endParaRPr lang="en-US" altLang="zh-CN" dirty="0"/>
          </a:p>
          <a:p>
            <a:endParaRPr lang="en-US" altLang="zh-CN" dirty="0"/>
          </a:p>
          <a:p>
            <a:endParaRPr lang="en-US" altLang="zh-CN" dirty="0"/>
          </a:p>
          <a:p>
            <a:endParaRPr lang="en-US" altLang="zh-CN" dirty="0"/>
          </a:p>
          <a:p>
            <a:r>
              <a:rPr lang="en-US" altLang="zh-CN" dirty="0"/>
              <a:t>Which variable is the treatment, outcome and the confounder?</a:t>
            </a:r>
          </a:p>
          <a:p>
            <a:pPr lvl="1"/>
            <a:r>
              <a:rPr lang="en-US" altLang="zh-CN" dirty="0"/>
              <a:t>Treatment: Gender</a:t>
            </a:r>
          </a:p>
          <a:p>
            <a:pPr lvl="1"/>
            <a:r>
              <a:rPr lang="en-US" altLang="zh-CN" dirty="0"/>
              <a:t>Outcome: Admission Rate</a:t>
            </a:r>
          </a:p>
          <a:p>
            <a:pPr lvl="1"/>
            <a:r>
              <a:rPr lang="en-US" altLang="zh-CN" dirty="0"/>
              <a:t>Confounder: Department</a:t>
            </a:r>
          </a:p>
          <a:p>
            <a:endParaRPr lang="zh-CN" altLang="en-US" dirty="0"/>
          </a:p>
        </p:txBody>
      </p:sp>
      <p:graphicFrame>
        <p:nvGraphicFramePr>
          <p:cNvPr id="4" name="表格 4">
            <a:extLst>
              <a:ext uri="{FF2B5EF4-FFF2-40B4-BE49-F238E27FC236}">
                <a16:creationId xmlns:a16="http://schemas.microsoft.com/office/drawing/2014/main" id="{C49E6738-76D7-26FA-043D-B1A566C9E051}"/>
              </a:ext>
            </a:extLst>
          </p:cNvPr>
          <p:cNvGraphicFramePr>
            <a:graphicFrameLocks noGrp="1"/>
          </p:cNvGraphicFramePr>
          <p:nvPr>
            <p:extLst>
              <p:ext uri="{D42A27DB-BD31-4B8C-83A1-F6EECF244321}">
                <p14:modId xmlns:p14="http://schemas.microsoft.com/office/powerpoint/2010/main" val="670873216"/>
              </p:ext>
            </p:extLst>
          </p:nvPr>
        </p:nvGraphicFramePr>
        <p:xfrm>
          <a:off x="1923068" y="2436463"/>
          <a:ext cx="8661140" cy="1854200"/>
        </p:xfrm>
        <a:graphic>
          <a:graphicData uri="http://schemas.openxmlformats.org/drawingml/2006/table">
            <a:tbl>
              <a:tblPr firstRow="1" bandRow="1">
                <a:tableStyleId>{5C22544A-7EE6-4342-B048-85BDC9FD1C3A}</a:tableStyleId>
              </a:tblPr>
              <a:tblGrid>
                <a:gridCol w="2121031">
                  <a:extLst>
                    <a:ext uri="{9D8B030D-6E8A-4147-A177-3AD203B41FA5}">
                      <a16:colId xmlns:a16="http://schemas.microsoft.com/office/drawing/2014/main" val="2680257707"/>
                    </a:ext>
                  </a:extLst>
                </a:gridCol>
                <a:gridCol w="1659117">
                  <a:extLst>
                    <a:ext uri="{9D8B030D-6E8A-4147-A177-3AD203B41FA5}">
                      <a16:colId xmlns:a16="http://schemas.microsoft.com/office/drawing/2014/main" val="2504074525"/>
                    </a:ext>
                  </a:extLst>
                </a:gridCol>
                <a:gridCol w="1696825">
                  <a:extLst>
                    <a:ext uri="{9D8B030D-6E8A-4147-A177-3AD203B41FA5}">
                      <a16:colId xmlns:a16="http://schemas.microsoft.com/office/drawing/2014/main" val="2765413764"/>
                    </a:ext>
                  </a:extLst>
                </a:gridCol>
                <a:gridCol w="1602557">
                  <a:extLst>
                    <a:ext uri="{9D8B030D-6E8A-4147-A177-3AD203B41FA5}">
                      <a16:colId xmlns:a16="http://schemas.microsoft.com/office/drawing/2014/main" val="1082635173"/>
                    </a:ext>
                  </a:extLst>
                </a:gridCol>
                <a:gridCol w="1581610">
                  <a:extLst>
                    <a:ext uri="{9D8B030D-6E8A-4147-A177-3AD203B41FA5}">
                      <a16:colId xmlns:a16="http://schemas.microsoft.com/office/drawing/2014/main" val="4101345231"/>
                    </a:ext>
                  </a:extLst>
                </a:gridCol>
              </a:tblGrid>
              <a:tr h="370840">
                <a:tc rowSpan="2">
                  <a:txBody>
                    <a:bodyPr/>
                    <a:lstStyle/>
                    <a:p>
                      <a:pPr algn="ctr"/>
                      <a:r>
                        <a:rPr lang="en-US" altLang="zh-CN" dirty="0"/>
                        <a:t>Department</a:t>
                      </a:r>
                      <a:endParaRPr lang="zh-CN" altLang="en-US" dirty="0"/>
                    </a:p>
                  </a:txBody>
                  <a:tcPr anchor="ctr"/>
                </a:tc>
                <a:tc gridSpan="2">
                  <a:txBody>
                    <a:bodyPr/>
                    <a:lstStyle/>
                    <a:p>
                      <a:pPr algn="ctr"/>
                      <a:r>
                        <a:rPr lang="en-US" altLang="zh-CN" dirty="0"/>
                        <a:t>Men</a:t>
                      </a:r>
                      <a:endParaRPr lang="zh-CN" altLang="en-US" dirty="0"/>
                    </a:p>
                  </a:txBody>
                  <a:tcPr/>
                </a:tc>
                <a:tc hMerge="1">
                  <a:txBody>
                    <a:bodyPr/>
                    <a:lstStyle/>
                    <a:p>
                      <a:endParaRPr lang="zh-CN" altLang="en-US" dirty="0"/>
                    </a:p>
                  </a:txBody>
                  <a:tcPr/>
                </a:tc>
                <a:tc gridSpan="2">
                  <a:txBody>
                    <a:bodyPr/>
                    <a:lstStyle/>
                    <a:p>
                      <a:pPr algn="ctr"/>
                      <a:r>
                        <a:rPr lang="en-US" altLang="zh-CN" dirty="0"/>
                        <a:t>Women</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1588207701"/>
                  </a:ext>
                </a:extLst>
              </a:tr>
              <a:tr h="370840">
                <a:tc vMerge="1">
                  <a:txBody>
                    <a:bodyPr/>
                    <a:lstStyle/>
                    <a:p>
                      <a:endParaRPr lang="zh-CN" altLang="en-US" dirty="0"/>
                    </a:p>
                  </a:txBody>
                  <a:tcPr/>
                </a:tc>
                <a:tc>
                  <a:txBody>
                    <a:bodyPr/>
                    <a:lstStyle/>
                    <a:p>
                      <a:pPr algn="ctr"/>
                      <a:r>
                        <a:rPr lang="en-US" altLang="zh-CN" dirty="0"/>
                        <a:t>Applicants</a:t>
                      </a:r>
                      <a:endParaRPr lang="zh-CN" altLang="en-US" dirty="0"/>
                    </a:p>
                  </a:txBody>
                  <a:tcPr/>
                </a:tc>
                <a:tc>
                  <a:txBody>
                    <a:bodyPr/>
                    <a:lstStyle/>
                    <a:p>
                      <a:pPr algn="ctr"/>
                      <a:r>
                        <a:rPr lang="en-US" altLang="zh-CN" dirty="0"/>
                        <a:t>Admitted</a:t>
                      </a:r>
                      <a:endParaRPr lang="zh-CN" altLang="en-US" dirty="0"/>
                    </a:p>
                  </a:txBody>
                  <a:tcPr/>
                </a:tc>
                <a:tc>
                  <a:txBody>
                    <a:bodyPr/>
                    <a:lstStyle/>
                    <a:p>
                      <a:pPr algn="ctr"/>
                      <a:r>
                        <a:rPr lang="en-US" altLang="zh-CN" dirty="0"/>
                        <a:t>Applicants</a:t>
                      </a:r>
                      <a:endParaRPr lang="zh-CN" altLang="en-US" dirty="0"/>
                    </a:p>
                  </a:txBody>
                  <a:tcPr/>
                </a:tc>
                <a:tc>
                  <a:txBody>
                    <a:bodyPr/>
                    <a:lstStyle/>
                    <a:p>
                      <a:pPr algn="ctr"/>
                      <a:r>
                        <a:rPr lang="en-US" altLang="zh-CN" dirty="0"/>
                        <a:t>Admitted</a:t>
                      </a:r>
                      <a:endParaRPr lang="zh-CN" altLang="en-US" dirty="0"/>
                    </a:p>
                  </a:txBody>
                  <a:tcPr/>
                </a:tc>
                <a:extLst>
                  <a:ext uri="{0D108BD9-81ED-4DB2-BD59-A6C34878D82A}">
                    <a16:rowId xmlns:a16="http://schemas.microsoft.com/office/drawing/2014/main" val="2577700513"/>
                  </a:ext>
                </a:extLst>
              </a:tr>
              <a:tr h="370840">
                <a:tc>
                  <a:txBody>
                    <a:bodyPr/>
                    <a:lstStyle/>
                    <a:p>
                      <a:r>
                        <a:rPr lang="en-US" altLang="zh-CN" dirty="0"/>
                        <a:t>Social Science</a:t>
                      </a:r>
                      <a:endParaRPr lang="zh-CN" altLang="en-US" dirty="0"/>
                    </a:p>
                  </a:txBody>
                  <a:tcPr>
                    <a:lnB w="12700" cap="flat" cmpd="sng" algn="ctr">
                      <a:noFill/>
                      <a:prstDash val="solid"/>
                      <a:round/>
                      <a:headEnd type="none" w="med" len="med"/>
                      <a:tailEnd type="none" w="med" len="med"/>
                    </a:lnB>
                  </a:tcPr>
                </a:tc>
                <a:tc>
                  <a:txBody>
                    <a:bodyPr/>
                    <a:lstStyle/>
                    <a:p>
                      <a:pPr algn="ctr"/>
                      <a:r>
                        <a:rPr lang="en-US" altLang="zh-CN" dirty="0"/>
                        <a:t>100</a:t>
                      </a:r>
                      <a:endParaRPr lang="zh-CN" altLang="en-US" dirty="0"/>
                    </a:p>
                  </a:txBody>
                  <a:tcPr>
                    <a:lnB w="12700" cap="flat" cmpd="sng" algn="ctr">
                      <a:noFill/>
                      <a:prstDash val="solid"/>
                      <a:round/>
                      <a:headEnd type="none" w="med" len="med"/>
                      <a:tailEnd type="none" w="med" len="med"/>
                    </a:lnB>
                  </a:tcPr>
                </a:tc>
                <a:tc>
                  <a:txBody>
                    <a:bodyPr/>
                    <a:lstStyle/>
                    <a:p>
                      <a:pPr algn="ctr"/>
                      <a:r>
                        <a:rPr lang="en-US" altLang="zh-CN" dirty="0"/>
                        <a:t>10%</a:t>
                      </a:r>
                      <a:endParaRPr lang="zh-CN" altLang="en-US" dirty="0"/>
                    </a:p>
                  </a:txBody>
                  <a:tcPr>
                    <a:lnB w="12700" cap="flat" cmpd="sng" algn="ctr">
                      <a:noFill/>
                      <a:prstDash val="solid"/>
                      <a:round/>
                      <a:headEnd type="none" w="med" len="med"/>
                      <a:tailEnd type="none" w="med" len="med"/>
                    </a:lnB>
                  </a:tcPr>
                </a:tc>
                <a:tc>
                  <a:txBody>
                    <a:bodyPr/>
                    <a:lstStyle/>
                    <a:p>
                      <a:pPr algn="ctr"/>
                      <a:r>
                        <a:rPr lang="en-US" altLang="zh-CN" b="1" dirty="0"/>
                        <a:t>900</a:t>
                      </a:r>
                      <a:endParaRPr lang="zh-CN" altLang="en-US" b="1" dirty="0"/>
                    </a:p>
                  </a:txBody>
                  <a:tcPr>
                    <a:lnB w="12700" cap="flat" cmpd="sng" algn="ctr">
                      <a:noFill/>
                      <a:prstDash val="solid"/>
                      <a:round/>
                      <a:headEnd type="none" w="med" len="med"/>
                      <a:tailEnd type="none" w="med" len="med"/>
                    </a:lnB>
                  </a:tcPr>
                </a:tc>
                <a:tc>
                  <a:txBody>
                    <a:bodyPr/>
                    <a:lstStyle/>
                    <a:p>
                      <a:pPr algn="ctr"/>
                      <a:r>
                        <a:rPr lang="en-US" altLang="zh-CN" dirty="0"/>
                        <a:t>10%</a:t>
                      </a:r>
                      <a:endParaRPr lang="zh-CN" altLang="en-US" dirty="0"/>
                    </a:p>
                  </a:txBody>
                  <a:tcPr>
                    <a:lnB w="12700" cap="flat" cmpd="sng" algn="ctr">
                      <a:noFill/>
                      <a:prstDash val="solid"/>
                      <a:round/>
                      <a:headEnd type="none" w="med" len="med"/>
                      <a:tailEnd type="none" w="med" len="med"/>
                    </a:lnB>
                  </a:tcPr>
                </a:tc>
                <a:extLst>
                  <a:ext uri="{0D108BD9-81ED-4DB2-BD59-A6C34878D82A}">
                    <a16:rowId xmlns:a16="http://schemas.microsoft.com/office/drawing/2014/main" val="2614575430"/>
                  </a:ext>
                </a:extLst>
              </a:tr>
              <a:tr h="370840">
                <a:tc>
                  <a:txBody>
                    <a:bodyPr/>
                    <a:lstStyle/>
                    <a:p>
                      <a:r>
                        <a:rPr lang="en-US" altLang="zh-CN" dirty="0"/>
                        <a:t>Computer Science</a:t>
                      </a: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t>900</a:t>
                      </a:r>
                      <a:endParaRPr lang="zh-CN" altLang="en-US" b="1"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20%</a:t>
                      </a: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100</a:t>
                      </a: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20%</a:t>
                      </a: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9260010"/>
                  </a:ext>
                </a:extLst>
              </a:tr>
              <a:tr h="370840">
                <a:tc>
                  <a:txBody>
                    <a:bodyPr/>
                    <a:lstStyle/>
                    <a:p>
                      <a:r>
                        <a:rPr lang="en-US" altLang="zh-CN" dirty="0"/>
                        <a:t>Overall</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a:t>1000</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b="1" dirty="0"/>
                        <a:t>18%</a:t>
                      </a:r>
                      <a:endParaRPr lang="zh-CN" altLang="en-US" b="1"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a:t>1000</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a:t>11%</a:t>
                      </a:r>
                      <a:endParaRPr lang="zh-CN" alt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04949077"/>
                  </a:ext>
                </a:extLst>
              </a:tr>
            </a:tbl>
          </a:graphicData>
        </a:graphic>
      </p:graphicFrame>
      <p:sp>
        <p:nvSpPr>
          <p:cNvPr id="5" name="灯片编号占位符 4">
            <a:extLst>
              <a:ext uri="{FF2B5EF4-FFF2-40B4-BE49-F238E27FC236}">
                <a16:creationId xmlns:a16="http://schemas.microsoft.com/office/drawing/2014/main" id="{77B620CB-CC17-BDA9-AB98-9930AF8E92EF}"/>
              </a:ext>
            </a:extLst>
          </p:cNvPr>
          <p:cNvSpPr>
            <a:spLocks noGrp="1"/>
          </p:cNvSpPr>
          <p:nvPr>
            <p:ph type="sldNum" sz="quarter" idx="12"/>
          </p:nvPr>
        </p:nvSpPr>
        <p:spPr/>
        <p:txBody>
          <a:bodyPr/>
          <a:lstStyle/>
          <a:p>
            <a:fld id="{7F09DE3E-07AD-45EB-9F3A-95C513257F17}" type="slidenum">
              <a:rPr lang="zh-CN" altLang="en-US" smtClean="0"/>
              <a:pPr/>
              <a:t>23</a:t>
            </a:fld>
            <a:r>
              <a:rPr lang="en-US" altLang="zh-CN"/>
              <a:t>/40</a:t>
            </a:r>
            <a:endParaRPr lang="zh-CN" altLang="en-US" dirty="0"/>
          </a:p>
        </p:txBody>
      </p:sp>
    </p:spTree>
    <p:extLst>
      <p:ext uri="{BB962C8B-B14F-4D97-AF65-F5344CB8AC3E}">
        <p14:creationId xmlns:p14="http://schemas.microsoft.com/office/powerpoint/2010/main" val="166973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1BFF5-9009-D5CE-DFDC-DC09E7CAD189}"/>
              </a:ext>
            </a:extLst>
          </p:cNvPr>
          <p:cNvSpPr>
            <a:spLocks noGrp="1"/>
          </p:cNvSpPr>
          <p:nvPr>
            <p:ph type="title"/>
          </p:nvPr>
        </p:nvSpPr>
        <p:spPr/>
        <p:txBody>
          <a:bodyPr/>
          <a:lstStyle/>
          <a:p>
            <a:r>
              <a:rPr lang="en-US" altLang="zh-CN" dirty="0"/>
              <a:t>Contents</a:t>
            </a:r>
            <a:endParaRPr lang="zh-CN" altLang="en-US" dirty="0"/>
          </a:p>
        </p:txBody>
      </p:sp>
      <p:sp>
        <p:nvSpPr>
          <p:cNvPr id="3" name="内容占位符 2">
            <a:extLst>
              <a:ext uri="{FF2B5EF4-FFF2-40B4-BE49-F238E27FC236}">
                <a16:creationId xmlns:a16="http://schemas.microsoft.com/office/drawing/2014/main" id="{4C9147A5-8E6C-F639-0CBC-6B0AACD2094E}"/>
              </a:ext>
            </a:extLst>
          </p:cNvPr>
          <p:cNvSpPr>
            <a:spLocks noGrp="1"/>
          </p:cNvSpPr>
          <p:nvPr>
            <p:ph idx="1"/>
          </p:nvPr>
        </p:nvSpPr>
        <p:spPr/>
        <p:txBody>
          <a:bodyPr/>
          <a:lstStyle/>
          <a:p>
            <a:r>
              <a:rPr lang="en-US" altLang="zh-CN" dirty="0">
                <a:solidFill>
                  <a:schemeClr val="bg1">
                    <a:lumMod val="50000"/>
                  </a:schemeClr>
                </a:solidFill>
              </a:rPr>
              <a:t>Motivation</a:t>
            </a:r>
          </a:p>
          <a:p>
            <a:r>
              <a:rPr lang="en-US" altLang="zh-CN" dirty="0">
                <a:solidFill>
                  <a:schemeClr val="bg1">
                    <a:lumMod val="50000"/>
                  </a:schemeClr>
                </a:solidFill>
              </a:rPr>
              <a:t>Methodology</a:t>
            </a:r>
          </a:p>
          <a:p>
            <a:pPr lvl="1"/>
            <a:r>
              <a:rPr lang="en-US" altLang="zh-CN" dirty="0">
                <a:solidFill>
                  <a:schemeClr val="bg1">
                    <a:lumMod val="50000"/>
                  </a:schemeClr>
                </a:solidFill>
              </a:rPr>
              <a:t>Association</a:t>
            </a:r>
          </a:p>
          <a:p>
            <a:pPr lvl="1"/>
            <a:r>
              <a:rPr lang="en-US" altLang="zh-CN" dirty="0">
                <a:solidFill>
                  <a:schemeClr val="bg1">
                    <a:lumMod val="50000"/>
                  </a:schemeClr>
                </a:solidFill>
              </a:rPr>
              <a:t>Causality</a:t>
            </a:r>
          </a:p>
          <a:p>
            <a:r>
              <a:rPr lang="en-US" altLang="zh-CN" dirty="0"/>
              <a:t>Applications in mental health research</a:t>
            </a:r>
          </a:p>
          <a:p>
            <a:r>
              <a:rPr lang="en-US" altLang="zh-CN" dirty="0">
                <a:solidFill>
                  <a:schemeClr val="bg1">
                    <a:lumMod val="50000"/>
                  </a:schemeClr>
                </a:solidFill>
              </a:rPr>
              <a:t>Conclusion</a:t>
            </a:r>
          </a:p>
          <a:p>
            <a:pPr lvl="1"/>
            <a:endParaRPr lang="zh-CN" altLang="en-US" dirty="0"/>
          </a:p>
        </p:txBody>
      </p:sp>
      <p:sp>
        <p:nvSpPr>
          <p:cNvPr id="4" name="灯片编号占位符 3">
            <a:extLst>
              <a:ext uri="{FF2B5EF4-FFF2-40B4-BE49-F238E27FC236}">
                <a16:creationId xmlns:a16="http://schemas.microsoft.com/office/drawing/2014/main" id="{6D7FAC72-6797-050C-17A7-439682B1775E}"/>
              </a:ext>
            </a:extLst>
          </p:cNvPr>
          <p:cNvSpPr>
            <a:spLocks noGrp="1"/>
          </p:cNvSpPr>
          <p:nvPr>
            <p:ph type="sldNum" sz="quarter" idx="12"/>
          </p:nvPr>
        </p:nvSpPr>
        <p:spPr/>
        <p:txBody>
          <a:bodyPr/>
          <a:lstStyle/>
          <a:p>
            <a:fld id="{7F09DE3E-07AD-45EB-9F3A-95C513257F17}" type="slidenum">
              <a:rPr lang="zh-CN" altLang="en-US" smtClean="0"/>
              <a:pPr/>
              <a:t>24</a:t>
            </a:fld>
            <a:r>
              <a:rPr lang="en-US" altLang="zh-CN"/>
              <a:t>/40</a:t>
            </a:r>
            <a:endParaRPr lang="zh-CN" altLang="en-US" dirty="0"/>
          </a:p>
        </p:txBody>
      </p:sp>
    </p:spTree>
    <p:extLst>
      <p:ext uri="{BB962C8B-B14F-4D97-AF65-F5344CB8AC3E}">
        <p14:creationId xmlns:p14="http://schemas.microsoft.com/office/powerpoint/2010/main" val="3076235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1A855-0A00-0882-0317-A394BD26404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3F68E4D-735E-35D7-6E4B-CD2A07F9EFA8}"/>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D4AA51FC-CF91-775A-C65F-16960CFA943E}"/>
              </a:ext>
            </a:extLst>
          </p:cNvPr>
          <p:cNvPicPr>
            <a:picLocks noChangeAspect="1"/>
          </p:cNvPicPr>
          <p:nvPr/>
        </p:nvPicPr>
        <p:blipFill>
          <a:blip r:embed="rId3"/>
          <a:stretch>
            <a:fillRect/>
          </a:stretch>
        </p:blipFill>
        <p:spPr>
          <a:xfrm>
            <a:off x="127754" y="593849"/>
            <a:ext cx="11936491" cy="4067743"/>
          </a:xfrm>
          <a:prstGeom prst="rect">
            <a:avLst/>
          </a:prstGeom>
        </p:spPr>
      </p:pic>
      <p:pic>
        <p:nvPicPr>
          <p:cNvPr id="7" name="图片 6">
            <a:extLst>
              <a:ext uri="{FF2B5EF4-FFF2-40B4-BE49-F238E27FC236}">
                <a16:creationId xmlns:a16="http://schemas.microsoft.com/office/drawing/2014/main" id="{780BC966-CF2F-5EAE-145F-0CA6D6A909CA}"/>
              </a:ext>
            </a:extLst>
          </p:cNvPr>
          <p:cNvPicPr>
            <a:picLocks noChangeAspect="1"/>
          </p:cNvPicPr>
          <p:nvPr/>
        </p:nvPicPr>
        <p:blipFill>
          <a:blip r:embed="rId4"/>
          <a:stretch>
            <a:fillRect/>
          </a:stretch>
        </p:blipFill>
        <p:spPr>
          <a:xfrm>
            <a:off x="504044" y="4791085"/>
            <a:ext cx="5591955" cy="1133633"/>
          </a:xfrm>
          <a:prstGeom prst="rect">
            <a:avLst/>
          </a:prstGeom>
        </p:spPr>
      </p:pic>
      <p:pic>
        <p:nvPicPr>
          <p:cNvPr id="9" name="图片 8">
            <a:extLst>
              <a:ext uri="{FF2B5EF4-FFF2-40B4-BE49-F238E27FC236}">
                <a16:creationId xmlns:a16="http://schemas.microsoft.com/office/drawing/2014/main" id="{11E5DFA6-C988-179A-C6A8-B8FCB42B8C6E}"/>
              </a:ext>
            </a:extLst>
          </p:cNvPr>
          <p:cNvPicPr>
            <a:picLocks noChangeAspect="1"/>
          </p:cNvPicPr>
          <p:nvPr/>
        </p:nvPicPr>
        <p:blipFill>
          <a:blip r:embed="rId5"/>
          <a:stretch>
            <a:fillRect/>
          </a:stretch>
        </p:blipFill>
        <p:spPr>
          <a:xfrm>
            <a:off x="6430155" y="4791085"/>
            <a:ext cx="5382376" cy="676369"/>
          </a:xfrm>
          <a:prstGeom prst="rect">
            <a:avLst/>
          </a:prstGeom>
        </p:spPr>
      </p:pic>
      <p:sp>
        <p:nvSpPr>
          <p:cNvPr id="4" name="灯片编号占位符 3">
            <a:extLst>
              <a:ext uri="{FF2B5EF4-FFF2-40B4-BE49-F238E27FC236}">
                <a16:creationId xmlns:a16="http://schemas.microsoft.com/office/drawing/2014/main" id="{51935B21-7662-A1E2-B929-31442FC3104E}"/>
              </a:ext>
            </a:extLst>
          </p:cNvPr>
          <p:cNvSpPr>
            <a:spLocks noGrp="1"/>
          </p:cNvSpPr>
          <p:nvPr>
            <p:ph type="sldNum" sz="quarter" idx="12"/>
          </p:nvPr>
        </p:nvSpPr>
        <p:spPr/>
        <p:txBody>
          <a:bodyPr/>
          <a:lstStyle/>
          <a:p>
            <a:fld id="{7F09DE3E-07AD-45EB-9F3A-95C513257F17}" type="slidenum">
              <a:rPr lang="zh-CN" altLang="en-US" smtClean="0"/>
              <a:pPr/>
              <a:t>25</a:t>
            </a:fld>
            <a:r>
              <a:rPr lang="en-US" altLang="zh-CN"/>
              <a:t>/40</a:t>
            </a:r>
            <a:endParaRPr lang="zh-CN" altLang="en-US" dirty="0"/>
          </a:p>
        </p:txBody>
      </p:sp>
    </p:spTree>
    <p:extLst>
      <p:ext uri="{BB962C8B-B14F-4D97-AF65-F5344CB8AC3E}">
        <p14:creationId xmlns:p14="http://schemas.microsoft.com/office/powerpoint/2010/main" val="800966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F16C2-8EDB-F682-F617-016DC15D9372}"/>
              </a:ext>
            </a:extLst>
          </p:cNvPr>
          <p:cNvSpPr>
            <a:spLocks noGrp="1"/>
          </p:cNvSpPr>
          <p:nvPr>
            <p:ph type="title"/>
          </p:nvPr>
        </p:nvSpPr>
        <p:spPr/>
        <p:txBody>
          <a:bodyPr/>
          <a:lstStyle/>
          <a:p>
            <a:r>
              <a:rPr lang="en-US" altLang="zh-CN" dirty="0"/>
              <a:t>Overview</a:t>
            </a:r>
            <a:endParaRPr lang="zh-CN" altLang="en-US" dirty="0"/>
          </a:p>
        </p:txBody>
      </p:sp>
      <p:sp>
        <p:nvSpPr>
          <p:cNvPr id="3" name="内容占位符 2">
            <a:extLst>
              <a:ext uri="{FF2B5EF4-FFF2-40B4-BE49-F238E27FC236}">
                <a16:creationId xmlns:a16="http://schemas.microsoft.com/office/drawing/2014/main" id="{5412DB88-5C97-B1B9-2A3B-AB9A0D04E064}"/>
              </a:ext>
            </a:extLst>
          </p:cNvPr>
          <p:cNvSpPr>
            <a:spLocks noGrp="1"/>
          </p:cNvSpPr>
          <p:nvPr>
            <p:ph idx="1"/>
          </p:nvPr>
        </p:nvSpPr>
        <p:spPr/>
        <p:txBody>
          <a:bodyPr/>
          <a:lstStyle/>
          <a:p>
            <a:r>
              <a:rPr lang="en-US" altLang="zh-CN" dirty="0"/>
              <a:t>Core Hypothesis: </a:t>
            </a:r>
            <a:r>
              <a:rPr lang="en-US" altLang="zh-CN" b="1" dirty="0"/>
              <a:t>Mood instability </a:t>
            </a:r>
            <a:r>
              <a:rPr lang="en-US" altLang="zh-CN" dirty="0"/>
              <a:t>is associated with </a:t>
            </a:r>
            <a:r>
              <a:rPr lang="en-US" altLang="zh-CN" b="1" dirty="0"/>
              <a:t>poor clinical outcomes</a:t>
            </a:r>
          </a:p>
          <a:p>
            <a:r>
              <a:rPr lang="en-US" altLang="zh-CN" dirty="0"/>
              <a:t>Variables: Mood Instability (Treatment) – Clinical Outcome (Outcome)</a:t>
            </a:r>
          </a:p>
          <a:p>
            <a:endParaRPr lang="en-US" altLang="zh-CN" dirty="0"/>
          </a:p>
          <a:p>
            <a:r>
              <a:rPr lang="en-US" altLang="zh-CN" dirty="0"/>
              <a:t>Key Problems in Experiment Designs</a:t>
            </a:r>
          </a:p>
          <a:p>
            <a:pPr lvl="1"/>
            <a:r>
              <a:rPr lang="en-US" altLang="zh-CN" dirty="0"/>
              <a:t>Which design to use, RCT or Quasi-Experiment?</a:t>
            </a:r>
          </a:p>
          <a:p>
            <a:pPr lvl="2"/>
            <a:r>
              <a:rPr lang="en-US" altLang="zh-CN" dirty="0"/>
              <a:t>Latter, as we can not randomly sample people and control some of them to have mood instability like taking a drug</a:t>
            </a:r>
          </a:p>
          <a:p>
            <a:pPr lvl="1"/>
            <a:r>
              <a:rPr lang="en-US" altLang="zh-CN" dirty="0"/>
              <a:t>How can we measure these variables?</a:t>
            </a:r>
          </a:p>
          <a:p>
            <a:pPr lvl="1"/>
            <a:r>
              <a:rPr lang="en-US" altLang="zh-CN" dirty="0"/>
              <a:t>What are the possible confounders? How to reduce their confounding bias?</a:t>
            </a:r>
            <a:endParaRPr lang="zh-CN" altLang="en-US" dirty="0"/>
          </a:p>
        </p:txBody>
      </p:sp>
      <p:sp>
        <p:nvSpPr>
          <p:cNvPr id="4" name="灯片编号占位符 3">
            <a:extLst>
              <a:ext uri="{FF2B5EF4-FFF2-40B4-BE49-F238E27FC236}">
                <a16:creationId xmlns:a16="http://schemas.microsoft.com/office/drawing/2014/main" id="{80A687DE-EE1F-5BD3-2137-68C71A78CC72}"/>
              </a:ext>
            </a:extLst>
          </p:cNvPr>
          <p:cNvSpPr>
            <a:spLocks noGrp="1"/>
          </p:cNvSpPr>
          <p:nvPr>
            <p:ph type="sldNum" sz="quarter" idx="12"/>
          </p:nvPr>
        </p:nvSpPr>
        <p:spPr/>
        <p:txBody>
          <a:bodyPr/>
          <a:lstStyle/>
          <a:p>
            <a:fld id="{7F09DE3E-07AD-45EB-9F3A-95C513257F17}" type="slidenum">
              <a:rPr lang="zh-CN" altLang="en-US" smtClean="0"/>
              <a:pPr/>
              <a:t>26</a:t>
            </a:fld>
            <a:r>
              <a:rPr lang="en-US" altLang="zh-CN"/>
              <a:t>/40</a:t>
            </a:r>
            <a:endParaRPr lang="zh-CN" altLang="en-US" dirty="0"/>
          </a:p>
        </p:txBody>
      </p:sp>
    </p:spTree>
    <p:extLst>
      <p:ext uri="{BB962C8B-B14F-4D97-AF65-F5344CB8AC3E}">
        <p14:creationId xmlns:p14="http://schemas.microsoft.com/office/powerpoint/2010/main" val="120238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19230-E3C3-24F1-E14A-2362409D8B7D}"/>
              </a:ext>
            </a:extLst>
          </p:cNvPr>
          <p:cNvSpPr>
            <a:spLocks noGrp="1"/>
          </p:cNvSpPr>
          <p:nvPr>
            <p:ph type="title"/>
          </p:nvPr>
        </p:nvSpPr>
        <p:spPr/>
        <p:txBody>
          <a:bodyPr/>
          <a:lstStyle/>
          <a:p>
            <a:r>
              <a:rPr lang="en-US" altLang="zh-CN" dirty="0"/>
              <a:t>Data</a:t>
            </a:r>
            <a:endParaRPr lang="zh-CN" altLang="en-US" dirty="0"/>
          </a:p>
        </p:txBody>
      </p:sp>
      <p:sp>
        <p:nvSpPr>
          <p:cNvPr id="3" name="内容占位符 2">
            <a:extLst>
              <a:ext uri="{FF2B5EF4-FFF2-40B4-BE49-F238E27FC236}">
                <a16:creationId xmlns:a16="http://schemas.microsoft.com/office/drawing/2014/main" id="{7C178661-5C41-E91D-AA41-F389C3875C67}"/>
              </a:ext>
            </a:extLst>
          </p:cNvPr>
          <p:cNvSpPr>
            <a:spLocks noGrp="1"/>
          </p:cNvSpPr>
          <p:nvPr>
            <p:ph idx="1"/>
          </p:nvPr>
        </p:nvSpPr>
        <p:spPr/>
        <p:txBody>
          <a:bodyPr/>
          <a:lstStyle/>
          <a:p>
            <a:r>
              <a:rPr lang="en-US" altLang="zh-CN" dirty="0"/>
              <a:t>Anonymized Electronic Health Record (EHR)</a:t>
            </a:r>
          </a:p>
          <a:p>
            <a:pPr lvl="1"/>
            <a:r>
              <a:rPr lang="en-US" altLang="zh-CN" dirty="0"/>
              <a:t>From an inpatient and community mental healthcare provider in the UK</a:t>
            </a:r>
          </a:p>
          <a:p>
            <a:r>
              <a:rPr lang="en-US" altLang="zh-CN" dirty="0"/>
              <a:t>27,704 patients with mental disorders</a:t>
            </a:r>
          </a:p>
          <a:p>
            <a:endParaRPr lang="zh-CN" altLang="en-US" dirty="0"/>
          </a:p>
        </p:txBody>
      </p:sp>
      <p:pic>
        <p:nvPicPr>
          <p:cNvPr id="1026" name="Picture 2" descr="Best Physical Therapist Software | EMR-EHRS">
            <a:extLst>
              <a:ext uri="{FF2B5EF4-FFF2-40B4-BE49-F238E27FC236}">
                <a16:creationId xmlns:a16="http://schemas.microsoft.com/office/drawing/2014/main" id="{03E854BA-A2D9-A986-AD07-47CFA94E44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019" b="5834"/>
          <a:stretch/>
        </p:blipFill>
        <p:spPr bwMode="auto">
          <a:xfrm>
            <a:off x="3120273" y="3400719"/>
            <a:ext cx="5513698" cy="3202920"/>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a:extLst>
              <a:ext uri="{FF2B5EF4-FFF2-40B4-BE49-F238E27FC236}">
                <a16:creationId xmlns:a16="http://schemas.microsoft.com/office/drawing/2014/main" id="{C28A8707-26E3-E106-A48B-F29616C6C99A}"/>
              </a:ext>
            </a:extLst>
          </p:cNvPr>
          <p:cNvSpPr>
            <a:spLocks noGrp="1"/>
          </p:cNvSpPr>
          <p:nvPr>
            <p:ph type="sldNum" sz="quarter" idx="12"/>
          </p:nvPr>
        </p:nvSpPr>
        <p:spPr/>
        <p:txBody>
          <a:bodyPr/>
          <a:lstStyle/>
          <a:p>
            <a:fld id="{7F09DE3E-07AD-45EB-9F3A-95C513257F17}" type="slidenum">
              <a:rPr lang="zh-CN" altLang="en-US" smtClean="0"/>
              <a:pPr/>
              <a:t>27</a:t>
            </a:fld>
            <a:r>
              <a:rPr lang="en-US" altLang="zh-CN"/>
              <a:t>/40</a:t>
            </a:r>
            <a:endParaRPr lang="zh-CN" altLang="en-US" dirty="0"/>
          </a:p>
        </p:txBody>
      </p:sp>
    </p:spTree>
    <p:extLst>
      <p:ext uri="{BB962C8B-B14F-4D97-AF65-F5344CB8AC3E}">
        <p14:creationId xmlns:p14="http://schemas.microsoft.com/office/powerpoint/2010/main" val="1103974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8C3E8-FD39-98BC-8EF6-5CFA52F1A06D}"/>
              </a:ext>
            </a:extLst>
          </p:cNvPr>
          <p:cNvSpPr>
            <a:spLocks noGrp="1"/>
          </p:cNvSpPr>
          <p:nvPr>
            <p:ph type="title"/>
          </p:nvPr>
        </p:nvSpPr>
        <p:spPr/>
        <p:txBody>
          <a:bodyPr/>
          <a:lstStyle/>
          <a:p>
            <a:r>
              <a:rPr lang="en-US" altLang="zh-CN" dirty="0"/>
              <a:t>Variable Measures</a:t>
            </a:r>
            <a:endParaRPr lang="zh-CN" altLang="en-US" dirty="0"/>
          </a:p>
        </p:txBody>
      </p:sp>
      <p:sp>
        <p:nvSpPr>
          <p:cNvPr id="3" name="内容占位符 2">
            <a:extLst>
              <a:ext uri="{FF2B5EF4-FFF2-40B4-BE49-F238E27FC236}">
                <a16:creationId xmlns:a16="http://schemas.microsoft.com/office/drawing/2014/main" id="{0791EC1D-7C32-C14B-EBE1-ED342339BF48}"/>
              </a:ext>
            </a:extLst>
          </p:cNvPr>
          <p:cNvSpPr>
            <a:spLocks noGrp="1"/>
          </p:cNvSpPr>
          <p:nvPr>
            <p:ph idx="1"/>
          </p:nvPr>
        </p:nvSpPr>
        <p:spPr/>
        <p:txBody>
          <a:bodyPr/>
          <a:lstStyle/>
          <a:p>
            <a:r>
              <a:rPr lang="en-US" altLang="zh-CN" dirty="0"/>
              <a:t>Treatment: Mood Instability</a:t>
            </a:r>
          </a:p>
          <a:p>
            <a:pPr lvl="1"/>
            <a:r>
              <a:rPr lang="en-US" altLang="zh-CN" dirty="0"/>
              <a:t>Detect with pattern matching in EHR (NLP)</a:t>
            </a:r>
          </a:p>
          <a:p>
            <a:pPr lvl="2"/>
            <a:r>
              <a:rPr lang="en-US" altLang="zh-CN" dirty="0"/>
              <a:t>E.g. (</a:t>
            </a:r>
            <a:r>
              <a:rPr lang="en-US" altLang="zh-CN" dirty="0" err="1"/>
              <a:t>mood|affect|emotion</a:t>
            </a:r>
            <a:r>
              <a:rPr lang="en-US" altLang="zh-CN" dirty="0"/>
              <a:t>) (</a:t>
            </a:r>
            <a:r>
              <a:rPr lang="en-US" altLang="zh-CN" dirty="0" err="1"/>
              <a:t>instability|dysfunction</a:t>
            </a:r>
            <a:r>
              <a:rPr lang="en-US" altLang="zh-CN" dirty="0"/>
              <a:t>)</a:t>
            </a:r>
          </a:p>
          <a:p>
            <a:pPr lvl="1"/>
            <a:r>
              <a:rPr lang="en-US" altLang="zh-CN" dirty="0"/>
              <a:t>Status Inference (Negation, Uncertainty) with Supervised ML algorithms</a:t>
            </a:r>
          </a:p>
          <a:p>
            <a:pPr lvl="2"/>
            <a:r>
              <a:rPr lang="en-US" altLang="zh-CN" dirty="0"/>
              <a:t>E.g. The patient doesn’t show mood instability</a:t>
            </a:r>
          </a:p>
          <a:p>
            <a:pPr lvl="2"/>
            <a:endParaRPr lang="en-US" altLang="zh-CN" dirty="0"/>
          </a:p>
          <a:p>
            <a:r>
              <a:rPr lang="en-US" altLang="zh-CN" dirty="0"/>
              <a:t>Outcome: Clinical Outcome</a:t>
            </a:r>
          </a:p>
          <a:p>
            <a:pPr lvl="1"/>
            <a:r>
              <a:rPr lang="en-US" altLang="zh-CN" dirty="0"/>
              <a:t>Primary: Number of days spent in Hospital</a:t>
            </a:r>
          </a:p>
          <a:p>
            <a:pPr lvl="1"/>
            <a:r>
              <a:rPr lang="en-US" altLang="zh-CN" dirty="0"/>
              <a:t>Secondary: Compulsory hospital admission rate, etc.</a:t>
            </a:r>
            <a:endParaRPr lang="zh-CN" altLang="en-US" dirty="0"/>
          </a:p>
        </p:txBody>
      </p:sp>
      <p:sp>
        <p:nvSpPr>
          <p:cNvPr id="4" name="灯片编号占位符 3">
            <a:extLst>
              <a:ext uri="{FF2B5EF4-FFF2-40B4-BE49-F238E27FC236}">
                <a16:creationId xmlns:a16="http://schemas.microsoft.com/office/drawing/2014/main" id="{562EC1CB-B085-B241-E6FB-793D6F768695}"/>
              </a:ext>
            </a:extLst>
          </p:cNvPr>
          <p:cNvSpPr>
            <a:spLocks noGrp="1"/>
          </p:cNvSpPr>
          <p:nvPr>
            <p:ph type="sldNum" sz="quarter" idx="12"/>
          </p:nvPr>
        </p:nvSpPr>
        <p:spPr/>
        <p:txBody>
          <a:bodyPr/>
          <a:lstStyle/>
          <a:p>
            <a:fld id="{7F09DE3E-07AD-45EB-9F3A-95C513257F17}" type="slidenum">
              <a:rPr lang="zh-CN" altLang="en-US" smtClean="0"/>
              <a:pPr/>
              <a:t>28</a:t>
            </a:fld>
            <a:r>
              <a:rPr lang="en-US" altLang="zh-CN"/>
              <a:t>/40</a:t>
            </a:r>
            <a:endParaRPr lang="zh-CN" altLang="en-US" dirty="0"/>
          </a:p>
        </p:txBody>
      </p:sp>
    </p:spTree>
    <p:extLst>
      <p:ext uri="{BB962C8B-B14F-4D97-AF65-F5344CB8AC3E}">
        <p14:creationId xmlns:p14="http://schemas.microsoft.com/office/powerpoint/2010/main" val="117629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D6A94F-BEF3-5146-EDE7-325DEA580534}"/>
              </a:ext>
            </a:extLst>
          </p:cNvPr>
          <p:cNvSpPr>
            <a:spLocks noGrp="1"/>
          </p:cNvSpPr>
          <p:nvPr>
            <p:ph type="title"/>
          </p:nvPr>
        </p:nvSpPr>
        <p:spPr/>
        <p:txBody>
          <a:bodyPr/>
          <a:lstStyle/>
          <a:p>
            <a:r>
              <a:rPr lang="en-US" altLang="zh-CN" dirty="0"/>
              <a:t>Confounders</a:t>
            </a:r>
            <a:endParaRPr lang="zh-CN" altLang="en-US" dirty="0"/>
          </a:p>
        </p:txBody>
      </p:sp>
      <p:sp>
        <p:nvSpPr>
          <p:cNvPr id="3" name="内容占位符 2">
            <a:extLst>
              <a:ext uri="{FF2B5EF4-FFF2-40B4-BE49-F238E27FC236}">
                <a16:creationId xmlns:a16="http://schemas.microsoft.com/office/drawing/2014/main" id="{57E1A1A4-C616-7D6A-C638-2CA3B6C66F57}"/>
              </a:ext>
            </a:extLst>
          </p:cNvPr>
          <p:cNvSpPr>
            <a:spLocks noGrp="1"/>
          </p:cNvSpPr>
          <p:nvPr>
            <p:ph idx="1"/>
          </p:nvPr>
        </p:nvSpPr>
        <p:spPr>
          <a:xfrm>
            <a:off x="838200" y="1759636"/>
            <a:ext cx="10515600" cy="4351338"/>
          </a:xfrm>
        </p:spPr>
        <p:txBody>
          <a:bodyPr/>
          <a:lstStyle/>
          <a:p>
            <a:r>
              <a:rPr lang="en-US" altLang="zh-CN" dirty="0"/>
              <a:t>Demographic attributes are usually important confounders</a:t>
            </a:r>
          </a:p>
          <a:p>
            <a:r>
              <a:rPr lang="en-US" altLang="zh-CN" dirty="0"/>
              <a:t>Check if they are associated with the treatment</a:t>
            </a:r>
          </a:p>
          <a:p>
            <a:r>
              <a:rPr lang="en-US" altLang="zh-CN" dirty="0"/>
              <a:t>Quiz: which factor’s effect is changed in the adjusted model?</a:t>
            </a:r>
            <a:endParaRPr lang="zh-CN" altLang="en-US" dirty="0"/>
          </a:p>
        </p:txBody>
      </p:sp>
      <p:grpSp>
        <p:nvGrpSpPr>
          <p:cNvPr id="9" name="组合 8">
            <a:extLst>
              <a:ext uri="{FF2B5EF4-FFF2-40B4-BE49-F238E27FC236}">
                <a16:creationId xmlns:a16="http://schemas.microsoft.com/office/drawing/2014/main" id="{EF0A2A7C-52B2-CBD0-0D67-EFB5F32C2F21}"/>
              </a:ext>
            </a:extLst>
          </p:cNvPr>
          <p:cNvGrpSpPr/>
          <p:nvPr/>
        </p:nvGrpSpPr>
        <p:grpSpPr>
          <a:xfrm>
            <a:off x="0" y="3234985"/>
            <a:ext cx="12184556" cy="3611284"/>
            <a:chOff x="-2" y="2278110"/>
            <a:chExt cx="12184556" cy="3611284"/>
          </a:xfrm>
        </p:grpSpPr>
        <p:pic>
          <p:nvPicPr>
            <p:cNvPr id="5" name="图片 4">
              <a:extLst>
                <a:ext uri="{FF2B5EF4-FFF2-40B4-BE49-F238E27FC236}">
                  <a16:creationId xmlns:a16="http://schemas.microsoft.com/office/drawing/2014/main" id="{182D08F0-F375-51CC-C212-19C3A0561191}"/>
                </a:ext>
              </a:extLst>
            </p:cNvPr>
            <p:cNvPicPr>
              <a:picLocks noChangeAspect="1"/>
            </p:cNvPicPr>
            <p:nvPr/>
          </p:nvPicPr>
          <p:blipFill rotWithShape="1">
            <a:blip r:embed="rId3"/>
            <a:srcRect r="75026" b="41269"/>
            <a:stretch/>
          </p:blipFill>
          <p:spPr>
            <a:xfrm>
              <a:off x="0" y="2278110"/>
              <a:ext cx="3652540" cy="2689816"/>
            </a:xfrm>
            <a:prstGeom prst="rect">
              <a:avLst/>
            </a:prstGeom>
          </p:spPr>
        </p:pic>
        <p:pic>
          <p:nvPicPr>
            <p:cNvPr id="6" name="图片 5">
              <a:extLst>
                <a:ext uri="{FF2B5EF4-FFF2-40B4-BE49-F238E27FC236}">
                  <a16:creationId xmlns:a16="http://schemas.microsoft.com/office/drawing/2014/main" id="{519C734D-97AA-FC3D-72C9-D41CB0EA17DB}"/>
                </a:ext>
              </a:extLst>
            </p:cNvPr>
            <p:cNvPicPr>
              <a:picLocks noChangeAspect="1"/>
            </p:cNvPicPr>
            <p:nvPr/>
          </p:nvPicPr>
          <p:blipFill rotWithShape="1">
            <a:blip r:embed="rId3"/>
            <a:srcRect l="41662" b="41269"/>
            <a:stretch/>
          </p:blipFill>
          <p:spPr>
            <a:xfrm>
              <a:off x="3652539" y="2278110"/>
              <a:ext cx="8532015" cy="2689816"/>
            </a:xfrm>
            <a:prstGeom prst="rect">
              <a:avLst/>
            </a:prstGeom>
          </p:spPr>
        </p:pic>
        <p:pic>
          <p:nvPicPr>
            <p:cNvPr id="7" name="图片 6">
              <a:extLst>
                <a:ext uri="{FF2B5EF4-FFF2-40B4-BE49-F238E27FC236}">
                  <a16:creationId xmlns:a16="http://schemas.microsoft.com/office/drawing/2014/main" id="{C90E7E05-73AA-59EA-9F5C-0DEF8D2B438D}"/>
                </a:ext>
              </a:extLst>
            </p:cNvPr>
            <p:cNvPicPr>
              <a:picLocks noChangeAspect="1"/>
            </p:cNvPicPr>
            <p:nvPr/>
          </p:nvPicPr>
          <p:blipFill rotWithShape="1">
            <a:blip r:embed="rId3"/>
            <a:srcRect t="79932" r="75026"/>
            <a:stretch/>
          </p:blipFill>
          <p:spPr>
            <a:xfrm>
              <a:off x="-2" y="4960855"/>
              <a:ext cx="3652540" cy="919112"/>
            </a:xfrm>
            <a:prstGeom prst="rect">
              <a:avLst/>
            </a:prstGeom>
          </p:spPr>
        </p:pic>
        <p:pic>
          <p:nvPicPr>
            <p:cNvPr id="8" name="图片 7">
              <a:extLst>
                <a:ext uri="{FF2B5EF4-FFF2-40B4-BE49-F238E27FC236}">
                  <a16:creationId xmlns:a16="http://schemas.microsoft.com/office/drawing/2014/main" id="{F38023B2-80E5-BEE7-1275-8008E85D7B95}"/>
                </a:ext>
              </a:extLst>
            </p:cNvPr>
            <p:cNvPicPr>
              <a:picLocks noChangeAspect="1"/>
            </p:cNvPicPr>
            <p:nvPr/>
          </p:nvPicPr>
          <p:blipFill rotWithShape="1">
            <a:blip r:embed="rId3"/>
            <a:srcRect l="41662" t="79880"/>
            <a:stretch/>
          </p:blipFill>
          <p:spPr>
            <a:xfrm>
              <a:off x="3652538" y="4967926"/>
              <a:ext cx="8532015" cy="921468"/>
            </a:xfrm>
            <a:prstGeom prst="rect">
              <a:avLst/>
            </a:prstGeom>
          </p:spPr>
        </p:pic>
      </p:grpSp>
      <p:sp>
        <p:nvSpPr>
          <p:cNvPr id="10" name="矩形 9">
            <a:extLst>
              <a:ext uri="{FF2B5EF4-FFF2-40B4-BE49-F238E27FC236}">
                <a16:creationId xmlns:a16="http://schemas.microsoft.com/office/drawing/2014/main" id="{78C57F13-8E5B-2A74-7B86-438250963FF1}"/>
              </a:ext>
            </a:extLst>
          </p:cNvPr>
          <p:cNvSpPr/>
          <p:nvPr/>
        </p:nvSpPr>
        <p:spPr>
          <a:xfrm>
            <a:off x="9219414" y="3193171"/>
            <a:ext cx="2965141" cy="37616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8CD17DEB-8B23-5C4D-E28B-5C53D868BD27}"/>
              </a:ext>
            </a:extLst>
          </p:cNvPr>
          <p:cNvSpPr>
            <a:spLocks noGrp="1"/>
          </p:cNvSpPr>
          <p:nvPr>
            <p:ph type="sldNum" sz="quarter" idx="12"/>
          </p:nvPr>
        </p:nvSpPr>
        <p:spPr/>
        <p:txBody>
          <a:bodyPr/>
          <a:lstStyle/>
          <a:p>
            <a:fld id="{7F09DE3E-07AD-45EB-9F3A-95C513257F17}" type="slidenum">
              <a:rPr lang="zh-CN" altLang="en-US" smtClean="0"/>
              <a:pPr/>
              <a:t>29</a:t>
            </a:fld>
            <a:r>
              <a:rPr lang="en-US" altLang="zh-CN"/>
              <a:t>/40</a:t>
            </a:r>
            <a:endParaRPr lang="zh-CN" altLang="en-US" dirty="0"/>
          </a:p>
        </p:txBody>
      </p:sp>
    </p:spTree>
    <p:extLst>
      <p:ext uri="{BB962C8B-B14F-4D97-AF65-F5344CB8AC3E}">
        <p14:creationId xmlns:p14="http://schemas.microsoft.com/office/powerpoint/2010/main" val="267721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15D05A-1745-FD68-97D8-3D46310FEB3E}"/>
              </a:ext>
            </a:extLst>
          </p:cNvPr>
          <p:cNvSpPr>
            <a:spLocks noGrp="1"/>
          </p:cNvSpPr>
          <p:nvPr>
            <p:ph type="title"/>
          </p:nvPr>
        </p:nvSpPr>
        <p:spPr/>
        <p:txBody>
          <a:bodyPr/>
          <a:lstStyle/>
          <a:p>
            <a:r>
              <a:rPr lang="en-US" altLang="zh-CN" dirty="0"/>
              <a:t>Our current research focus</a:t>
            </a:r>
            <a:endParaRPr lang="zh-CN" altLang="en-US" dirty="0"/>
          </a:p>
        </p:txBody>
      </p:sp>
      <p:sp>
        <p:nvSpPr>
          <p:cNvPr id="3" name="内容占位符 2">
            <a:extLst>
              <a:ext uri="{FF2B5EF4-FFF2-40B4-BE49-F238E27FC236}">
                <a16:creationId xmlns:a16="http://schemas.microsoft.com/office/drawing/2014/main" id="{60A311C0-8D11-69BE-0A36-B6B6A53703CC}"/>
              </a:ext>
            </a:extLst>
          </p:cNvPr>
          <p:cNvSpPr>
            <a:spLocks noGrp="1"/>
          </p:cNvSpPr>
          <p:nvPr>
            <p:ph idx="1"/>
          </p:nvPr>
        </p:nvSpPr>
        <p:spPr/>
        <p:txBody>
          <a:bodyPr/>
          <a:lstStyle/>
          <a:p>
            <a:r>
              <a:rPr lang="en-US" altLang="zh-CN" dirty="0"/>
              <a:t>Machine learning algorithms</a:t>
            </a:r>
          </a:p>
          <a:p>
            <a:pPr lvl="1"/>
            <a:r>
              <a:rPr lang="en-US" altLang="zh-CN" dirty="0"/>
              <a:t>Model structure, optimizer, data processing, …</a:t>
            </a:r>
          </a:p>
          <a:p>
            <a:pPr lvl="1"/>
            <a:endParaRPr lang="en-US" altLang="zh-CN" dirty="0"/>
          </a:p>
          <a:p>
            <a:r>
              <a:rPr lang="en-US" altLang="zh-CN" dirty="0"/>
              <a:t>Goal: optimize the algorithm performance</a:t>
            </a:r>
          </a:p>
          <a:p>
            <a:endParaRPr lang="en-US" altLang="zh-CN" dirty="0"/>
          </a:p>
          <a:p>
            <a:r>
              <a:rPr lang="en-US" altLang="zh-CN" dirty="0"/>
              <a:t>Purpose: automatic decisions by machine</a:t>
            </a:r>
          </a:p>
          <a:p>
            <a:endParaRPr lang="en-US" altLang="zh-CN" dirty="0"/>
          </a:p>
          <a:p>
            <a:r>
              <a:rPr lang="en-US" altLang="zh-CN" dirty="0"/>
              <a:t>Example: Mental Disease Detection, Symptom Identification, …</a:t>
            </a:r>
            <a:endParaRPr lang="zh-CN" altLang="en-US" dirty="0"/>
          </a:p>
        </p:txBody>
      </p:sp>
      <p:sp>
        <p:nvSpPr>
          <p:cNvPr id="4" name="灯片编号占位符 3">
            <a:extLst>
              <a:ext uri="{FF2B5EF4-FFF2-40B4-BE49-F238E27FC236}">
                <a16:creationId xmlns:a16="http://schemas.microsoft.com/office/drawing/2014/main" id="{41FFFE90-42C3-CEBC-8B51-E77AE98B3274}"/>
              </a:ext>
            </a:extLst>
          </p:cNvPr>
          <p:cNvSpPr>
            <a:spLocks noGrp="1"/>
          </p:cNvSpPr>
          <p:nvPr>
            <p:ph type="sldNum" sz="quarter" idx="12"/>
          </p:nvPr>
        </p:nvSpPr>
        <p:spPr/>
        <p:txBody>
          <a:bodyPr/>
          <a:lstStyle/>
          <a:p>
            <a:fld id="{7F09DE3E-07AD-45EB-9F3A-95C513257F17}" type="slidenum">
              <a:rPr lang="zh-CN" altLang="en-US" smtClean="0"/>
              <a:pPr/>
              <a:t>3</a:t>
            </a:fld>
            <a:r>
              <a:rPr lang="en-US" altLang="zh-CN"/>
              <a:t>/40</a:t>
            </a:r>
            <a:endParaRPr lang="zh-CN" altLang="en-US" dirty="0"/>
          </a:p>
        </p:txBody>
      </p:sp>
    </p:spTree>
    <p:extLst>
      <p:ext uri="{BB962C8B-B14F-4D97-AF65-F5344CB8AC3E}">
        <p14:creationId xmlns:p14="http://schemas.microsoft.com/office/powerpoint/2010/main" val="2500210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79F8AD-B548-0402-A755-79E84778C9ED}"/>
              </a:ext>
            </a:extLst>
          </p:cNvPr>
          <p:cNvSpPr>
            <a:spLocks noGrp="1"/>
          </p:cNvSpPr>
          <p:nvPr>
            <p:ph type="title"/>
          </p:nvPr>
        </p:nvSpPr>
        <p:spPr/>
        <p:txBody>
          <a:bodyPr/>
          <a:lstStyle/>
          <a:p>
            <a:r>
              <a:rPr lang="en-US" altLang="zh-CN" dirty="0"/>
              <a:t>Results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7788396-E2F0-52AC-11E4-FC72F0A972B7}"/>
                  </a:ext>
                </a:extLst>
              </p:cNvPr>
              <p:cNvSpPr>
                <a:spLocks noGrp="1"/>
              </p:cNvSpPr>
              <p:nvPr>
                <p:ph idx="1"/>
              </p:nvPr>
            </p:nvSpPr>
            <p:spPr/>
            <p:txBody>
              <a:bodyPr/>
              <a:lstStyle/>
              <a:p>
                <a:r>
                  <a:rPr lang="en-US" altLang="zh-CN" dirty="0"/>
                  <a:t>After controlling for confounders with multi-variate regression</a:t>
                </a:r>
              </a:p>
              <a:p>
                <a:pPr lvl="1"/>
                <a14:m>
                  <m:oMath xmlns:m="http://schemas.openxmlformats.org/officeDocument/2006/math">
                    <m:r>
                      <a:rPr lang="zh-CN" altLang="en-US" i="1" smtClean="0">
                        <a:latin typeface="Cambria Math" panose="02040503050406030204" pitchFamily="18" charset="0"/>
                      </a:rPr>
                      <m:t>𝛽</m:t>
                    </m:r>
                    <m:r>
                      <a:rPr lang="en-US" altLang="zh-CN" b="0" i="1" smtClean="0">
                        <a:latin typeface="Cambria Math" panose="02040503050406030204" pitchFamily="18" charset="0"/>
                      </a:rPr>
                      <m:t>&gt;0</m:t>
                    </m:r>
                  </m:oMath>
                </a14:m>
                <a:r>
                  <a:rPr lang="en-US" altLang="zh-CN" dirty="0"/>
                  <a:t>, showing that mood instability increases hospital days</a:t>
                </a:r>
              </a:p>
              <a:p>
                <a:pPr lvl="1"/>
                <a:r>
                  <a:rPr lang="en-US" altLang="zh-CN" dirty="0"/>
                  <a:t>OR &gt; 1, showing that mood instability increases admission rate</a:t>
                </a:r>
              </a:p>
              <a:p>
                <a14:m>
                  <m:oMath xmlns:m="http://schemas.openxmlformats.org/officeDocument/2006/math">
                    <m:r>
                      <a:rPr lang="zh-CN" altLang="en-US" i="1" smtClean="0">
                        <a:latin typeface="Cambria Math" panose="02040503050406030204" pitchFamily="18" charset="0"/>
                      </a:rPr>
                      <m:t>⇒</m:t>
                    </m:r>
                  </m:oMath>
                </a14:m>
                <a:r>
                  <a:rPr lang="zh-CN" altLang="en-US" dirty="0"/>
                  <a:t> </a:t>
                </a:r>
                <a:r>
                  <a:rPr lang="en-US" altLang="zh-CN" b="1" dirty="0"/>
                  <a:t>Mood instability </a:t>
                </a:r>
                <a:r>
                  <a:rPr lang="en-US" altLang="zh-CN" dirty="0"/>
                  <a:t>is associated with </a:t>
                </a:r>
                <a:r>
                  <a:rPr lang="en-US" altLang="zh-CN" b="1" dirty="0"/>
                  <a:t>poor clinical outcomes</a:t>
                </a:r>
                <a:endParaRPr lang="zh-CN" altLang="en-US" dirty="0"/>
              </a:p>
            </p:txBody>
          </p:sp>
        </mc:Choice>
        <mc:Fallback xmlns="">
          <p:sp>
            <p:nvSpPr>
              <p:cNvPr id="3" name="内容占位符 2">
                <a:extLst>
                  <a:ext uri="{FF2B5EF4-FFF2-40B4-BE49-F238E27FC236}">
                    <a16:creationId xmlns:a16="http://schemas.microsoft.com/office/drawing/2014/main" id="{27788396-E2F0-52AC-11E4-FC72F0A972B7}"/>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82B37779-A20D-6307-BFEA-7224CFD13C45}"/>
              </a:ext>
            </a:extLst>
          </p:cNvPr>
          <p:cNvPicPr>
            <a:picLocks noChangeAspect="1"/>
          </p:cNvPicPr>
          <p:nvPr/>
        </p:nvPicPr>
        <p:blipFill>
          <a:blip r:embed="rId4"/>
          <a:stretch>
            <a:fillRect/>
          </a:stretch>
        </p:blipFill>
        <p:spPr>
          <a:xfrm>
            <a:off x="2218706" y="3671418"/>
            <a:ext cx="7754588" cy="1942018"/>
          </a:xfrm>
          <a:prstGeom prst="rect">
            <a:avLst/>
          </a:prstGeom>
        </p:spPr>
      </p:pic>
      <p:pic>
        <p:nvPicPr>
          <p:cNvPr id="7" name="图片 6">
            <a:extLst>
              <a:ext uri="{FF2B5EF4-FFF2-40B4-BE49-F238E27FC236}">
                <a16:creationId xmlns:a16="http://schemas.microsoft.com/office/drawing/2014/main" id="{4608B514-FFFE-E3BC-1C69-071B7FF1A7AD}"/>
              </a:ext>
            </a:extLst>
          </p:cNvPr>
          <p:cNvPicPr>
            <a:picLocks noChangeAspect="1"/>
          </p:cNvPicPr>
          <p:nvPr/>
        </p:nvPicPr>
        <p:blipFill>
          <a:blip r:embed="rId5"/>
          <a:stretch>
            <a:fillRect/>
          </a:stretch>
        </p:blipFill>
        <p:spPr>
          <a:xfrm>
            <a:off x="1082611" y="5613436"/>
            <a:ext cx="9875948" cy="698464"/>
          </a:xfrm>
          <a:prstGeom prst="rect">
            <a:avLst/>
          </a:prstGeom>
        </p:spPr>
      </p:pic>
      <p:sp>
        <p:nvSpPr>
          <p:cNvPr id="4" name="灯片编号占位符 3">
            <a:extLst>
              <a:ext uri="{FF2B5EF4-FFF2-40B4-BE49-F238E27FC236}">
                <a16:creationId xmlns:a16="http://schemas.microsoft.com/office/drawing/2014/main" id="{CA5EB77F-4D24-1D95-8175-5F25C0D9A8A0}"/>
              </a:ext>
            </a:extLst>
          </p:cNvPr>
          <p:cNvSpPr>
            <a:spLocks noGrp="1"/>
          </p:cNvSpPr>
          <p:nvPr>
            <p:ph type="sldNum" sz="quarter" idx="12"/>
          </p:nvPr>
        </p:nvSpPr>
        <p:spPr/>
        <p:txBody>
          <a:bodyPr/>
          <a:lstStyle/>
          <a:p>
            <a:fld id="{7F09DE3E-07AD-45EB-9F3A-95C513257F17}" type="slidenum">
              <a:rPr lang="zh-CN" altLang="en-US" smtClean="0"/>
              <a:pPr/>
              <a:t>30</a:t>
            </a:fld>
            <a:r>
              <a:rPr lang="en-US" altLang="zh-CN"/>
              <a:t>/40</a:t>
            </a:r>
            <a:endParaRPr lang="zh-CN" altLang="en-US" dirty="0"/>
          </a:p>
        </p:txBody>
      </p:sp>
    </p:spTree>
    <p:extLst>
      <p:ext uri="{BB962C8B-B14F-4D97-AF65-F5344CB8AC3E}">
        <p14:creationId xmlns:p14="http://schemas.microsoft.com/office/powerpoint/2010/main" val="284167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F16C2-8EDB-F682-F617-016DC15D937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412DB88-5C97-B1B9-2A3B-AB9A0D04E064}"/>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84FA9083-2482-9E79-1264-7E2E6CAAAE1E}"/>
              </a:ext>
            </a:extLst>
          </p:cNvPr>
          <p:cNvPicPr>
            <a:picLocks noChangeAspect="1"/>
          </p:cNvPicPr>
          <p:nvPr/>
        </p:nvPicPr>
        <p:blipFill>
          <a:blip r:embed="rId3"/>
          <a:stretch>
            <a:fillRect/>
          </a:stretch>
        </p:blipFill>
        <p:spPr>
          <a:xfrm>
            <a:off x="189675" y="792236"/>
            <a:ext cx="11812649" cy="4448796"/>
          </a:xfrm>
          <a:prstGeom prst="rect">
            <a:avLst/>
          </a:prstGeom>
        </p:spPr>
      </p:pic>
      <p:sp>
        <p:nvSpPr>
          <p:cNvPr id="6" name="文本框 5">
            <a:extLst>
              <a:ext uri="{FF2B5EF4-FFF2-40B4-BE49-F238E27FC236}">
                <a16:creationId xmlns:a16="http://schemas.microsoft.com/office/drawing/2014/main" id="{1539B76C-112B-0405-AFEA-F073ABFCF7F7}"/>
              </a:ext>
            </a:extLst>
          </p:cNvPr>
          <p:cNvSpPr txBox="1"/>
          <p:nvPr/>
        </p:nvSpPr>
        <p:spPr>
          <a:xfrm>
            <a:off x="2848465" y="5486400"/>
            <a:ext cx="6495068" cy="461665"/>
          </a:xfrm>
          <a:prstGeom prst="rect">
            <a:avLst/>
          </a:prstGeom>
          <a:noFill/>
        </p:spPr>
        <p:txBody>
          <a:bodyPr wrap="square" rtlCol="0">
            <a:spAutoFit/>
          </a:bodyPr>
          <a:lstStyle/>
          <a:p>
            <a:pPr algn="ctr"/>
            <a:r>
              <a:rPr lang="en-US" altLang="zh-CN" sz="2400" dirty="0"/>
              <a:t>CHI’ 16</a:t>
            </a:r>
            <a:endParaRPr lang="zh-CN" altLang="en-US" sz="2400" dirty="0"/>
          </a:p>
        </p:txBody>
      </p:sp>
      <p:sp>
        <p:nvSpPr>
          <p:cNvPr id="4" name="灯片编号占位符 3">
            <a:extLst>
              <a:ext uri="{FF2B5EF4-FFF2-40B4-BE49-F238E27FC236}">
                <a16:creationId xmlns:a16="http://schemas.microsoft.com/office/drawing/2014/main" id="{0D71167E-FCF3-10F7-9664-B95981F2EE19}"/>
              </a:ext>
            </a:extLst>
          </p:cNvPr>
          <p:cNvSpPr>
            <a:spLocks noGrp="1"/>
          </p:cNvSpPr>
          <p:nvPr>
            <p:ph type="sldNum" sz="quarter" idx="12"/>
          </p:nvPr>
        </p:nvSpPr>
        <p:spPr/>
        <p:txBody>
          <a:bodyPr/>
          <a:lstStyle/>
          <a:p>
            <a:fld id="{7F09DE3E-07AD-45EB-9F3A-95C513257F17}" type="slidenum">
              <a:rPr lang="zh-CN" altLang="en-US" smtClean="0"/>
              <a:pPr/>
              <a:t>31</a:t>
            </a:fld>
            <a:r>
              <a:rPr lang="en-US" altLang="zh-CN"/>
              <a:t>/40</a:t>
            </a:r>
            <a:endParaRPr lang="zh-CN" altLang="en-US" dirty="0"/>
          </a:p>
        </p:txBody>
      </p:sp>
    </p:spTree>
    <p:extLst>
      <p:ext uri="{BB962C8B-B14F-4D97-AF65-F5344CB8AC3E}">
        <p14:creationId xmlns:p14="http://schemas.microsoft.com/office/powerpoint/2010/main" val="2180106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F16C2-8EDB-F682-F617-016DC15D9372}"/>
              </a:ext>
            </a:extLst>
          </p:cNvPr>
          <p:cNvSpPr>
            <a:spLocks noGrp="1"/>
          </p:cNvSpPr>
          <p:nvPr>
            <p:ph type="title"/>
          </p:nvPr>
        </p:nvSpPr>
        <p:spPr/>
        <p:txBody>
          <a:bodyPr/>
          <a:lstStyle/>
          <a:p>
            <a:r>
              <a:rPr lang="en-US" altLang="zh-CN" dirty="0"/>
              <a:t>Overview</a:t>
            </a:r>
            <a:endParaRPr lang="zh-CN" altLang="en-US" dirty="0"/>
          </a:p>
        </p:txBody>
      </p:sp>
      <p:sp>
        <p:nvSpPr>
          <p:cNvPr id="3" name="内容占位符 2">
            <a:extLst>
              <a:ext uri="{FF2B5EF4-FFF2-40B4-BE49-F238E27FC236}">
                <a16:creationId xmlns:a16="http://schemas.microsoft.com/office/drawing/2014/main" id="{5412DB88-5C97-B1B9-2A3B-AB9A0D04E064}"/>
              </a:ext>
            </a:extLst>
          </p:cNvPr>
          <p:cNvSpPr>
            <a:spLocks noGrp="1"/>
          </p:cNvSpPr>
          <p:nvPr>
            <p:ph idx="1"/>
          </p:nvPr>
        </p:nvSpPr>
        <p:spPr/>
        <p:txBody>
          <a:bodyPr/>
          <a:lstStyle/>
          <a:p>
            <a:r>
              <a:rPr lang="en-US" altLang="zh-CN" dirty="0"/>
              <a:t>Task: Predicting Future Suicidal Ideas with Social Media posts</a:t>
            </a:r>
          </a:p>
          <a:p>
            <a:r>
              <a:rPr lang="en-US" altLang="zh-CN" dirty="0"/>
              <a:t>Preliminary Research: What can cause/prevent Future Suicidal Ideas?</a:t>
            </a:r>
          </a:p>
          <a:p>
            <a:pPr lvl="1"/>
            <a:r>
              <a:rPr lang="en-US" altLang="zh-CN" dirty="0"/>
              <a:t>Serve as feature for the prediction model</a:t>
            </a:r>
          </a:p>
          <a:p>
            <a:pPr lvl="1"/>
            <a:r>
              <a:rPr lang="en-US" altLang="zh-CN" b="1" dirty="0"/>
              <a:t>Provide valuable insights for human</a:t>
            </a:r>
          </a:p>
          <a:p>
            <a:endParaRPr lang="en-US" altLang="zh-CN" dirty="0"/>
          </a:p>
          <a:p>
            <a:r>
              <a:rPr lang="en-US" altLang="zh-CN" dirty="0"/>
              <a:t>Variables</a:t>
            </a:r>
          </a:p>
          <a:p>
            <a:pPr lvl="1"/>
            <a:r>
              <a:rPr lang="en-US" altLang="zh-CN" dirty="0"/>
              <a:t>Outcome: Future Suicidal Ideas</a:t>
            </a:r>
          </a:p>
          <a:p>
            <a:pPr lvl="1"/>
            <a:r>
              <a:rPr lang="en-US" altLang="zh-CN" dirty="0"/>
              <a:t>Treatments &amp; Confounders: ?</a:t>
            </a:r>
          </a:p>
          <a:p>
            <a:pPr marL="0" indent="0">
              <a:buNone/>
            </a:pPr>
            <a:endParaRPr lang="en-US" altLang="zh-CN" dirty="0"/>
          </a:p>
        </p:txBody>
      </p:sp>
      <p:sp>
        <p:nvSpPr>
          <p:cNvPr id="4" name="灯片编号占位符 3">
            <a:extLst>
              <a:ext uri="{FF2B5EF4-FFF2-40B4-BE49-F238E27FC236}">
                <a16:creationId xmlns:a16="http://schemas.microsoft.com/office/drawing/2014/main" id="{109113B4-5ECC-BD4D-BFBE-F37C6726E78D}"/>
              </a:ext>
            </a:extLst>
          </p:cNvPr>
          <p:cNvSpPr>
            <a:spLocks noGrp="1"/>
          </p:cNvSpPr>
          <p:nvPr>
            <p:ph type="sldNum" sz="quarter" idx="12"/>
          </p:nvPr>
        </p:nvSpPr>
        <p:spPr/>
        <p:txBody>
          <a:bodyPr/>
          <a:lstStyle/>
          <a:p>
            <a:fld id="{7F09DE3E-07AD-45EB-9F3A-95C513257F17}" type="slidenum">
              <a:rPr lang="zh-CN" altLang="en-US" smtClean="0"/>
              <a:pPr/>
              <a:t>32</a:t>
            </a:fld>
            <a:r>
              <a:rPr lang="en-US" altLang="zh-CN"/>
              <a:t>/40</a:t>
            </a:r>
            <a:endParaRPr lang="zh-CN" altLang="en-US" dirty="0"/>
          </a:p>
        </p:txBody>
      </p:sp>
    </p:spTree>
    <p:extLst>
      <p:ext uri="{BB962C8B-B14F-4D97-AF65-F5344CB8AC3E}">
        <p14:creationId xmlns:p14="http://schemas.microsoft.com/office/powerpoint/2010/main" val="145651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4470F-0AB0-E887-5FCB-990439C379F8}"/>
              </a:ext>
            </a:extLst>
          </p:cNvPr>
          <p:cNvSpPr>
            <a:spLocks noGrp="1"/>
          </p:cNvSpPr>
          <p:nvPr>
            <p:ph type="title"/>
          </p:nvPr>
        </p:nvSpPr>
        <p:spPr/>
        <p:txBody>
          <a:bodyPr/>
          <a:lstStyle/>
          <a:p>
            <a:r>
              <a:rPr lang="en-US" altLang="zh-CN" dirty="0"/>
              <a:t>Experiment Design</a:t>
            </a:r>
            <a:endParaRPr lang="zh-CN" altLang="en-US" dirty="0"/>
          </a:p>
        </p:txBody>
      </p:sp>
      <p:sp>
        <p:nvSpPr>
          <p:cNvPr id="3" name="内容占位符 2">
            <a:extLst>
              <a:ext uri="{FF2B5EF4-FFF2-40B4-BE49-F238E27FC236}">
                <a16:creationId xmlns:a16="http://schemas.microsoft.com/office/drawing/2014/main" id="{CF39568D-321B-E430-4A79-9EE636499A70}"/>
              </a:ext>
            </a:extLst>
          </p:cNvPr>
          <p:cNvSpPr>
            <a:spLocks noGrp="1"/>
          </p:cNvSpPr>
          <p:nvPr>
            <p:ph idx="1"/>
          </p:nvPr>
        </p:nvSpPr>
        <p:spPr/>
        <p:txBody>
          <a:bodyPr/>
          <a:lstStyle/>
          <a:p>
            <a:r>
              <a:rPr lang="en-US" altLang="zh-CN" dirty="0"/>
              <a:t>Which design to use, RCT or Quasi-Experiment?</a:t>
            </a:r>
          </a:p>
          <a:p>
            <a:pPr marL="914400" lvl="1" indent="-457200">
              <a:buFont typeface="+mj-lt"/>
              <a:buAutoNum type="arabicPeriod"/>
            </a:pPr>
            <a:r>
              <a:rPr lang="en-US" altLang="zh-CN" dirty="0"/>
              <a:t>Treatments and confounders unknown</a:t>
            </a:r>
          </a:p>
          <a:p>
            <a:pPr marL="914400" lvl="1" indent="-457200">
              <a:buFont typeface="+mj-lt"/>
              <a:buAutoNum type="arabicPeriod"/>
            </a:pPr>
            <a:r>
              <a:rPr lang="en-US" altLang="zh-CN" dirty="0"/>
              <a:t>Data from social media are observational, cannot control</a:t>
            </a:r>
          </a:p>
          <a:p>
            <a:pPr marL="914400" lvl="1" indent="-457200">
              <a:buFont typeface="+mj-lt"/>
              <a:buAutoNum type="arabicPeriod"/>
            </a:pPr>
            <a:endParaRPr lang="en-US" altLang="zh-CN" dirty="0"/>
          </a:p>
          <a:p>
            <a:r>
              <a:rPr lang="en-US" altLang="zh-CN" dirty="0"/>
              <a:t>Challenge is also opportunity</a:t>
            </a:r>
          </a:p>
          <a:p>
            <a:pPr lvl="1"/>
            <a:r>
              <a:rPr lang="en-US" altLang="zh-CN" dirty="0"/>
              <a:t>Social Media data is large in amount</a:t>
            </a:r>
          </a:p>
          <a:p>
            <a:pPr lvl="1"/>
            <a:r>
              <a:rPr lang="en-US" altLang="zh-CN" dirty="0"/>
              <a:t>We can freely discover any possible treatments</a:t>
            </a:r>
            <a:endParaRPr lang="zh-CN" altLang="en-US" dirty="0"/>
          </a:p>
        </p:txBody>
      </p:sp>
      <p:cxnSp>
        <p:nvCxnSpPr>
          <p:cNvPr id="5" name="直接连接符 4">
            <a:extLst>
              <a:ext uri="{FF2B5EF4-FFF2-40B4-BE49-F238E27FC236}">
                <a16:creationId xmlns:a16="http://schemas.microsoft.com/office/drawing/2014/main" id="{D096E33C-2B90-5344-F0A2-B7C5788D3E19}"/>
              </a:ext>
            </a:extLst>
          </p:cNvPr>
          <p:cNvCxnSpPr/>
          <p:nvPr/>
        </p:nvCxnSpPr>
        <p:spPr>
          <a:xfrm>
            <a:off x="5420413" y="2271860"/>
            <a:ext cx="2620651"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sp>
        <p:nvSpPr>
          <p:cNvPr id="4" name="灯片编号占位符 3">
            <a:extLst>
              <a:ext uri="{FF2B5EF4-FFF2-40B4-BE49-F238E27FC236}">
                <a16:creationId xmlns:a16="http://schemas.microsoft.com/office/drawing/2014/main" id="{CE1C28CC-0E3B-B5ED-CC7C-B9EA996B5500}"/>
              </a:ext>
            </a:extLst>
          </p:cNvPr>
          <p:cNvSpPr>
            <a:spLocks noGrp="1"/>
          </p:cNvSpPr>
          <p:nvPr>
            <p:ph type="sldNum" sz="quarter" idx="12"/>
          </p:nvPr>
        </p:nvSpPr>
        <p:spPr/>
        <p:txBody>
          <a:bodyPr/>
          <a:lstStyle/>
          <a:p>
            <a:fld id="{7F09DE3E-07AD-45EB-9F3A-95C513257F17}" type="slidenum">
              <a:rPr lang="zh-CN" altLang="en-US" smtClean="0"/>
              <a:pPr/>
              <a:t>33</a:t>
            </a:fld>
            <a:r>
              <a:rPr lang="en-US" altLang="zh-CN"/>
              <a:t>/40</a:t>
            </a:r>
            <a:endParaRPr lang="zh-CN" altLang="en-US" dirty="0"/>
          </a:p>
        </p:txBody>
      </p:sp>
    </p:spTree>
    <p:extLst>
      <p:ext uri="{BB962C8B-B14F-4D97-AF65-F5344CB8AC3E}">
        <p14:creationId xmlns:p14="http://schemas.microsoft.com/office/powerpoint/2010/main" val="205206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84153-9DFF-726C-7561-5608B1750C99}"/>
              </a:ext>
            </a:extLst>
          </p:cNvPr>
          <p:cNvSpPr>
            <a:spLocks noGrp="1"/>
          </p:cNvSpPr>
          <p:nvPr>
            <p:ph type="title"/>
          </p:nvPr>
        </p:nvSpPr>
        <p:spPr/>
        <p:txBody>
          <a:bodyPr/>
          <a:lstStyle/>
          <a:p>
            <a:r>
              <a:rPr lang="en-US" altLang="zh-CN" dirty="0"/>
              <a:t>Data and Outcome Measurement</a:t>
            </a:r>
            <a:endParaRPr lang="zh-CN" altLang="en-US" dirty="0"/>
          </a:p>
        </p:txBody>
      </p:sp>
      <p:sp>
        <p:nvSpPr>
          <p:cNvPr id="3" name="内容占位符 2">
            <a:extLst>
              <a:ext uri="{FF2B5EF4-FFF2-40B4-BE49-F238E27FC236}">
                <a16:creationId xmlns:a16="http://schemas.microsoft.com/office/drawing/2014/main" id="{7A219FA8-52B4-C712-42B4-BFC7F2DAB0E9}"/>
              </a:ext>
            </a:extLst>
          </p:cNvPr>
          <p:cNvSpPr>
            <a:spLocks noGrp="1"/>
          </p:cNvSpPr>
          <p:nvPr>
            <p:ph idx="1"/>
          </p:nvPr>
        </p:nvSpPr>
        <p:spPr/>
        <p:txBody>
          <a:bodyPr/>
          <a:lstStyle/>
          <a:p>
            <a:r>
              <a:rPr lang="en-US" altLang="zh-CN" dirty="0"/>
              <a:t>User posts from Reddit</a:t>
            </a:r>
          </a:p>
          <a:p>
            <a:pPr lvl="1"/>
            <a:r>
              <a:rPr lang="en-US" altLang="zh-CN" dirty="0"/>
              <a:t>MH: users posted on Mental Health related subreddits (forums)</a:t>
            </a:r>
          </a:p>
          <a:p>
            <a:pPr lvl="1"/>
            <a:r>
              <a:rPr lang="en-US" altLang="zh-CN" dirty="0"/>
              <a:t>SW: users who post in r/</a:t>
            </a:r>
            <a:r>
              <a:rPr lang="en-US" altLang="zh-CN" dirty="0" err="1"/>
              <a:t>SuicideWatch</a:t>
            </a:r>
            <a:r>
              <a:rPr lang="en-US" altLang="zh-CN" dirty="0"/>
              <a:t> (discussion and help about suicide)</a:t>
            </a:r>
          </a:p>
          <a:p>
            <a:r>
              <a:rPr lang="en-US" altLang="zh-CN" dirty="0"/>
              <a:t>Outcome</a:t>
            </a:r>
          </a:p>
          <a:p>
            <a:pPr lvl="1"/>
            <a:r>
              <a:rPr lang="en-US" altLang="zh-CN" dirty="0"/>
              <a:t>Divide the data by two time periods and study the </a:t>
            </a:r>
            <a:r>
              <a:rPr lang="en-US" altLang="zh-CN" b="1" dirty="0"/>
              <a:t>transition likelihood</a:t>
            </a:r>
          </a:p>
          <a:p>
            <a:pPr lvl="1"/>
            <a:r>
              <a:rPr lang="en-US" altLang="zh-CN" dirty="0"/>
              <a:t>We consider </a:t>
            </a:r>
            <a:r>
              <a:rPr lang="en-US" altLang="zh-CN" b="1" dirty="0"/>
              <a:t>MH-&gt;SW </a:t>
            </a:r>
            <a:r>
              <a:rPr lang="en-US" altLang="zh-CN" dirty="0"/>
              <a:t>users as having Future Suicidal Ideations</a:t>
            </a:r>
          </a:p>
          <a:p>
            <a:pPr lvl="1"/>
            <a:endParaRPr lang="zh-CN" altLang="en-US" dirty="0"/>
          </a:p>
        </p:txBody>
      </p:sp>
      <p:pic>
        <p:nvPicPr>
          <p:cNvPr id="5" name="图片 4">
            <a:extLst>
              <a:ext uri="{FF2B5EF4-FFF2-40B4-BE49-F238E27FC236}">
                <a16:creationId xmlns:a16="http://schemas.microsoft.com/office/drawing/2014/main" id="{3873BD50-6A11-5EDB-83A0-5E8E351546BF}"/>
              </a:ext>
            </a:extLst>
          </p:cNvPr>
          <p:cNvPicPr>
            <a:picLocks noChangeAspect="1"/>
          </p:cNvPicPr>
          <p:nvPr/>
        </p:nvPicPr>
        <p:blipFill>
          <a:blip r:embed="rId3"/>
          <a:stretch>
            <a:fillRect/>
          </a:stretch>
        </p:blipFill>
        <p:spPr>
          <a:xfrm>
            <a:off x="760522" y="4349451"/>
            <a:ext cx="10593278" cy="2143424"/>
          </a:xfrm>
          <a:prstGeom prst="rect">
            <a:avLst/>
          </a:prstGeom>
        </p:spPr>
      </p:pic>
      <p:sp>
        <p:nvSpPr>
          <p:cNvPr id="4" name="灯片编号占位符 3">
            <a:extLst>
              <a:ext uri="{FF2B5EF4-FFF2-40B4-BE49-F238E27FC236}">
                <a16:creationId xmlns:a16="http://schemas.microsoft.com/office/drawing/2014/main" id="{C5FD47A0-E808-5E82-F7B2-447DC00D6510}"/>
              </a:ext>
            </a:extLst>
          </p:cNvPr>
          <p:cNvSpPr>
            <a:spLocks noGrp="1"/>
          </p:cNvSpPr>
          <p:nvPr>
            <p:ph type="sldNum" sz="quarter" idx="12"/>
          </p:nvPr>
        </p:nvSpPr>
        <p:spPr/>
        <p:txBody>
          <a:bodyPr/>
          <a:lstStyle/>
          <a:p>
            <a:fld id="{7F09DE3E-07AD-45EB-9F3A-95C513257F17}" type="slidenum">
              <a:rPr lang="zh-CN" altLang="en-US" smtClean="0"/>
              <a:pPr/>
              <a:t>34</a:t>
            </a:fld>
            <a:r>
              <a:rPr lang="en-US" altLang="zh-CN"/>
              <a:t>/40</a:t>
            </a:r>
            <a:endParaRPr lang="zh-CN" altLang="en-US" dirty="0"/>
          </a:p>
        </p:txBody>
      </p:sp>
    </p:spTree>
    <p:extLst>
      <p:ext uri="{BB962C8B-B14F-4D97-AF65-F5344CB8AC3E}">
        <p14:creationId xmlns:p14="http://schemas.microsoft.com/office/powerpoint/2010/main" val="6481599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1880BD-E817-65BE-D438-8FBCD7B6F288}"/>
              </a:ext>
            </a:extLst>
          </p:cNvPr>
          <p:cNvSpPr>
            <a:spLocks noGrp="1"/>
          </p:cNvSpPr>
          <p:nvPr>
            <p:ph type="title"/>
          </p:nvPr>
        </p:nvSpPr>
        <p:spPr/>
        <p:txBody>
          <a:bodyPr/>
          <a:lstStyle/>
          <a:p>
            <a:r>
              <a:rPr lang="en-US" altLang="zh-CN" dirty="0"/>
              <a:t>Treatments and Confounders</a:t>
            </a:r>
            <a:endParaRPr lang="zh-CN" altLang="en-US" dirty="0"/>
          </a:p>
        </p:txBody>
      </p:sp>
      <p:sp>
        <p:nvSpPr>
          <p:cNvPr id="3" name="内容占位符 2">
            <a:extLst>
              <a:ext uri="{FF2B5EF4-FFF2-40B4-BE49-F238E27FC236}">
                <a16:creationId xmlns:a16="http://schemas.microsoft.com/office/drawing/2014/main" id="{1EC46D9B-13FD-A9CD-D820-6CF24F3358F4}"/>
              </a:ext>
            </a:extLst>
          </p:cNvPr>
          <p:cNvSpPr>
            <a:spLocks noGrp="1"/>
          </p:cNvSpPr>
          <p:nvPr>
            <p:ph idx="1"/>
          </p:nvPr>
        </p:nvSpPr>
        <p:spPr/>
        <p:txBody>
          <a:bodyPr/>
          <a:lstStyle/>
          <a:p>
            <a:r>
              <a:rPr lang="en-US" altLang="zh-CN" dirty="0"/>
              <a:t>Many potential factors affecting mental health are expressed in posts</a:t>
            </a:r>
          </a:p>
          <a:p>
            <a:pPr lvl="1"/>
            <a:r>
              <a:rPr lang="en-US" altLang="zh-CN" dirty="0"/>
              <a:t>E.g. </a:t>
            </a:r>
            <a:r>
              <a:rPr lang="zh-CN" altLang="en-US" dirty="0"/>
              <a:t>“</a:t>
            </a:r>
            <a:r>
              <a:rPr lang="en-US" altLang="zh-CN" dirty="0"/>
              <a:t>I’m diagnosed with depression</a:t>
            </a:r>
            <a:r>
              <a:rPr lang="zh-CN" altLang="en-US" dirty="0"/>
              <a:t>”</a:t>
            </a:r>
            <a:r>
              <a:rPr lang="en-US" altLang="zh-CN" dirty="0"/>
              <a:t>, “I have no friend”, …</a:t>
            </a:r>
          </a:p>
          <a:p>
            <a:r>
              <a:rPr lang="en-US" altLang="zh-CN" dirty="0"/>
              <a:t>Treatment: the use of certain 1/2/3-gram in posts</a:t>
            </a:r>
          </a:p>
          <a:p>
            <a:pPr lvl="1"/>
            <a:r>
              <a:rPr lang="en-US" altLang="zh-CN" dirty="0"/>
              <a:t>E.g. “I”, “diagnosed”, “depression”, “</a:t>
            </a:r>
            <a:r>
              <a:rPr lang="en-US" altLang="zh-CN" dirty="0" err="1"/>
              <a:t>no_friend</a:t>
            </a:r>
            <a:r>
              <a:rPr lang="en-US" altLang="zh-CN" dirty="0"/>
              <a:t>”, …</a:t>
            </a:r>
          </a:p>
          <a:p>
            <a:pPr lvl="1"/>
            <a:endParaRPr lang="en-US" altLang="zh-CN" dirty="0"/>
          </a:p>
          <a:p>
            <a:r>
              <a:rPr lang="en-US" altLang="zh-CN" dirty="0"/>
              <a:t>The use of certain words are also associated with other words</a:t>
            </a:r>
          </a:p>
          <a:p>
            <a:pPr lvl="1"/>
            <a:r>
              <a:rPr lang="en-US" altLang="zh-CN" dirty="0"/>
              <a:t>E.g. Suffering from “depression” related to “</a:t>
            </a:r>
            <a:r>
              <a:rPr lang="en-US" altLang="zh-CN" dirty="0" err="1"/>
              <a:t>no_friend</a:t>
            </a:r>
            <a:r>
              <a:rPr lang="en-US" altLang="zh-CN" dirty="0"/>
              <a:t>”</a:t>
            </a:r>
          </a:p>
          <a:p>
            <a:r>
              <a:rPr lang="en-US" altLang="zh-CN" dirty="0"/>
              <a:t>Confounder: the use of 1/2/3-gram </a:t>
            </a:r>
            <a:r>
              <a:rPr lang="en-US" altLang="zh-CN" i="1" dirty="0"/>
              <a:t>before</a:t>
            </a:r>
            <a:r>
              <a:rPr lang="en-US" altLang="zh-CN" dirty="0"/>
              <a:t> using the treatment word</a:t>
            </a:r>
          </a:p>
          <a:p>
            <a:r>
              <a:rPr lang="en-US" altLang="zh-CN" dirty="0"/>
              <a:t>How to reduce the confounding bias?</a:t>
            </a:r>
            <a:endParaRPr lang="zh-CN" altLang="en-US" dirty="0"/>
          </a:p>
        </p:txBody>
      </p:sp>
      <p:sp>
        <p:nvSpPr>
          <p:cNvPr id="4" name="灯片编号占位符 3">
            <a:extLst>
              <a:ext uri="{FF2B5EF4-FFF2-40B4-BE49-F238E27FC236}">
                <a16:creationId xmlns:a16="http://schemas.microsoft.com/office/drawing/2014/main" id="{B170446E-3A57-D773-34B6-D2FDF3C536BB}"/>
              </a:ext>
            </a:extLst>
          </p:cNvPr>
          <p:cNvSpPr>
            <a:spLocks noGrp="1"/>
          </p:cNvSpPr>
          <p:nvPr>
            <p:ph type="sldNum" sz="quarter" idx="12"/>
          </p:nvPr>
        </p:nvSpPr>
        <p:spPr/>
        <p:txBody>
          <a:bodyPr/>
          <a:lstStyle/>
          <a:p>
            <a:fld id="{7F09DE3E-07AD-45EB-9F3A-95C513257F17}" type="slidenum">
              <a:rPr lang="zh-CN" altLang="en-US" smtClean="0"/>
              <a:pPr/>
              <a:t>35</a:t>
            </a:fld>
            <a:r>
              <a:rPr lang="en-US" altLang="zh-CN"/>
              <a:t>/40</a:t>
            </a:r>
            <a:endParaRPr lang="zh-CN" altLang="en-US" dirty="0"/>
          </a:p>
        </p:txBody>
      </p:sp>
    </p:spTree>
    <p:extLst>
      <p:ext uri="{BB962C8B-B14F-4D97-AF65-F5344CB8AC3E}">
        <p14:creationId xmlns:p14="http://schemas.microsoft.com/office/powerpoint/2010/main" val="627476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535C9A-D467-889F-7A0E-AB95F1155A74}"/>
              </a:ext>
            </a:extLst>
          </p:cNvPr>
          <p:cNvSpPr>
            <a:spLocks noGrp="1"/>
          </p:cNvSpPr>
          <p:nvPr>
            <p:ph type="title"/>
          </p:nvPr>
        </p:nvSpPr>
        <p:spPr/>
        <p:txBody>
          <a:bodyPr/>
          <a:lstStyle/>
          <a:p>
            <a:r>
              <a:rPr lang="en-US" altLang="zh-CN" dirty="0"/>
              <a:t>Matching (example)</a:t>
            </a:r>
            <a:endParaRPr lang="zh-CN" altLang="en-US" dirty="0"/>
          </a:p>
        </p:txBody>
      </p:sp>
      <p:sp>
        <p:nvSpPr>
          <p:cNvPr id="3" name="内容占位符 2">
            <a:extLst>
              <a:ext uri="{FF2B5EF4-FFF2-40B4-BE49-F238E27FC236}">
                <a16:creationId xmlns:a16="http://schemas.microsoft.com/office/drawing/2014/main" id="{F947AB89-980E-574E-9BBA-FCB2717B07FF}"/>
              </a:ext>
            </a:extLst>
          </p:cNvPr>
          <p:cNvSpPr>
            <a:spLocks noGrp="1"/>
          </p:cNvSpPr>
          <p:nvPr>
            <p:ph idx="1"/>
          </p:nvPr>
        </p:nvSpPr>
        <p:spPr>
          <a:xfrm>
            <a:off x="838200" y="1825625"/>
            <a:ext cx="10515600" cy="4867406"/>
          </a:xfrm>
        </p:spPr>
        <p:txBody>
          <a:bodyPr>
            <a:normAutofit/>
          </a:bodyPr>
          <a:lstStyle/>
          <a:p>
            <a:r>
              <a:rPr lang="en-US" altLang="zh-CN" dirty="0"/>
              <a:t>T: “</a:t>
            </a:r>
            <a:r>
              <a:rPr lang="en-US" altLang="zh-CN" dirty="0" err="1"/>
              <a:t>no_friend</a:t>
            </a:r>
            <a:r>
              <a:rPr lang="en-US" altLang="zh-CN" dirty="0"/>
              <a:t>” and Z: “depression” both contribute to Y: suicidal idea</a:t>
            </a:r>
          </a:p>
          <a:p>
            <a:r>
              <a:rPr lang="en-US" altLang="zh-CN" dirty="0"/>
              <a:t>Suffering from “depression” related to “</a:t>
            </a:r>
            <a:r>
              <a:rPr lang="en-US" altLang="zh-CN" dirty="0" err="1"/>
              <a:t>no_friend</a:t>
            </a:r>
            <a:r>
              <a:rPr lang="en-US" altLang="zh-CN" dirty="0"/>
              <a:t>”</a:t>
            </a:r>
          </a:p>
          <a:p>
            <a:r>
              <a:rPr lang="en-US" altLang="zh-CN" dirty="0"/>
              <a:t>Estimate causal effect with Matching</a:t>
            </a:r>
          </a:p>
          <a:p>
            <a:pPr lvl="1"/>
            <a:r>
              <a:rPr lang="en-US" altLang="zh-CN" dirty="0"/>
              <a:t>Group 1: Z: “depression” × before T: “</a:t>
            </a:r>
            <a:r>
              <a:rPr lang="en-US" altLang="zh-CN" dirty="0" err="1"/>
              <a:t>no_friend</a:t>
            </a:r>
            <a:r>
              <a:rPr lang="en-US" altLang="zh-CN" dirty="0"/>
              <a:t>” ×</a:t>
            </a:r>
          </a:p>
          <a:p>
            <a:pPr lvl="1"/>
            <a:r>
              <a:rPr lang="en-US" altLang="zh-CN" dirty="0"/>
              <a:t>Group 2: Z: “depression” × before T: “</a:t>
            </a:r>
            <a:r>
              <a:rPr lang="en-US" altLang="zh-CN" dirty="0" err="1"/>
              <a:t>no_friend</a:t>
            </a:r>
            <a:r>
              <a:rPr lang="en-US" altLang="zh-CN" dirty="0"/>
              <a:t>” </a:t>
            </a:r>
            <a:r>
              <a:rPr lang="zh-CN" altLang="en-US" dirty="0"/>
              <a:t>√</a:t>
            </a:r>
            <a:endParaRPr lang="en-US" altLang="zh-CN" dirty="0"/>
          </a:p>
          <a:p>
            <a:pPr lvl="1"/>
            <a:r>
              <a:rPr lang="en-US" altLang="zh-CN" dirty="0"/>
              <a:t>Group 3: Z: “depression” </a:t>
            </a:r>
            <a:r>
              <a:rPr lang="zh-CN" altLang="en-US" dirty="0"/>
              <a:t>√</a:t>
            </a:r>
            <a:r>
              <a:rPr lang="en-US" altLang="zh-CN" dirty="0"/>
              <a:t> before T: “</a:t>
            </a:r>
            <a:r>
              <a:rPr lang="en-US" altLang="zh-CN" dirty="0" err="1"/>
              <a:t>no_friend</a:t>
            </a:r>
            <a:r>
              <a:rPr lang="en-US" altLang="zh-CN" dirty="0"/>
              <a:t>” ×</a:t>
            </a:r>
          </a:p>
          <a:p>
            <a:pPr lvl="1"/>
            <a:r>
              <a:rPr lang="en-US" altLang="zh-CN" dirty="0"/>
              <a:t>Group 4: Z: “depression” </a:t>
            </a:r>
            <a:r>
              <a:rPr lang="zh-CN" altLang="en-US" dirty="0"/>
              <a:t>√</a:t>
            </a:r>
            <a:r>
              <a:rPr lang="en-US" altLang="zh-CN" dirty="0"/>
              <a:t> before T: “</a:t>
            </a:r>
            <a:r>
              <a:rPr lang="en-US" altLang="zh-CN" dirty="0" err="1"/>
              <a:t>no_friend</a:t>
            </a:r>
            <a:r>
              <a:rPr lang="en-US" altLang="zh-CN" dirty="0"/>
              <a:t>” </a:t>
            </a:r>
            <a:r>
              <a:rPr lang="zh-CN" altLang="en-US" dirty="0"/>
              <a:t>√</a:t>
            </a:r>
            <a:endParaRPr lang="en-US" altLang="zh-CN" dirty="0"/>
          </a:p>
          <a:p>
            <a:pPr lvl="1"/>
            <a:r>
              <a:rPr lang="en-US" altLang="zh-CN" dirty="0"/>
              <a:t>Estimated effect of T: “</a:t>
            </a:r>
            <a:r>
              <a:rPr lang="en-US" altLang="zh-CN" dirty="0" err="1"/>
              <a:t>no_friend</a:t>
            </a:r>
            <a:r>
              <a:rPr lang="en-US" altLang="zh-CN" dirty="0"/>
              <a:t>” =</a:t>
            </a:r>
          </a:p>
          <a:p>
            <a:pPr marL="457200" lvl="1" indent="0">
              <a:buNone/>
            </a:pPr>
            <a:r>
              <a:rPr lang="en-US" altLang="zh-CN" dirty="0"/>
              <a:t>   E(MH-&gt;SW|T =</a:t>
            </a:r>
            <a:r>
              <a:rPr lang="zh-CN" altLang="en-US" dirty="0"/>
              <a:t>√</a:t>
            </a:r>
            <a:r>
              <a:rPr lang="en-US" altLang="zh-CN" dirty="0"/>
              <a:t>, group2,</a:t>
            </a:r>
            <a:r>
              <a:rPr lang="zh-CN" altLang="en-US" dirty="0"/>
              <a:t> </a:t>
            </a:r>
            <a:r>
              <a:rPr lang="en-US" altLang="zh-CN" dirty="0"/>
              <a:t>4) - E(MH-&gt;SW|T=×, group1, 3)</a:t>
            </a:r>
          </a:p>
          <a:p>
            <a:r>
              <a:rPr lang="en-US" altLang="zh-CN" dirty="0"/>
              <a:t> In practice: Propensity Score Matching (PSM)</a:t>
            </a:r>
            <a:endParaRPr lang="zh-CN" altLang="en-US" dirty="0"/>
          </a:p>
          <a:p>
            <a:endParaRPr lang="zh-CN" altLang="en-US" dirty="0"/>
          </a:p>
        </p:txBody>
      </p:sp>
      <p:sp>
        <p:nvSpPr>
          <p:cNvPr id="4" name="椭圆 3">
            <a:extLst>
              <a:ext uri="{FF2B5EF4-FFF2-40B4-BE49-F238E27FC236}">
                <a16:creationId xmlns:a16="http://schemas.microsoft.com/office/drawing/2014/main" id="{047B74DF-FCE9-53F3-2E50-11D6CA62EF27}"/>
              </a:ext>
            </a:extLst>
          </p:cNvPr>
          <p:cNvSpPr/>
          <p:nvPr/>
        </p:nvSpPr>
        <p:spPr>
          <a:xfrm>
            <a:off x="9447621" y="4025957"/>
            <a:ext cx="744717" cy="7447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T</a:t>
            </a:r>
            <a:endParaRPr lang="zh-CN" altLang="en-US" dirty="0"/>
          </a:p>
        </p:txBody>
      </p:sp>
      <p:sp>
        <p:nvSpPr>
          <p:cNvPr id="5" name="椭圆 4">
            <a:extLst>
              <a:ext uri="{FF2B5EF4-FFF2-40B4-BE49-F238E27FC236}">
                <a16:creationId xmlns:a16="http://schemas.microsoft.com/office/drawing/2014/main" id="{475F93A7-6B3F-6165-584C-42F294CD9E1A}"/>
              </a:ext>
            </a:extLst>
          </p:cNvPr>
          <p:cNvSpPr/>
          <p:nvPr/>
        </p:nvSpPr>
        <p:spPr>
          <a:xfrm>
            <a:off x="10228081" y="5367631"/>
            <a:ext cx="744717" cy="7447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Y</a:t>
            </a:r>
            <a:endParaRPr lang="zh-CN" altLang="en-US" dirty="0"/>
          </a:p>
        </p:txBody>
      </p:sp>
      <p:cxnSp>
        <p:nvCxnSpPr>
          <p:cNvPr id="6" name="直接箭头连接符 5">
            <a:extLst>
              <a:ext uri="{FF2B5EF4-FFF2-40B4-BE49-F238E27FC236}">
                <a16:creationId xmlns:a16="http://schemas.microsoft.com/office/drawing/2014/main" id="{87F8F3D3-20CD-7B65-C351-C38FB2803999}"/>
              </a:ext>
            </a:extLst>
          </p:cNvPr>
          <p:cNvCxnSpPr>
            <a:stCxn id="4" idx="4"/>
            <a:endCxn id="5" idx="0"/>
          </p:cNvCxnSpPr>
          <p:nvPr/>
        </p:nvCxnSpPr>
        <p:spPr>
          <a:xfrm>
            <a:off x="9819980" y="4770674"/>
            <a:ext cx="780460" cy="596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椭圆 6">
            <a:extLst>
              <a:ext uri="{FF2B5EF4-FFF2-40B4-BE49-F238E27FC236}">
                <a16:creationId xmlns:a16="http://schemas.microsoft.com/office/drawing/2014/main" id="{09086423-67CF-24F9-590C-2682B4B72FF9}"/>
              </a:ext>
            </a:extLst>
          </p:cNvPr>
          <p:cNvSpPr/>
          <p:nvPr/>
        </p:nvSpPr>
        <p:spPr>
          <a:xfrm>
            <a:off x="10755982" y="3429000"/>
            <a:ext cx="744717" cy="7447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Z</a:t>
            </a:r>
            <a:endParaRPr lang="zh-CN" altLang="en-US" dirty="0"/>
          </a:p>
        </p:txBody>
      </p:sp>
      <p:cxnSp>
        <p:nvCxnSpPr>
          <p:cNvPr id="8" name="直接箭头连接符 7">
            <a:extLst>
              <a:ext uri="{FF2B5EF4-FFF2-40B4-BE49-F238E27FC236}">
                <a16:creationId xmlns:a16="http://schemas.microsoft.com/office/drawing/2014/main" id="{04FC1AD4-C673-A400-DB31-DBFFCD5702B7}"/>
              </a:ext>
            </a:extLst>
          </p:cNvPr>
          <p:cNvCxnSpPr>
            <a:stCxn id="7" idx="4"/>
            <a:endCxn id="5" idx="0"/>
          </p:cNvCxnSpPr>
          <p:nvPr/>
        </p:nvCxnSpPr>
        <p:spPr>
          <a:xfrm flipH="1">
            <a:off x="10600440" y="4173717"/>
            <a:ext cx="527901" cy="11939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64F8950E-BEB4-27C2-8E69-163A6466C60C}"/>
              </a:ext>
            </a:extLst>
          </p:cNvPr>
          <p:cNvCxnSpPr>
            <a:stCxn id="7" idx="2"/>
            <a:endCxn id="4" idx="7"/>
          </p:cNvCxnSpPr>
          <p:nvPr/>
        </p:nvCxnSpPr>
        <p:spPr>
          <a:xfrm flipH="1">
            <a:off x="10083277" y="3801359"/>
            <a:ext cx="672705" cy="333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灯片编号占位符 9">
            <a:extLst>
              <a:ext uri="{FF2B5EF4-FFF2-40B4-BE49-F238E27FC236}">
                <a16:creationId xmlns:a16="http://schemas.microsoft.com/office/drawing/2014/main" id="{C46C169E-A51A-7A1A-D704-412203EA0704}"/>
              </a:ext>
            </a:extLst>
          </p:cNvPr>
          <p:cNvSpPr>
            <a:spLocks noGrp="1"/>
          </p:cNvSpPr>
          <p:nvPr>
            <p:ph type="sldNum" sz="quarter" idx="12"/>
          </p:nvPr>
        </p:nvSpPr>
        <p:spPr/>
        <p:txBody>
          <a:bodyPr/>
          <a:lstStyle/>
          <a:p>
            <a:fld id="{7F09DE3E-07AD-45EB-9F3A-95C513257F17}" type="slidenum">
              <a:rPr lang="zh-CN" altLang="en-US" smtClean="0"/>
              <a:pPr/>
              <a:t>36</a:t>
            </a:fld>
            <a:r>
              <a:rPr lang="en-US" altLang="zh-CN"/>
              <a:t>/40</a:t>
            </a:r>
            <a:endParaRPr lang="zh-CN" altLang="en-US" dirty="0"/>
          </a:p>
        </p:txBody>
      </p:sp>
    </p:spTree>
    <p:extLst>
      <p:ext uri="{BB962C8B-B14F-4D97-AF65-F5344CB8AC3E}">
        <p14:creationId xmlns:p14="http://schemas.microsoft.com/office/powerpoint/2010/main" val="202883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E939E5-6303-9764-1F5F-304FDFC86ADC}"/>
              </a:ext>
            </a:extLst>
          </p:cNvPr>
          <p:cNvSpPr>
            <a:spLocks noGrp="1"/>
          </p:cNvSpPr>
          <p:nvPr>
            <p:ph type="title"/>
          </p:nvPr>
        </p:nvSpPr>
        <p:spPr/>
        <p:txBody>
          <a:bodyPr/>
          <a:lstStyle/>
          <a:p>
            <a:r>
              <a:rPr lang="en-US" altLang="zh-CN" dirty="0"/>
              <a:t>Results</a:t>
            </a:r>
            <a:endParaRPr lang="zh-CN" altLang="en-US" dirty="0"/>
          </a:p>
        </p:txBody>
      </p:sp>
      <p:sp>
        <p:nvSpPr>
          <p:cNvPr id="3" name="内容占位符 2">
            <a:extLst>
              <a:ext uri="{FF2B5EF4-FFF2-40B4-BE49-F238E27FC236}">
                <a16:creationId xmlns:a16="http://schemas.microsoft.com/office/drawing/2014/main" id="{F4281C08-5F9D-BE72-9449-E07021534646}"/>
              </a:ext>
            </a:extLst>
          </p:cNvPr>
          <p:cNvSpPr>
            <a:spLocks noGrp="1"/>
          </p:cNvSpPr>
          <p:nvPr>
            <p:ph idx="1"/>
          </p:nvPr>
        </p:nvSpPr>
        <p:spPr/>
        <p:txBody>
          <a:bodyPr/>
          <a:lstStyle/>
          <a:p>
            <a:r>
              <a:rPr lang="en-US" altLang="zh-CN" dirty="0"/>
              <a:t>Tokens that increase the likelihood of posting in SW</a:t>
            </a:r>
          </a:p>
          <a:p>
            <a:pPr lvl="1"/>
            <a:r>
              <a:rPr lang="en-US" altLang="zh-CN" dirty="0"/>
              <a:t>Mental Diseases: Depression(+30%), Anxiety(+24%)</a:t>
            </a:r>
          </a:p>
          <a:p>
            <a:pPr lvl="1"/>
            <a:r>
              <a:rPr lang="en-US" altLang="zh-CN" dirty="0"/>
              <a:t>Others: </a:t>
            </a:r>
            <a:r>
              <a:rPr lang="en-US" altLang="zh-CN" dirty="0" err="1"/>
              <a:t>no_friend</a:t>
            </a:r>
            <a:r>
              <a:rPr lang="en-US" altLang="zh-CN" dirty="0"/>
              <a:t>(+51%), </a:t>
            </a:r>
            <a:r>
              <a:rPr lang="en-US" altLang="zh-CN" dirty="0" err="1"/>
              <a:t>to_cry</a:t>
            </a:r>
            <a:r>
              <a:rPr lang="en-US" altLang="zh-CN" dirty="0"/>
              <a:t>(+51%)</a:t>
            </a:r>
          </a:p>
          <a:p>
            <a:pPr lvl="1"/>
            <a:r>
              <a:rPr lang="en-US" altLang="zh-CN" dirty="0"/>
              <a:t>Mental disease and poor social relation/mood can increase suicide risk</a:t>
            </a:r>
          </a:p>
          <a:p>
            <a:pPr lvl="1"/>
            <a:endParaRPr lang="en-US" altLang="zh-CN" dirty="0"/>
          </a:p>
          <a:p>
            <a:r>
              <a:rPr lang="en-US" altLang="zh-CN" dirty="0"/>
              <a:t>Tokens that decrease the likelihood of posting in SW</a:t>
            </a:r>
          </a:p>
          <a:p>
            <a:pPr lvl="1"/>
            <a:r>
              <a:rPr lang="en-US" altLang="zh-CN" dirty="0"/>
              <a:t>Counseling</a:t>
            </a:r>
          </a:p>
          <a:p>
            <a:pPr lvl="1"/>
            <a:r>
              <a:rPr lang="en-US" altLang="zh-CN" dirty="0" err="1"/>
              <a:t>Relationship_that</a:t>
            </a:r>
            <a:r>
              <a:rPr lang="en-US" altLang="zh-CN" dirty="0"/>
              <a:t>, </a:t>
            </a:r>
            <a:r>
              <a:rPr lang="en-US" altLang="zh-CN" dirty="0" err="1"/>
              <a:t>hope_it</a:t>
            </a:r>
            <a:r>
              <a:rPr lang="en-US" altLang="zh-CN" dirty="0"/>
              <a:t>, </a:t>
            </a:r>
            <a:r>
              <a:rPr lang="en-US" altLang="zh-CN" dirty="0" err="1"/>
              <a:t>and_enjoy</a:t>
            </a:r>
            <a:endParaRPr lang="en-US" altLang="zh-CN" dirty="0"/>
          </a:p>
          <a:p>
            <a:pPr lvl="1"/>
            <a:r>
              <a:rPr lang="en-US" altLang="zh-CN" dirty="0"/>
              <a:t>Social ties, optimism, hobbies and therapy helps reduce suicide risk</a:t>
            </a:r>
          </a:p>
          <a:p>
            <a:endParaRPr lang="zh-CN" altLang="en-US" dirty="0"/>
          </a:p>
        </p:txBody>
      </p:sp>
      <p:sp>
        <p:nvSpPr>
          <p:cNvPr id="4" name="灯片编号占位符 3">
            <a:extLst>
              <a:ext uri="{FF2B5EF4-FFF2-40B4-BE49-F238E27FC236}">
                <a16:creationId xmlns:a16="http://schemas.microsoft.com/office/drawing/2014/main" id="{8964B20B-E7BB-1C05-BC63-7E61958F4123}"/>
              </a:ext>
            </a:extLst>
          </p:cNvPr>
          <p:cNvSpPr>
            <a:spLocks noGrp="1"/>
          </p:cNvSpPr>
          <p:nvPr>
            <p:ph type="sldNum" sz="quarter" idx="12"/>
          </p:nvPr>
        </p:nvSpPr>
        <p:spPr/>
        <p:txBody>
          <a:bodyPr/>
          <a:lstStyle/>
          <a:p>
            <a:fld id="{7F09DE3E-07AD-45EB-9F3A-95C513257F17}" type="slidenum">
              <a:rPr lang="zh-CN" altLang="en-US" smtClean="0"/>
              <a:pPr/>
              <a:t>37</a:t>
            </a:fld>
            <a:r>
              <a:rPr lang="en-US" altLang="zh-CN"/>
              <a:t>/40</a:t>
            </a:r>
            <a:endParaRPr lang="zh-CN" altLang="en-US" dirty="0"/>
          </a:p>
        </p:txBody>
      </p:sp>
    </p:spTree>
    <p:extLst>
      <p:ext uri="{BB962C8B-B14F-4D97-AF65-F5344CB8AC3E}">
        <p14:creationId xmlns:p14="http://schemas.microsoft.com/office/powerpoint/2010/main" val="350219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1BFF5-9009-D5CE-DFDC-DC09E7CAD189}"/>
              </a:ext>
            </a:extLst>
          </p:cNvPr>
          <p:cNvSpPr>
            <a:spLocks noGrp="1"/>
          </p:cNvSpPr>
          <p:nvPr>
            <p:ph type="title"/>
          </p:nvPr>
        </p:nvSpPr>
        <p:spPr/>
        <p:txBody>
          <a:bodyPr/>
          <a:lstStyle/>
          <a:p>
            <a:r>
              <a:rPr lang="en-US" altLang="zh-CN" dirty="0"/>
              <a:t>Contents</a:t>
            </a:r>
            <a:endParaRPr lang="zh-CN" altLang="en-US" dirty="0"/>
          </a:p>
        </p:txBody>
      </p:sp>
      <p:sp>
        <p:nvSpPr>
          <p:cNvPr id="3" name="内容占位符 2">
            <a:extLst>
              <a:ext uri="{FF2B5EF4-FFF2-40B4-BE49-F238E27FC236}">
                <a16:creationId xmlns:a16="http://schemas.microsoft.com/office/drawing/2014/main" id="{4C9147A5-8E6C-F639-0CBC-6B0AACD2094E}"/>
              </a:ext>
            </a:extLst>
          </p:cNvPr>
          <p:cNvSpPr>
            <a:spLocks noGrp="1"/>
          </p:cNvSpPr>
          <p:nvPr>
            <p:ph idx="1"/>
          </p:nvPr>
        </p:nvSpPr>
        <p:spPr/>
        <p:txBody>
          <a:bodyPr/>
          <a:lstStyle/>
          <a:p>
            <a:r>
              <a:rPr lang="en-US" altLang="zh-CN" dirty="0">
                <a:solidFill>
                  <a:schemeClr val="bg1">
                    <a:lumMod val="50000"/>
                  </a:schemeClr>
                </a:solidFill>
              </a:rPr>
              <a:t>Motivation</a:t>
            </a:r>
          </a:p>
          <a:p>
            <a:r>
              <a:rPr lang="en-US" altLang="zh-CN" dirty="0">
                <a:solidFill>
                  <a:schemeClr val="bg1">
                    <a:lumMod val="50000"/>
                  </a:schemeClr>
                </a:solidFill>
              </a:rPr>
              <a:t>Methodology</a:t>
            </a:r>
          </a:p>
          <a:p>
            <a:pPr lvl="1"/>
            <a:r>
              <a:rPr lang="en-US" altLang="zh-CN" dirty="0">
                <a:solidFill>
                  <a:schemeClr val="bg1">
                    <a:lumMod val="50000"/>
                  </a:schemeClr>
                </a:solidFill>
              </a:rPr>
              <a:t>Association</a:t>
            </a:r>
          </a:p>
          <a:p>
            <a:pPr lvl="1"/>
            <a:r>
              <a:rPr lang="en-US" altLang="zh-CN" dirty="0">
                <a:solidFill>
                  <a:schemeClr val="bg1">
                    <a:lumMod val="50000"/>
                  </a:schemeClr>
                </a:solidFill>
              </a:rPr>
              <a:t>Causality</a:t>
            </a:r>
          </a:p>
          <a:p>
            <a:r>
              <a:rPr lang="en-US" altLang="zh-CN" dirty="0">
                <a:solidFill>
                  <a:schemeClr val="bg1">
                    <a:lumMod val="50000"/>
                  </a:schemeClr>
                </a:solidFill>
              </a:rPr>
              <a:t>Applications in mental health research</a:t>
            </a:r>
          </a:p>
          <a:p>
            <a:r>
              <a:rPr lang="en-US" altLang="zh-CN" dirty="0"/>
              <a:t>Conclusion</a:t>
            </a:r>
          </a:p>
          <a:p>
            <a:pPr lvl="1"/>
            <a:endParaRPr lang="zh-CN" altLang="en-US" dirty="0"/>
          </a:p>
        </p:txBody>
      </p:sp>
      <p:sp>
        <p:nvSpPr>
          <p:cNvPr id="4" name="灯片编号占位符 3">
            <a:extLst>
              <a:ext uri="{FF2B5EF4-FFF2-40B4-BE49-F238E27FC236}">
                <a16:creationId xmlns:a16="http://schemas.microsoft.com/office/drawing/2014/main" id="{06F19B1D-AB5C-252A-550D-1B7297D12212}"/>
              </a:ext>
            </a:extLst>
          </p:cNvPr>
          <p:cNvSpPr>
            <a:spLocks noGrp="1"/>
          </p:cNvSpPr>
          <p:nvPr>
            <p:ph type="sldNum" sz="quarter" idx="12"/>
          </p:nvPr>
        </p:nvSpPr>
        <p:spPr/>
        <p:txBody>
          <a:bodyPr/>
          <a:lstStyle/>
          <a:p>
            <a:fld id="{7F09DE3E-07AD-45EB-9F3A-95C513257F17}" type="slidenum">
              <a:rPr lang="zh-CN" altLang="en-US" smtClean="0"/>
              <a:pPr/>
              <a:t>38</a:t>
            </a:fld>
            <a:r>
              <a:rPr lang="en-US" altLang="zh-CN"/>
              <a:t>/40</a:t>
            </a:r>
            <a:endParaRPr lang="zh-CN" altLang="en-US" dirty="0"/>
          </a:p>
        </p:txBody>
      </p:sp>
    </p:spTree>
    <p:extLst>
      <p:ext uri="{BB962C8B-B14F-4D97-AF65-F5344CB8AC3E}">
        <p14:creationId xmlns:p14="http://schemas.microsoft.com/office/powerpoint/2010/main" val="35607221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26E530-0768-BE8F-904E-52614EE321CE}"/>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9E407CF2-0E35-6F56-1478-2E51BF14CF56}"/>
              </a:ext>
            </a:extLst>
          </p:cNvPr>
          <p:cNvSpPr>
            <a:spLocks noGrp="1"/>
          </p:cNvSpPr>
          <p:nvPr>
            <p:ph idx="1"/>
          </p:nvPr>
        </p:nvSpPr>
        <p:spPr/>
        <p:txBody>
          <a:bodyPr/>
          <a:lstStyle/>
          <a:p>
            <a:r>
              <a:rPr lang="en-US" altLang="zh-CN" dirty="0"/>
              <a:t>Data Science: make scientific discoveries for human</a:t>
            </a:r>
          </a:p>
          <a:p>
            <a:r>
              <a:rPr lang="en-US" altLang="zh-CN" dirty="0"/>
              <a:t>Focus of Data Science</a:t>
            </a:r>
          </a:p>
          <a:p>
            <a:pPr lvl="1"/>
            <a:r>
              <a:rPr lang="en-US" altLang="zh-CN" dirty="0"/>
              <a:t>Reliability of the conclusions</a:t>
            </a:r>
          </a:p>
          <a:p>
            <a:pPr lvl="2"/>
            <a:r>
              <a:rPr lang="en-US" altLang="zh-CN" sz="2400" dirty="0"/>
              <a:t>Hypothesis test, P-value, …</a:t>
            </a:r>
          </a:p>
          <a:p>
            <a:pPr lvl="1"/>
            <a:r>
              <a:rPr lang="en-US" altLang="zh-CN" dirty="0"/>
              <a:t>Strength of the relation</a:t>
            </a:r>
          </a:p>
          <a:p>
            <a:pPr lvl="2"/>
            <a:r>
              <a:rPr lang="en-US" altLang="zh-CN" sz="2400" dirty="0"/>
              <a:t>Odds Ratio(OR), beta coefficient, Pearson’s r, …</a:t>
            </a:r>
          </a:p>
          <a:p>
            <a:r>
              <a:rPr lang="en-US" altLang="zh-CN" dirty="0"/>
              <a:t>From Association to Causality</a:t>
            </a:r>
          </a:p>
          <a:p>
            <a:pPr lvl="1"/>
            <a:r>
              <a:rPr lang="en-US" altLang="zh-CN" dirty="0"/>
              <a:t>Reducing the confounding bias</a:t>
            </a:r>
          </a:p>
          <a:p>
            <a:pPr lvl="1"/>
            <a:r>
              <a:rPr lang="en-US" altLang="zh-CN" dirty="0"/>
              <a:t>Methods: RCT, Multi-variable regression, Matching, …</a:t>
            </a:r>
            <a:endParaRPr lang="zh-CN" altLang="en-US" dirty="0"/>
          </a:p>
        </p:txBody>
      </p:sp>
      <p:sp>
        <p:nvSpPr>
          <p:cNvPr id="4" name="灯片编号占位符 3">
            <a:extLst>
              <a:ext uri="{FF2B5EF4-FFF2-40B4-BE49-F238E27FC236}">
                <a16:creationId xmlns:a16="http://schemas.microsoft.com/office/drawing/2014/main" id="{58271CFC-AC9B-CEFE-81DF-78CE187A32A4}"/>
              </a:ext>
            </a:extLst>
          </p:cNvPr>
          <p:cNvSpPr>
            <a:spLocks noGrp="1"/>
          </p:cNvSpPr>
          <p:nvPr>
            <p:ph type="sldNum" sz="quarter" idx="12"/>
          </p:nvPr>
        </p:nvSpPr>
        <p:spPr/>
        <p:txBody>
          <a:bodyPr/>
          <a:lstStyle/>
          <a:p>
            <a:fld id="{7F09DE3E-07AD-45EB-9F3A-95C513257F17}" type="slidenum">
              <a:rPr lang="zh-CN" altLang="en-US" smtClean="0"/>
              <a:pPr/>
              <a:t>39</a:t>
            </a:fld>
            <a:r>
              <a:rPr lang="en-US" altLang="zh-CN"/>
              <a:t>/40</a:t>
            </a:r>
            <a:endParaRPr lang="zh-CN" altLang="en-US" dirty="0"/>
          </a:p>
        </p:txBody>
      </p:sp>
    </p:spTree>
    <p:extLst>
      <p:ext uri="{BB962C8B-B14F-4D97-AF65-F5344CB8AC3E}">
        <p14:creationId xmlns:p14="http://schemas.microsoft.com/office/powerpoint/2010/main" val="72237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15A723-5602-3113-4B61-99B009165D8F}"/>
              </a:ext>
            </a:extLst>
          </p:cNvPr>
          <p:cNvSpPr>
            <a:spLocks noGrp="1"/>
          </p:cNvSpPr>
          <p:nvPr>
            <p:ph type="title"/>
          </p:nvPr>
        </p:nvSpPr>
        <p:spPr>
          <a:xfrm>
            <a:off x="838200" y="4851400"/>
            <a:ext cx="10515600" cy="1325563"/>
          </a:xfrm>
        </p:spPr>
        <p:txBody>
          <a:bodyPr/>
          <a:lstStyle/>
          <a:p>
            <a:pPr algn="ctr"/>
            <a:r>
              <a:rPr lang="en-US" altLang="zh-CN" dirty="0"/>
              <a:t>Scientific Discovery for </a:t>
            </a:r>
            <a:r>
              <a:rPr lang="en-US" altLang="zh-CN" b="1" dirty="0"/>
              <a:t>human</a:t>
            </a:r>
            <a:r>
              <a:rPr lang="en-US" altLang="zh-CN" dirty="0"/>
              <a:t> action</a:t>
            </a:r>
            <a:endParaRPr lang="zh-CN" altLang="en-US" dirty="0"/>
          </a:p>
        </p:txBody>
      </p:sp>
      <p:sp>
        <p:nvSpPr>
          <p:cNvPr id="3" name="内容占位符 2">
            <a:extLst>
              <a:ext uri="{FF2B5EF4-FFF2-40B4-BE49-F238E27FC236}">
                <a16:creationId xmlns:a16="http://schemas.microsoft.com/office/drawing/2014/main" id="{B77F2009-1DB9-CE1E-5C43-AC2F56A1E5A1}"/>
              </a:ext>
            </a:extLst>
          </p:cNvPr>
          <p:cNvSpPr>
            <a:spLocks noGrp="1"/>
          </p:cNvSpPr>
          <p:nvPr>
            <p:ph idx="1"/>
          </p:nvPr>
        </p:nvSpPr>
        <p:spPr>
          <a:xfrm>
            <a:off x="838200" y="923827"/>
            <a:ext cx="10515600" cy="5253136"/>
          </a:xfrm>
        </p:spPr>
        <p:txBody>
          <a:bodyPr/>
          <a:lstStyle/>
          <a:p>
            <a:r>
              <a:rPr lang="en-US" altLang="zh-CN" dirty="0"/>
              <a:t>Now that we can detect diseases like Depression</a:t>
            </a:r>
          </a:p>
          <a:p>
            <a:r>
              <a:rPr lang="en-US" altLang="zh-CN" dirty="0"/>
              <a:t>But how can we treat them?</a:t>
            </a:r>
          </a:p>
          <a:p>
            <a:endParaRPr lang="en-US" altLang="zh-CN" dirty="0"/>
          </a:p>
          <a:p>
            <a:r>
              <a:rPr lang="en-US" altLang="zh-CN" dirty="0"/>
              <a:t>Researches show that </a:t>
            </a:r>
            <a:r>
              <a:rPr lang="en-US" altLang="zh-CN" b="1" dirty="0"/>
              <a:t>exercising</a:t>
            </a:r>
            <a:r>
              <a:rPr lang="en-US" altLang="zh-CN" dirty="0"/>
              <a:t> can improve mood</a:t>
            </a:r>
          </a:p>
          <a:p>
            <a:pPr lvl="1"/>
            <a:r>
              <a:rPr lang="en-US" altLang="zh-CN" dirty="0"/>
              <a:t>Do more exercise</a:t>
            </a:r>
          </a:p>
          <a:p>
            <a:r>
              <a:rPr lang="en-US" altLang="zh-CN" b="1" dirty="0"/>
              <a:t>Psychological Counselling </a:t>
            </a:r>
            <a:r>
              <a:rPr lang="en-US" altLang="zh-CN" dirty="0"/>
              <a:t>has been proved effective for depression</a:t>
            </a:r>
          </a:p>
          <a:p>
            <a:pPr lvl="1"/>
            <a:r>
              <a:rPr lang="en-US" altLang="zh-CN" dirty="0"/>
              <a:t>Visit a psychological counselor</a:t>
            </a:r>
            <a:endParaRPr lang="zh-CN" altLang="en-US" dirty="0"/>
          </a:p>
        </p:txBody>
      </p:sp>
      <p:sp>
        <p:nvSpPr>
          <p:cNvPr id="4" name="灯片编号占位符 3">
            <a:extLst>
              <a:ext uri="{FF2B5EF4-FFF2-40B4-BE49-F238E27FC236}">
                <a16:creationId xmlns:a16="http://schemas.microsoft.com/office/drawing/2014/main" id="{6D1022A0-2195-E4A9-A0EE-B8D0DEB649F9}"/>
              </a:ext>
            </a:extLst>
          </p:cNvPr>
          <p:cNvSpPr>
            <a:spLocks noGrp="1"/>
          </p:cNvSpPr>
          <p:nvPr>
            <p:ph type="sldNum" sz="quarter" idx="12"/>
          </p:nvPr>
        </p:nvSpPr>
        <p:spPr/>
        <p:txBody>
          <a:bodyPr/>
          <a:lstStyle/>
          <a:p>
            <a:fld id="{7F09DE3E-07AD-45EB-9F3A-95C513257F17}" type="slidenum">
              <a:rPr lang="zh-CN" altLang="en-US" smtClean="0"/>
              <a:pPr/>
              <a:t>4</a:t>
            </a:fld>
            <a:r>
              <a:rPr lang="en-US" altLang="zh-CN"/>
              <a:t>/40</a:t>
            </a:r>
            <a:endParaRPr lang="zh-CN" altLang="en-US" dirty="0"/>
          </a:p>
        </p:txBody>
      </p:sp>
    </p:spTree>
    <p:extLst>
      <p:ext uri="{BB962C8B-B14F-4D97-AF65-F5344CB8AC3E}">
        <p14:creationId xmlns:p14="http://schemas.microsoft.com/office/powerpoint/2010/main" val="323883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9192A-7B96-C6D5-E8BD-9CC6BCD2A5D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7CFD6A6-ADC8-BD8D-F1FD-2E083AEF4BE3}"/>
              </a:ext>
            </a:extLst>
          </p:cNvPr>
          <p:cNvSpPr>
            <a:spLocks noGrp="1"/>
          </p:cNvSpPr>
          <p:nvPr>
            <p:ph idx="1"/>
          </p:nvPr>
        </p:nvSpPr>
        <p:spPr/>
        <p:txBody>
          <a:bodyPr/>
          <a:lstStyle/>
          <a:p>
            <a:endParaRPr lang="zh-CN" altLang="en-US"/>
          </a:p>
        </p:txBody>
      </p:sp>
      <p:sp>
        <p:nvSpPr>
          <p:cNvPr id="4" name="文本框 3">
            <a:extLst>
              <a:ext uri="{FF2B5EF4-FFF2-40B4-BE49-F238E27FC236}">
                <a16:creationId xmlns:a16="http://schemas.microsoft.com/office/drawing/2014/main" id="{D33DE265-A30C-E58D-1629-946E79D23A33}"/>
              </a:ext>
            </a:extLst>
          </p:cNvPr>
          <p:cNvSpPr txBox="1"/>
          <p:nvPr/>
        </p:nvSpPr>
        <p:spPr>
          <a:xfrm>
            <a:off x="3140697" y="2921093"/>
            <a:ext cx="5910606" cy="1015663"/>
          </a:xfrm>
          <a:prstGeom prst="rect">
            <a:avLst/>
          </a:prstGeom>
          <a:noFill/>
        </p:spPr>
        <p:txBody>
          <a:bodyPr wrap="square" rtlCol="0">
            <a:spAutoFit/>
          </a:bodyPr>
          <a:lstStyle/>
          <a:p>
            <a:pPr algn="ctr"/>
            <a:r>
              <a:rPr lang="en-US" altLang="zh-CN" sz="6000" dirty="0">
                <a:latin typeface="+mj-lt"/>
              </a:rPr>
              <a:t>Thanks!</a:t>
            </a:r>
            <a:endParaRPr lang="zh-CN" altLang="en-US" sz="6000" dirty="0">
              <a:latin typeface="+mj-lt"/>
            </a:endParaRPr>
          </a:p>
        </p:txBody>
      </p:sp>
      <p:sp>
        <p:nvSpPr>
          <p:cNvPr id="5" name="灯片编号占位符 4">
            <a:extLst>
              <a:ext uri="{FF2B5EF4-FFF2-40B4-BE49-F238E27FC236}">
                <a16:creationId xmlns:a16="http://schemas.microsoft.com/office/drawing/2014/main" id="{18B8C79A-B4F3-4993-CED0-4776C0AACFFA}"/>
              </a:ext>
            </a:extLst>
          </p:cNvPr>
          <p:cNvSpPr>
            <a:spLocks noGrp="1"/>
          </p:cNvSpPr>
          <p:nvPr>
            <p:ph type="sldNum" sz="quarter" idx="12"/>
          </p:nvPr>
        </p:nvSpPr>
        <p:spPr/>
        <p:txBody>
          <a:bodyPr/>
          <a:lstStyle/>
          <a:p>
            <a:fld id="{7F09DE3E-07AD-45EB-9F3A-95C513257F17}" type="slidenum">
              <a:rPr lang="zh-CN" altLang="en-US" smtClean="0"/>
              <a:pPr/>
              <a:t>40</a:t>
            </a:fld>
            <a:r>
              <a:rPr lang="en-US" altLang="zh-CN"/>
              <a:t>/40</a:t>
            </a:r>
            <a:endParaRPr lang="zh-CN" altLang="en-US" dirty="0"/>
          </a:p>
        </p:txBody>
      </p:sp>
    </p:spTree>
    <p:extLst>
      <p:ext uri="{BB962C8B-B14F-4D97-AF65-F5344CB8AC3E}">
        <p14:creationId xmlns:p14="http://schemas.microsoft.com/office/powerpoint/2010/main" val="2466407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A1AB45-24CB-5163-EE13-7EDD1B831A1A}"/>
              </a:ext>
            </a:extLst>
          </p:cNvPr>
          <p:cNvSpPr>
            <a:spLocks noGrp="1"/>
          </p:cNvSpPr>
          <p:nvPr>
            <p:ph type="title"/>
          </p:nvPr>
        </p:nvSpPr>
        <p:spPr/>
        <p:txBody>
          <a:bodyPr/>
          <a:lstStyle/>
          <a:p>
            <a:r>
              <a:rPr lang="en-US" altLang="zh-CN" dirty="0"/>
              <a:t>Discussion</a:t>
            </a:r>
            <a:endParaRPr lang="zh-CN" altLang="en-US" dirty="0"/>
          </a:p>
        </p:txBody>
      </p:sp>
      <p:sp>
        <p:nvSpPr>
          <p:cNvPr id="3" name="内容占位符 2">
            <a:extLst>
              <a:ext uri="{FF2B5EF4-FFF2-40B4-BE49-F238E27FC236}">
                <a16:creationId xmlns:a16="http://schemas.microsoft.com/office/drawing/2014/main" id="{AA19C5CC-2130-3198-7648-276F19FE4C90}"/>
              </a:ext>
            </a:extLst>
          </p:cNvPr>
          <p:cNvSpPr>
            <a:spLocks noGrp="1"/>
          </p:cNvSpPr>
          <p:nvPr>
            <p:ph idx="1"/>
          </p:nvPr>
        </p:nvSpPr>
        <p:spPr/>
        <p:txBody>
          <a:bodyPr/>
          <a:lstStyle/>
          <a:p>
            <a:r>
              <a:rPr lang="en-US" altLang="zh-CN" dirty="0"/>
              <a:t>ML&amp;NLP can support Data Science discoveries</a:t>
            </a:r>
          </a:p>
          <a:p>
            <a:pPr lvl="1"/>
            <a:r>
              <a:rPr lang="en-US" altLang="zh-CN" dirty="0"/>
              <a:t>We’ve seen: Freely mine effective treatments for suicide on web</a:t>
            </a:r>
          </a:p>
          <a:p>
            <a:pPr lvl="1"/>
            <a:r>
              <a:rPr lang="en-US" altLang="zh-CN" dirty="0"/>
              <a:t>Future: (Given that our recent work can detect mental disease symptoms)</a:t>
            </a:r>
          </a:p>
          <a:p>
            <a:pPr lvl="2"/>
            <a:r>
              <a:rPr lang="en-US" altLang="zh-CN" sz="2400" dirty="0"/>
              <a:t>We may study what treatments can ease symptoms</a:t>
            </a:r>
          </a:p>
          <a:p>
            <a:pPr lvl="1"/>
            <a:endParaRPr lang="en-US" altLang="zh-CN" dirty="0"/>
          </a:p>
          <a:p>
            <a:pPr lvl="1"/>
            <a:endParaRPr lang="en-US" altLang="zh-CN" dirty="0"/>
          </a:p>
          <a:p>
            <a:r>
              <a:rPr lang="en-US" altLang="zh-CN" dirty="0"/>
              <a:t>Data Science discoveries can also help ML</a:t>
            </a:r>
          </a:p>
          <a:p>
            <a:pPr lvl="1"/>
            <a:r>
              <a:rPr lang="en-US" altLang="zh-CN" dirty="0"/>
              <a:t>We’ve seen: Discovered important treatments as features for ML models</a:t>
            </a:r>
          </a:p>
          <a:p>
            <a:pPr lvl="1"/>
            <a:r>
              <a:rPr lang="en-US" altLang="zh-CN" dirty="0"/>
              <a:t>Future: inspire new modeling ideas with discoveries in data</a:t>
            </a:r>
          </a:p>
          <a:p>
            <a:pPr lvl="1"/>
            <a:endParaRPr lang="zh-CN" altLang="en-US" dirty="0"/>
          </a:p>
        </p:txBody>
      </p:sp>
      <p:sp>
        <p:nvSpPr>
          <p:cNvPr id="4" name="灯片编号占位符 3">
            <a:extLst>
              <a:ext uri="{FF2B5EF4-FFF2-40B4-BE49-F238E27FC236}">
                <a16:creationId xmlns:a16="http://schemas.microsoft.com/office/drawing/2014/main" id="{F25EBE79-3BC6-4C75-7712-D7DFFBEEBE07}"/>
              </a:ext>
            </a:extLst>
          </p:cNvPr>
          <p:cNvSpPr>
            <a:spLocks noGrp="1"/>
          </p:cNvSpPr>
          <p:nvPr>
            <p:ph type="sldNum" sz="quarter" idx="12"/>
          </p:nvPr>
        </p:nvSpPr>
        <p:spPr/>
        <p:txBody>
          <a:bodyPr/>
          <a:lstStyle/>
          <a:p>
            <a:fld id="{7F09DE3E-07AD-45EB-9F3A-95C513257F17}" type="slidenum">
              <a:rPr lang="zh-CN" altLang="en-US" smtClean="0"/>
              <a:pPr/>
              <a:t>41</a:t>
            </a:fld>
            <a:r>
              <a:rPr lang="en-US" altLang="zh-CN"/>
              <a:t>/40</a:t>
            </a:r>
            <a:endParaRPr lang="zh-CN" altLang="en-US" dirty="0"/>
          </a:p>
        </p:txBody>
      </p:sp>
    </p:spTree>
    <p:extLst>
      <p:ext uri="{BB962C8B-B14F-4D97-AF65-F5344CB8AC3E}">
        <p14:creationId xmlns:p14="http://schemas.microsoft.com/office/powerpoint/2010/main" val="32876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8FBCCD-BDB5-11C0-2282-589F65B40C51}"/>
              </a:ext>
            </a:extLst>
          </p:cNvPr>
          <p:cNvSpPr>
            <a:spLocks noGrp="1"/>
          </p:cNvSpPr>
          <p:nvPr>
            <p:ph type="title"/>
          </p:nvPr>
        </p:nvSpPr>
        <p:spPr/>
        <p:txBody>
          <a:bodyPr/>
          <a:lstStyle/>
          <a:p>
            <a:r>
              <a:rPr lang="en-US" altLang="zh-CN" dirty="0"/>
              <a:t>Data Science</a:t>
            </a:r>
            <a:endParaRPr lang="zh-CN" altLang="en-US" dirty="0"/>
          </a:p>
        </p:txBody>
      </p:sp>
      <p:sp>
        <p:nvSpPr>
          <p:cNvPr id="3" name="内容占位符 2">
            <a:extLst>
              <a:ext uri="{FF2B5EF4-FFF2-40B4-BE49-F238E27FC236}">
                <a16:creationId xmlns:a16="http://schemas.microsoft.com/office/drawing/2014/main" id="{8BB8D498-C2B5-05E3-3589-5E08C0C8C135}"/>
              </a:ext>
            </a:extLst>
          </p:cNvPr>
          <p:cNvSpPr>
            <a:spLocks noGrp="1"/>
          </p:cNvSpPr>
          <p:nvPr>
            <p:ph idx="1"/>
          </p:nvPr>
        </p:nvSpPr>
        <p:spPr/>
        <p:txBody>
          <a:bodyPr/>
          <a:lstStyle/>
          <a:p>
            <a:r>
              <a:rPr lang="en-US" altLang="zh-CN" dirty="0"/>
              <a:t>Goal: Explainable relations between variables</a:t>
            </a:r>
          </a:p>
          <a:p>
            <a:pPr lvl="1"/>
            <a:r>
              <a:rPr lang="en-US" altLang="zh-CN" dirty="0"/>
              <a:t>Associations &amp; Causality</a:t>
            </a:r>
          </a:p>
          <a:p>
            <a:pPr lvl="1"/>
            <a:endParaRPr lang="en-US" altLang="zh-CN" dirty="0"/>
          </a:p>
          <a:p>
            <a:r>
              <a:rPr lang="en-US" altLang="zh-CN" dirty="0"/>
              <a:t>Purpose: </a:t>
            </a:r>
          </a:p>
          <a:p>
            <a:pPr lvl="1"/>
            <a:r>
              <a:rPr lang="en-US" altLang="zh-CN" dirty="0"/>
              <a:t>Discover rules and knowledge about the world</a:t>
            </a:r>
          </a:p>
          <a:p>
            <a:pPr lvl="1"/>
            <a:r>
              <a:rPr lang="en-US" altLang="zh-CN" dirty="0"/>
              <a:t>Assist human action</a:t>
            </a:r>
          </a:p>
          <a:p>
            <a:pPr lvl="1"/>
            <a:endParaRPr lang="en-US" altLang="zh-CN" dirty="0"/>
          </a:p>
          <a:p>
            <a:r>
              <a:rPr lang="en-US" altLang="zh-CN" dirty="0"/>
              <a:t>Methods</a:t>
            </a:r>
          </a:p>
          <a:p>
            <a:pPr lvl="1"/>
            <a:r>
              <a:rPr lang="en-US" altLang="zh-CN" dirty="0"/>
              <a:t>Data Analysis, Data Mining</a:t>
            </a:r>
          </a:p>
          <a:p>
            <a:pPr lvl="1"/>
            <a:r>
              <a:rPr lang="en-US" altLang="zh-CN" dirty="0"/>
              <a:t>Statistics &amp; Machine Learning</a:t>
            </a:r>
            <a:endParaRPr lang="zh-CN" altLang="en-US" dirty="0"/>
          </a:p>
        </p:txBody>
      </p:sp>
      <p:sp>
        <p:nvSpPr>
          <p:cNvPr id="4" name="灯片编号占位符 3">
            <a:extLst>
              <a:ext uri="{FF2B5EF4-FFF2-40B4-BE49-F238E27FC236}">
                <a16:creationId xmlns:a16="http://schemas.microsoft.com/office/drawing/2014/main" id="{A963C589-AA52-05C9-E966-CE4C6964ED0E}"/>
              </a:ext>
            </a:extLst>
          </p:cNvPr>
          <p:cNvSpPr>
            <a:spLocks noGrp="1"/>
          </p:cNvSpPr>
          <p:nvPr>
            <p:ph type="sldNum" sz="quarter" idx="12"/>
          </p:nvPr>
        </p:nvSpPr>
        <p:spPr/>
        <p:txBody>
          <a:bodyPr/>
          <a:lstStyle/>
          <a:p>
            <a:fld id="{7F09DE3E-07AD-45EB-9F3A-95C513257F17}" type="slidenum">
              <a:rPr lang="zh-CN" altLang="en-US" smtClean="0"/>
              <a:pPr/>
              <a:t>5</a:t>
            </a:fld>
            <a:r>
              <a:rPr lang="en-US" altLang="zh-CN"/>
              <a:t>/40</a:t>
            </a:r>
            <a:endParaRPr lang="zh-CN" altLang="en-US" dirty="0"/>
          </a:p>
        </p:txBody>
      </p:sp>
    </p:spTree>
    <p:extLst>
      <p:ext uri="{BB962C8B-B14F-4D97-AF65-F5344CB8AC3E}">
        <p14:creationId xmlns:p14="http://schemas.microsoft.com/office/powerpoint/2010/main" val="239897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69F6E-50EE-13BE-D2BE-CCC94853066F}"/>
              </a:ext>
            </a:extLst>
          </p:cNvPr>
          <p:cNvSpPr>
            <a:spLocks noGrp="1"/>
          </p:cNvSpPr>
          <p:nvPr>
            <p:ph type="title"/>
          </p:nvPr>
        </p:nvSpPr>
        <p:spPr/>
        <p:txBody>
          <a:bodyPr/>
          <a:lstStyle/>
          <a:p>
            <a:r>
              <a:rPr lang="en-US" altLang="zh-CN" dirty="0"/>
              <a:t>Focus of Data Science</a:t>
            </a:r>
            <a:endParaRPr lang="zh-CN" altLang="en-US" dirty="0"/>
          </a:p>
        </p:txBody>
      </p:sp>
      <p:sp>
        <p:nvSpPr>
          <p:cNvPr id="3" name="内容占位符 2">
            <a:extLst>
              <a:ext uri="{FF2B5EF4-FFF2-40B4-BE49-F238E27FC236}">
                <a16:creationId xmlns:a16="http://schemas.microsoft.com/office/drawing/2014/main" id="{4F332919-B825-CA62-1654-67F68BB03CA4}"/>
              </a:ext>
            </a:extLst>
          </p:cNvPr>
          <p:cNvSpPr>
            <a:spLocks noGrp="1"/>
          </p:cNvSpPr>
          <p:nvPr>
            <p:ph idx="1"/>
          </p:nvPr>
        </p:nvSpPr>
        <p:spPr/>
        <p:txBody>
          <a:bodyPr/>
          <a:lstStyle/>
          <a:p>
            <a:r>
              <a:rPr lang="en-US" altLang="zh-CN" dirty="0"/>
              <a:t>Reliability / Validity of the conclusion</a:t>
            </a:r>
          </a:p>
          <a:p>
            <a:pPr lvl="1"/>
            <a:r>
              <a:rPr lang="en-US" altLang="zh-CN" dirty="0"/>
              <a:t>Hypothesis: Smoking is good for health</a:t>
            </a:r>
          </a:p>
          <a:p>
            <a:pPr lvl="1"/>
            <a:r>
              <a:rPr lang="en-US" altLang="zh-CN" dirty="0"/>
              <a:t>Support: “My 90-year-old grandpa smokes every day”</a:t>
            </a:r>
          </a:p>
          <a:p>
            <a:pPr lvl="1"/>
            <a:r>
              <a:rPr lang="en-US" altLang="zh-CN" dirty="0"/>
              <a:t>Against: Large-scale study showing that smokers lives shorter</a:t>
            </a:r>
          </a:p>
          <a:p>
            <a:endParaRPr lang="en-US" altLang="zh-CN" dirty="0"/>
          </a:p>
          <a:p>
            <a:r>
              <a:rPr lang="en-US" altLang="zh-CN" dirty="0"/>
              <a:t>Strength of the relation</a:t>
            </a:r>
          </a:p>
          <a:p>
            <a:pPr lvl="1"/>
            <a:r>
              <a:rPr lang="en-US" altLang="zh-CN" dirty="0"/>
              <a:t>Example: Choosing between two valid therapies</a:t>
            </a:r>
          </a:p>
          <a:p>
            <a:pPr lvl="1"/>
            <a:r>
              <a:rPr lang="en-US" altLang="zh-CN" dirty="0"/>
              <a:t>Effective Rate of Therapy A: 80% VS Therapy B: 90%</a:t>
            </a:r>
            <a:endParaRPr lang="zh-CN" altLang="en-US" dirty="0"/>
          </a:p>
        </p:txBody>
      </p:sp>
      <p:sp>
        <p:nvSpPr>
          <p:cNvPr id="4" name="文本框 3">
            <a:extLst>
              <a:ext uri="{FF2B5EF4-FFF2-40B4-BE49-F238E27FC236}">
                <a16:creationId xmlns:a16="http://schemas.microsoft.com/office/drawing/2014/main" id="{AED27D00-A282-E6D7-B5AD-46D6C2B14FCF}"/>
              </a:ext>
            </a:extLst>
          </p:cNvPr>
          <p:cNvSpPr txBox="1"/>
          <p:nvPr/>
        </p:nvSpPr>
        <p:spPr>
          <a:xfrm>
            <a:off x="9502218" y="2630078"/>
            <a:ext cx="1395167" cy="400110"/>
          </a:xfrm>
          <a:prstGeom prst="rect">
            <a:avLst/>
          </a:prstGeom>
          <a:noFill/>
        </p:spPr>
        <p:txBody>
          <a:bodyPr wrap="square" rtlCol="0">
            <a:spAutoFit/>
          </a:bodyPr>
          <a:lstStyle/>
          <a:p>
            <a:r>
              <a:rPr lang="en-US" altLang="zh-CN" sz="2000" dirty="0">
                <a:solidFill>
                  <a:srgbClr val="FF0000"/>
                </a:solidFill>
              </a:rPr>
              <a:t>(Unreliable)</a:t>
            </a:r>
            <a:endParaRPr lang="zh-CN" altLang="en-US" sz="2000" dirty="0">
              <a:solidFill>
                <a:srgbClr val="FF0000"/>
              </a:solidFill>
            </a:endParaRPr>
          </a:p>
        </p:txBody>
      </p:sp>
      <p:sp>
        <p:nvSpPr>
          <p:cNvPr id="6" name="文本框 5">
            <a:extLst>
              <a:ext uri="{FF2B5EF4-FFF2-40B4-BE49-F238E27FC236}">
                <a16:creationId xmlns:a16="http://schemas.microsoft.com/office/drawing/2014/main" id="{9C54955E-B634-21B6-53EE-6A52B7EE8D21}"/>
              </a:ext>
            </a:extLst>
          </p:cNvPr>
          <p:cNvSpPr txBox="1"/>
          <p:nvPr/>
        </p:nvSpPr>
        <p:spPr>
          <a:xfrm>
            <a:off x="9502218" y="3064020"/>
            <a:ext cx="1894788" cy="400110"/>
          </a:xfrm>
          <a:prstGeom prst="rect">
            <a:avLst/>
          </a:prstGeom>
          <a:noFill/>
        </p:spPr>
        <p:txBody>
          <a:bodyPr wrap="square" rtlCol="0">
            <a:spAutoFit/>
          </a:bodyPr>
          <a:lstStyle/>
          <a:p>
            <a:r>
              <a:rPr lang="en-US" altLang="zh-CN" sz="2000" dirty="0">
                <a:solidFill>
                  <a:srgbClr val="FF0000"/>
                </a:solidFill>
              </a:rPr>
              <a:t>(More reliable)</a:t>
            </a:r>
            <a:endParaRPr lang="zh-CN" altLang="en-US" sz="2000" dirty="0">
              <a:solidFill>
                <a:srgbClr val="FF0000"/>
              </a:solidFill>
            </a:endParaRPr>
          </a:p>
        </p:txBody>
      </p:sp>
      <p:sp>
        <p:nvSpPr>
          <p:cNvPr id="7" name="矩形 6">
            <a:extLst>
              <a:ext uri="{FF2B5EF4-FFF2-40B4-BE49-F238E27FC236}">
                <a16:creationId xmlns:a16="http://schemas.microsoft.com/office/drawing/2014/main" id="{7D0CFF90-9A96-302A-C5B7-45EF2859E74F}"/>
              </a:ext>
            </a:extLst>
          </p:cNvPr>
          <p:cNvSpPr/>
          <p:nvPr/>
        </p:nvSpPr>
        <p:spPr>
          <a:xfrm>
            <a:off x="6249971" y="4901938"/>
            <a:ext cx="2139886" cy="386499"/>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灯片编号占位符 4">
            <a:extLst>
              <a:ext uri="{FF2B5EF4-FFF2-40B4-BE49-F238E27FC236}">
                <a16:creationId xmlns:a16="http://schemas.microsoft.com/office/drawing/2014/main" id="{2AA14918-5E7A-62D7-9585-4DD12E31B183}"/>
              </a:ext>
            </a:extLst>
          </p:cNvPr>
          <p:cNvSpPr>
            <a:spLocks noGrp="1"/>
          </p:cNvSpPr>
          <p:nvPr>
            <p:ph type="sldNum" sz="quarter" idx="12"/>
          </p:nvPr>
        </p:nvSpPr>
        <p:spPr/>
        <p:txBody>
          <a:bodyPr/>
          <a:lstStyle/>
          <a:p>
            <a:fld id="{7F09DE3E-07AD-45EB-9F3A-95C513257F17}" type="slidenum">
              <a:rPr lang="zh-CN" altLang="en-US" smtClean="0"/>
              <a:pPr/>
              <a:t>6</a:t>
            </a:fld>
            <a:r>
              <a:rPr lang="en-US" altLang="zh-CN"/>
              <a:t>/40</a:t>
            </a:r>
            <a:endParaRPr lang="zh-CN" altLang="en-US" dirty="0"/>
          </a:p>
        </p:txBody>
      </p:sp>
    </p:spTree>
    <p:extLst>
      <p:ext uri="{BB962C8B-B14F-4D97-AF65-F5344CB8AC3E}">
        <p14:creationId xmlns:p14="http://schemas.microsoft.com/office/powerpoint/2010/main" val="237918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1BFF5-9009-D5CE-DFDC-DC09E7CAD189}"/>
              </a:ext>
            </a:extLst>
          </p:cNvPr>
          <p:cNvSpPr>
            <a:spLocks noGrp="1"/>
          </p:cNvSpPr>
          <p:nvPr>
            <p:ph type="title"/>
          </p:nvPr>
        </p:nvSpPr>
        <p:spPr/>
        <p:txBody>
          <a:bodyPr/>
          <a:lstStyle/>
          <a:p>
            <a:r>
              <a:rPr lang="en-US" altLang="zh-CN" dirty="0"/>
              <a:t>Contents</a:t>
            </a:r>
            <a:endParaRPr lang="zh-CN" altLang="en-US" dirty="0"/>
          </a:p>
        </p:txBody>
      </p:sp>
      <p:sp>
        <p:nvSpPr>
          <p:cNvPr id="3" name="内容占位符 2">
            <a:extLst>
              <a:ext uri="{FF2B5EF4-FFF2-40B4-BE49-F238E27FC236}">
                <a16:creationId xmlns:a16="http://schemas.microsoft.com/office/drawing/2014/main" id="{4C9147A5-8E6C-F639-0CBC-6B0AACD2094E}"/>
              </a:ext>
            </a:extLst>
          </p:cNvPr>
          <p:cNvSpPr>
            <a:spLocks noGrp="1"/>
          </p:cNvSpPr>
          <p:nvPr>
            <p:ph idx="1"/>
          </p:nvPr>
        </p:nvSpPr>
        <p:spPr/>
        <p:txBody>
          <a:bodyPr/>
          <a:lstStyle/>
          <a:p>
            <a:r>
              <a:rPr lang="en-US" altLang="zh-CN" dirty="0">
                <a:solidFill>
                  <a:schemeClr val="bg1">
                    <a:lumMod val="50000"/>
                  </a:schemeClr>
                </a:solidFill>
              </a:rPr>
              <a:t>Motivation</a:t>
            </a:r>
          </a:p>
          <a:p>
            <a:r>
              <a:rPr lang="en-US" altLang="zh-CN" dirty="0"/>
              <a:t>Methodology</a:t>
            </a:r>
          </a:p>
          <a:p>
            <a:pPr lvl="1"/>
            <a:r>
              <a:rPr lang="en-US" altLang="zh-CN" dirty="0"/>
              <a:t>Association</a:t>
            </a:r>
          </a:p>
          <a:p>
            <a:pPr lvl="1"/>
            <a:r>
              <a:rPr lang="en-US" altLang="zh-CN" dirty="0"/>
              <a:t>Causality</a:t>
            </a:r>
          </a:p>
          <a:p>
            <a:r>
              <a:rPr lang="en-US" altLang="zh-CN" dirty="0">
                <a:solidFill>
                  <a:schemeClr val="bg1">
                    <a:lumMod val="50000"/>
                  </a:schemeClr>
                </a:solidFill>
              </a:rPr>
              <a:t>Applications in mental health research</a:t>
            </a:r>
          </a:p>
          <a:p>
            <a:r>
              <a:rPr lang="en-US" altLang="zh-CN" dirty="0">
                <a:solidFill>
                  <a:schemeClr val="bg1">
                    <a:lumMod val="50000"/>
                  </a:schemeClr>
                </a:solidFill>
              </a:rPr>
              <a:t>Conclusion</a:t>
            </a:r>
          </a:p>
          <a:p>
            <a:pPr lvl="1"/>
            <a:endParaRPr lang="zh-CN" altLang="en-US" dirty="0"/>
          </a:p>
        </p:txBody>
      </p:sp>
      <p:sp>
        <p:nvSpPr>
          <p:cNvPr id="4" name="灯片编号占位符 3">
            <a:extLst>
              <a:ext uri="{FF2B5EF4-FFF2-40B4-BE49-F238E27FC236}">
                <a16:creationId xmlns:a16="http://schemas.microsoft.com/office/drawing/2014/main" id="{CD141FA6-4503-BE00-B6B7-FF0D792420B0}"/>
              </a:ext>
            </a:extLst>
          </p:cNvPr>
          <p:cNvSpPr>
            <a:spLocks noGrp="1"/>
          </p:cNvSpPr>
          <p:nvPr>
            <p:ph type="sldNum" sz="quarter" idx="12"/>
          </p:nvPr>
        </p:nvSpPr>
        <p:spPr/>
        <p:txBody>
          <a:bodyPr/>
          <a:lstStyle/>
          <a:p>
            <a:fld id="{7F09DE3E-07AD-45EB-9F3A-95C513257F17}" type="slidenum">
              <a:rPr lang="zh-CN" altLang="en-US" smtClean="0"/>
              <a:pPr/>
              <a:t>7</a:t>
            </a:fld>
            <a:r>
              <a:rPr lang="en-US" altLang="zh-CN"/>
              <a:t>/40</a:t>
            </a:r>
            <a:endParaRPr lang="zh-CN" altLang="en-US" dirty="0"/>
          </a:p>
        </p:txBody>
      </p:sp>
    </p:spTree>
    <p:extLst>
      <p:ext uri="{BB962C8B-B14F-4D97-AF65-F5344CB8AC3E}">
        <p14:creationId xmlns:p14="http://schemas.microsoft.com/office/powerpoint/2010/main" val="3989309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FFBE9-CCB2-318A-3174-08EDFB4E90C7}"/>
              </a:ext>
            </a:extLst>
          </p:cNvPr>
          <p:cNvSpPr>
            <a:spLocks noGrp="1"/>
          </p:cNvSpPr>
          <p:nvPr>
            <p:ph type="title"/>
          </p:nvPr>
        </p:nvSpPr>
        <p:spPr/>
        <p:txBody>
          <a:bodyPr/>
          <a:lstStyle/>
          <a:p>
            <a:r>
              <a:rPr lang="en-US" altLang="zh-CN" dirty="0"/>
              <a:t>Association between Categorical Variables</a:t>
            </a:r>
            <a:endParaRPr lang="zh-CN" altLang="en-US" dirty="0"/>
          </a:p>
        </p:txBody>
      </p:sp>
      <p:sp>
        <p:nvSpPr>
          <p:cNvPr id="3" name="内容占位符 2">
            <a:extLst>
              <a:ext uri="{FF2B5EF4-FFF2-40B4-BE49-F238E27FC236}">
                <a16:creationId xmlns:a16="http://schemas.microsoft.com/office/drawing/2014/main" id="{B5BAABE7-5FA6-773B-61F5-EFE38B9D18FB}"/>
              </a:ext>
            </a:extLst>
          </p:cNvPr>
          <p:cNvSpPr>
            <a:spLocks noGrp="1"/>
          </p:cNvSpPr>
          <p:nvPr>
            <p:ph idx="1"/>
          </p:nvPr>
        </p:nvSpPr>
        <p:spPr/>
        <p:txBody>
          <a:bodyPr/>
          <a:lstStyle/>
          <a:p>
            <a:r>
              <a:rPr lang="en-US" altLang="zh-CN" dirty="0"/>
              <a:t>Hypothesis: Radiation may affect people’s health</a:t>
            </a:r>
          </a:p>
          <a:p>
            <a:r>
              <a:rPr lang="en-US" altLang="zh-CN" dirty="0"/>
              <a:t>Contingency Table/Crosstab</a:t>
            </a:r>
          </a:p>
          <a:p>
            <a:endParaRPr lang="en-US" altLang="zh-CN" dirty="0"/>
          </a:p>
          <a:p>
            <a:endParaRPr lang="en-US" altLang="zh-CN" dirty="0"/>
          </a:p>
          <a:p>
            <a:endParaRPr lang="en-US" altLang="zh-CN" dirty="0"/>
          </a:p>
          <a:p>
            <a:r>
              <a:rPr lang="en-US" altLang="zh-CN" dirty="0"/>
              <a:t>Exposure to radiation can increase disease rate by 4%</a:t>
            </a:r>
          </a:p>
          <a:p>
            <a:endParaRPr lang="en-US" altLang="zh-CN" dirty="0"/>
          </a:p>
          <a:p>
            <a:endParaRPr lang="zh-CN" altLang="en-US" dirty="0"/>
          </a:p>
        </p:txBody>
      </p:sp>
      <p:graphicFrame>
        <p:nvGraphicFramePr>
          <p:cNvPr id="4" name="表格 7">
            <a:extLst>
              <a:ext uri="{FF2B5EF4-FFF2-40B4-BE49-F238E27FC236}">
                <a16:creationId xmlns:a16="http://schemas.microsoft.com/office/drawing/2014/main" id="{A70F2450-191F-AE18-5F16-C6DFE762DEB3}"/>
              </a:ext>
            </a:extLst>
          </p:cNvPr>
          <p:cNvGraphicFramePr>
            <a:graphicFrameLocks noGrp="1"/>
          </p:cNvGraphicFramePr>
          <p:nvPr>
            <p:extLst>
              <p:ext uri="{D42A27DB-BD31-4B8C-83A1-F6EECF244321}">
                <p14:modId xmlns:p14="http://schemas.microsoft.com/office/powerpoint/2010/main" val="2662774034"/>
              </p:ext>
            </p:extLst>
          </p:nvPr>
        </p:nvGraphicFramePr>
        <p:xfrm>
          <a:off x="2032000" y="2972672"/>
          <a:ext cx="8128000" cy="11887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112557927"/>
                    </a:ext>
                  </a:extLst>
                </a:gridCol>
                <a:gridCol w="2032000">
                  <a:extLst>
                    <a:ext uri="{9D8B030D-6E8A-4147-A177-3AD203B41FA5}">
                      <a16:colId xmlns:a16="http://schemas.microsoft.com/office/drawing/2014/main" val="1940795439"/>
                    </a:ext>
                  </a:extLst>
                </a:gridCol>
                <a:gridCol w="2032000">
                  <a:extLst>
                    <a:ext uri="{9D8B030D-6E8A-4147-A177-3AD203B41FA5}">
                      <a16:colId xmlns:a16="http://schemas.microsoft.com/office/drawing/2014/main" val="1004957371"/>
                    </a:ext>
                  </a:extLst>
                </a:gridCol>
                <a:gridCol w="2032000">
                  <a:extLst>
                    <a:ext uri="{9D8B030D-6E8A-4147-A177-3AD203B41FA5}">
                      <a16:colId xmlns:a16="http://schemas.microsoft.com/office/drawing/2014/main" val="662615484"/>
                    </a:ext>
                  </a:extLst>
                </a:gridCol>
              </a:tblGrid>
              <a:tr h="370840">
                <a:tc>
                  <a:txBody>
                    <a:bodyPr/>
                    <a:lstStyle/>
                    <a:p>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t>Diseased</a:t>
                      </a:r>
                      <a:endParaRPr lang="zh-CN" altLang="en-US" sz="2000" dirty="0"/>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a:t>Healthy</a:t>
                      </a:r>
                      <a:endParaRPr lang="zh-CN" altLang="en-US" sz="2000" dirty="0"/>
                    </a:p>
                  </a:txBody>
                  <a:tcPr/>
                </a:tc>
                <a:tc>
                  <a:txBody>
                    <a:bodyPr/>
                    <a:lstStyle/>
                    <a:p>
                      <a:pPr algn="ctr"/>
                      <a:r>
                        <a:rPr lang="en-US" altLang="zh-CN" sz="2000" dirty="0"/>
                        <a:t>Disease Rate</a:t>
                      </a:r>
                      <a:endParaRPr lang="zh-CN" altLang="en-US" sz="2000" dirty="0"/>
                    </a:p>
                  </a:txBody>
                  <a:tcPr/>
                </a:tc>
                <a:extLst>
                  <a:ext uri="{0D108BD9-81ED-4DB2-BD59-A6C34878D82A}">
                    <a16:rowId xmlns:a16="http://schemas.microsoft.com/office/drawing/2014/main" val="3443470465"/>
                  </a:ext>
                </a:extLst>
              </a:tr>
              <a:tr h="370840">
                <a:tc>
                  <a:txBody>
                    <a:bodyPr/>
                    <a:lstStyle/>
                    <a:p>
                      <a:r>
                        <a:rPr lang="en-US" altLang="zh-CN" sz="2000" dirty="0"/>
                        <a:t>Exposed</a:t>
                      </a:r>
                      <a:endParaRPr lang="zh-CN" alt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20</a:t>
                      </a:r>
                      <a:endParaRPr lang="zh-CN" altLang="en-US" sz="2000" dirty="0"/>
                    </a:p>
                  </a:txBody>
                  <a:tcPr/>
                </a:tc>
                <a:tc>
                  <a:txBody>
                    <a:bodyPr/>
                    <a:lstStyle/>
                    <a:p>
                      <a:pPr algn="ctr"/>
                      <a:r>
                        <a:rPr lang="en-US" altLang="zh-CN" sz="2000" dirty="0"/>
                        <a:t>380</a:t>
                      </a:r>
                      <a:endParaRPr lang="zh-CN" altLang="en-US" sz="2000" dirty="0"/>
                    </a:p>
                  </a:txBody>
                  <a:tcPr/>
                </a:tc>
                <a:tc>
                  <a:txBody>
                    <a:bodyPr/>
                    <a:lstStyle/>
                    <a:p>
                      <a:pPr algn="ctr"/>
                      <a:r>
                        <a:rPr lang="en-US" altLang="zh-CN" sz="2000" dirty="0"/>
                        <a:t>5%</a:t>
                      </a:r>
                      <a:endParaRPr lang="zh-CN" altLang="en-US" sz="2000" dirty="0"/>
                    </a:p>
                  </a:txBody>
                  <a:tcPr/>
                </a:tc>
                <a:extLst>
                  <a:ext uri="{0D108BD9-81ED-4DB2-BD59-A6C34878D82A}">
                    <a16:rowId xmlns:a16="http://schemas.microsoft.com/office/drawing/2014/main" val="1309561952"/>
                  </a:ext>
                </a:extLst>
              </a:tr>
              <a:tr h="370840">
                <a:tc>
                  <a:txBody>
                    <a:bodyPr/>
                    <a:lstStyle/>
                    <a:p>
                      <a:r>
                        <a:rPr lang="en-US" altLang="zh-CN" sz="2000" dirty="0"/>
                        <a:t>Not Exposed</a:t>
                      </a:r>
                      <a:endParaRPr lang="zh-CN" alt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altLang="zh-CN" sz="2000" dirty="0"/>
                        <a:t>6</a:t>
                      </a:r>
                      <a:endParaRPr lang="zh-CN" altLang="en-US" sz="2000" dirty="0"/>
                    </a:p>
                  </a:txBody>
                  <a:tcPr/>
                </a:tc>
                <a:tc>
                  <a:txBody>
                    <a:bodyPr/>
                    <a:lstStyle/>
                    <a:p>
                      <a:pPr algn="ctr"/>
                      <a:r>
                        <a:rPr lang="en-US" altLang="zh-CN" sz="2000" dirty="0"/>
                        <a:t>594</a:t>
                      </a:r>
                      <a:endParaRPr lang="zh-CN" altLang="en-US" sz="2000" dirty="0"/>
                    </a:p>
                  </a:txBody>
                  <a:tcPr/>
                </a:tc>
                <a:tc>
                  <a:txBody>
                    <a:bodyPr/>
                    <a:lstStyle/>
                    <a:p>
                      <a:pPr algn="ctr"/>
                      <a:r>
                        <a:rPr lang="en-US" altLang="zh-CN" sz="2000" dirty="0"/>
                        <a:t>1%</a:t>
                      </a:r>
                      <a:endParaRPr lang="zh-CN" altLang="en-US" sz="2000" dirty="0"/>
                    </a:p>
                  </a:txBody>
                  <a:tcPr/>
                </a:tc>
                <a:extLst>
                  <a:ext uri="{0D108BD9-81ED-4DB2-BD59-A6C34878D82A}">
                    <a16:rowId xmlns:a16="http://schemas.microsoft.com/office/drawing/2014/main" val="575953116"/>
                  </a:ext>
                </a:extLst>
              </a:tr>
            </a:tbl>
          </a:graphicData>
        </a:graphic>
      </p:graphicFrame>
      <p:sp>
        <p:nvSpPr>
          <p:cNvPr id="5" name="矩形 4">
            <a:extLst>
              <a:ext uri="{FF2B5EF4-FFF2-40B4-BE49-F238E27FC236}">
                <a16:creationId xmlns:a16="http://schemas.microsoft.com/office/drawing/2014/main" id="{3DA2BFB1-AD56-A29C-5E78-38C0CFF0E4FF}"/>
              </a:ext>
            </a:extLst>
          </p:cNvPr>
          <p:cNvSpPr/>
          <p:nvPr/>
        </p:nvSpPr>
        <p:spPr>
          <a:xfrm>
            <a:off x="8144758" y="2667786"/>
            <a:ext cx="2205872" cy="1772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a:extLst>
              <a:ext uri="{FF2B5EF4-FFF2-40B4-BE49-F238E27FC236}">
                <a16:creationId xmlns:a16="http://schemas.microsoft.com/office/drawing/2014/main" id="{791D3211-9EC3-D00D-37ED-6529FC6724C7}"/>
              </a:ext>
            </a:extLst>
          </p:cNvPr>
          <p:cNvSpPr>
            <a:spLocks noGrp="1"/>
          </p:cNvSpPr>
          <p:nvPr>
            <p:ph type="sldNum" sz="quarter" idx="12"/>
          </p:nvPr>
        </p:nvSpPr>
        <p:spPr/>
        <p:txBody>
          <a:bodyPr/>
          <a:lstStyle/>
          <a:p>
            <a:fld id="{7F09DE3E-07AD-45EB-9F3A-95C513257F17}" type="slidenum">
              <a:rPr lang="zh-CN" altLang="en-US" smtClean="0"/>
              <a:pPr/>
              <a:t>8</a:t>
            </a:fld>
            <a:r>
              <a:rPr lang="en-US" altLang="zh-CN"/>
              <a:t>/40</a:t>
            </a:r>
            <a:endParaRPr lang="zh-CN" altLang="en-US" dirty="0"/>
          </a:p>
        </p:txBody>
      </p:sp>
    </p:spTree>
    <p:extLst>
      <p:ext uri="{BB962C8B-B14F-4D97-AF65-F5344CB8AC3E}">
        <p14:creationId xmlns:p14="http://schemas.microsoft.com/office/powerpoint/2010/main" val="423976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8C64D5-48C2-A22A-6A5A-DD2FDE52D0B5}"/>
              </a:ext>
            </a:extLst>
          </p:cNvPr>
          <p:cNvSpPr>
            <a:spLocks noGrp="1"/>
          </p:cNvSpPr>
          <p:nvPr>
            <p:ph type="title"/>
          </p:nvPr>
        </p:nvSpPr>
        <p:spPr/>
        <p:txBody>
          <a:bodyPr/>
          <a:lstStyle/>
          <a:p>
            <a:r>
              <a:rPr lang="en-US" altLang="zh-CN" dirty="0"/>
              <a:t>More kinds of Associations</a:t>
            </a:r>
            <a:endParaRPr lang="zh-CN" altLang="en-US" dirty="0"/>
          </a:p>
        </p:txBody>
      </p:sp>
      <p:sp>
        <p:nvSpPr>
          <p:cNvPr id="4" name="内容占位符 3">
            <a:extLst>
              <a:ext uri="{FF2B5EF4-FFF2-40B4-BE49-F238E27FC236}">
                <a16:creationId xmlns:a16="http://schemas.microsoft.com/office/drawing/2014/main" id="{BB23F1A9-4FE0-A50C-E38A-0460F95639EC}"/>
              </a:ext>
            </a:extLst>
          </p:cNvPr>
          <p:cNvSpPr>
            <a:spLocks noGrp="1"/>
          </p:cNvSpPr>
          <p:nvPr>
            <p:ph sz="half" idx="1"/>
          </p:nvPr>
        </p:nvSpPr>
        <p:spPr/>
        <p:txBody>
          <a:bodyPr/>
          <a:lstStyle/>
          <a:p>
            <a:r>
              <a:rPr lang="en-US" altLang="zh-CN" dirty="0"/>
              <a:t>Categorical VS Numerical</a:t>
            </a:r>
          </a:p>
          <a:p>
            <a:pPr lvl="1"/>
            <a:r>
              <a:rPr lang="en-US" altLang="zh-CN" dirty="0"/>
              <a:t>E.g. Gender and Height</a:t>
            </a:r>
          </a:p>
        </p:txBody>
      </p:sp>
      <p:sp>
        <p:nvSpPr>
          <p:cNvPr id="5" name="内容占位符 4">
            <a:extLst>
              <a:ext uri="{FF2B5EF4-FFF2-40B4-BE49-F238E27FC236}">
                <a16:creationId xmlns:a16="http://schemas.microsoft.com/office/drawing/2014/main" id="{292AF265-4209-DEEC-4314-D2B9F7BC3EA4}"/>
              </a:ext>
            </a:extLst>
          </p:cNvPr>
          <p:cNvSpPr>
            <a:spLocks noGrp="1"/>
          </p:cNvSpPr>
          <p:nvPr>
            <p:ph sz="half" idx="2"/>
          </p:nvPr>
        </p:nvSpPr>
        <p:spPr/>
        <p:txBody>
          <a:bodyPr/>
          <a:lstStyle/>
          <a:p>
            <a:r>
              <a:rPr lang="en-US" altLang="zh-CN" dirty="0"/>
              <a:t>Numerical VS Numerical</a:t>
            </a:r>
          </a:p>
          <a:p>
            <a:pPr lvl="1"/>
            <a:r>
              <a:rPr lang="en-US" altLang="zh-CN" dirty="0"/>
              <a:t>E.g. Education year VS Wage</a:t>
            </a:r>
            <a:endParaRPr lang="zh-CN" altLang="en-US" dirty="0"/>
          </a:p>
        </p:txBody>
      </p:sp>
      <p:pic>
        <p:nvPicPr>
          <p:cNvPr id="7" name="图片 6">
            <a:extLst>
              <a:ext uri="{FF2B5EF4-FFF2-40B4-BE49-F238E27FC236}">
                <a16:creationId xmlns:a16="http://schemas.microsoft.com/office/drawing/2014/main" id="{C6798E46-D3E6-5EEA-D811-1F8A5BDE55D0}"/>
              </a:ext>
            </a:extLst>
          </p:cNvPr>
          <p:cNvPicPr>
            <a:picLocks noChangeAspect="1"/>
          </p:cNvPicPr>
          <p:nvPr/>
        </p:nvPicPr>
        <p:blipFill>
          <a:blip r:embed="rId3"/>
          <a:stretch>
            <a:fillRect/>
          </a:stretch>
        </p:blipFill>
        <p:spPr>
          <a:xfrm>
            <a:off x="1290687" y="2961596"/>
            <a:ext cx="3923683" cy="3161674"/>
          </a:xfrm>
          <a:prstGeom prst="rect">
            <a:avLst/>
          </a:prstGeom>
        </p:spPr>
      </p:pic>
      <p:pic>
        <p:nvPicPr>
          <p:cNvPr id="9" name="图片 8">
            <a:extLst>
              <a:ext uri="{FF2B5EF4-FFF2-40B4-BE49-F238E27FC236}">
                <a16:creationId xmlns:a16="http://schemas.microsoft.com/office/drawing/2014/main" id="{754AC758-38B1-3668-5432-A85592BC3566}"/>
              </a:ext>
            </a:extLst>
          </p:cNvPr>
          <p:cNvPicPr>
            <a:picLocks noChangeAspect="1"/>
          </p:cNvPicPr>
          <p:nvPr/>
        </p:nvPicPr>
        <p:blipFill>
          <a:blip r:embed="rId4"/>
          <a:stretch>
            <a:fillRect/>
          </a:stretch>
        </p:blipFill>
        <p:spPr>
          <a:xfrm>
            <a:off x="6472287" y="3065533"/>
            <a:ext cx="4602996" cy="2953800"/>
          </a:xfrm>
          <a:prstGeom prst="rect">
            <a:avLst/>
          </a:prstGeom>
        </p:spPr>
      </p:pic>
      <p:sp>
        <p:nvSpPr>
          <p:cNvPr id="3" name="灯片编号占位符 2">
            <a:extLst>
              <a:ext uri="{FF2B5EF4-FFF2-40B4-BE49-F238E27FC236}">
                <a16:creationId xmlns:a16="http://schemas.microsoft.com/office/drawing/2014/main" id="{EC1922A1-4C88-F8C9-1D97-058EE1C74229}"/>
              </a:ext>
            </a:extLst>
          </p:cNvPr>
          <p:cNvSpPr>
            <a:spLocks noGrp="1"/>
          </p:cNvSpPr>
          <p:nvPr>
            <p:ph type="sldNum" sz="quarter" idx="12"/>
          </p:nvPr>
        </p:nvSpPr>
        <p:spPr/>
        <p:txBody>
          <a:bodyPr/>
          <a:lstStyle/>
          <a:p>
            <a:fld id="{7F09DE3E-07AD-45EB-9F3A-95C513257F17}" type="slidenum">
              <a:rPr lang="zh-CN" altLang="en-US" smtClean="0"/>
              <a:pPr/>
              <a:t>9</a:t>
            </a:fld>
            <a:r>
              <a:rPr lang="en-US" altLang="zh-CN"/>
              <a:t>/40</a:t>
            </a:r>
            <a:endParaRPr lang="zh-CN" altLang="en-US" dirty="0"/>
          </a:p>
        </p:txBody>
      </p:sp>
    </p:spTree>
    <p:extLst>
      <p:ext uri="{BB962C8B-B14F-4D97-AF65-F5344CB8AC3E}">
        <p14:creationId xmlns:p14="http://schemas.microsoft.com/office/powerpoint/2010/main" val="4174492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
      <a:majorFont>
        <a:latin typeface="Times New Roman"/>
        <a:ea typeface="等线"/>
        <a:cs typeface=""/>
      </a:majorFont>
      <a:minorFont>
        <a:latin typeface="Times New Roman"/>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3103</TotalTime>
  <Words>5626</Words>
  <Application>Microsoft Office PowerPoint</Application>
  <PresentationFormat>宽屏</PresentationFormat>
  <Paragraphs>656</Paragraphs>
  <Slides>41</Slides>
  <Notes>36</Notes>
  <HiddenSlides>1</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41</vt:i4>
      </vt:variant>
    </vt:vector>
  </HeadingPairs>
  <TitlesOfParts>
    <vt:vector size="46" baseType="lpstr">
      <vt:lpstr>等线</vt:lpstr>
      <vt:lpstr>Arial</vt:lpstr>
      <vt:lpstr>Cambria Math</vt:lpstr>
      <vt:lpstr>Times New Roman</vt:lpstr>
      <vt:lpstr>Office 主题​​</vt:lpstr>
      <vt:lpstr> Methodology for Scientific Discoveries in Mental Health</vt:lpstr>
      <vt:lpstr>Contents</vt:lpstr>
      <vt:lpstr>Our current research focus</vt:lpstr>
      <vt:lpstr>Scientific Discovery for human action</vt:lpstr>
      <vt:lpstr>Data Science</vt:lpstr>
      <vt:lpstr>Focus of Data Science</vt:lpstr>
      <vt:lpstr>Contents</vt:lpstr>
      <vt:lpstr>Association between Categorical Variables</vt:lpstr>
      <vt:lpstr>More kinds of Associations</vt:lpstr>
      <vt:lpstr>Reliability of Associations</vt:lpstr>
      <vt:lpstr>Reliability of Associations</vt:lpstr>
      <vt:lpstr>Strength of Association (Effect Size)</vt:lpstr>
      <vt:lpstr>Strength of Association (Effect Size)</vt:lpstr>
      <vt:lpstr>Quiz: Recap of Concepts</vt:lpstr>
      <vt:lpstr>PowerPoint 演示文稿</vt:lpstr>
      <vt:lpstr>Graphical Model of Causality</vt:lpstr>
      <vt:lpstr>Confounding Bias</vt:lpstr>
      <vt:lpstr>Randomized Controlled Trial (RCT)</vt:lpstr>
      <vt:lpstr>Quasi-experimental (准实验) Research</vt:lpstr>
      <vt:lpstr>Multivariate Linear Regression</vt:lpstr>
      <vt:lpstr>Matching</vt:lpstr>
      <vt:lpstr>Matching (Example)</vt:lpstr>
      <vt:lpstr>Quiz: Confounder </vt:lpstr>
      <vt:lpstr>Contents</vt:lpstr>
      <vt:lpstr>PowerPoint 演示文稿</vt:lpstr>
      <vt:lpstr>Overview</vt:lpstr>
      <vt:lpstr>Data</vt:lpstr>
      <vt:lpstr>Variable Measures</vt:lpstr>
      <vt:lpstr>Confounders</vt:lpstr>
      <vt:lpstr>Results</vt:lpstr>
      <vt:lpstr>PowerPoint 演示文稿</vt:lpstr>
      <vt:lpstr>Overview</vt:lpstr>
      <vt:lpstr>Experiment Design</vt:lpstr>
      <vt:lpstr>Data and Outcome Measurement</vt:lpstr>
      <vt:lpstr>Treatments and Confounders</vt:lpstr>
      <vt:lpstr>Matching (example)</vt:lpstr>
      <vt:lpstr>Results</vt:lpstr>
      <vt:lpstr>Contents</vt:lpstr>
      <vt:lpstr>Conclusion</vt:lpstr>
      <vt:lpstr>PowerPoint 演示文稿</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Causal Inference for Scientific Discoveries in Mental Health</dc:title>
  <dc:creator>Winde Blmoista</dc:creator>
  <cp:lastModifiedBy>Winde Blmoista</cp:lastModifiedBy>
  <cp:revision>51</cp:revision>
  <dcterms:created xsi:type="dcterms:W3CDTF">2022-05-23T06:37:43Z</dcterms:created>
  <dcterms:modified xsi:type="dcterms:W3CDTF">2022-06-01T10:52:08Z</dcterms:modified>
</cp:coreProperties>
</file>