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8" r:id="rId4"/>
    <p:sldId id="258" r:id="rId5"/>
    <p:sldId id="259" r:id="rId6"/>
    <p:sldId id="260" r:id="rId7"/>
    <p:sldId id="261" r:id="rId8"/>
    <p:sldId id="262" r:id="rId9"/>
    <p:sldId id="263" r:id="rId10"/>
    <p:sldId id="264" r:id="rId11"/>
    <p:sldId id="265" r:id="rId12"/>
    <p:sldId id="273" r:id="rId13"/>
    <p:sldId id="274" r:id="rId14"/>
    <p:sldId id="271" r:id="rId15"/>
    <p:sldId id="272" r:id="rId16"/>
    <p:sldId id="269" r:id="rId17"/>
    <p:sldId id="291" r:id="rId18"/>
    <p:sldId id="292" r:id="rId19"/>
    <p:sldId id="266" r:id="rId20"/>
    <p:sldId id="267" r:id="rId21"/>
    <p:sldId id="288" r:id="rId22"/>
    <p:sldId id="289" r:id="rId23"/>
    <p:sldId id="290" r:id="rId24"/>
    <p:sldId id="287" r:id="rId25"/>
    <p:sldId id="285" r:id="rId26"/>
    <p:sldId id="270" r:id="rId27"/>
    <p:sldId id="293" r:id="rId28"/>
    <p:sldId id="294" r:id="rId29"/>
    <p:sldId id="275" r:id="rId30"/>
    <p:sldId id="276" r:id="rId31"/>
    <p:sldId id="278" r:id="rId32"/>
    <p:sldId id="280" r:id="rId33"/>
    <p:sldId id="281" r:id="rId34"/>
    <p:sldId id="282" r:id="rId35"/>
    <p:sldId id="283" r:id="rId36"/>
    <p:sldId id="284" r:id="rId37"/>
    <p:sldId id="277" r:id="rId38"/>
    <p:sldId id="279"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820689-D157-4F09-956F-AA3AE3855EF2}">
          <p14:sldIdLst>
            <p14:sldId id="256"/>
            <p14:sldId id="257"/>
            <p14:sldId id="268"/>
            <p14:sldId id="258"/>
            <p14:sldId id="259"/>
            <p14:sldId id="260"/>
            <p14:sldId id="261"/>
            <p14:sldId id="262"/>
            <p14:sldId id="263"/>
            <p14:sldId id="264"/>
            <p14:sldId id="265"/>
            <p14:sldId id="273"/>
            <p14:sldId id="274"/>
            <p14:sldId id="271"/>
            <p14:sldId id="272"/>
            <p14:sldId id="269"/>
            <p14:sldId id="291"/>
            <p14:sldId id="292"/>
            <p14:sldId id="266"/>
            <p14:sldId id="267"/>
            <p14:sldId id="288"/>
            <p14:sldId id="289"/>
            <p14:sldId id="290"/>
            <p14:sldId id="287"/>
            <p14:sldId id="285"/>
            <p14:sldId id="270"/>
            <p14:sldId id="293"/>
            <p14:sldId id="294"/>
            <p14:sldId id="275"/>
            <p14:sldId id="276"/>
            <p14:sldId id="278"/>
            <p14:sldId id="280"/>
            <p14:sldId id="281"/>
            <p14:sldId id="282"/>
            <p14:sldId id="283"/>
            <p14:sldId id="284"/>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37" autoAdjust="0"/>
  </p:normalViewPr>
  <p:slideViewPr>
    <p:cSldViewPr snapToGrid="0">
      <p:cViewPr varScale="1">
        <p:scale>
          <a:sx n="77" d="100"/>
          <a:sy n="77" d="100"/>
        </p:scale>
        <p:origin x="3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4563A-4112-45C1-8C47-4504CA4EE7FD}"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D4765-78B1-4137-AB29-F72226AC4C43}" type="slidenum">
              <a:rPr lang="zh-CN" altLang="en-US" smtClean="0"/>
              <a:t>‹#›</a:t>
            </a:fld>
            <a:endParaRPr lang="zh-CN" altLang="en-US"/>
          </a:p>
        </p:txBody>
      </p:sp>
    </p:spTree>
    <p:extLst>
      <p:ext uri="{BB962C8B-B14F-4D97-AF65-F5344CB8AC3E}">
        <p14:creationId xmlns:p14="http://schemas.microsoft.com/office/powerpoint/2010/main" val="2214607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ediamanagersclub.org/personality-types-world%E2%80%99s-most-powerful-celebrities-analyzing-their-twitter-stream-content#:~:text=Based%20on%20five%20major%20traits,they%20are%20represented%20amongst%20celebriti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psycnet.apa.org/record/2011-01304-005"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en.wikipedia.org/wiki/Myers%E2%80%93Briggs_Type_Indicator#Criticism" TargetMode="External"/><Relationship Id="rId4" Type="http://schemas.openxmlformats.org/officeDocument/2006/relationships/hyperlink" Target="https://www.recruiter.com/i/critique-of-the-myers-briggs-type-indicator-critiqu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my topic is “ Psychology Meets ML —— A Case Study of Personality Theory”</a:t>
            </a:r>
          </a:p>
          <a:p>
            <a:r>
              <a:rPr lang="en-US" altLang="zh-CN" dirty="0"/>
              <a:t>I'm recently working on a project at the intersection of psychology and machine learning (online depression detection actually), and I'm also a fan of psychology. During my research and extra readings, I find it interesting that ML and psychology are closely related. Therefore, I'd like to share this talk with you.</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a:t>
            </a:fld>
            <a:endParaRPr lang="zh-CN" altLang="en-US"/>
          </a:p>
        </p:txBody>
      </p:sp>
    </p:spTree>
    <p:extLst>
      <p:ext uri="{BB962C8B-B14F-4D97-AF65-F5344CB8AC3E}">
        <p14:creationId xmlns:p14="http://schemas.microsoft.com/office/powerpoint/2010/main" val="73835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10</a:t>
            </a:fld>
            <a:endParaRPr lang="zh-CN" altLang="en-US"/>
          </a:p>
        </p:txBody>
      </p:sp>
    </p:spTree>
    <p:extLst>
      <p:ext uri="{BB962C8B-B14F-4D97-AF65-F5344CB8AC3E}">
        <p14:creationId xmlns:p14="http://schemas.microsoft.com/office/powerpoint/2010/main" val="1500088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look at the technique behind the theory, factor analysis. I remember I first know this from Mr. Tu </a:t>
            </a:r>
            <a:r>
              <a:rPr lang="en-US" altLang="zh-CN" dirty="0" err="1"/>
              <a:t>Shikui’s</a:t>
            </a:r>
            <a:r>
              <a:rPr lang="en-US" altLang="zh-CN" dirty="0"/>
              <a:t> Machine Learning course, and he spent a whole lecture on this. I’m not going to introduce all details of the algorithm, but I will just give some brief intuition.</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12</a:t>
            </a:fld>
            <a:endParaRPr lang="zh-CN" altLang="en-US"/>
          </a:p>
        </p:txBody>
      </p:sp>
    </p:spTree>
    <p:extLst>
      <p:ext uri="{BB962C8B-B14F-4D97-AF65-F5344CB8AC3E}">
        <p14:creationId xmlns:p14="http://schemas.microsoft.com/office/powerpoint/2010/main" val="2210797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Minion Pro-28078-Identity-H"/>
              </a:rPr>
              <a:t>Then how can we derive the big five from FA?</a:t>
            </a:r>
          </a:p>
          <a:p>
            <a:pPr algn="l"/>
            <a:r>
              <a:rPr lang="en-US" altLang="zh-CN" sz="1800" b="0" i="0" u="none" strike="noStrike" baseline="0" dirty="0">
                <a:latin typeface="*Minion Pro-28078-Identity-H"/>
              </a:rPr>
              <a:t>First, some psychologists have come up of a hypothesis of big five theory with many adjectives on each dimension.</a:t>
            </a:r>
          </a:p>
          <a:p>
            <a:pPr algn="l"/>
            <a:r>
              <a:rPr lang="en-US" altLang="zh-CN" sz="1800" b="0" i="0" u="none" strike="noStrike" baseline="0" dirty="0">
                <a:latin typeface="*Minion Pro-28078-Identity-H"/>
              </a:rPr>
              <a:t>Then researchers asked peers to rate others people’s personality on a scale consists of these 80 common adjectives.</a:t>
            </a:r>
            <a:r>
              <a:rPr lang="en-US" altLang="zh-CN" sz="1800" dirty="0"/>
              <a:t> </a:t>
            </a:r>
          </a:p>
          <a:p>
            <a:pPr algn="l"/>
            <a:r>
              <a:rPr lang="en-US" altLang="zh-CN" sz="1800" dirty="0"/>
              <a:t>Then they fit a FA model on the 80-dim score matrix, and find that using 5 factors can explain the most variance of the original 80-dim matrix, and these 5 factors correlate with the original big five theory well.</a:t>
            </a:r>
          </a:p>
          <a:p>
            <a:pPr algn="l"/>
            <a:r>
              <a:rPr lang="en-US" altLang="zh-CN" sz="1800" b="0" i="0" u="none" strike="noStrike" baseline="0" dirty="0">
                <a:latin typeface="*Minion Pro-28078-Identity-H"/>
              </a:rPr>
              <a:t>Therefore, the original hypothesis is verified, and many psychologists further adjust it and design tests according to the result.</a:t>
            </a:r>
          </a:p>
          <a:p>
            <a:pPr algn="l"/>
            <a:r>
              <a:rPr lang="en-US" altLang="zh-CN" sz="1800" b="0" i="0" u="none" strike="noStrike" baseline="0" dirty="0">
                <a:latin typeface="*Minion Pro-28078-Identity-H"/>
              </a:rPr>
              <a:t>Comparing 5 with 80, we can see The Big Five is much simpler in describing a person than our natural implicit theory with much more words. (click)</a:t>
            </a:r>
          </a:p>
          <a:p>
            <a:pPr algn="l"/>
            <a:r>
              <a:rPr lang="en-US" altLang="zh-CN" sz="1800" b="0" i="0" u="none" strike="noStrike" baseline="0" dirty="0">
                <a:latin typeface="*Minion Pro-28078-Identity-H"/>
              </a:rPr>
              <a:t>And the table shows part of the Loading Matrix of the FA model. We can see that the words that are supposed to measure a factor like N, do rate higher on its corresponding dimension, and the correlations with other factors are usually weak. (pointer)</a:t>
            </a:r>
          </a:p>
          <a:p>
            <a:pPr algn="l"/>
            <a:endParaRPr lang="en-US" altLang="zh-CN" sz="1800" b="0" i="0" u="none" strike="noStrike" baseline="0" dirty="0">
              <a:latin typeface="*Minion Pro-28078-Identity-H"/>
            </a:endParaRPr>
          </a:p>
          <a:p>
            <a:pPr algn="l"/>
            <a:r>
              <a:rPr lang="en-US" altLang="zh-CN" sz="1800" b="0" i="0" u="none" strike="noStrike" baseline="0" dirty="0">
                <a:latin typeface="*Minion Pro-28078-Identity-H"/>
              </a:rPr>
              <a:t>Ref: Validation of the Five-Factor Model of Personality Across Instruments and Observers</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13</a:t>
            </a:fld>
            <a:endParaRPr lang="zh-CN" altLang="en-US"/>
          </a:p>
        </p:txBody>
      </p:sp>
    </p:spTree>
    <p:extLst>
      <p:ext uri="{BB962C8B-B14F-4D97-AF65-F5344CB8AC3E}">
        <p14:creationId xmlns:p14="http://schemas.microsoft.com/office/powerpoint/2010/main" val="3564178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More:</a:t>
            </a:r>
          </a:p>
          <a:p>
            <a:r>
              <a:rPr lang="en-US" altLang="zh-CN" dirty="0">
                <a:hlinkClick r:id="rId3"/>
              </a:rPr>
              <a:t>Personality types of world’s most powerful celebrities by analyzing their Twitter stream content | Media Managers Club</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14</a:t>
            </a:fld>
            <a:endParaRPr lang="zh-CN" altLang="en-US"/>
          </a:p>
        </p:txBody>
      </p:sp>
    </p:spTree>
    <p:extLst>
      <p:ext uri="{BB962C8B-B14F-4D97-AF65-F5344CB8AC3E}">
        <p14:creationId xmlns:p14="http://schemas.microsoft.com/office/powerpoint/2010/main" val="2400043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we have all passed so many exams and become a student of SJTU, I believe most of you should have a high C.</a:t>
            </a:r>
          </a:p>
          <a:p>
            <a:r>
              <a:rPr lang="en-US" altLang="zh-CN" dirty="0"/>
              <a:t>By the way, I must make a warrant that these reports are rare and not conclusive. So our lives are not decided by our personalities, and we are still the creator of our own lives.</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15</a:t>
            </a:fld>
            <a:endParaRPr lang="zh-CN" altLang="en-US"/>
          </a:p>
        </p:txBody>
      </p:sp>
    </p:spTree>
    <p:extLst>
      <p:ext uri="{BB962C8B-B14F-4D97-AF65-F5344CB8AC3E}">
        <p14:creationId xmlns:p14="http://schemas.microsoft.com/office/powerpoint/2010/main" val="1081699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We’ve introduced the theories, mainly OCEAN. Next, we will see how psychometrics can be used to examine whether a personality test is reliable</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16</a:t>
            </a:fld>
            <a:endParaRPr lang="zh-CN" altLang="en-US"/>
          </a:p>
        </p:txBody>
      </p:sp>
    </p:spTree>
    <p:extLst>
      <p:ext uri="{BB962C8B-B14F-4D97-AF65-F5344CB8AC3E}">
        <p14:creationId xmlns:p14="http://schemas.microsoft.com/office/powerpoint/2010/main" val="4207418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discussing the validity of tests, we will first show an example of the test for OCEAN.</a:t>
            </a:r>
          </a:p>
          <a:p>
            <a:r>
              <a:rPr lang="en-US" altLang="zh-CN" dirty="0"/>
              <a:t>https://bigfive-test.com/</a:t>
            </a:r>
          </a:p>
          <a:p>
            <a:r>
              <a:rPr lang="en-US" altLang="zh-CN" dirty="0"/>
              <a:t>Using IPIP-NEO-PI</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17</a:t>
            </a:fld>
            <a:endParaRPr lang="zh-CN" altLang="en-US"/>
          </a:p>
        </p:txBody>
      </p:sp>
    </p:spTree>
    <p:extLst>
      <p:ext uri="{BB962C8B-B14F-4D97-AF65-F5344CB8AC3E}">
        <p14:creationId xmlns:p14="http://schemas.microsoft.com/office/powerpoint/2010/main" val="324088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result will be like this. This is actually my test result. Does this matches your impression on me?</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18</a:t>
            </a:fld>
            <a:endParaRPr lang="zh-CN" altLang="en-US"/>
          </a:p>
        </p:txBody>
      </p:sp>
    </p:spTree>
    <p:extLst>
      <p:ext uri="{BB962C8B-B14F-4D97-AF65-F5344CB8AC3E}">
        <p14:creationId xmlns:p14="http://schemas.microsoft.com/office/powerpoint/2010/main" val="2577117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turn to our question.</a:t>
            </a:r>
          </a:p>
          <a:p>
            <a:r>
              <a:rPr lang="en-US" altLang="zh-CN" dirty="0"/>
              <a:t>A theory or measurement can have a low validity if it falls into some pitfalls, for example. (click)</a:t>
            </a:r>
          </a:p>
          <a:p>
            <a:r>
              <a:rPr lang="en-US" altLang="zh-CN" dirty="0"/>
              <a:t>We uses multiple question to measure a trait. But we may find 2 questions that are supposed to measure the same trait are actually very different, then the test is unreliable.</a:t>
            </a:r>
          </a:p>
          <a:p>
            <a:r>
              <a:rPr lang="en-US" altLang="zh-CN" dirty="0"/>
              <a:t>Next, psychologists may want to establish some new theories to describe new things. But we may find A is actually very similar to another B, then either the theory has some problem so it doesn’t meet the expectation, or it is redundant.</a:t>
            </a:r>
          </a:p>
          <a:p>
            <a:r>
              <a:rPr lang="en-US" altLang="zh-CN" dirty="0"/>
              <a:t>Next, personality is assumed to be stable. So it won’t change in a short period. However, suppose we think happiness is a personality trait, it can easily change. So it is deemed as a emotion instead of personality.</a:t>
            </a:r>
          </a:p>
          <a:p>
            <a:r>
              <a:rPr lang="en-US" altLang="zh-CN" dirty="0"/>
              <a:t>Last, suppose we have established a theory, we usually hope that all people can agree on this, so that we can apply it universally. However, many people can have quite different opinions, so we need to check it carefully.</a:t>
            </a:r>
          </a:p>
          <a:p>
            <a:r>
              <a:rPr lang="en-US" altLang="zh-CN" dirty="0"/>
              <a:t>So how can we spot all these pitfalls? Now we will introduce the effective measures in psychometrics.</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19</a:t>
            </a:fld>
            <a:endParaRPr lang="zh-CN" altLang="en-US"/>
          </a:p>
        </p:txBody>
      </p:sp>
    </p:spTree>
    <p:extLst>
      <p:ext uri="{BB962C8B-B14F-4D97-AF65-F5344CB8AC3E}">
        <p14:creationId xmlns:p14="http://schemas.microsoft.com/office/powerpoint/2010/main" val="4119505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First, we will introduce test-retest reliability. Since personality is stable, a reliable test should give similar results when tested after a certain period. </a:t>
            </a:r>
          </a:p>
          <a:p>
            <a:r>
              <a:rPr lang="en-US" altLang="zh-CN" sz="24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So the repeatability of a measurement across time can reflect its reliability.</a:t>
            </a:r>
          </a:p>
          <a:p>
            <a:r>
              <a:rPr lang="en-US" altLang="zh-CN" sz="24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Personality are usually retested over a long time period like month, while short-term conditions like depression are also supposed to be stable at least within several days.</a:t>
            </a:r>
          </a:p>
          <a:p>
            <a:r>
              <a:rPr lang="en-US" altLang="zh-CN" sz="24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To actually calculate it, we will use Correlation or Accuracy between 2 tests.</a:t>
            </a:r>
          </a:p>
          <a:p>
            <a:r>
              <a:rPr lang="en-US" altLang="zh-CN" sz="24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Let’s look at the example of MBTI. Since MBTI divides people into 16 classes, we use acc to measure the reliability. And we find that 50% of the participants will get a different result at least on one dimension after 5 weeks. So MBTI received critiques.</a:t>
            </a:r>
          </a:p>
          <a:p>
            <a:r>
              <a:rPr lang="en-US" altLang="zh-CN" sz="24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For OCEAN, since it uses scores, we use correlation to measure the reliability, and find it is quite good.</a:t>
            </a:r>
          </a:p>
          <a:p>
            <a:r>
              <a:rPr lang="en-US" altLang="zh-CN" sz="24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I think a main weakness of MBTI is its hard division. It initially has scores, but uses a threshold to divide people into types. So xxx</a:t>
            </a:r>
          </a:p>
          <a:p>
            <a:r>
              <a:rPr lang="en-US" altLang="zh-CN" sz="24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That’s a weakness</a:t>
            </a:r>
          </a:p>
          <a:p>
            <a:endParaRPr lang="en-US" altLang="zh-CN" sz="24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endParaRPr>
          </a:p>
          <a:p>
            <a:endParaRPr lang="en-US" altLang="zh-CN" dirty="0">
              <a:hlinkClick r:id="rId3"/>
            </a:endParaRPr>
          </a:p>
          <a:p>
            <a:r>
              <a:rPr lang="en-US" altLang="zh-CN" dirty="0">
                <a:hlinkClick r:id="rId3"/>
              </a:rPr>
              <a:t>The Big Five Inventory (BFI): Reliability and validity of its Italian translation in three independent nonclinical samples. - </a:t>
            </a:r>
            <a:r>
              <a:rPr lang="en-US" altLang="zh-CN" dirty="0" err="1">
                <a:hlinkClick r:id="rId3"/>
              </a:rPr>
              <a:t>PsycNET</a:t>
            </a:r>
            <a:r>
              <a:rPr lang="en-US" altLang="zh-CN" dirty="0">
                <a:hlinkClick r:id="rId3"/>
              </a:rPr>
              <a:t> (apa.org)</a:t>
            </a:r>
            <a:endParaRPr lang="en-US" altLang="zh-CN" dirty="0"/>
          </a:p>
          <a:p>
            <a:r>
              <a:rPr lang="en-US" altLang="zh-CN" dirty="0">
                <a:hlinkClick r:id="rId4"/>
              </a:rPr>
              <a:t>A Critique of the Meyers Briggs Type Indicator (recruiter.com)</a:t>
            </a:r>
            <a:endParaRPr lang="en-US" altLang="zh-CN" dirty="0"/>
          </a:p>
          <a:p>
            <a:r>
              <a:rPr lang="en-US" altLang="zh-CN" dirty="0">
                <a:hlinkClick r:id="rId5"/>
              </a:rPr>
              <a:t>Myers–Briggs Type Indicator - Wikipedia</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20</a:t>
            </a:fld>
            <a:endParaRPr lang="zh-CN" altLang="en-US"/>
          </a:p>
        </p:txBody>
      </p:sp>
    </p:spTree>
    <p:extLst>
      <p:ext uri="{BB962C8B-B14F-4D97-AF65-F5344CB8AC3E}">
        <p14:creationId xmlns:p14="http://schemas.microsoft.com/office/powerpoint/2010/main" val="216876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cover:</a:t>
            </a:r>
          </a:p>
          <a:p>
            <a:r>
              <a:rPr lang="en-US" altLang="zh-CN" dirty="0"/>
              <a:t>1. Basics on Personality Theory. This is about psychology</a:t>
            </a:r>
          </a:p>
          <a:p>
            <a:r>
              <a:rPr lang="en-US" altLang="zh-CN" dirty="0"/>
              <a:t>2. The validity of personality tests, or How can we check if a psychology test is reliable? This is about psychometrics</a:t>
            </a:r>
          </a:p>
          <a:p>
            <a:r>
              <a:rPr lang="en-US" altLang="zh-CN" dirty="0"/>
              <a:t>3. How can we predict personality massively and utilize them in real world applications? This is about machine learning</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2</a:t>
            </a:fld>
            <a:endParaRPr lang="zh-CN" altLang="en-US"/>
          </a:p>
        </p:txBody>
      </p:sp>
    </p:spTree>
    <p:extLst>
      <p:ext uri="{BB962C8B-B14F-4D97-AF65-F5344CB8AC3E}">
        <p14:creationId xmlns:p14="http://schemas.microsoft.com/office/powerpoint/2010/main" val="3029903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in contrast to test-retest that focus on </a:t>
            </a:r>
            <a:r>
              <a:rPr lang="en-US" altLang="zh-CN" b="1" dirty="0"/>
              <a:t>one rater</a:t>
            </a:r>
            <a:r>
              <a:rPr lang="en-US" altLang="zh-CN" dirty="0"/>
              <a:t>, inter-rater agreement is about </a:t>
            </a:r>
            <a:r>
              <a:rPr lang="en-US" altLang="zh-CN" b="1" dirty="0"/>
              <a:t>different raters.</a:t>
            </a:r>
            <a:r>
              <a:rPr lang="en-US" altLang="zh-CN" b="0" dirty="0"/>
              <a:t> It</a:t>
            </a:r>
            <a:r>
              <a:rPr lang="en-US" altLang="zh-CN" dirty="0"/>
              <a:t> measures the similarity between their responses.</a:t>
            </a:r>
          </a:p>
          <a:p>
            <a:r>
              <a:rPr lang="en-US" altLang="zh-CN" dirty="0"/>
              <a:t>Actually, this is usually not applicable to personality tests, but is commonly used for examinations. For example, I think it can especially important for the high school Chinese exams. I remember that the multiple choices questions in a Chinese exam will always arouse controversy.</a:t>
            </a:r>
          </a:p>
          <a:p>
            <a:r>
              <a:rPr lang="en-US" altLang="zh-CN" dirty="0"/>
              <a:t>(click)</a:t>
            </a:r>
          </a:p>
          <a:p>
            <a:r>
              <a:rPr lang="en-US" altLang="zh-CN" dirty="0"/>
              <a:t>Therefore, inter-rate agreement can reflect if a concept or theory can achieve strong consensus (e.g. not controversial or ambiguous)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 in my WWW paper about question generation, I ask annotators to rate on several criteria, and find that logical achieves much lower agreement than grammatical, indicating that the concept of logical is more ambiguous than grammatical.</a:t>
            </a:r>
          </a:p>
          <a:p>
            <a:r>
              <a:rPr lang="en-US" altLang="zh-CN" dirty="0"/>
              <a:t>(click)</a:t>
            </a:r>
          </a:p>
          <a:p>
            <a:r>
              <a:rPr lang="en-US" altLang="zh-CN" dirty="0"/>
              <a:t>It can also show the quality of the measurement like if the instructions are clear or the training is sufficient.</a:t>
            </a:r>
          </a:p>
          <a:p>
            <a:r>
              <a:rPr lang="en-US" altLang="zh-CN" dirty="0"/>
              <a:t>For example, in this ACL 2021 paper, the author studies if human annotators can distinguish a text piece written by human or GPT-3. The authors first found that the accuracy and the inter-rater agreement (alpha) is extremely low, when no training is given to the annotators. Then they tried to give the annotators instructions, and alpha do improve, but the accuracy is still low. It shows that GPT-3 is really strong, but better training does help improve agreement. (pointer)</a:t>
            </a:r>
          </a:p>
          <a:p>
            <a:r>
              <a:rPr lang="en-US" altLang="zh-CN" dirty="0"/>
              <a:t>I am not going to cover the calculation methods like kappa and alpha, you may learn about them at Kenny’s WSM course.</a:t>
            </a:r>
          </a:p>
        </p:txBody>
      </p:sp>
      <p:sp>
        <p:nvSpPr>
          <p:cNvPr id="4" name="灯片编号占位符 3"/>
          <p:cNvSpPr>
            <a:spLocks noGrp="1"/>
          </p:cNvSpPr>
          <p:nvPr>
            <p:ph type="sldNum" sz="quarter" idx="5"/>
          </p:nvPr>
        </p:nvSpPr>
        <p:spPr/>
        <p:txBody>
          <a:bodyPr/>
          <a:lstStyle/>
          <a:p>
            <a:fld id="{0D1D4765-78B1-4137-AB29-F72226AC4C43}" type="slidenum">
              <a:rPr lang="zh-CN" altLang="en-US" smtClean="0"/>
              <a:t>21</a:t>
            </a:fld>
            <a:endParaRPr lang="zh-CN" altLang="en-US"/>
          </a:p>
        </p:txBody>
      </p:sp>
    </p:spTree>
    <p:extLst>
      <p:ext uri="{BB962C8B-B14F-4D97-AF65-F5344CB8AC3E}">
        <p14:creationId xmlns:p14="http://schemas.microsoft.com/office/powerpoint/2010/main" val="3216076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example, now we have 2 group of questions. </a:t>
            </a:r>
          </a:p>
          <a:p>
            <a:r>
              <a:rPr lang="en-US" altLang="zh-CN" dirty="0"/>
              <a:t>Group1 actually all measures C, while I added 2 questions from A into group2</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22</a:t>
            </a:fld>
            <a:endParaRPr lang="zh-CN" altLang="en-US"/>
          </a:p>
        </p:txBody>
      </p:sp>
    </p:spTree>
    <p:extLst>
      <p:ext uri="{BB962C8B-B14F-4D97-AF65-F5344CB8AC3E}">
        <p14:creationId xmlns:p14="http://schemas.microsoft.com/office/powerpoint/2010/main" val="454603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many methods to quantify internal consistency, and a common one is split-half reliability.</a:t>
            </a:r>
          </a:p>
          <a:p>
            <a:r>
              <a:rPr lang="en-US" altLang="zh-CN" dirty="0"/>
              <a:t>To calculate this, we split xx . Here, the red questions in each group is a subgroup of 2.</a:t>
            </a:r>
          </a:p>
          <a:p>
            <a:r>
              <a:rPr lang="en-US" altLang="zh-CN" dirty="0"/>
              <a:t>So in this split, we can see group1 is internally positively related, while the other one is negatively related.</a:t>
            </a:r>
          </a:p>
          <a:p>
            <a:r>
              <a:rPr lang="en-US" altLang="zh-CN" dirty="0"/>
              <a:t>But this is not the whole picture, group 2 is actually unrelated instead of negatively related, so we will usually make many xxx</a:t>
            </a:r>
          </a:p>
          <a:p>
            <a:r>
              <a:rPr lang="en-US" altLang="zh-CN" dirty="0"/>
              <a:t>Then we will get result like this, which show that group 1 is more consistent than group 2.</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23</a:t>
            </a:fld>
            <a:endParaRPr lang="zh-CN" altLang="en-US"/>
          </a:p>
        </p:txBody>
      </p:sp>
    </p:spTree>
    <p:extLst>
      <p:ext uri="{BB962C8B-B14F-4D97-AF65-F5344CB8AC3E}">
        <p14:creationId xmlns:p14="http://schemas.microsoft.com/office/powerpoint/2010/main" val="2645354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Different from internal consistency focusing on </a:t>
            </a:r>
            <a:r>
              <a:rPr lang="en-US" altLang="zh-CN" b="1" dirty="0"/>
              <a:t>the same concept</a:t>
            </a:r>
            <a:r>
              <a:rPr lang="en-US" altLang="zh-CN" dirty="0"/>
              <a:t>, discriminate validity focus on the discrimination between </a:t>
            </a:r>
            <a:r>
              <a:rPr lang="en-US" altLang="zh-CN" b="1" dirty="0"/>
              <a:t>different concepts</a:t>
            </a:r>
            <a:endParaRPr lang="zh-CN" altLang="en-US" b="1"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24</a:t>
            </a:fld>
            <a:endParaRPr lang="zh-CN" altLang="en-US"/>
          </a:p>
        </p:txBody>
      </p:sp>
    </p:spTree>
    <p:extLst>
      <p:ext uri="{BB962C8B-B14F-4D97-AF65-F5344CB8AC3E}">
        <p14:creationId xmlns:p14="http://schemas.microsoft.com/office/powerpoint/2010/main" val="1928779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 quiz for you.</a:t>
            </a:r>
          </a:p>
          <a:p>
            <a:r>
              <a:rPr lang="en-US" altLang="zh-CN" dirty="0"/>
              <a:t>After learning the concepts, can you tell me which of the measurement below can be used to spot which issues? Let’s do a one-to-one matching. (Pointer)</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25</a:t>
            </a:fld>
            <a:endParaRPr lang="zh-CN" altLang="en-US"/>
          </a:p>
        </p:txBody>
      </p:sp>
    </p:spTree>
    <p:extLst>
      <p:ext uri="{BB962C8B-B14F-4D97-AF65-F5344CB8AC3E}">
        <p14:creationId xmlns:p14="http://schemas.microsoft.com/office/powerpoint/2010/main" val="3515208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We’ve discussed 4 types of measurements for validity from different perspective, like raters and concepts.</a:t>
            </a:r>
          </a:p>
          <a:p>
            <a:r>
              <a:rPr lang="en-US" altLang="zh-CN" dirty="0"/>
              <a:t>Now let’s turn to xx</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26</a:t>
            </a:fld>
            <a:endParaRPr lang="zh-CN" altLang="en-US"/>
          </a:p>
        </p:txBody>
      </p:sp>
    </p:spTree>
    <p:extLst>
      <p:ext uri="{BB962C8B-B14F-4D97-AF65-F5344CB8AC3E}">
        <p14:creationId xmlns:p14="http://schemas.microsoft.com/office/powerpoint/2010/main" val="3380813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I’d like to share a personal experience on this. During my last internship at </a:t>
            </a:r>
            <a:r>
              <a:rPr lang="en-US" altLang="zh-CN" dirty="0" err="1"/>
              <a:t>ByteDance</a:t>
            </a:r>
            <a:r>
              <a:rPr lang="en-US" altLang="zh-CN" dirty="0"/>
              <a:t>, I sit at an interesting position, in between 2 different groups of people. At my right hand side, there are my colleagues, mostly introverted, male engineers. The ambient is usually silent except for working discussions. But at my left hand side, there are many interns major in foreign languages, work as language experts. They are mostly extraverted girls, and I can usually hear chats and laughter from them. So, compared to my right, I think I’m ok, but compared to my left, I feel I’m quite introverted.</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27</a:t>
            </a:fld>
            <a:endParaRPr lang="zh-CN" altLang="en-US"/>
          </a:p>
        </p:txBody>
      </p:sp>
    </p:spTree>
    <p:extLst>
      <p:ext uri="{BB962C8B-B14F-4D97-AF65-F5344CB8AC3E}">
        <p14:creationId xmlns:p14="http://schemas.microsoft.com/office/powerpoint/2010/main" val="328325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now we have automatic personality recognition. It can xxx</a:t>
            </a:r>
          </a:p>
        </p:txBody>
      </p:sp>
      <p:sp>
        <p:nvSpPr>
          <p:cNvPr id="4" name="灯片编号占位符 3"/>
          <p:cNvSpPr>
            <a:spLocks noGrp="1"/>
          </p:cNvSpPr>
          <p:nvPr>
            <p:ph type="sldNum" sz="quarter" idx="5"/>
          </p:nvPr>
        </p:nvSpPr>
        <p:spPr/>
        <p:txBody>
          <a:bodyPr/>
          <a:lstStyle/>
          <a:p>
            <a:fld id="{0D1D4765-78B1-4137-AB29-F72226AC4C43}" type="slidenum">
              <a:rPr lang="zh-CN" altLang="en-US" smtClean="0"/>
              <a:t>28</a:t>
            </a:fld>
            <a:endParaRPr lang="zh-CN" altLang="en-US"/>
          </a:p>
        </p:txBody>
      </p:sp>
    </p:spTree>
    <p:extLst>
      <p:ext uri="{BB962C8B-B14F-4D97-AF65-F5344CB8AC3E}">
        <p14:creationId xmlns:p14="http://schemas.microsoft.com/office/powerpoint/2010/main" val="3450181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 going to introduce a typical work on this, a CIKM 19 work from Technion and eBay Research.</a:t>
            </a:r>
          </a:p>
          <a:p>
            <a:r>
              <a:rPr lang="en-US" altLang="zh-CN" dirty="0"/>
              <a:t>The authors want to generate product descriptions for each personality type to provide the personalized experience.</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29</a:t>
            </a:fld>
            <a:endParaRPr lang="zh-CN" altLang="en-US"/>
          </a:p>
        </p:txBody>
      </p:sp>
    </p:spTree>
    <p:extLst>
      <p:ext uri="{BB962C8B-B14F-4D97-AF65-F5344CB8AC3E}">
        <p14:creationId xmlns:p14="http://schemas.microsoft.com/office/powerpoint/2010/main" val="147641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 authors claim that their personalized product description will be more attractive for people with certain personality, I’d like to check if it is true.</a:t>
            </a:r>
          </a:p>
          <a:p>
            <a:r>
              <a:rPr lang="en-US" altLang="zh-CN" dirty="0"/>
              <a:t>So I want you to participate in this survey, report your personality and your preference on the descriptions, and we will check if their claim holds. </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30</a:t>
            </a:fld>
            <a:endParaRPr lang="zh-CN" altLang="en-US"/>
          </a:p>
        </p:txBody>
      </p:sp>
    </p:spTree>
    <p:extLst>
      <p:ext uri="{BB962C8B-B14F-4D97-AF65-F5344CB8AC3E}">
        <p14:creationId xmlns:p14="http://schemas.microsoft.com/office/powerpoint/2010/main" val="153508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that’s talk about personality theory</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3</a:t>
            </a:fld>
            <a:endParaRPr lang="zh-CN" altLang="en-US"/>
          </a:p>
        </p:txBody>
      </p:sp>
    </p:spTree>
    <p:extLst>
      <p:ext uri="{BB962C8B-B14F-4D97-AF65-F5344CB8AC3E}">
        <p14:creationId xmlns:p14="http://schemas.microsoft.com/office/powerpoint/2010/main" val="3934155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come to their approach. To predict personality, we first need a dataset. </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31</a:t>
            </a:fld>
            <a:endParaRPr lang="zh-CN" altLang="en-US"/>
          </a:p>
        </p:txBody>
      </p:sp>
    </p:spTree>
    <p:extLst>
      <p:ext uri="{BB962C8B-B14F-4D97-AF65-F5344CB8AC3E}">
        <p14:creationId xmlns:p14="http://schemas.microsoft.com/office/powerpoint/2010/main" val="374317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they want to find personality-distinctive terms. To describe the distinction, they use a distance measure, xxx</a:t>
            </a:r>
          </a:p>
          <a:p>
            <a:r>
              <a:rPr lang="en-US" altLang="zh-CN" dirty="0"/>
              <a:t>(pointer)</a:t>
            </a:r>
          </a:p>
          <a:p>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33</a:t>
            </a:fld>
            <a:endParaRPr lang="zh-CN" altLang="en-US"/>
          </a:p>
        </p:txBody>
      </p:sp>
    </p:spTree>
    <p:extLst>
      <p:ext uri="{BB962C8B-B14F-4D97-AF65-F5344CB8AC3E}">
        <p14:creationId xmlns:p14="http://schemas.microsoft.com/office/powerpoint/2010/main" val="1435611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table shows their findings.</a:t>
            </a:r>
          </a:p>
          <a:p>
            <a:r>
              <a:rPr lang="en-US" altLang="zh-CN" dirty="0"/>
              <a:t>Specifically, they also take the unigrams describing colors, and find the colors that people with different personality will prefer.</a:t>
            </a:r>
          </a:p>
          <a:p>
            <a:r>
              <a:rPr lang="en-US" altLang="zh-CN" dirty="0"/>
              <a:t>* I have also put these examples in my survey, does their findings matches your preference? At least, it makes sense to me, and you may tell this from my dressing</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34</a:t>
            </a:fld>
            <a:endParaRPr lang="zh-CN" altLang="en-US"/>
          </a:p>
        </p:txBody>
      </p:sp>
    </p:spTree>
    <p:extLst>
      <p:ext uri="{BB962C8B-B14F-4D97-AF65-F5344CB8AC3E}">
        <p14:creationId xmlns:p14="http://schemas.microsoft.com/office/powerpoint/2010/main" val="1274705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they leverage the previous findings to produce personality-based product description</a:t>
            </a:r>
          </a:p>
          <a:p>
            <a:r>
              <a:rPr lang="en-US" altLang="zh-CN" dirty="0"/>
              <a:t>They actually use extractive summary for this, so it can produce different results for different person, and also be concise enough to show on mobile phones.</a:t>
            </a:r>
          </a:p>
          <a:p>
            <a:r>
              <a:rPr lang="en-US" altLang="zh-CN" dirty="0" err="1"/>
              <a:t>Xxx</a:t>
            </a:r>
            <a:endParaRPr lang="en-US" altLang="zh-CN" dirty="0"/>
          </a:p>
          <a:p>
            <a:r>
              <a:rPr lang="en-US" altLang="zh-CN" dirty="0"/>
              <a:t>To confirm the effect of personalized-</a:t>
            </a:r>
            <a:r>
              <a:rPr lang="en-US" altLang="zh-CN" dirty="0" err="1"/>
              <a:t>LexRank</a:t>
            </a:r>
            <a:r>
              <a:rPr lang="en-US" altLang="zh-CN" dirty="0"/>
              <a:t>, they compare the following 3 settings.</a:t>
            </a:r>
          </a:p>
          <a:p>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35</a:t>
            </a:fld>
            <a:endParaRPr lang="zh-CN" altLang="en-US"/>
          </a:p>
        </p:txBody>
      </p:sp>
    </p:spTree>
    <p:extLst>
      <p:ext uri="{BB962C8B-B14F-4D97-AF65-F5344CB8AC3E}">
        <p14:creationId xmlns:p14="http://schemas.microsoft.com/office/powerpoint/2010/main" val="3346694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Pointer</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36</a:t>
            </a:fld>
            <a:endParaRPr lang="zh-CN" altLang="en-US"/>
          </a:p>
        </p:txBody>
      </p:sp>
    </p:spTree>
    <p:extLst>
      <p:ext uri="{BB962C8B-B14F-4D97-AF65-F5344CB8AC3E}">
        <p14:creationId xmlns:p14="http://schemas.microsoft.com/office/powerpoint/2010/main" val="22558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without </a:t>
            </a:r>
            <a:r>
              <a:rPr lang="en-US" altLang="zh-CN" dirty="0" err="1"/>
              <a:t>Xxx</a:t>
            </a:r>
            <a:endParaRPr lang="en-US" altLang="zh-CN" dirty="0"/>
          </a:p>
          <a:p>
            <a:r>
              <a:rPr lang="en-US" altLang="zh-CN" dirty="0"/>
              <a:t>This is our implicit personality theory. But</a:t>
            </a:r>
            <a:r>
              <a:rPr lang="zh-CN" altLang="en-US" dirty="0"/>
              <a:t> </a:t>
            </a:r>
            <a:r>
              <a:rPr lang="en-US" altLang="zh-CN" dirty="0"/>
              <a:t>we</a:t>
            </a:r>
            <a:r>
              <a:rPr lang="zh-CN" altLang="en-US" dirty="0"/>
              <a:t> </a:t>
            </a:r>
            <a:r>
              <a:rPr lang="en-US" altLang="zh-CN" dirty="0"/>
              <a:t>may</a:t>
            </a:r>
            <a:r>
              <a:rPr lang="zh-CN" altLang="en-US" dirty="0"/>
              <a:t> </a:t>
            </a:r>
            <a:r>
              <a:rPr lang="en-US" altLang="zh-CN" dirty="0"/>
              <a:t>want</a:t>
            </a:r>
            <a:r>
              <a:rPr lang="zh-CN" altLang="en-US" dirty="0"/>
              <a:t> </a:t>
            </a:r>
            <a:r>
              <a:rPr lang="en-US" altLang="zh-CN" dirty="0"/>
              <a:t>a</a:t>
            </a:r>
            <a:r>
              <a:rPr lang="zh-CN" altLang="en-US" dirty="0"/>
              <a:t> </a:t>
            </a:r>
            <a:r>
              <a:rPr lang="en-US" altLang="zh-CN" dirty="0"/>
              <a:t>more concise and universal theory to describe a person.</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4</a:t>
            </a:fld>
            <a:endParaRPr lang="zh-CN" altLang="en-US"/>
          </a:p>
        </p:txBody>
      </p:sp>
    </p:spTree>
    <p:extLst>
      <p:ext uri="{BB962C8B-B14F-4D97-AF65-F5344CB8AC3E}">
        <p14:creationId xmlns:p14="http://schemas.microsoft.com/office/powerpoint/2010/main" val="117743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have psychology theories like this one, MBTI. It is very famous so I guess many of you may have heard about it.</a:t>
            </a:r>
          </a:p>
          <a:p>
            <a:r>
              <a:rPr lang="en-US" altLang="zh-CN" dirty="0"/>
              <a:t>It is xxx</a:t>
            </a:r>
          </a:p>
          <a:p>
            <a:r>
              <a:rPr lang="en-US" altLang="zh-CN" dirty="0"/>
              <a:t>However, most psychologists actually criticize it as pseudo-science. The theory was established long ago and sounds good at that time, but it can not pass the examination  of modern psychometrics.</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5</a:t>
            </a:fld>
            <a:endParaRPr lang="zh-CN" altLang="en-US"/>
          </a:p>
        </p:txBody>
      </p:sp>
    </p:spTree>
    <p:extLst>
      <p:ext uri="{BB962C8B-B14F-4D97-AF65-F5344CB8AC3E}">
        <p14:creationId xmlns:p14="http://schemas.microsoft.com/office/powerpoint/2010/main" val="3455229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contrast, this theory, the big five, is more reliable, and it is the most widely-acknowledged personality trait taxonomy.</a:t>
            </a:r>
          </a:p>
          <a:p>
            <a:r>
              <a:rPr lang="en-US" altLang="zh-CN" dirty="0"/>
              <a:t>It consists of the 5 dimensions as is shown in the picture, so it can be abbreviated as OCEAN.</a:t>
            </a:r>
          </a:p>
          <a:p>
            <a:r>
              <a:rPr lang="en-US" altLang="zh-CN" dirty="0"/>
              <a:t>A crucial difference between the big five and MBTI is that it use continuous scores instead of discrete types for personality. For example, not all open people are equally open, right? MBTI type can’t tell the difference, but the OCEAN score can express this.</a:t>
            </a:r>
          </a:p>
          <a:p>
            <a:r>
              <a:rPr lang="en-US" altLang="zh-CN" dirty="0"/>
              <a:t>Another interesting point is that its derivation is closely related to a machine learning technique called factor analysis, and I will cover this later.</a:t>
            </a:r>
          </a:p>
          <a:p>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6</a:t>
            </a:fld>
            <a:endParaRPr lang="zh-CN" altLang="en-US"/>
          </a:p>
        </p:txBody>
      </p:sp>
    </p:spTree>
    <p:extLst>
      <p:ext uri="{BB962C8B-B14F-4D97-AF65-F5344CB8AC3E}">
        <p14:creationId xmlns:p14="http://schemas.microsoft.com/office/powerpoint/2010/main" val="391701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let’s take a closer look at the 5 dimensions</a:t>
            </a:r>
          </a:p>
        </p:txBody>
      </p:sp>
      <p:sp>
        <p:nvSpPr>
          <p:cNvPr id="4" name="灯片编号占位符 3"/>
          <p:cNvSpPr>
            <a:spLocks noGrp="1"/>
          </p:cNvSpPr>
          <p:nvPr>
            <p:ph type="sldNum" sz="quarter" idx="5"/>
          </p:nvPr>
        </p:nvSpPr>
        <p:spPr/>
        <p:txBody>
          <a:bodyPr/>
          <a:lstStyle/>
          <a:p>
            <a:fld id="{0D1D4765-78B1-4137-AB29-F72226AC4C43}" type="slidenum">
              <a:rPr lang="zh-CN" altLang="en-US" smtClean="0"/>
              <a:t>7</a:t>
            </a:fld>
            <a:endParaRPr lang="zh-CN" altLang="en-US"/>
          </a:p>
        </p:txBody>
      </p:sp>
    </p:spTree>
    <p:extLst>
      <p:ext uri="{BB962C8B-B14F-4D97-AF65-F5344CB8AC3E}">
        <p14:creationId xmlns:p14="http://schemas.microsoft.com/office/powerpoint/2010/main" val="59107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8</a:t>
            </a:fld>
            <a:endParaRPr lang="zh-CN" altLang="en-US"/>
          </a:p>
        </p:txBody>
      </p:sp>
    </p:spTree>
    <p:extLst>
      <p:ext uri="{BB962C8B-B14F-4D97-AF65-F5344CB8AC3E}">
        <p14:creationId xmlns:p14="http://schemas.microsoft.com/office/powerpoint/2010/main" val="340646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the general view of extraversion and introversion. But I have more on this. (click)</a:t>
            </a:r>
          </a:p>
          <a:p>
            <a:r>
              <a:rPr lang="en-US" altLang="zh-CN" dirty="0"/>
              <a:t>When I was small, I was often criticized for my introversion and shyness, until I’ve read the book “the Introvert advantage”, and it helps me know more about this type of personality.</a:t>
            </a:r>
          </a:p>
          <a:p>
            <a:r>
              <a:rPr lang="en-US" altLang="zh-CN" dirty="0"/>
              <a:t>An interesting point in the book is that, the key difference between xx is that Extraverted people gain energy from crowds, while introverted people get them from staying alone.</a:t>
            </a:r>
          </a:p>
          <a:p>
            <a:r>
              <a:rPr lang="en-US" altLang="zh-CN" dirty="0"/>
              <a:t>So some introverts can even be warm and sociable, but we often need time for ourselves to take as a rest.</a:t>
            </a:r>
          </a:p>
          <a:p>
            <a:r>
              <a:rPr lang="en-US" altLang="zh-CN" dirty="0"/>
              <a:t>Therefore, we don’t hate all socials, but we can have some preferences. XXX</a:t>
            </a:r>
          </a:p>
          <a:p>
            <a:r>
              <a:rPr lang="en-US" altLang="zh-CN" dirty="0"/>
              <a:t>Also not all introverts are shy. Actually, many famous people known for their social skills are introverts, like Lincoln and Deng Xiaoping</a:t>
            </a:r>
            <a:endParaRPr lang="zh-CN" altLang="en-US" dirty="0"/>
          </a:p>
        </p:txBody>
      </p:sp>
      <p:sp>
        <p:nvSpPr>
          <p:cNvPr id="4" name="灯片编号占位符 3"/>
          <p:cNvSpPr>
            <a:spLocks noGrp="1"/>
          </p:cNvSpPr>
          <p:nvPr>
            <p:ph type="sldNum" sz="quarter" idx="5"/>
          </p:nvPr>
        </p:nvSpPr>
        <p:spPr/>
        <p:txBody>
          <a:bodyPr/>
          <a:lstStyle/>
          <a:p>
            <a:fld id="{0D1D4765-78B1-4137-AB29-F72226AC4C43}" type="slidenum">
              <a:rPr lang="zh-CN" altLang="en-US" smtClean="0"/>
              <a:t>9</a:t>
            </a:fld>
            <a:endParaRPr lang="zh-CN" altLang="en-US"/>
          </a:p>
        </p:txBody>
      </p:sp>
    </p:spTree>
    <p:extLst>
      <p:ext uri="{BB962C8B-B14F-4D97-AF65-F5344CB8AC3E}">
        <p14:creationId xmlns:p14="http://schemas.microsoft.com/office/powerpoint/2010/main" val="280912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C3C2D-38D5-4FC4-9092-CB624B2A61BC}"/>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5385DD24-077D-4BAD-9AD7-EC8D8A1CC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F437EB5C-9E51-41FF-9173-E1BBCDB0BD22}"/>
              </a:ext>
            </a:extLst>
          </p:cNvPr>
          <p:cNvSpPr>
            <a:spLocks noGrp="1"/>
          </p:cNvSpPr>
          <p:nvPr>
            <p:ph type="dt" sz="half" idx="10"/>
          </p:nvPr>
        </p:nvSpPr>
        <p:spPr/>
        <p:txBody>
          <a:bodyPr/>
          <a:lstStyle/>
          <a:p>
            <a:fld id="{6F33678C-69C8-43A7-ACBB-7A03F5888439}" type="datetime1">
              <a:rPr lang="zh-CN" altLang="en-US" smtClean="0"/>
              <a:t>2021/10/13</a:t>
            </a:fld>
            <a:endParaRPr lang="zh-CN" altLang="en-US"/>
          </a:p>
        </p:txBody>
      </p:sp>
      <p:sp>
        <p:nvSpPr>
          <p:cNvPr id="5" name="页脚占位符 4">
            <a:extLst>
              <a:ext uri="{FF2B5EF4-FFF2-40B4-BE49-F238E27FC236}">
                <a16:creationId xmlns:a16="http://schemas.microsoft.com/office/drawing/2014/main" id="{D6D1F703-BC93-435D-80B9-C35B7A5EBE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9721E1-E68C-470A-8084-6CC332494A6E}"/>
              </a:ext>
            </a:extLst>
          </p:cNvPr>
          <p:cNvSpPr>
            <a:spLocks noGrp="1"/>
          </p:cNvSpPr>
          <p:nvPr>
            <p:ph type="sldNum" sz="quarter" idx="12"/>
          </p:nvPr>
        </p:nvSpPr>
        <p:spPr/>
        <p:txBody>
          <a:bodyPr/>
          <a:lstStyle/>
          <a:p>
            <a:fld id="{C3069F0A-78AB-4749-988E-AE43228F12E3}" type="slidenum">
              <a:rPr lang="zh-CN" altLang="en-US" smtClean="0"/>
              <a:pPr/>
              <a:t>‹#›</a:t>
            </a:fld>
            <a:r>
              <a:rPr lang="en-US" altLang="zh-CN" dirty="0"/>
              <a:t>/38</a:t>
            </a:r>
            <a:endParaRPr lang="zh-CN" altLang="en-US" dirty="0"/>
          </a:p>
        </p:txBody>
      </p:sp>
    </p:spTree>
    <p:extLst>
      <p:ext uri="{BB962C8B-B14F-4D97-AF65-F5344CB8AC3E}">
        <p14:creationId xmlns:p14="http://schemas.microsoft.com/office/powerpoint/2010/main" val="141827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B2EB-A055-49B2-B7CF-07947856AD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45F18E-F4B4-4DDE-872C-FD4FAC9490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B53572-C157-46A9-B6FE-3D99244676D2}"/>
              </a:ext>
            </a:extLst>
          </p:cNvPr>
          <p:cNvSpPr>
            <a:spLocks noGrp="1"/>
          </p:cNvSpPr>
          <p:nvPr>
            <p:ph type="dt" sz="half" idx="10"/>
          </p:nvPr>
        </p:nvSpPr>
        <p:spPr/>
        <p:txBody>
          <a:bodyPr/>
          <a:lstStyle/>
          <a:p>
            <a:fld id="{3DF92E35-CDE7-4DD4-911E-8627E7C4F365}" type="datetime1">
              <a:rPr lang="zh-CN" altLang="en-US" smtClean="0"/>
              <a:t>2021/10/13</a:t>
            </a:fld>
            <a:endParaRPr lang="zh-CN" altLang="en-US"/>
          </a:p>
        </p:txBody>
      </p:sp>
      <p:sp>
        <p:nvSpPr>
          <p:cNvPr id="5" name="页脚占位符 4">
            <a:extLst>
              <a:ext uri="{FF2B5EF4-FFF2-40B4-BE49-F238E27FC236}">
                <a16:creationId xmlns:a16="http://schemas.microsoft.com/office/drawing/2014/main" id="{D60204C4-71C9-41C6-BA17-631AC4825E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EB7D9D-5326-400A-B7C4-3F4D53939FF1}"/>
              </a:ext>
            </a:extLst>
          </p:cNvPr>
          <p:cNvSpPr>
            <a:spLocks noGrp="1"/>
          </p:cNvSpPr>
          <p:nvPr>
            <p:ph type="sldNum" sz="quarter" idx="12"/>
          </p:nvPr>
        </p:nvSpPr>
        <p:spPr/>
        <p:txBody>
          <a:body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106208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8420D7-D6A1-4AA6-9EB9-F07DE8D05D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B20AF6-53B6-49E7-8D1F-293BA2FA3A4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BB406D-3ED2-42F4-983E-642786FA96D6}"/>
              </a:ext>
            </a:extLst>
          </p:cNvPr>
          <p:cNvSpPr>
            <a:spLocks noGrp="1"/>
          </p:cNvSpPr>
          <p:nvPr>
            <p:ph type="dt" sz="half" idx="10"/>
          </p:nvPr>
        </p:nvSpPr>
        <p:spPr/>
        <p:txBody>
          <a:bodyPr/>
          <a:lstStyle/>
          <a:p>
            <a:fld id="{071EBCAE-487E-4566-9FB8-92D7A8037FE3}" type="datetime1">
              <a:rPr lang="zh-CN" altLang="en-US" smtClean="0"/>
              <a:t>2021/10/13</a:t>
            </a:fld>
            <a:endParaRPr lang="zh-CN" altLang="en-US"/>
          </a:p>
        </p:txBody>
      </p:sp>
      <p:sp>
        <p:nvSpPr>
          <p:cNvPr id="5" name="页脚占位符 4">
            <a:extLst>
              <a:ext uri="{FF2B5EF4-FFF2-40B4-BE49-F238E27FC236}">
                <a16:creationId xmlns:a16="http://schemas.microsoft.com/office/drawing/2014/main" id="{E115FD25-4A4E-4240-9829-33336D4609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BF779A-98E5-43D0-94CF-B3F39296CBC0}"/>
              </a:ext>
            </a:extLst>
          </p:cNvPr>
          <p:cNvSpPr>
            <a:spLocks noGrp="1"/>
          </p:cNvSpPr>
          <p:nvPr>
            <p:ph type="sldNum" sz="quarter" idx="12"/>
          </p:nvPr>
        </p:nvSpPr>
        <p:spPr/>
        <p:txBody>
          <a:body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42421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7568C-2A05-4371-BE2A-D61364798F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FE128C-B38C-4E8D-813C-2EBCF293434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BA3DC1-C9EB-46AD-99CE-6EB5B2FB3F5B}"/>
              </a:ext>
            </a:extLst>
          </p:cNvPr>
          <p:cNvSpPr>
            <a:spLocks noGrp="1"/>
          </p:cNvSpPr>
          <p:nvPr>
            <p:ph type="dt" sz="half" idx="10"/>
          </p:nvPr>
        </p:nvSpPr>
        <p:spPr/>
        <p:txBody>
          <a:bodyPr/>
          <a:lstStyle/>
          <a:p>
            <a:fld id="{CAD1C4EF-BF2E-4F24-89AF-3DF22CBE23DB}" type="datetime1">
              <a:rPr lang="zh-CN" altLang="en-US" smtClean="0"/>
              <a:t>2021/10/13</a:t>
            </a:fld>
            <a:endParaRPr lang="zh-CN" altLang="en-US"/>
          </a:p>
        </p:txBody>
      </p:sp>
      <p:sp>
        <p:nvSpPr>
          <p:cNvPr id="5" name="页脚占位符 4">
            <a:extLst>
              <a:ext uri="{FF2B5EF4-FFF2-40B4-BE49-F238E27FC236}">
                <a16:creationId xmlns:a16="http://schemas.microsoft.com/office/drawing/2014/main" id="{6E290365-C1A2-4833-B021-A4B9664A77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ACCB0C-1997-4498-80BC-214B3965E504}"/>
              </a:ext>
            </a:extLst>
          </p:cNvPr>
          <p:cNvSpPr>
            <a:spLocks noGrp="1"/>
          </p:cNvSpPr>
          <p:nvPr>
            <p:ph type="sldNum" sz="quarter" idx="12"/>
          </p:nvPr>
        </p:nvSpPr>
        <p:spPr/>
        <p:txBody>
          <a:bodyPr/>
          <a:lstStyle/>
          <a:p>
            <a:fld id="{C3069F0A-78AB-4749-988E-AE43228F12E3}" type="slidenum">
              <a:rPr lang="zh-CN" altLang="en-US" smtClean="0"/>
              <a:pPr/>
              <a:t>‹#›</a:t>
            </a:fld>
            <a:r>
              <a:rPr lang="en-US" altLang="zh-CN" dirty="0"/>
              <a:t>/38</a:t>
            </a:r>
            <a:endParaRPr lang="zh-CN" altLang="en-US" dirty="0"/>
          </a:p>
        </p:txBody>
      </p:sp>
    </p:spTree>
    <p:extLst>
      <p:ext uri="{BB962C8B-B14F-4D97-AF65-F5344CB8AC3E}">
        <p14:creationId xmlns:p14="http://schemas.microsoft.com/office/powerpoint/2010/main" val="58708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D0B22-91FA-47B2-894F-0CE1BAFE19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BDCA96-664F-434B-8C3D-9AB5D790E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B6832E-C1A1-4010-844D-B5964AF2E63D}"/>
              </a:ext>
            </a:extLst>
          </p:cNvPr>
          <p:cNvSpPr>
            <a:spLocks noGrp="1"/>
          </p:cNvSpPr>
          <p:nvPr>
            <p:ph type="dt" sz="half" idx="10"/>
          </p:nvPr>
        </p:nvSpPr>
        <p:spPr/>
        <p:txBody>
          <a:bodyPr/>
          <a:lstStyle/>
          <a:p>
            <a:fld id="{DBC0932C-722A-4D62-8133-074413C2356C}" type="datetime1">
              <a:rPr lang="zh-CN" altLang="en-US" smtClean="0"/>
              <a:t>2021/10/13</a:t>
            </a:fld>
            <a:endParaRPr lang="zh-CN" altLang="en-US"/>
          </a:p>
        </p:txBody>
      </p:sp>
      <p:sp>
        <p:nvSpPr>
          <p:cNvPr id="5" name="页脚占位符 4">
            <a:extLst>
              <a:ext uri="{FF2B5EF4-FFF2-40B4-BE49-F238E27FC236}">
                <a16:creationId xmlns:a16="http://schemas.microsoft.com/office/drawing/2014/main" id="{236B19E7-2CBF-4A4C-9D18-5D5B86626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F7285A-3492-437C-AECD-A8806B54E365}"/>
              </a:ext>
            </a:extLst>
          </p:cNvPr>
          <p:cNvSpPr>
            <a:spLocks noGrp="1"/>
          </p:cNvSpPr>
          <p:nvPr>
            <p:ph type="sldNum" sz="quarter" idx="12"/>
          </p:nvPr>
        </p:nvSpPr>
        <p:spPr/>
        <p:txBody>
          <a:body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332346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039DC-D7BD-49AD-8571-AA00ECD73C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EC003E-58DB-4614-B29F-5BBD7D93BB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A7FB203-5F58-43E5-89F7-B135C982042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86F144-37BA-4F80-A07B-BB84DE5783AD}"/>
              </a:ext>
            </a:extLst>
          </p:cNvPr>
          <p:cNvSpPr>
            <a:spLocks noGrp="1"/>
          </p:cNvSpPr>
          <p:nvPr>
            <p:ph type="dt" sz="half" idx="10"/>
          </p:nvPr>
        </p:nvSpPr>
        <p:spPr/>
        <p:txBody>
          <a:bodyPr/>
          <a:lstStyle/>
          <a:p>
            <a:fld id="{914BB488-2A1B-4DEA-BE52-6E05920E4951}" type="datetime1">
              <a:rPr lang="zh-CN" altLang="en-US" smtClean="0"/>
              <a:t>2021/10/13</a:t>
            </a:fld>
            <a:endParaRPr lang="zh-CN" altLang="en-US"/>
          </a:p>
        </p:txBody>
      </p:sp>
      <p:sp>
        <p:nvSpPr>
          <p:cNvPr id="6" name="页脚占位符 5">
            <a:extLst>
              <a:ext uri="{FF2B5EF4-FFF2-40B4-BE49-F238E27FC236}">
                <a16:creationId xmlns:a16="http://schemas.microsoft.com/office/drawing/2014/main" id="{A36BC0C5-EA1F-494F-B6E0-A36DBE190E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355772-982F-4491-A5AA-EC03EB2FB743}"/>
              </a:ext>
            </a:extLst>
          </p:cNvPr>
          <p:cNvSpPr>
            <a:spLocks noGrp="1"/>
          </p:cNvSpPr>
          <p:nvPr>
            <p:ph type="sldNum" sz="quarter" idx="12"/>
          </p:nvPr>
        </p:nvSpPr>
        <p:spPr/>
        <p:txBody>
          <a:body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24063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A9CBD-22F3-49E2-8CA3-4E7BB25BFF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32CC3B7-3909-4F25-B215-A35962651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4FD8CA6-E603-4389-9B01-7B5D13B6D92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B74AD9-33B3-43B9-B7D4-80F2FAF40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AFB503C-C636-4E3D-9637-94E48F88FAE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19666B-2393-46FB-94C6-35F8B9414DD5}"/>
              </a:ext>
            </a:extLst>
          </p:cNvPr>
          <p:cNvSpPr>
            <a:spLocks noGrp="1"/>
          </p:cNvSpPr>
          <p:nvPr>
            <p:ph type="dt" sz="half" idx="10"/>
          </p:nvPr>
        </p:nvSpPr>
        <p:spPr/>
        <p:txBody>
          <a:bodyPr/>
          <a:lstStyle/>
          <a:p>
            <a:fld id="{60839B39-50C6-46D7-9F4D-0BF6F441F3ED}" type="datetime1">
              <a:rPr lang="zh-CN" altLang="en-US" smtClean="0"/>
              <a:t>2021/10/13</a:t>
            </a:fld>
            <a:endParaRPr lang="zh-CN" altLang="en-US"/>
          </a:p>
        </p:txBody>
      </p:sp>
      <p:sp>
        <p:nvSpPr>
          <p:cNvPr id="8" name="页脚占位符 7">
            <a:extLst>
              <a:ext uri="{FF2B5EF4-FFF2-40B4-BE49-F238E27FC236}">
                <a16:creationId xmlns:a16="http://schemas.microsoft.com/office/drawing/2014/main" id="{A1EA5243-2D5E-4EA9-9103-41BC6BABB1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0A3D2B9-A3EE-433F-A326-E6472FD549A9}"/>
              </a:ext>
            </a:extLst>
          </p:cNvPr>
          <p:cNvSpPr>
            <a:spLocks noGrp="1"/>
          </p:cNvSpPr>
          <p:nvPr>
            <p:ph type="sldNum" sz="quarter" idx="12"/>
          </p:nvPr>
        </p:nvSpPr>
        <p:spPr/>
        <p:txBody>
          <a:body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382081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8BB14-8DCB-4971-850D-39181D2CD4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C9877CF-56EE-49EC-B63A-29BCB59E9FD0}"/>
              </a:ext>
            </a:extLst>
          </p:cNvPr>
          <p:cNvSpPr>
            <a:spLocks noGrp="1"/>
          </p:cNvSpPr>
          <p:nvPr>
            <p:ph type="dt" sz="half" idx="10"/>
          </p:nvPr>
        </p:nvSpPr>
        <p:spPr/>
        <p:txBody>
          <a:bodyPr/>
          <a:lstStyle/>
          <a:p>
            <a:fld id="{C218B735-4213-4978-8343-4D7E63B2E917}" type="datetime1">
              <a:rPr lang="zh-CN" altLang="en-US" smtClean="0"/>
              <a:t>2021/10/13</a:t>
            </a:fld>
            <a:endParaRPr lang="zh-CN" altLang="en-US"/>
          </a:p>
        </p:txBody>
      </p:sp>
      <p:sp>
        <p:nvSpPr>
          <p:cNvPr id="4" name="页脚占位符 3">
            <a:extLst>
              <a:ext uri="{FF2B5EF4-FFF2-40B4-BE49-F238E27FC236}">
                <a16:creationId xmlns:a16="http://schemas.microsoft.com/office/drawing/2014/main" id="{9A393E06-8A73-4A2C-BDA3-F0CA7DA7B6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5C8D851-3E98-4D4C-BF49-7942C38D1B5A}"/>
              </a:ext>
            </a:extLst>
          </p:cNvPr>
          <p:cNvSpPr>
            <a:spLocks noGrp="1"/>
          </p:cNvSpPr>
          <p:nvPr>
            <p:ph type="sldNum" sz="quarter" idx="12"/>
          </p:nvPr>
        </p:nvSpPr>
        <p:spPr/>
        <p:txBody>
          <a:body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183006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53848A-8EA7-4CA5-97EE-F8F22C1B4F86}"/>
              </a:ext>
            </a:extLst>
          </p:cNvPr>
          <p:cNvSpPr>
            <a:spLocks noGrp="1"/>
          </p:cNvSpPr>
          <p:nvPr>
            <p:ph type="dt" sz="half" idx="10"/>
          </p:nvPr>
        </p:nvSpPr>
        <p:spPr/>
        <p:txBody>
          <a:bodyPr/>
          <a:lstStyle/>
          <a:p>
            <a:fld id="{76600235-FDB4-414E-939E-7B1ECE781847}" type="datetime1">
              <a:rPr lang="zh-CN" altLang="en-US" smtClean="0"/>
              <a:t>2021/10/13</a:t>
            </a:fld>
            <a:endParaRPr lang="zh-CN" altLang="en-US"/>
          </a:p>
        </p:txBody>
      </p:sp>
      <p:sp>
        <p:nvSpPr>
          <p:cNvPr id="3" name="页脚占位符 2">
            <a:extLst>
              <a:ext uri="{FF2B5EF4-FFF2-40B4-BE49-F238E27FC236}">
                <a16:creationId xmlns:a16="http://schemas.microsoft.com/office/drawing/2014/main" id="{B52697BB-57BC-4BF5-B338-EF4BC31F64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F0FF29-A9D9-439B-9A81-BB5195C1DE87}"/>
              </a:ext>
            </a:extLst>
          </p:cNvPr>
          <p:cNvSpPr>
            <a:spLocks noGrp="1"/>
          </p:cNvSpPr>
          <p:nvPr>
            <p:ph type="sldNum" sz="quarter" idx="12"/>
          </p:nvPr>
        </p:nvSpPr>
        <p:spPr/>
        <p:txBody>
          <a:body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111904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9F21F-76D8-40B7-8549-81AEBC93BB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C60604F-D140-437A-AF6A-5A8BCDA19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B0E4F1F-7EB5-4117-B518-7E081BD35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976603-F0F7-43C6-9C01-2A7521956BA4}"/>
              </a:ext>
            </a:extLst>
          </p:cNvPr>
          <p:cNvSpPr>
            <a:spLocks noGrp="1"/>
          </p:cNvSpPr>
          <p:nvPr>
            <p:ph type="dt" sz="half" idx="10"/>
          </p:nvPr>
        </p:nvSpPr>
        <p:spPr/>
        <p:txBody>
          <a:bodyPr/>
          <a:lstStyle/>
          <a:p>
            <a:fld id="{9BEA064A-1339-41F7-BCB8-EC1121CA3831}" type="datetime1">
              <a:rPr lang="zh-CN" altLang="en-US" smtClean="0"/>
              <a:t>2021/10/13</a:t>
            </a:fld>
            <a:endParaRPr lang="zh-CN" altLang="en-US"/>
          </a:p>
        </p:txBody>
      </p:sp>
      <p:sp>
        <p:nvSpPr>
          <p:cNvPr id="6" name="页脚占位符 5">
            <a:extLst>
              <a:ext uri="{FF2B5EF4-FFF2-40B4-BE49-F238E27FC236}">
                <a16:creationId xmlns:a16="http://schemas.microsoft.com/office/drawing/2014/main" id="{B81943C7-AB56-4FE8-A35A-6306C82C82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03DBBA-9399-4FE6-A476-74BFDFC242E0}"/>
              </a:ext>
            </a:extLst>
          </p:cNvPr>
          <p:cNvSpPr>
            <a:spLocks noGrp="1"/>
          </p:cNvSpPr>
          <p:nvPr>
            <p:ph type="sldNum" sz="quarter" idx="12"/>
          </p:nvPr>
        </p:nvSpPr>
        <p:spPr/>
        <p:txBody>
          <a:body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63503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FF2EA-6DA3-437A-BA7B-B66DD2F248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72C908-43D6-44CF-B6F7-65E81893A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D4E0C1-5907-401D-AB78-964FBAFC1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B9F295-6843-402C-9906-A5C0E18F2D88}"/>
              </a:ext>
            </a:extLst>
          </p:cNvPr>
          <p:cNvSpPr>
            <a:spLocks noGrp="1"/>
          </p:cNvSpPr>
          <p:nvPr>
            <p:ph type="dt" sz="half" idx="10"/>
          </p:nvPr>
        </p:nvSpPr>
        <p:spPr/>
        <p:txBody>
          <a:bodyPr/>
          <a:lstStyle/>
          <a:p>
            <a:fld id="{0E481464-565F-419F-95F2-19233EA801E0}" type="datetime1">
              <a:rPr lang="zh-CN" altLang="en-US" smtClean="0"/>
              <a:t>2021/10/13</a:t>
            </a:fld>
            <a:endParaRPr lang="zh-CN" altLang="en-US"/>
          </a:p>
        </p:txBody>
      </p:sp>
      <p:sp>
        <p:nvSpPr>
          <p:cNvPr id="6" name="页脚占位符 5">
            <a:extLst>
              <a:ext uri="{FF2B5EF4-FFF2-40B4-BE49-F238E27FC236}">
                <a16:creationId xmlns:a16="http://schemas.microsoft.com/office/drawing/2014/main" id="{84F17297-777B-4DB4-8CFD-9A2D83F600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AA8DFD-A77A-426C-90FD-B8FA5EAC3F29}"/>
              </a:ext>
            </a:extLst>
          </p:cNvPr>
          <p:cNvSpPr>
            <a:spLocks noGrp="1"/>
          </p:cNvSpPr>
          <p:nvPr>
            <p:ph type="sldNum" sz="quarter" idx="12"/>
          </p:nvPr>
        </p:nvSpPr>
        <p:spPr/>
        <p:txBody>
          <a:body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193170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BA8F77B-FDAD-4C08-B75A-15F2F65CF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E71FCD-A04F-4B8B-BFAB-2E2786C72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EB4BA5-F6F7-496B-97E6-DB615F2CE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BFC42-E52F-45EE-A787-C327B73A1FE1}" type="datetime1">
              <a:rPr lang="zh-CN" altLang="en-US" smtClean="0"/>
              <a:t>2021/10/13</a:t>
            </a:fld>
            <a:endParaRPr lang="zh-CN" altLang="en-US"/>
          </a:p>
        </p:txBody>
      </p:sp>
      <p:sp>
        <p:nvSpPr>
          <p:cNvPr id="5" name="页脚占位符 4">
            <a:extLst>
              <a:ext uri="{FF2B5EF4-FFF2-40B4-BE49-F238E27FC236}">
                <a16:creationId xmlns:a16="http://schemas.microsoft.com/office/drawing/2014/main" id="{11DB2C70-D009-4CEC-8AB4-736227569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7A2EC3-C467-4919-A68E-C1AD33488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69F0A-78AB-4749-988E-AE43228F12E3}" type="slidenum">
              <a:rPr lang="zh-CN" altLang="en-US" smtClean="0"/>
              <a:t>‹#›</a:t>
            </a:fld>
            <a:endParaRPr lang="zh-CN" altLang="en-US"/>
          </a:p>
        </p:txBody>
      </p:sp>
    </p:spTree>
    <p:extLst>
      <p:ext uri="{BB962C8B-B14F-4D97-AF65-F5344CB8AC3E}">
        <p14:creationId xmlns:p14="http://schemas.microsoft.com/office/powerpoint/2010/main" val="3856526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gfive-test.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B3CE4-9CCF-4429-A7A8-8271818AF686}"/>
              </a:ext>
            </a:extLst>
          </p:cNvPr>
          <p:cNvSpPr>
            <a:spLocks noGrp="1"/>
          </p:cNvSpPr>
          <p:nvPr>
            <p:ph type="ctrTitle"/>
          </p:nvPr>
        </p:nvSpPr>
        <p:spPr/>
        <p:txBody>
          <a:bodyPr>
            <a:noAutofit/>
          </a:bodyPr>
          <a:lstStyle/>
          <a:p>
            <a:br>
              <a:rPr lang="en-US" altLang="zh-CN" sz="4800" dirty="0">
                <a:latin typeface="+mj-lt"/>
              </a:rPr>
            </a:br>
            <a:r>
              <a:rPr lang="en-US" altLang="zh-CN" sz="4800" dirty="0">
                <a:effectLst/>
                <a:latin typeface="+mj-lt"/>
              </a:rPr>
              <a:t>Psychology Meets ML——</a:t>
            </a:r>
            <a:br>
              <a:rPr lang="en-US" altLang="zh-CN" sz="4800" dirty="0">
                <a:effectLst/>
                <a:latin typeface="+mj-lt"/>
              </a:rPr>
            </a:br>
            <a:r>
              <a:rPr lang="en-US" altLang="zh-CN" sz="4800" dirty="0">
                <a:effectLst/>
                <a:latin typeface="+mj-lt"/>
              </a:rPr>
              <a:t>A Case Study of Personality Theory</a:t>
            </a:r>
            <a:endParaRPr lang="zh-CN" altLang="en-US" sz="4800" dirty="0">
              <a:latin typeface="+mj-lt"/>
            </a:endParaRPr>
          </a:p>
        </p:txBody>
      </p:sp>
      <p:sp>
        <p:nvSpPr>
          <p:cNvPr id="3" name="副标题 2">
            <a:extLst>
              <a:ext uri="{FF2B5EF4-FFF2-40B4-BE49-F238E27FC236}">
                <a16:creationId xmlns:a16="http://schemas.microsoft.com/office/drawing/2014/main" id="{230016D8-71D2-4EA2-95D7-122741C97CD1}"/>
              </a:ext>
            </a:extLst>
          </p:cNvPr>
          <p:cNvSpPr>
            <a:spLocks noGrp="1"/>
          </p:cNvSpPr>
          <p:nvPr>
            <p:ph type="subTitle" idx="1"/>
          </p:nvPr>
        </p:nvSpPr>
        <p:spPr/>
        <p:txBody>
          <a:bodyPr/>
          <a:lstStyle/>
          <a:p>
            <a:r>
              <a:rPr lang="en-US" altLang="zh-CN" dirty="0" err="1"/>
              <a:t>Zhiling</a:t>
            </a:r>
            <a:r>
              <a:rPr lang="en-US" altLang="zh-CN" dirty="0"/>
              <a:t> Zhang</a:t>
            </a:r>
          </a:p>
          <a:p>
            <a:r>
              <a:rPr lang="en-US" altLang="zh-CN" dirty="0"/>
              <a:t>2021.10</a:t>
            </a:r>
            <a:endParaRPr lang="zh-CN" altLang="en-US" dirty="0"/>
          </a:p>
        </p:txBody>
      </p:sp>
      <p:sp>
        <p:nvSpPr>
          <p:cNvPr id="4" name="灯片编号占位符 3">
            <a:extLst>
              <a:ext uri="{FF2B5EF4-FFF2-40B4-BE49-F238E27FC236}">
                <a16:creationId xmlns:a16="http://schemas.microsoft.com/office/drawing/2014/main" id="{E0498186-470A-48D9-A9E7-396319ABD7FC}"/>
              </a:ext>
            </a:extLst>
          </p:cNvPr>
          <p:cNvSpPr>
            <a:spLocks noGrp="1"/>
          </p:cNvSpPr>
          <p:nvPr>
            <p:ph type="sldNum" sz="quarter" idx="12"/>
          </p:nvPr>
        </p:nvSpPr>
        <p:spPr/>
        <p:txBody>
          <a:bodyPr/>
          <a:lstStyle/>
          <a:p>
            <a:fld id="{C3069F0A-78AB-4749-988E-AE43228F12E3}" type="slidenum">
              <a:rPr lang="zh-CN" altLang="en-US" smtClean="0"/>
              <a:pPr/>
              <a:t>1</a:t>
            </a:fld>
            <a:r>
              <a:rPr lang="en-US" altLang="zh-CN"/>
              <a:t>/38</a:t>
            </a:r>
            <a:endParaRPr lang="zh-CN" altLang="en-US" dirty="0"/>
          </a:p>
        </p:txBody>
      </p:sp>
    </p:spTree>
    <p:extLst>
      <p:ext uri="{BB962C8B-B14F-4D97-AF65-F5344CB8AC3E}">
        <p14:creationId xmlns:p14="http://schemas.microsoft.com/office/powerpoint/2010/main" val="347063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FB50C-1D0D-4959-9CD1-1F70AB5A5F61}"/>
              </a:ext>
            </a:extLst>
          </p:cNvPr>
          <p:cNvSpPr>
            <a:spLocks noGrp="1"/>
          </p:cNvSpPr>
          <p:nvPr>
            <p:ph type="title"/>
          </p:nvPr>
        </p:nvSpPr>
        <p:spPr/>
        <p:txBody>
          <a:bodyPr/>
          <a:lstStyle/>
          <a:p>
            <a:r>
              <a:rPr lang="en-US" altLang="zh-CN" dirty="0"/>
              <a:t>Agreeableness (</a:t>
            </a:r>
            <a:r>
              <a:rPr lang="zh-CN" altLang="en-US" dirty="0"/>
              <a:t>宜人性</a:t>
            </a:r>
            <a:r>
              <a:rPr lang="en-US" altLang="zh-CN" dirty="0"/>
              <a:t>/</a:t>
            </a:r>
            <a:r>
              <a:rPr lang="zh-CN" altLang="en-US" dirty="0"/>
              <a:t>随和性</a:t>
            </a:r>
            <a:r>
              <a:rPr lang="en-US" altLang="zh-CN" dirty="0"/>
              <a:t>)</a:t>
            </a:r>
            <a:endParaRPr lang="zh-CN" altLang="en-US" dirty="0"/>
          </a:p>
        </p:txBody>
      </p:sp>
      <p:sp>
        <p:nvSpPr>
          <p:cNvPr id="3" name="内容占位符 2">
            <a:extLst>
              <a:ext uri="{FF2B5EF4-FFF2-40B4-BE49-F238E27FC236}">
                <a16:creationId xmlns:a16="http://schemas.microsoft.com/office/drawing/2014/main" id="{73B339EE-8861-4C0E-8477-124E2D35B777}"/>
              </a:ext>
            </a:extLst>
          </p:cNvPr>
          <p:cNvSpPr>
            <a:spLocks noGrp="1"/>
          </p:cNvSpPr>
          <p:nvPr>
            <p:ph idx="1"/>
          </p:nvPr>
        </p:nvSpPr>
        <p:spPr/>
        <p:txBody>
          <a:bodyPr/>
          <a:lstStyle/>
          <a:p>
            <a:r>
              <a:rPr lang="en-US" altLang="zh-CN" dirty="0"/>
              <a:t>High: agreeable, sympathetic, forgiving, …</a:t>
            </a:r>
          </a:p>
          <a:p>
            <a:r>
              <a:rPr lang="en-US" altLang="zh-CN" dirty="0"/>
              <a:t>Low: selfish, ruthless, critical, …</a:t>
            </a:r>
            <a:endParaRPr lang="zh-CN" altLang="en-US" dirty="0"/>
          </a:p>
        </p:txBody>
      </p:sp>
      <p:sp>
        <p:nvSpPr>
          <p:cNvPr id="4" name="灯片编号占位符 3">
            <a:extLst>
              <a:ext uri="{FF2B5EF4-FFF2-40B4-BE49-F238E27FC236}">
                <a16:creationId xmlns:a16="http://schemas.microsoft.com/office/drawing/2014/main" id="{ACA25F01-AE79-478A-BC1E-14F2D2FFA380}"/>
              </a:ext>
            </a:extLst>
          </p:cNvPr>
          <p:cNvSpPr>
            <a:spLocks noGrp="1"/>
          </p:cNvSpPr>
          <p:nvPr>
            <p:ph type="sldNum" sz="quarter" idx="12"/>
          </p:nvPr>
        </p:nvSpPr>
        <p:spPr/>
        <p:txBody>
          <a:bodyPr/>
          <a:lstStyle/>
          <a:p>
            <a:fld id="{C3069F0A-78AB-4749-988E-AE43228F12E3}" type="slidenum">
              <a:rPr lang="zh-CN" altLang="en-US" smtClean="0"/>
              <a:pPr/>
              <a:t>10</a:t>
            </a:fld>
            <a:r>
              <a:rPr lang="en-US" altLang="zh-CN"/>
              <a:t>/38</a:t>
            </a:r>
            <a:endParaRPr lang="zh-CN" altLang="en-US" dirty="0"/>
          </a:p>
        </p:txBody>
      </p:sp>
    </p:spTree>
    <p:extLst>
      <p:ext uri="{BB962C8B-B14F-4D97-AF65-F5344CB8AC3E}">
        <p14:creationId xmlns:p14="http://schemas.microsoft.com/office/powerpoint/2010/main" val="315611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80FD5-FE59-4039-A347-1A9BCB685246}"/>
              </a:ext>
            </a:extLst>
          </p:cNvPr>
          <p:cNvSpPr>
            <a:spLocks noGrp="1"/>
          </p:cNvSpPr>
          <p:nvPr>
            <p:ph type="title"/>
          </p:nvPr>
        </p:nvSpPr>
        <p:spPr/>
        <p:txBody>
          <a:bodyPr/>
          <a:lstStyle/>
          <a:p>
            <a:r>
              <a:rPr lang="en-US" altLang="zh-CN" dirty="0"/>
              <a:t>Neuroticism (</a:t>
            </a:r>
            <a:r>
              <a:rPr lang="zh-CN" altLang="en-US" dirty="0"/>
              <a:t>情绪性</a:t>
            </a:r>
            <a:r>
              <a:rPr lang="en-US" altLang="zh-CN" dirty="0"/>
              <a:t>/</a:t>
            </a:r>
            <a:r>
              <a:rPr lang="zh-CN" altLang="en-US" dirty="0"/>
              <a:t>神经质</a:t>
            </a:r>
            <a:r>
              <a:rPr lang="en-US" altLang="zh-CN" dirty="0"/>
              <a:t>)</a:t>
            </a:r>
            <a:endParaRPr lang="zh-CN" altLang="en-US" dirty="0"/>
          </a:p>
        </p:txBody>
      </p:sp>
      <p:sp>
        <p:nvSpPr>
          <p:cNvPr id="3" name="内容占位符 2">
            <a:extLst>
              <a:ext uri="{FF2B5EF4-FFF2-40B4-BE49-F238E27FC236}">
                <a16:creationId xmlns:a16="http://schemas.microsoft.com/office/drawing/2014/main" id="{40BA6A03-713B-40D5-A459-BF881C0CCC8F}"/>
              </a:ext>
            </a:extLst>
          </p:cNvPr>
          <p:cNvSpPr>
            <a:spLocks noGrp="1"/>
          </p:cNvSpPr>
          <p:nvPr>
            <p:ph idx="1"/>
          </p:nvPr>
        </p:nvSpPr>
        <p:spPr/>
        <p:txBody>
          <a:bodyPr/>
          <a:lstStyle/>
          <a:p>
            <a:r>
              <a:rPr lang="en-US" altLang="zh-CN" dirty="0"/>
              <a:t>High: worrying, insecure, nervous, …</a:t>
            </a:r>
          </a:p>
          <a:p>
            <a:r>
              <a:rPr lang="en-US" altLang="zh-CN" dirty="0"/>
              <a:t>Low: calm, secure, at ease, …</a:t>
            </a:r>
            <a:endParaRPr lang="zh-CN" altLang="en-US" dirty="0"/>
          </a:p>
        </p:txBody>
      </p:sp>
      <p:sp>
        <p:nvSpPr>
          <p:cNvPr id="4" name="灯片编号占位符 3">
            <a:extLst>
              <a:ext uri="{FF2B5EF4-FFF2-40B4-BE49-F238E27FC236}">
                <a16:creationId xmlns:a16="http://schemas.microsoft.com/office/drawing/2014/main" id="{C230C6D2-0088-43DB-B599-A91AA32BF426}"/>
              </a:ext>
            </a:extLst>
          </p:cNvPr>
          <p:cNvSpPr>
            <a:spLocks noGrp="1"/>
          </p:cNvSpPr>
          <p:nvPr>
            <p:ph type="sldNum" sz="quarter" idx="12"/>
          </p:nvPr>
        </p:nvSpPr>
        <p:spPr/>
        <p:txBody>
          <a:bodyPr/>
          <a:lstStyle/>
          <a:p>
            <a:fld id="{C3069F0A-78AB-4749-988E-AE43228F12E3}" type="slidenum">
              <a:rPr lang="zh-CN" altLang="en-US" smtClean="0"/>
              <a:pPr/>
              <a:t>11</a:t>
            </a:fld>
            <a:r>
              <a:rPr lang="en-US" altLang="zh-CN"/>
              <a:t>/38</a:t>
            </a:r>
            <a:endParaRPr lang="zh-CN" altLang="en-US" dirty="0"/>
          </a:p>
        </p:txBody>
      </p:sp>
    </p:spTree>
    <p:extLst>
      <p:ext uri="{BB962C8B-B14F-4D97-AF65-F5344CB8AC3E}">
        <p14:creationId xmlns:p14="http://schemas.microsoft.com/office/powerpoint/2010/main" val="227474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44BEA-91F0-4E56-8882-D3BC03995E89}"/>
              </a:ext>
            </a:extLst>
          </p:cNvPr>
          <p:cNvSpPr>
            <a:spLocks noGrp="1"/>
          </p:cNvSpPr>
          <p:nvPr>
            <p:ph type="title"/>
          </p:nvPr>
        </p:nvSpPr>
        <p:spPr/>
        <p:txBody>
          <a:bodyPr/>
          <a:lstStyle/>
          <a:p>
            <a:r>
              <a:rPr lang="en-US" altLang="zh-CN" dirty="0"/>
              <a:t>Factor Analysis</a:t>
            </a:r>
            <a:endParaRPr lang="zh-CN" altLang="en-US" dirty="0"/>
          </a:p>
        </p:txBody>
      </p:sp>
      <mc:AlternateContent xmlns:mc="http://schemas.openxmlformats.org/markup-compatibility/2006" xmlns:a14="http://schemas.microsoft.com/office/drawing/2010/main">
        <mc:Choice Requires="a14">
          <p:sp>
            <p:nvSpPr>
              <p:cNvPr id="5" name="AutoShape 4" descr="{\displaystyle X-\mathrm {M} =LF+\epsilon }">
                <a:extLst>
                  <a:ext uri="{FF2B5EF4-FFF2-40B4-BE49-F238E27FC236}">
                    <a16:creationId xmlns:a16="http://schemas.microsoft.com/office/drawing/2014/main" id="{B4B7166A-F9FC-404B-864B-068057C19E48}"/>
                  </a:ext>
                </a:extLst>
              </p:cNvPr>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altLang="zh-CN" b="0" dirty="0"/>
                  <a:t>Goal: Explain p-dim observations with k-dim factors (k&lt;p)</a:t>
                </a:r>
              </a:p>
              <a:p>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𝐿𝐹</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a:rPr lang="zh-CN" altLang="en-US" b="0" i="1" smtClean="0">
                        <a:latin typeface="Cambria Math" panose="02040503050406030204" pitchFamily="18" charset="0"/>
                      </a:rPr>
                      <m:t>𝜖</m:t>
                    </m:r>
                  </m:oMath>
                </a14:m>
                <a:endParaRPr lang="en-US" altLang="zh-CN" b="0" dirty="0"/>
              </a:p>
              <a:p>
                <a:pPr lvl="1"/>
                <a:r>
                  <a:rPr lang="en-US" altLang="zh-CN" dirty="0"/>
                  <a:t>Observation (Input) Matrix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p>
                    </m:sSup>
                  </m:oMath>
                </a14:m>
                <a:endParaRPr lang="en-US" altLang="zh-CN" dirty="0"/>
              </a:p>
              <a:p>
                <a:pPr lvl="1"/>
                <a:r>
                  <a:rPr lang="en-US" altLang="zh-CN" dirty="0"/>
                  <a:t>Factor (Output) Matrix </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p>
                    </m:sSup>
                  </m:oMath>
                </a14:m>
                <a:endParaRPr lang="en-US" altLang="zh-CN" dirty="0"/>
              </a:p>
              <a:p>
                <a:pPr lvl="1"/>
                <a:r>
                  <a:rPr lang="en-US" altLang="zh-CN" dirty="0"/>
                  <a:t>Loading Matrix </a:t>
                </a:r>
                <a14:m>
                  <m:oMath xmlns:m="http://schemas.openxmlformats.org/officeDocument/2006/math">
                    <m:r>
                      <m:rPr>
                        <m:sty m:val="p"/>
                      </m:rPr>
                      <a:rPr lang="en-US" altLang="zh-CN" b="0" i="0" smtClean="0">
                        <a:latin typeface="Cambria Math" panose="02040503050406030204" pitchFamily="18" charset="0"/>
                      </a:rPr>
                      <m:t>L</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sup>
                    </m:sSup>
                  </m:oMath>
                </a14:m>
                <a:endParaRPr lang="en-US" altLang="zh-CN" dirty="0"/>
              </a:p>
              <a:p>
                <a:pPr lvl="1"/>
                <a:r>
                  <a:rPr lang="en-US" altLang="zh-CN" dirty="0"/>
                  <a:t>Mean matrix </a:t>
                </a:r>
                <a14:m>
                  <m:oMath xmlns:m="http://schemas.openxmlformats.org/officeDocument/2006/math">
                    <m:r>
                      <a:rPr lang="en-US" altLang="zh-CN" b="0" i="1" smtClean="0">
                        <a:latin typeface="Cambria Math" panose="02040503050406030204" pitchFamily="18" charset="0"/>
                      </a:rPr>
                      <m:t>𝑀</m:t>
                    </m:r>
                  </m:oMath>
                </a14:m>
                <a:r>
                  <a:rPr lang="en-US" altLang="zh-CN" dirty="0"/>
                  <a:t> and error term</a:t>
                </a:r>
                <a14:m>
                  <m:oMath xmlns:m="http://schemas.openxmlformats.org/officeDocument/2006/math">
                    <m:r>
                      <a:rPr lang="en-US" altLang="zh-CN" b="0" i="0" smtClean="0">
                        <a:latin typeface="Cambria Math" panose="02040503050406030204" pitchFamily="18" charset="0"/>
                      </a:rPr>
                      <m:t> </m:t>
                    </m:r>
                    <m:r>
                      <a:rPr lang="zh-CN" altLang="en-US" b="0" i="1" smtClean="0">
                        <a:latin typeface="Cambria Math" panose="02040503050406030204" pitchFamily="18" charset="0"/>
                      </a:rPr>
                      <m:t>𝜖</m:t>
                    </m:r>
                  </m:oMath>
                </a14:m>
                <a:endParaRPr lang="en-US" altLang="zh-CN" dirty="0"/>
              </a:p>
              <a:p>
                <a:r>
                  <a:rPr lang="en-US" altLang="zh-CN" dirty="0"/>
                  <a:t>Constrains</a:t>
                </a:r>
              </a:p>
              <a:p>
                <a:pPr lvl="1"/>
                <a14:m>
                  <m:oMath xmlns:m="http://schemas.openxmlformats.org/officeDocument/2006/math">
                    <m:r>
                      <a:rPr lang="en-US" altLang="zh-CN" b="0" i="1" smtClean="0">
                        <a:latin typeface="Cambria Math" panose="02040503050406030204" pitchFamily="18" charset="0"/>
                      </a:rPr>
                      <m:t>𝐹</m:t>
                    </m:r>
                  </m:oMath>
                </a14:m>
                <a:r>
                  <a:rPr lang="en-US" altLang="zh-CN" dirty="0"/>
                  <a:t> and</a:t>
                </a:r>
                <a14:m>
                  <m:oMath xmlns:m="http://schemas.openxmlformats.org/officeDocument/2006/math">
                    <m:r>
                      <a:rPr lang="en-US" altLang="zh-CN" b="0" i="0" smtClean="0">
                        <a:latin typeface="Cambria Math" panose="02040503050406030204" pitchFamily="18" charset="0"/>
                      </a:rPr>
                      <m:t> </m:t>
                    </m:r>
                    <m:r>
                      <a:rPr lang="zh-CN" altLang="en-US" b="0" i="1" smtClean="0">
                        <a:latin typeface="Cambria Math" panose="02040503050406030204" pitchFamily="18" charset="0"/>
                      </a:rPr>
                      <m:t>𝜖</m:t>
                    </m:r>
                  </m:oMath>
                </a14:m>
                <a:r>
                  <a:rPr lang="en-US" altLang="zh-CN" dirty="0"/>
                  <a:t> are independent, and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𝐹</m:t>
                        </m:r>
                      </m:e>
                    </m:d>
                    <m:r>
                      <a:rPr lang="en-US" altLang="zh-CN" b="0" i="1" smtClean="0">
                        <a:latin typeface="Cambria Math" panose="02040503050406030204" pitchFamily="18" charset="0"/>
                      </a:rPr>
                      <m:t>=0</m:t>
                    </m:r>
                  </m:oMath>
                </a14:m>
                <a:endParaRPr lang="en-US" altLang="zh-CN" b="0" dirty="0"/>
              </a:p>
              <a:p>
                <a:pPr lvl="1"/>
                <a14:m>
                  <m:oMath xmlns:m="http://schemas.openxmlformats.org/officeDocument/2006/math">
                    <m:r>
                      <a:rPr lang="en-US" altLang="zh-CN" b="0" i="1" smtClean="0">
                        <a:latin typeface="Cambria Math" panose="02040503050406030204" pitchFamily="18" charset="0"/>
                      </a:rPr>
                      <m:t>𝐶𝑜𝑣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𝐹</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𝐼</m:t>
                    </m:r>
                  </m:oMath>
                </a14:m>
                <a:r>
                  <a:rPr lang="en-US" altLang="zh-CN" dirty="0"/>
                  <a:t>, so that </a:t>
                </a:r>
                <a:r>
                  <a:rPr lang="en-US" altLang="zh-CN" b="1" dirty="0"/>
                  <a:t>factors are uncorrelated</a:t>
                </a:r>
              </a:p>
              <a:p>
                <a:r>
                  <a:rPr lang="en-US" altLang="zh-CN" dirty="0"/>
                  <a:t>Similar to PCA</a:t>
                </a:r>
              </a:p>
            </p:txBody>
          </p:sp>
        </mc:Choice>
        <mc:Fallback xmlns="">
          <p:sp>
            <p:nvSpPr>
              <p:cNvPr id="5" name="AutoShape 4" descr="{\displaystyle X-\mathrm {M} =LF+\epsilon }">
                <a:extLst>
                  <a:ext uri="{FF2B5EF4-FFF2-40B4-BE49-F238E27FC236}">
                    <a16:creationId xmlns:a16="http://schemas.microsoft.com/office/drawing/2014/main" id="{B4B7166A-F9FC-404B-864B-068057C19E48}"/>
                  </a:ext>
                </a:extLst>
              </p:cNvPr>
              <p:cNvSpPr>
                <a:spLocks noGrp="1" noRot="1" noChangeAspect="1" noMove="1" noResize="1" noEditPoints="1" noAdjustHandles="1" noChangeArrowheads="1" noChangeShapeType="1" noTextEdit="1"/>
              </p:cNvSpPr>
              <p:nvPr>
                <p:ph idx="1"/>
              </p:nvPr>
            </p:nvSpPr>
            <p:spPr bwMode="auto">
              <a:prstGeom prst="rect">
                <a:avLst/>
              </a:prstGeom>
              <a:blipFill>
                <a:blip r:embed="rId3"/>
                <a:stretch>
                  <a:fillRect l="-1043" t="-3221"/>
                </a:stretch>
              </a:blipFill>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2BE4D7CC-D551-4BFD-9BC9-27E431CDA604}"/>
              </a:ext>
            </a:extLst>
          </p:cNvPr>
          <p:cNvSpPr>
            <a:spLocks noGrp="1"/>
          </p:cNvSpPr>
          <p:nvPr>
            <p:ph type="sldNum" sz="quarter" idx="12"/>
          </p:nvPr>
        </p:nvSpPr>
        <p:spPr/>
        <p:txBody>
          <a:bodyPr/>
          <a:lstStyle/>
          <a:p>
            <a:fld id="{C3069F0A-78AB-4749-988E-AE43228F12E3}" type="slidenum">
              <a:rPr lang="zh-CN" altLang="en-US" smtClean="0"/>
              <a:pPr/>
              <a:t>12</a:t>
            </a:fld>
            <a:r>
              <a:rPr lang="en-US" altLang="zh-CN"/>
              <a:t>/38</a:t>
            </a:r>
            <a:endParaRPr lang="zh-CN" altLang="en-US" dirty="0"/>
          </a:p>
        </p:txBody>
      </p:sp>
    </p:spTree>
    <p:extLst>
      <p:ext uri="{BB962C8B-B14F-4D97-AF65-F5344CB8AC3E}">
        <p14:creationId xmlns:p14="http://schemas.microsoft.com/office/powerpoint/2010/main" val="30624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44BEA-91F0-4E56-8882-D3BC03995E89}"/>
              </a:ext>
            </a:extLst>
          </p:cNvPr>
          <p:cNvSpPr>
            <a:spLocks noGrp="1"/>
          </p:cNvSpPr>
          <p:nvPr>
            <p:ph type="title"/>
          </p:nvPr>
        </p:nvSpPr>
        <p:spPr/>
        <p:txBody>
          <a:bodyPr/>
          <a:lstStyle/>
          <a:p>
            <a:r>
              <a:rPr lang="en-US" altLang="zh-CN" dirty="0"/>
              <a:t>Derivation of the Big Five from FA</a:t>
            </a:r>
            <a:endParaRPr lang="zh-CN" altLang="en-US" dirty="0"/>
          </a:p>
        </p:txBody>
      </p:sp>
      <p:sp>
        <p:nvSpPr>
          <p:cNvPr id="5" name="AutoShape 4" descr="{\displaystyle X-\mathrm {M} =LF+\epsilon }">
            <a:extLst>
              <a:ext uri="{FF2B5EF4-FFF2-40B4-BE49-F238E27FC236}">
                <a16:creationId xmlns:a16="http://schemas.microsoft.com/office/drawing/2014/main" id="{B4B7166A-F9FC-404B-864B-068057C19E48}"/>
              </a:ext>
            </a:extLst>
          </p:cNvPr>
          <p:cNvSpPr>
            <a:spLocks noGrp="1" noChangeAspect="1" noChangeArrowheads="1"/>
          </p:cNvSpPr>
          <p:nvPr>
            <p:ph idx="1"/>
          </p:nvPr>
        </p:nvSpPr>
        <p:spPr bwMode="auto">
          <a:xfrm>
            <a:off x="838200" y="1825625"/>
            <a:ext cx="1070113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altLang="zh-CN" sz="2400" dirty="0"/>
              <a:t>Theory hypothesis first: </a:t>
            </a:r>
            <a:r>
              <a:rPr lang="en-US" altLang="zh-CN" sz="2400" b="1" dirty="0"/>
              <a:t>80 adjectives </a:t>
            </a:r>
            <a:r>
              <a:rPr lang="en-US" altLang="zh-CN" sz="2400" dirty="0"/>
              <a:t>on </a:t>
            </a:r>
            <a:r>
              <a:rPr lang="en-US" altLang="zh-CN" sz="2400" b="1" dirty="0"/>
              <a:t>5 dimensions</a:t>
            </a:r>
          </a:p>
          <a:p>
            <a:r>
              <a:rPr lang="en-US" altLang="zh-CN" sz="2400" dirty="0"/>
              <a:t>Experiments then: ask peers to rate others people’s personality on a 80D scale</a:t>
            </a:r>
          </a:p>
          <a:p>
            <a:r>
              <a:rPr lang="en-US" altLang="zh-CN" sz="2400" dirty="0"/>
              <a:t>Analysis Last: Fit a FA model on the 80-dim score matrix</a:t>
            </a:r>
          </a:p>
          <a:p>
            <a:pPr lvl="1"/>
            <a:r>
              <a:rPr lang="en-US" altLang="zh-CN" sz="2000" dirty="0"/>
              <a:t>Result: </a:t>
            </a:r>
            <a:r>
              <a:rPr lang="en-US" altLang="zh-CN" sz="2000" b="1" dirty="0"/>
              <a:t>Five</a:t>
            </a:r>
            <a:r>
              <a:rPr lang="en-US" altLang="zh-CN" sz="2000" dirty="0"/>
              <a:t> factors correlates with the theory well, and can explain most</a:t>
            </a:r>
            <a:r>
              <a:rPr lang="zh-CN" altLang="en-US" sz="2000" dirty="0"/>
              <a:t> </a:t>
            </a:r>
            <a:r>
              <a:rPr lang="en-US" altLang="zh-CN" sz="2000" dirty="0"/>
              <a:t>variance</a:t>
            </a:r>
          </a:p>
        </p:txBody>
      </p:sp>
      <p:pic>
        <p:nvPicPr>
          <p:cNvPr id="4" name="图片 3">
            <a:extLst>
              <a:ext uri="{FF2B5EF4-FFF2-40B4-BE49-F238E27FC236}">
                <a16:creationId xmlns:a16="http://schemas.microsoft.com/office/drawing/2014/main" id="{196F4116-2317-4A90-A430-EBE7ACEA8CE1}"/>
              </a:ext>
            </a:extLst>
          </p:cNvPr>
          <p:cNvPicPr>
            <a:picLocks noChangeAspect="1"/>
          </p:cNvPicPr>
          <p:nvPr/>
        </p:nvPicPr>
        <p:blipFill rotWithShape="1">
          <a:blip r:embed="rId3"/>
          <a:srcRect t="2599" b="14394"/>
          <a:stretch/>
        </p:blipFill>
        <p:spPr>
          <a:xfrm>
            <a:off x="135389" y="3607794"/>
            <a:ext cx="11921221" cy="3149207"/>
          </a:xfrm>
          <a:prstGeom prst="rect">
            <a:avLst/>
          </a:prstGeom>
        </p:spPr>
      </p:pic>
      <p:sp>
        <p:nvSpPr>
          <p:cNvPr id="3" name="灯片编号占位符 2">
            <a:extLst>
              <a:ext uri="{FF2B5EF4-FFF2-40B4-BE49-F238E27FC236}">
                <a16:creationId xmlns:a16="http://schemas.microsoft.com/office/drawing/2014/main" id="{4A8C440D-E914-40B1-982A-F503B4F9D390}"/>
              </a:ext>
            </a:extLst>
          </p:cNvPr>
          <p:cNvSpPr>
            <a:spLocks noGrp="1"/>
          </p:cNvSpPr>
          <p:nvPr>
            <p:ph type="sldNum" sz="quarter" idx="12"/>
          </p:nvPr>
        </p:nvSpPr>
        <p:spPr/>
        <p:txBody>
          <a:bodyPr/>
          <a:lstStyle/>
          <a:p>
            <a:fld id="{C3069F0A-78AB-4749-988E-AE43228F12E3}" type="slidenum">
              <a:rPr lang="zh-CN" altLang="en-US" smtClean="0"/>
              <a:pPr/>
              <a:t>13</a:t>
            </a:fld>
            <a:r>
              <a:rPr lang="en-US" altLang="zh-CN"/>
              <a:t>/38</a:t>
            </a:r>
            <a:endParaRPr lang="zh-CN" altLang="en-US" dirty="0"/>
          </a:p>
        </p:txBody>
      </p:sp>
    </p:spTree>
    <p:extLst>
      <p:ext uri="{BB962C8B-B14F-4D97-AF65-F5344CB8AC3E}">
        <p14:creationId xmlns:p14="http://schemas.microsoft.com/office/powerpoint/2010/main" val="89498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0A613-BEE0-4984-AD0A-A5581C961E11}"/>
              </a:ext>
            </a:extLst>
          </p:cNvPr>
          <p:cNvSpPr>
            <a:spLocks noGrp="1"/>
          </p:cNvSpPr>
          <p:nvPr>
            <p:ph type="title"/>
          </p:nvPr>
        </p:nvSpPr>
        <p:spPr/>
        <p:txBody>
          <a:bodyPr/>
          <a:lstStyle/>
          <a:p>
            <a:r>
              <a:rPr lang="en-US" altLang="zh-CN" dirty="0"/>
              <a:t>Q:</a:t>
            </a:r>
            <a:r>
              <a:rPr lang="zh-CN" altLang="en-US" dirty="0"/>
              <a:t> </a:t>
            </a:r>
            <a:r>
              <a:rPr lang="en-US" altLang="zh-CN" dirty="0"/>
              <a:t>Guess their personality</a:t>
            </a:r>
            <a:endParaRPr lang="zh-CN" altLang="en-US" dirty="0"/>
          </a:p>
        </p:txBody>
      </p:sp>
      <p:sp>
        <p:nvSpPr>
          <p:cNvPr id="4" name="文本框 3">
            <a:extLst>
              <a:ext uri="{FF2B5EF4-FFF2-40B4-BE49-F238E27FC236}">
                <a16:creationId xmlns:a16="http://schemas.microsoft.com/office/drawing/2014/main" id="{2FF94053-795C-4C82-80B4-F37D799ADDC3}"/>
              </a:ext>
            </a:extLst>
          </p:cNvPr>
          <p:cNvSpPr txBox="1"/>
          <p:nvPr/>
        </p:nvSpPr>
        <p:spPr>
          <a:xfrm>
            <a:off x="838201" y="6262042"/>
            <a:ext cx="10515599" cy="461665"/>
          </a:xfrm>
          <a:prstGeom prst="rect">
            <a:avLst/>
          </a:prstGeom>
          <a:noFill/>
        </p:spPr>
        <p:txBody>
          <a:bodyPr wrap="square">
            <a:spAutoFit/>
          </a:bodyPr>
          <a:lstStyle/>
          <a:p>
            <a:r>
              <a:rPr lang="en-US" altLang="zh-CN" sz="2400" dirty="0"/>
              <a:t>Note:  </a:t>
            </a:r>
            <a:r>
              <a:rPr lang="en-US" altLang="zh-CN" sz="2400" dirty="0">
                <a:effectLst/>
              </a:rPr>
              <a:t>O (</a:t>
            </a:r>
            <a:r>
              <a:rPr lang="zh-CN" altLang="en-US" sz="2400" dirty="0">
                <a:effectLst/>
              </a:rPr>
              <a:t>开放性</a:t>
            </a:r>
            <a:r>
              <a:rPr lang="en-US" altLang="zh-CN" sz="2400" dirty="0">
                <a:effectLst/>
              </a:rPr>
              <a:t>) C (</a:t>
            </a:r>
            <a:r>
              <a:rPr lang="zh-CN" altLang="en-US" sz="2400" dirty="0">
                <a:effectLst/>
              </a:rPr>
              <a:t>尽责性</a:t>
            </a:r>
            <a:r>
              <a:rPr lang="en-US" altLang="zh-CN" sz="2400" dirty="0">
                <a:effectLst/>
              </a:rPr>
              <a:t>) E (</a:t>
            </a:r>
            <a:r>
              <a:rPr lang="zh-CN" altLang="en-US" sz="2400" dirty="0">
                <a:effectLst/>
              </a:rPr>
              <a:t>外向性</a:t>
            </a:r>
            <a:r>
              <a:rPr lang="en-US" altLang="zh-CN" sz="2400" dirty="0">
                <a:effectLst/>
              </a:rPr>
              <a:t>) A (</a:t>
            </a:r>
            <a:r>
              <a:rPr lang="zh-CN" altLang="en-US" sz="2400" dirty="0">
                <a:effectLst/>
              </a:rPr>
              <a:t>宜人性</a:t>
            </a:r>
            <a:r>
              <a:rPr lang="en-US" altLang="zh-CN" sz="2400" dirty="0">
                <a:effectLst/>
              </a:rPr>
              <a:t>) N (</a:t>
            </a:r>
            <a:r>
              <a:rPr lang="zh-CN" altLang="en-US" sz="2400" dirty="0">
                <a:effectLst/>
              </a:rPr>
              <a:t>情绪性</a:t>
            </a:r>
            <a:r>
              <a:rPr lang="en-US" altLang="zh-CN" sz="2400" dirty="0">
                <a:effectLst/>
              </a:rPr>
              <a:t>)</a:t>
            </a:r>
          </a:p>
        </p:txBody>
      </p:sp>
      <p:pic>
        <p:nvPicPr>
          <p:cNvPr id="8" name="图片 7">
            <a:extLst>
              <a:ext uri="{FF2B5EF4-FFF2-40B4-BE49-F238E27FC236}">
                <a16:creationId xmlns:a16="http://schemas.microsoft.com/office/drawing/2014/main" id="{283EA2F7-C66A-4FBF-9E02-29991EB22E00}"/>
              </a:ext>
            </a:extLst>
          </p:cNvPr>
          <p:cNvPicPr>
            <a:picLocks noChangeAspect="1"/>
          </p:cNvPicPr>
          <p:nvPr/>
        </p:nvPicPr>
        <p:blipFill>
          <a:blip r:embed="rId3"/>
          <a:stretch>
            <a:fillRect/>
          </a:stretch>
        </p:blipFill>
        <p:spPr>
          <a:xfrm>
            <a:off x="951027" y="1358800"/>
            <a:ext cx="2287570" cy="2070199"/>
          </a:xfrm>
          <a:prstGeom prst="rect">
            <a:avLst/>
          </a:prstGeom>
        </p:spPr>
      </p:pic>
      <p:pic>
        <p:nvPicPr>
          <p:cNvPr id="10" name="图片 9">
            <a:extLst>
              <a:ext uri="{FF2B5EF4-FFF2-40B4-BE49-F238E27FC236}">
                <a16:creationId xmlns:a16="http://schemas.microsoft.com/office/drawing/2014/main" id="{6F126780-6070-4C9C-B046-9D3CB1656B40}"/>
              </a:ext>
            </a:extLst>
          </p:cNvPr>
          <p:cNvPicPr>
            <a:picLocks noChangeAspect="1"/>
          </p:cNvPicPr>
          <p:nvPr/>
        </p:nvPicPr>
        <p:blipFill>
          <a:blip r:embed="rId4"/>
          <a:stretch>
            <a:fillRect/>
          </a:stretch>
        </p:blipFill>
        <p:spPr>
          <a:xfrm>
            <a:off x="330593" y="3584379"/>
            <a:ext cx="3528439" cy="2606663"/>
          </a:xfrm>
          <a:prstGeom prst="rect">
            <a:avLst/>
          </a:prstGeom>
        </p:spPr>
      </p:pic>
      <p:pic>
        <p:nvPicPr>
          <p:cNvPr id="12" name="图片 11">
            <a:extLst>
              <a:ext uri="{FF2B5EF4-FFF2-40B4-BE49-F238E27FC236}">
                <a16:creationId xmlns:a16="http://schemas.microsoft.com/office/drawing/2014/main" id="{800D89D6-6635-4F1E-9EA5-92B48243970A}"/>
              </a:ext>
            </a:extLst>
          </p:cNvPr>
          <p:cNvPicPr>
            <a:picLocks noChangeAspect="1"/>
          </p:cNvPicPr>
          <p:nvPr/>
        </p:nvPicPr>
        <p:blipFill>
          <a:blip r:embed="rId5"/>
          <a:stretch>
            <a:fillRect/>
          </a:stretch>
        </p:blipFill>
        <p:spPr>
          <a:xfrm>
            <a:off x="7109290" y="1358801"/>
            <a:ext cx="2209242" cy="2070199"/>
          </a:xfrm>
          <a:prstGeom prst="rect">
            <a:avLst/>
          </a:prstGeom>
        </p:spPr>
      </p:pic>
      <p:pic>
        <p:nvPicPr>
          <p:cNvPr id="16" name="图片 15">
            <a:extLst>
              <a:ext uri="{FF2B5EF4-FFF2-40B4-BE49-F238E27FC236}">
                <a16:creationId xmlns:a16="http://schemas.microsoft.com/office/drawing/2014/main" id="{90509984-FE83-475E-A786-ED26E79689AC}"/>
              </a:ext>
            </a:extLst>
          </p:cNvPr>
          <p:cNvPicPr>
            <a:picLocks noChangeAspect="1"/>
          </p:cNvPicPr>
          <p:nvPr/>
        </p:nvPicPr>
        <p:blipFill>
          <a:blip r:embed="rId6"/>
          <a:stretch>
            <a:fillRect/>
          </a:stretch>
        </p:blipFill>
        <p:spPr>
          <a:xfrm>
            <a:off x="7109291" y="3791566"/>
            <a:ext cx="2209241" cy="2192290"/>
          </a:xfrm>
          <a:prstGeom prst="rect">
            <a:avLst/>
          </a:prstGeom>
        </p:spPr>
      </p:pic>
      <p:sp>
        <p:nvSpPr>
          <p:cNvPr id="17" name="文本框 16">
            <a:extLst>
              <a:ext uri="{FF2B5EF4-FFF2-40B4-BE49-F238E27FC236}">
                <a16:creationId xmlns:a16="http://schemas.microsoft.com/office/drawing/2014/main" id="{5436B7E9-139B-42AF-B93F-4FA5562A31BD}"/>
              </a:ext>
            </a:extLst>
          </p:cNvPr>
          <p:cNvSpPr txBox="1"/>
          <p:nvPr/>
        </p:nvSpPr>
        <p:spPr>
          <a:xfrm>
            <a:off x="4272817" y="1704539"/>
            <a:ext cx="2422688" cy="400110"/>
          </a:xfrm>
          <a:prstGeom prst="rect">
            <a:avLst/>
          </a:prstGeom>
          <a:noFill/>
        </p:spPr>
        <p:txBody>
          <a:bodyPr wrap="square" rtlCol="0">
            <a:spAutoFit/>
          </a:bodyPr>
          <a:lstStyle/>
          <a:p>
            <a:r>
              <a:rPr lang="en-US" altLang="zh-CN" sz="2000" dirty="0"/>
              <a:t>Einstein’s Openness</a:t>
            </a:r>
            <a:endParaRPr lang="zh-CN" altLang="en-US" sz="2000" dirty="0"/>
          </a:p>
        </p:txBody>
      </p:sp>
      <p:sp>
        <p:nvSpPr>
          <p:cNvPr id="18" name="文本框 17">
            <a:extLst>
              <a:ext uri="{FF2B5EF4-FFF2-40B4-BE49-F238E27FC236}">
                <a16:creationId xmlns:a16="http://schemas.microsoft.com/office/drawing/2014/main" id="{F5B8A49D-D1FD-4FBF-B0FB-DB0D9E016A3A}"/>
              </a:ext>
            </a:extLst>
          </p:cNvPr>
          <p:cNvSpPr txBox="1"/>
          <p:nvPr/>
        </p:nvSpPr>
        <p:spPr>
          <a:xfrm>
            <a:off x="3891031" y="4480509"/>
            <a:ext cx="3186260" cy="400110"/>
          </a:xfrm>
          <a:prstGeom prst="rect">
            <a:avLst/>
          </a:prstGeom>
          <a:noFill/>
        </p:spPr>
        <p:txBody>
          <a:bodyPr wrap="square" rtlCol="0">
            <a:spAutoFit/>
          </a:bodyPr>
          <a:lstStyle/>
          <a:p>
            <a:r>
              <a:rPr lang="zh-CN" altLang="en-US" sz="2000" dirty="0"/>
              <a:t>诸葛亮</a:t>
            </a:r>
            <a:r>
              <a:rPr lang="en-US" altLang="zh-CN" sz="2000" dirty="0"/>
              <a:t>’s Conscientiousness</a:t>
            </a:r>
            <a:endParaRPr lang="zh-CN" altLang="en-US" sz="2000" dirty="0"/>
          </a:p>
        </p:txBody>
      </p:sp>
      <p:sp>
        <p:nvSpPr>
          <p:cNvPr id="19" name="文本框 18">
            <a:extLst>
              <a:ext uri="{FF2B5EF4-FFF2-40B4-BE49-F238E27FC236}">
                <a16:creationId xmlns:a16="http://schemas.microsoft.com/office/drawing/2014/main" id="{9C6D706E-04A0-47B9-B246-DCD4381FACC0}"/>
              </a:ext>
            </a:extLst>
          </p:cNvPr>
          <p:cNvSpPr txBox="1"/>
          <p:nvPr/>
        </p:nvSpPr>
        <p:spPr>
          <a:xfrm>
            <a:off x="4272817" y="2310000"/>
            <a:ext cx="2422688" cy="400110"/>
          </a:xfrm>
          <a:prstGeom prst="rect">
            <a:avLst/>
          </a:prstGeom>
          <a:noFill/>
        </p:spPr>
        <p:txBody>
          <a:bodyPr wrap="square" rtlCol="0">
            <a:spAutoFit/>
          </a:bodyPr>
          <a:lstStyle/>
          <a:p>
            <a:pPr algn="ctr"/>
            <a:r>
              <a:rPr lang="en-US" altLang="zh-CN" sz="2000" dirty="0"/>
              <a:t>High or Low?</a:t>
            </a:r>
            <a:endParaRPr lang="zh-CN" altLang="en-US" sz="2000" dirty="0"/>
          </a:p>
        </p:txBody>
      </p:sp>
      <p:sp>
        <p:nvSpPr>
          <p:cNvPr id="20" name="文本框 19">
            <a:extLst>
              <a:ext uri="{FF2B5EF4-FFF2-40B4-BE49-F238E27FC236}">
                <a16:creationId xmlns:a16="http://schemas.microsoft.com/office/drawing/2014/main" id="{B1CA2353-5202-4D73-80D1-494515A69035}"/>
              </a:ext>
            </a:extLst>
          </p:cNvPr>
          <p:cNvSpPr txBox="1"/>
          <p:nvPr/>
        </p:nvSpPr>
        <p:spPr>
          <a:xfrm>
            <a:off x="4272817" y="5085970"/>
            <a:ext cx="2422688" cy="400110"/>
          </a:xfrm>
          <a:prstGeom prst="rect">
            <a:avLst/>
          </a:prstGeom>
          <a:noFill/>
        </p:spPr>
        <p:txBody>
          <a:bodyPr wrap="square" rtlCol="0">
            <a:spAutoFit/>
          </a:bodyPr>
          <a:lstStyle/>
          <a:p>
            <a:pPr algn="ctr"/>
            <a:r>
              <a:rPr lang="en-US" altLang="zh-CN" sz="2000" dirty="0"/>
              <a:t>High or Low?</a:t>
            </a:r>
            <a:endParaRPr lang="zh-CN" altLang="en-US" sz="2000" dirty="0"/>
          </a:p>
        </p:txBody>
      </p:sp>
      <p:sp>
        <p:nvSpPr>
          <p:cNvPr id="21" name="文本框 20">
            <a:extLst>
              <a:ext uri="{FF2B5EF4-FFF2-40B4-BE49-F238E27FC236}">
                <a16:creationId xmlns:a16="http://schemas.microsoft.com/office/drawing/2014/main" id="{0F804ED5-CF2F-4C85-9135-9E1B25AB9EA4}"/>
              </a:ext>
            </a:extLst>
          </p:cNvPr>
          <p:cNvSpPr txBox="1"/>
          <p:nvPr/>
        </p:nvSpPr>
        <p:spPr>
          <a:xfrm>
            <a:off x="9534545" y="1783222"/>
            <a:ext cx="2422688" cy="400110"/>
          </a:xfrm>
          <a:prstGeom prst="rect">
            <a:avLst/>
          </a:prstGeom>
          <a:noFill/>
        </p:spPr>
        <p:txBody>
          <a:bodyPr wrap="square" rtlCol="0">
            <a:spAutoFit/>
          </a:bodyPr>
          <a:lstStyle/>
          <a:p>
            <a:r>
              <a:rPr lang="en-US" altLang="zh-CN" sz="2000" dirty="0"/>
              <a:t>Hitler’s Neuroticism</a:t>
            </a:r>
            <a:endParaRPr lang="zh-CN" altLang="en-US" sz="2000" dirty="0"/>
          </a:p>
        </p:txBody>
      </p:sp>
      <p:sp>
        <p:nvSpPr>
          <p:cNvPr id="22" name="文本框 21">
            <a:extLst>
              <a:ext uri="{FF2B5EF4-FFF2-40B4-BE49-F238E27FC236}">
                <a16:creationId xmlns:a16="http://schemas.microsoft.com/office/drawing/2014/main" id="{7A0B4BFF-0B17-421E-9504-C0664957C768}"/>
              </a:ext>
            </a:extLst>
          </p:cNvPr>
          <p:cNvSpPr txBox="1"/>
          <p:nvPr/>
        </p:nvSpPr>
        <p:spPr>
          <a:xfrm>
            <a:off x="9534545" y="2388683"/>
            <a:ext cx="2422688" cy="400110"/>
          </a:xfrm>
          <a:prstGeom prst="rect">
            <a:avLst/>
          </a:prstGeom>
          <a:noFill/>
        </p:spPr>
        <p:txBody>
          <a:bodyPr wrap="square" rtlCol="0">
            <a:spAutoFit/>
          </a:bodyPr>
          <a:lstStyle/>
          <a:p>
            <a:pPr algn="ctr"/>
            <a:r>
              <a:rPr lang="en-US" altLang="zh-CN" sz="2000" dirty="0"/>
              <a:t>High or Low?</a:t>
            </a:r>
            <a:endParaRPr lang="zh-CN" altLang="en-US" sz="2000" dirty="0"/>
          </a:p>
        </p:txBody>
      </p:sp>
      <p:sp>
        <p:nvSpPr>
          <p:cNvPr id="23" name="文本框 22">
            <a:extLst>
              <a:ext uri="{FF2B5EF4-FFF2-40B4-BE49-F238E27FC236}">
                <a16:creationId xmlns:a16="http://schemas.microsoft.com/office/drawing/2014/main" id="{11FC074C-377A-4D9B-8340-9DD27D3D15EE}"/>
              </a:ext>
            </a:extLst>
          </p:cNvPr>
          <p:cNvSpPr txBox="1"/>
          <p:nvPr/>
        </p:nvSpPr>
        <p:spPr>
          <a:xfrm>
            <a:off x="9534545" y="4480509"/>
            <a:ext cx="2657456" cy="400110"/>
          </a:xfrm>
          <a:prstGeom prst="rect">
            <a:avLst/>
          </a:prstGeom>
          <a:noFill/>
        </p:spPr>
        <p:txBody>
          <a:bodyPr wrap="square" rtlCol="0">
            <a:spAutoFit/>
          </a:bodyPr>
          <a:lstStyle/>
          <a:p>
            <a:r>
              <a:rPr lang="zh-CN" altLang="en-US" sz="2000" dirty="0"/>
              <a:t>郭德纲</a:t>
            </a:r>
            <a:r>
              <a:rPr lang="en-US" altLang="zh-CN" sz="2000" dirty="0"/>
              <a:t>’s Extraversion</a:t>
            </a:r>
            <a:endParaRPr lang="zh-CN" altLang="en-US" sz="2000" dirty="0"/>
          </a:p>
        </p:txBody>
      </p:sp>
      <p:sp>
        <p:nvSpPr>
          <p:cNvPr id="24" name="文本框 23">
            <a:extLst>
              <a:ext uri="{FF2B5EF4-FFF2-40B4-BE49-F238E27FC236}">
                <a16:creationId xmlns:a16="http://schemas.microsoft.com/office/drawing/2014/main" id="{50B7512A-BEBD-4994-B949-DA7379DA7D48}"/>
              </a:ext>
            </a:extLst>
          </p:cNvPr>
          <p:cNvSpPr txBox="1"/>
          <p:nvPr/>
        </p:nvSpPr>
        <p:spPr>
          <a:xfrm>
            <a:off x="9534545" y="5085970"/>
            <a:ext cx="2422688" cy="400110"/>
          </a:xfrm>
          <a:prstGeom prst="rect">
            <a:avLst/>
          </a:prstGeom>
          <a:noFill/>
        </p:spPr>
        <p:txBody>
          <a:bodyPr wrap="square" rtlCol="0">
            <a:spAutoFit/>
          </a:bodyPr>
          <a:lstStyle/>
          <a:p>
            <a:pPr algn="ctr"/>
            <a:r>
              <a:rPr lang="en-US" altLang="zh-CN" sz="2000" dirty="0"/>
              <a:t>High or Low?</a:t>
            </a:r>
            <a:endParaRPr lang="zh-CN" altLang="en-US" sz="2000" dirty="0"/>
          </a:p>
        </p:txBody>
      </p:sp>
      <p:sp>
        <p:nvSpPr>
          <p:cNvPr id="25" name="矩形 24">
            <a:extLst>
              <a:ext uri="{FF2B5EF4-FFF2-40B4-BE49-F238E27FC236}">
                <a16:creationId xmlns:a16="http://schemas.microsoft.com/office/drawing/2014/main" id="{5E93F4CC-B325-458F-8401-8F3F6755A166}"/>
              </a:ext>
            </a:extLst>
          </p:cNvPr>
          <p:cNvSpPr/>
          <p:nvPr/>
        </p:nvSpPr>
        <p:spPr>
          <a:xfrm>
            <a:off x="10844417" y="5087399"/>
            <a:ext cx="669303" cy="400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DE4274C9-9355-44C3-BA01-4EBC7B9813D4}"/>
              </a:ext>
            </a:extLst>
          </p:cNvPr>
          <p:cNvSpPr/>
          <p:nvPr/>
        </p:nvSpPr>
        <p:spPr>
          <a:xfrm>
            <a:off x="4675693" y="5087975"/>
            <a:ext cx="669303" cy="400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7A59B7D-A078-435C-A042-A15BCD06FB0B}"/>
              </a:ext>
            </a:extLst>
          </p:cNvPr>
          <p:cNvSpPr/>
          <p:nvPr/>
        </p:nvSpPr>
        <p:spPr>
          <a:xfrm>
            <a:off x="9939741" y="2388152"/>
            <a:ext cx="669303" cy="400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5B4FFFA-94A3-4F96-B272-0FFFCC7B1F19}"/>
              </a:ext>
            </a:extLst>
          </p:cNvPr>
          <p:cNvSpPr/>
          <p:nvPr/>
        </p:nvSpPr>
        <p:spPr>
          <a:xfrm>
            <a:off x="4675692" y="2341017"/>
            <a:ext cx="669303" cy="400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D7BF0D5D-7177-4F29-96A3-7A87F6941338}"/>
              </a:ext>
            </a:extLst>
          </p:cNvPr>
          <p:cNvPicPr>
            <a:picLocks noChangeAspect="1"/>
          </p:cNvPicPr>
          <p:nvPr/>
        </p:nvPicPr>
        <p:blipFill>
          <a:blip r:embed="rId7"/>
          <a:stretch>
            <a:fillRect/>
          </a:stretch>
        </p:blipFill>
        <p:spPr>
          <a:xfrm>
            <a:off x="2635070" y="1453128"/>
            <a:ext cx="6362613" cy="4420933"/>
          </a:xfrm>
          <a:prstGeom prst="rect">
            <a:avLst/>
          </a:prstGeom>
        </p:spPr>
      </p:pic>
      <p:sp>
        <p:nvSpPr>
          <p:cNvPr id="3" name="灯片编号占位符 2">
            <a:extLst>
              <a:ext uri="{FF2B5EF4-FFF2-40B4-BE49-F238E27FC236}">
                <a16:creationId xmlns:a16="http://schemas.microsoft.com/office/drawing/2014/main" id="{C5A6A647-5245-4EFD-B771-81CAC0359A0D}"/>
              </a:ext>
            </a:extLst>
          </p:cNvPr>
          <p:cNvSpPr>
            <a:spLocks noGrp="1"/>
          </p:cNvSpPr>
          <p:nvPr>
            <p:ph type="sldNum" sz="quarter" idx="12"/>
          </p:nvPr>
        </p:nvSpPr>
        <p:spPr/>
        <p:txBody>
          <a:bodyPr/>
          <a:lstStyle/>
          <a:p>
            <a:fld id="{C3069F0A-78AB-4749-988E-AE43228F12E3}" type="slidenum">
              <a:rPr lang="zh-CN" altLang="en-US" smtClean="0"/>
              <a:pPr/>
              <a:t>14</a:t>
            </a:fld>
            <a:r>
              <a:rPr lang="en-US" altLang="zh-CN"/>
              <a:t>/38</a:t>
            </a:r>
            <a:endParaRPr lang="zh-CN" altLang="en-US" dirty="0"/>
          </a:p>
        </p:txBody>
      </p:sp>
    </p:spTree>
    <p:extLst>
      <p:ext uri="{BB962C8B-B14F-4D97-AF65-F5344CB8AC3E}">
        <p14:creationId xmlns:p14="http://schemas.microsoft.com/office/powerpoint/2010/main" val="359077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animBg="1"/>
      <p:bldP spid="26"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F44B8-9FA6-47C6-B2B1-3F7E146BBD11}"/>
              </a:ext>
            </a:extLst>
          </p:cNvPr>
          <p:cNvSpPr>
            <a:spLocks noGrp="1"/>
          </p:cNvSpPr>
          <p:nvPr>
            <p:ph type="title"/>
          </p:nvPr>
        </p:nvSpPr>
        <p:spPr/>
        <p:txBody>
          <a:bodyPr/>
          <a:lstStyle/>
          <a:p>
            <a:r>
              <a:rPr lang="en-US" altLang="zh-CN" dirty="0"/>
              <a:t>Findings About Personality</a:t>
            </a:r>
            <a:endParaRPr lang="zh-CN" altLang="en-US" dirty="0"/>
          </a:p>
        </p:txBody>
      </p:sp>
      <p:sp>
        <p:nvSpPr>
          <p:cNvPr id="3" name="内容占位符 2">
            <a:extLst>
              <a:ext uri="{FF2B5EF4-FFF2-40B4-BE49-F238E27FC236}">
                <a16:creationId xmlns:a16="http://schemas.microsoft.com/office/drawing/2014/main" id="{3EC64FDF-36AC-471D-925B-0AF0AB341177}"/>
              </a:ext>
            </a:extLst>
          </p:cNvPr>
          <p:cNvSpPr>
            <a:spLocks noGrp="1"/>
          </p:cNvSpPr>
          <p:nvPr>
            <p:ph idx="1"/>
          </p:nvPr>
        </p:nvSpPr>
        <p:spPr/>
        <p:txBody>
          <a:bodyPr/>
          <a:lstStyle/>
          <a:p>
            <a:r>
              <a:rPr lang="en-US" altLang="zh-CN" dirty="0"/>
              <a:t>Education</a:t>
            </a:r>
          </a:p>
          <a:p>
            <a:pPr lvl="1"/>
            <a:r>
              <a:rPr lang="en-US" altLang="zh-CN" dirty="0"/>
              <a:t>GPA and exam performance are both predicted by </a:t>
            </a:r>
            <a:r>
              <a:rPr lang="en-US" altLang="zh-CN" b="1" dirty="0"/>
              <a:t>Conscientiousness</a:t>
            </a:r>
          </a:p>
          <a:p>
            <a:pPr lvl="1"/>
            <a:r>
              <a:rPr lang="en-US" altLang="zh-CN" dirty="0"/>
              <a:t>Neuroticism is negatively related to academic success</a:t>
            </a:r>
          </a:p>
          <a:p>
            <a:r>
              <a:rPr lang="en-US" altLang="zh-CN" dirty="0"/>
              <a:t>Health</a:t>
            </a:r>
          </a:p>
          <a:p>
            <a:pPr lvl="1"/>
            <a:r>
              <a:rPr lang="en-US" altLang="zh-CN" dirty="0"/>
              <a:t>Being highly </a:t>
            </a:r>
            <a:r>
              <a:rPr lang="en-US" altLang="zh-CN" b="1" dirty="0"/>
              <a:t>Conscientious</a:t>
            </a:r>
            <a:r>
              <a:rPr lang="en-US" altLang="zh-CN" dirty="0"/>
              <a:t> may add as much as five years to one's life</a:t>
            </a:r>
          </a:p>
          <a:p>
            <a:pPr lvl="1"/>
            <a:r>
              <a:rPr lang="en-US" altLang="zh-CN" b="1" dirty="0"/>
              <a:t>Conscientiousness, Extraversion</a:t>
            </a:r>
            <a:r>
              <a:rPr lang="en-US" altLang="zh-CN" dirty="0"/>
              <a:t>, and </a:t>
            </a:r>
            <a:r>
              <a:rPr lang="en-US" altLang="zh-CN" b="1" dirty="0"/>
              <a:t>Openness</a:t>
            </a:r>
            <a:r>
              <a:rPr lang="en-US" altLang="zh-CN" dirty="0"/>
              <a:t> were related to lower risk of mortality</a:t>
            </a:r>
          </a:p>
          <a:p>
            <a:r>
              <a:rPr lang="en-US" altLang="zh-CN" dirty="0"/>
              <a:t>Relationship (Engaged couples)</a:t>
            </a:r>
          </a:p>
          <a:p>
            <a:pPr lvl="1"/>
            <a:r>
              <a:rPr lang="en-US" altLang="zh-CN" dirty="0"/>
              <a:t>Higher quality for higher </a:t>
            </a:r>
            <a:r>
              <a:rPr lang="en-US" altLang="zh-CN" u="sng" dirty="0"/>
              <a:t>partner-reported</a:t>
            </a:r>
            <a:r>
              <a:rPr lang="en-US" altLang="zh-CN" dirty="0"/>
              <a:t> </a:t>
            </a:r>
            <a:r>
              <a:rPr lang="en-US" altLang="zh-CN" b="1" dirty="0"/>
              <a:t>openness, agreeableness </a:t>
            </a:r>
            <a:r>
              <a:rPr lang="en-US" altLang="zh-CN" dirty="0"/>
              <a:t>and </a:t>
            </a:r>
            <a:r>
              <a:rPr lang="en-US" altLang="zh-CN" b="1" dirty="0"/>
              <a:t>conscientiousness</a:t>
            </a:r>
            <a:r>
              <a:rPr lang="en-US" altLang="zh-CN" dirty="0"/>
              <a:t>, and </a:t>
            </a:r>
            <a:r>
              <a:rPr lang="en-US" altLang="zh-CN" u="sng" dirty="0"/>
              <a:t>self-reported</a:t>
            </a:r>
            <a:r>
              <a:rPr lang="en-US" altLang="zh-CN" dirty="0"/>
              <a:t> </a:t>
            </a:r>
            <a:r>
              <a:rPr lang="en-US" altLang="zh-CN" b="1" dirty="0"/>
              <a:t>extraversion</a:t>
            </a:r>
            <a:r>
              <a:rPr lang="en-US" altLang="zh-CN" dirty="0"/>
              <a:t> and </a:t>
            </a:r>
            <a:r>
              <a:rPr lang="en-US" altLang="zh-CN" b="1" dirty="0"/>
              <a:t>agreeableness</a:t>
            </a:r>
          </a:p>
          <a:p>
            <a:pPr lvl="1"/>
            <a:endParaRPr lang="en-US" altLang="zh-CN" dirty="0"/>
          </a:p>
          <a:p>
            <a:pPr lvl="1"/>
            <a:endParaRPr lang="en-US" altLang="zh-CN" dirty="0"/>
          </a:p>
          <a:p>
            <a:endParaRPr lang="zh-CN" altLang="en-US" dirty="0"/>
          </a:p>
        </p:txBody>
      </p:sp>
      <p:sp>
        <p:nvSpPr>
          <p:cNvPr id="5" name="文本框 4">
            <a:extLst>
              <a:ext uri="{FF2B5EF4-FFF2-40B4-BE49-F238E27FC236}">
                <a16:creationId xmlns:a16="http://schemas.microsoft.com/office/drawing/2014/main" id="{7732197F-1FF0-45A7-89F3-7ECEDC243CE4}"/>
              </a:ext>
            </a:extLst>
          </p:cNvPr>
          <p:cNvSpPr txBox="1"/>
          <p:nvPr/>
        </p:nvSpPr>
        <p:spPr>
          <a:xfrm>
            <a:off x="838201" y="6081067"/>
            <a:ext cx="10515599" cy="461665"/>
          </a:xfrm>
          <a:prstGeom prst="rect">
            <a:avLst/>
          </a:prstGeom>
          <a:noFill/>
        </p:spPr>
        <p:txBody>
          <a:bodyPr wrap="square">
            <a:spAutoFit/>
          </a:bodyPr>
          <a:lstStyle/>
          <a:p>
            <a:r>
              <a:rPr lang="en-US" altLang="zh-CN" sz="2400" dirty="0"/>
              <a:t>Note:  </a:t>
            </a:r>
            <a:r>
              <a:rPr lang="en-US" altLang="zh-CN" sz="2400" dirty="0">
                <a:effectLst/>
              </a:rPr>
              <a:t>O (</a:t>
            </a:r>
            <a:r>
              <a:rPr lang="zh-CN" altLang="en-US" sz="2400" dirty="0">
                <a:effectLst/>
              </a:rPr>
              <a:t>开放性</a:t>
            </a:r>
            <a:r>
              <a:rPr lang="en-US" altLang="zh-CN" sz="2400" dirty="0">
                <a:effectLst/>
              </a:rPr>
              <a:t>) C (</a:t>
            </a:r>
            <a:r>
              <a:rPr lang="zh-CN" altLang="en-US" sz="2400" dirty="0">
                <a:effectLst/>
              </a:rPr>
              <a:t>尽责性</a:t>
            </a:r>
            <a:r>
              <a:rPr lang="en-US" altLang="zh-CN" sz="2400" dirty="0">
                <a:effectLst/>
              </a:rPr>
              <a:t>) E (</a:t>
            </a:r>
            <a:r>
              <a:rPr lang="zh-CN" altLang="en-US" sz="2400" dirty="0">
                <a:effectLst/>
              </a:rPr>
              <a:t>外向性</a:t>
            </a:r>
            <a:r>
              <a:rPr lang="en-US" altLang="zh-CN" sz="2400" dirty="0">
                <a:effectLst/>
              </a:rPr>
              <a:t>) A (</a:t>
            </a:r>
            <a:r>
              <a:rPr lang="zh-CN" altLang="en-US" sz="2400" dirty="0">
                <a:effectLst/>
              </a:rPr>
              <a:t>宜人性</a:t>
            </a:r>
            <a:r>
              <a:rPr lang="en-US" altLang="zh-CN" sz="2400" dirty="0">
                <a:effectLst/>
              </a:rPr>
              <a:t>) N (</a:t>
            </a:r>
            <a:r>
              <a:rPr lang="zh-CN" altLang="en-US" sz="2400" dirty="0">
                <a:effectLst/>
              </a:rPr>
              <a:t>情绪性</a:t>
            </a:r>
            <a:r>
              <a:rPr lang="en-US" altLang="zh-CN" sz="2400" dirty="0">
                <a:effectLst/>
              </a:rPr>
              <a:t>)</a:t>
            </a:r>
          </a:p>
        </p:txBody>
      </p:sp>
      <p:sp>
        <p:nvSpPr>
          <p:cNvPr id="4" name="灯片编号占位符 3">
            <a:extLst>
              <a:ext uri="{FF2B5EF4-FFF2-40B4-BE49-F238E27FC236}">
                <a16:creationId xmlns:a16="http://schemas.microsoft.com/office/drawing/2014/main" id="{C37C64A3-36EB-4C35-9E79-5A8E421D8EC7}"/>
              </a:ext>
            </a:extLst>
          </p:cNvPr>
          <p:cNvSpPr>
            <a:spLocks noGrp="1"/>
          </p:cNvSpPr>
          <p:nvPr>
            <p:ph type="sldNum" sz="quarter" idx="12"/>
          </p:nvPr>
        </p:nvSpPr>
        <p:spPr/>
        <p:txBody>
          <a:bodyPr/>
          <a:lstStyle/>
          <a:p>
            <a:fld id="{C3069F0A-78AB-4749-988E-AE43228F12E3}" type="slidenum">
              <a:rPr lang="zh-CN" altLang="en-US" smtClean="0"/>
              <a:pPr/>
              <a:t>15</a:t>
            </a:fld>
            <a:r>
              <a:rPr lang="en-US" altLang="zh-CN"/>
              <a:t>/38</a:t>
            </a:r>
            <a:endParaRPr lang="zh-CN" altLang="en-US" dirty="0"/>
          </a:p>
        </p:txBody>
      </p:sp>
    </p:spTree>
    <p:extLst>
      <p:ext uri="{BB962C8B-B14F-4D97-AF65-F5344CB8AC3E}">
        <p14:creationId xmlns:p14="http://schemas.microsoft.com/office/powerpoint/2010/main" val="1060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4AF11-99EA-4435-90E9-5C15B26B78BE}"/>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1739B3BF-D06A-4731-AB0A-1FF440AE252B}"/>
              </a:ext>
            </a:extLst>
          </p:cNvPr>
          <p:cNvSpPr>
            <a:spLocks noGrp="1"/>
          </p:cNvSpPr>
          <p:nvPr>
            <p:ph idx="1"/>
          </p:nvPr>
        </p:nvSpPr>
        <p:spPr/>
        <p:txBody>
          <a:bodyPr/>
          <a:lstStyle/>
          <a:p>
            <a:r>
              <a:rPr lang="en-US" altLang="zh-CN" dirty="0"/>
              <a:t>Basics on Personality Theory</a:t>
            </a:r>
          </a:p>
          <a:p>
            <a:pPr lvl="1"/>
            <a:r>
              <a:rPr lang="en-US" altLang="zh-CN" dirty="0"/>
              <a:t>Implicit theory, MBTI, </a:t>
            </a:r>
            <a:r>
              <a:rPr lang="en-US" altLang="zh-CN" b="1" dirty="0"/>
              <a:t>the Big Five (OCEAN)</a:t>
            </a:r>
          </a:p>
          <a:p>
            <a:pPr lvl="2"/>
            <a:r>
              <a:rPr lang="en-US" altLang="zh-CN" b="1" dirty="0"/>
              <a:t>O</a:t>
            </a:r>
            <a:r>
              <a:rPr lang="en-US" altLang="zh-CN" dirty="0"/>
              <a:t>penness (</a:t>
            </a:r>
            <a:r>
              <a:rPr lang="zh-CN" altLang="en-US" dirty="0"/>
              <a:t>开放性</a:t>
            </a:r>
            <a:r>
              <a:rPr lang="en-US" altLang="zh-CN" dirty="0"/>
              <a:t>/</a:t>
            </a:r>
            <a:r>
              <a:rPr lang="zh-CN" altLang="en-US" dirty="0"/>
              <a:t>探索求知</a:t>
            </a:r>
            <a:r>
              <a:rPr lang="en-US" altLang="zh-CN" dirty="0"/>
              <a:t>)</a:t>
            </a:r>
          </a:p>
          <a:p>
            <a:pPr lvl="2"/>
            <a:r>
              <a:rPr lang="en-US" altLang="zh-CN" b="1" dirty="0"/>
              <a:t>C</a:t>
            </a:r>
            <a:r>
              <a:rPr lang="en-US" altLang="zh-CN" dirty="0"/>
              <a:t>onscientiousness (</a:t>
            </a:r>
            <a:r>
              <a:rPr lang="zh-CN" altLang="en-US" dirty="0"/>
              <a:t>尽责性</a:t>
            </a:r>
            <a:r>
              <a:rPr lang="en-US" altLang="zh-CN" dirty="0"/>
              <a:t>/</a:t>
            </a:r>
            <a:r>
              <a:rPr lang="zh-CN" altLang="en-US" dirty="0"/>
              <a:t>可靠性</a:t>
            </a:r>
            <a:r>
              <a:rPr lang="en-US" altLang="zh-CN" dirty="0"/>
              <a:t>)</a:t>
            </a:r>
          </a:p>
          <a:p>
            <a:pPr lvl="2"/>
            <a:r>
              <a:rPr lang="en-US" altLang="zh-CN" b="1" dirty="0"/>
              <a:t>E</a:t>
            </a:r>
            <a:r>
              <a:rPr lang="en-US" altLang="zh-CN" dirty="0"/>
              <a:t>xtraversion (</a:t>
            </a:r>
            <a:r>
              <a:rPr lang="zh-CN" altLang="en-US" dirty="0"/>
              <a:t>外向性</a:t>
            </a:r>
            <a:r>
              <a:rPr lang="en-US" altLang="zh-CN" dirty="0"/>
              <a:t>)</a:t>
            </a:r>
          </a:p>
          <a:p>
            <a:pPr lvl="2"/>
            <a:r>
              <a:rPr lang="en-US" altLang="zh-CN" b="1" dirty="0"/>
              <a:t>A</a:t>
            </a:r>
            <a:r>
              <a:rPr lang="en-US" altLang="zh-CN" dirty="0"/>
              <a:t>greeableness (</a:t>
            </a:r>
            <a:r>
              <a:rPr lang="zh-CN" altLang="en-US" dirty="0"/>
              <a:t>宜人性</a:t>
            </a:r>
            <a:r>
              <a:rPr lang="en-US" altLang="zh-CN" dirty="0"/>
              <a:t>/</a:t>
            </a:r>
            <a:r>
              <a:rPr lang="zh-CN" altLang="en-US" dirty="0"/>
              <a:t>随和性</a:t>
            </a:r>
            <a:r>
              <a:rPr lang="en-US" altLang="zh-CN" dirty="0"/>
              <a:t>)</a:t>
            </a:r>
          </a:p>
          <a:p>
            <a:pPr lvl="2"/>
            <a:r>
              <a:rPr lang="en-US" altLang="zh-CN" b="1" dirty="0"/>
              <a:t>N</a:t>
            </a:r>
            <a:r>
              <a:rPr lang="en-US" altLang="zh-CN" dirty="0"/>
              <a:t>euroticism (</a:t>
            </a:r>
            <a:r>
              <a:rPr lang="zh-CN" altLang="en-US" dirty="0"/>
              <a:t>情绪性</a:t>
            </a:r>
            <a:r>
              <a:rPr lang="en-US" altLang="zh-CN" dirty="0"/>
              <a:t>/</a:t>
            </a:r>
            <a:r>
              <a:rPr lang="zh-CN" altLang="en-US" dirty="0"/>
              <a:t>神经质</a:t>
            </a:r>
            <a:r>
              <a:rPr lang="en-US" altLang="zh-CN" dirty="0"/>
              <a:t>)</a:t>
            </a:r>
          </a:p>
          <a:p>
            <a:endParaRPr lang="en-US" altLang="zh-CN" b="1" dirty="0"/>
          </a:p>
          <a:p>
            <a:r>
              <a:rPr lang="en-US" altLang="zh-CN" b="1" dirty="0"/>
              <a:t>Validity of Personality Tests</a:t>
            </a:r>
          </a:p>
          <a:p>
            <a:r>
              <a:rPr lang="en-US" altLang="zh-CN" dirty="0"/>
              <a:t>Massive Prediction of Personality and Its Application</a:t>
            </a:r>
          </a:p>
        </p:txBody>
      </p:sp>
      <p:sp>
        <p:nvSpPr>
          <p:cNvPr id="4" name="灯片编号占位符 3">
            <a:extLst>
              <a:ext uri="{FF2B5EF4-FFF2-40B4-BE49-F238E27FC236}">
                <a16:creationId xmlns:a16="http://schemas.microsoft.com/office/drawing/2014/main" id="{96BF6B0E-325C-4CD4-B468-DB3B866FAC9C}"/>
              </a:ext>
            </a:extLst>
          </p:cNvPr>
          <p:cNvSpPr>
            <a:spLocks noGrp="1"/>
          </p:cNvSpPr>
          <p:nvPr>
            <p:ph type="sldNum" sz="quarter" idx="12"/>
          </p:nvPr>
        </p:nvSpPr>
        <p:spPr/>
        <p:txBody>
          <a:bodyPr/>
          <a:lstStyle/>
          <a:p>
            <a:fld id="{C3069F0A-78AB-4749-988E-AE43228F12E3}" type="slidenum">
              <a:rPr lang="zh-CN" altLang="en-US" smtClean="0"/>
              <a:pPr/>
              <a:t>16</a:t>
            </a:fld>
            <a:r>
              <a:rPr lang="en-US" altLang="zh-CN"/>
              <a:t>/38</a:t>
            </a:r>
            <a:endParaRPr lang="zh-CN" altLang="en-US" dirty="0"/>
          </a:p>
        </p:txBody>
      </p:sp>
    </p:spTree>
    <p:extLst>
      <p:ext uri="{BB962C8B-B14F-4D97-AF65-F5344CB8AC3E}">
        <p14:creationId xmlns:p14="http://schemas.microsoft.com/office/powerpoint/2010/main" val="3389187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EF610-9815-4BE5-AD84-BD59BC3E186C}"/>
              </a:ext>
            </a:extLst>
          </p:cNvPr>
          <p:cNvSpPr>
            <a:spLocks noGrp="1"/>
          </p:cNvSpPr>
          <p:nvPr>
            <p:ph type="title"/>
          </p:nvPr>
        </p:nvSpPr>
        <p:spPr/>
        <p:txBody>
          <a:bodyPr/>
          <a:lstStyle/>
          <a:p>
            <a:r>
              <a:rPr lang="en-US" altLang="zh-CN" dirty="0"/>
              <a:t>Example test for OCEAN</a:t>
            </a:r>
            <a:endParaRPr lang="zh-CN" altLang="en-US" dirty="0"/>
          </a:p>
        </p:txBody>
      </p:sp>
      <p:sp>
        <p:nvSpPr>
          <p:cNvPr id="3" name="内容占位符 2">
            <a:extLst>
              <a:ext uri="{FF2B5EF4-FFF2-40B4-BE49-F238E27FC236}">
                <a16:creationId xmlns:a16="http://schemas.microsoft.com/office/drawing/2014/main" id="{E318EE1C-9F21-4E61-92CD-BA1637EA5AC3}"/>
              </a:ext>
            </a:extLst>
          </p:cNvPr>
          <p:cNvSpPr>
            <a:spLocks noGrp="1"/>
          </p:cNvSpPr>
          <p:nvPr>
            <p:ph idx="1"/>
          </p:nvPr>
        </p:nvSpPr>
        <p:spPr/>
        <p:txBody>
          <a:bodyPr/>
          <a:lstStyle/>
          <a:p>
            <a:r>
              <a:rPr lang="en-US" altLang="zh-CN" dirty="0">
                <a:hlinkClick r:id="rId3"/>
              </a:rPr>
              <a:t>https://bigfive-test.com/</a:t>
            </a:r>
            <a:endParaRPr lang="en-US" altLang="zh-CN" dirty="0"/>
          </a:p>
          <a:p>
            <a:pPr lvl="1"/>
            <a:r>
              <a:rPr lang="en-US" altLang="zh-CN" dirty="0"/>
              <a:t>Rate on 120 personality descriptions (24 per trait)</a:t>
            </a:r>
            <a:endParaRPr lang="zh-CN" altLang="en-US" dirty="0"/>
          </a:p>
        </p:txBody>
      </p:sp>
      <p:pic>
        <p:nvPicPr>
          <p:cNvPr id="5" name="图片 4">
            <a:extLst>
              <a:ext uri="{FF2B5EF4-FFF2-40B4-BE49-F238E27FC236}">
                <a16:creationId xmlns:a16="http://schemas.microsoft.com/office/drawing/2014/main" id="{CE4373C5-B67B-450F-BA25-92835534FD79}"/>
              </a:ext>
            </a:extLst>
          </p:cNvPr>
          <p:cNvPicPr>
            <a:picLocks noChangeAspect="1"/>
          </p:cNvPicPr>
          <p:nvPr/>
        </p:nvPicPr>
        <p:blipFill rotWithShape="1">
          <a:blip r:embed="rId4"/>
          <a:srcRect b="33440"/>
          <a:stretch/>
        </p:blipFill>
        <p:spPr>
          <a:xfrm>
            <a:off x="1819072" y="2747777"/>
            <a:ext cx="8200417" cy="3977092"/>
          </a:xfrm>
          <a:prstGeom prst="rect">
            <a:avLst/>
          </a:prstGeom>
        </p:spPr>
      </p:pic>
      <p:sp>
        <p:nvSpPr>
          <p:cNvPr id="4" name="灯片编号占位符 3">
            <a:extLst>
              <a:ext uri="{FF2B5EF4-FFF2-40B4-BE49-F238E27FC236}">
                <a16:creationId xmlns:a16="http://schemas.microsoft.com/office/drawing/2014/main" id="{C01E0B59-C0E7-49E6-B79D-21EC893C1876}"/>
              </a:ext>
            </a:extLst>
          </p:cNvPr>
          <p:cNvSpPr>
            <a:spLocks noGrp="1"/>
          </p:cNvSpPr>
          <p:nvPr>
            <p:ph type="sldNum" sz="quarter" idx="12"/>
          </p:nvPr>
        </p:nvSpPr>
        <p:spPr/>
        <p:txBody>
          <a:bodyPr/>
          <a:lstStyle/>
          <a:p>
            <a:fld id="{C3069F0A-78AB-4749-988E-AE43228F12E3}" type="slidenum">
              <a:rPr lang="zh-CN" altLang="en-US" smtClean="0"/>
              <a:pPr/>
              <a:t>17</a:t>
            </a:fld>
            <a:r>
              <a:rPr lang="en-US" altLang="zh-CN"/>
              <a:t>/38</a:t>
            </a:r>
            <a:endParaRPr lang="zh-CN" altLang="en-US" dirty="0"/>
          </a:p>
        </p:txBody>
      </p:sp>
    </p:spTree>
    <p:extLst>
      <p:ext uri="{BB962C8B-B14F-4D97-AF65-F5344CB8AC3E}">
        <p14:creationId xmlns:p14="http://schemas.microsoft.com/office/powerpoint/2010/main" val="288810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ADE71-BADE-45A9-91C5-60A009BD895B}"/>
              </a:ext>
            </a:extLst>
          </p:cNvPr>
          <p:cNvSpPr>
            <a:spLocks noGrp="1"/>
          </p:cNvSpPr>
          <p:nvPr>
            <p:ph type="title"/>
          </p:nvPr>
        </p:nvSpPr>
        <p:spPr/>
        <p:txBody>
          <a:bodyPr/>
          <a:lstStyle/>
          <a:p>
            <a:r>
              <a:rPr lang="en-US" altLang="zh-CN" dirty="0"/>
              <a:t>Example Results</a:t>
            </a:r>
            <a:endParaRPr lang="zh-CN" altLang="en-US" dirty="0"/>
          </a:p>
        </p:txBody>
      </p:sp>
      <p:sp>
        <p:nvSpPr>
          <p:cNvPr id="3" name="内容占位符 2">
            <a:extLst>
              <a:ext uri="{FF2B5EF4-FFF2-40B4-BE49-F238E27FC236}">
                <a16:creationId xmlns:a16="http://schemas.microsoft.com/office/drawing/2014/main" id="{693C5934-7175-40B5-A3EF-188FCE17026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3E1479E6-538B-416F-8BDB-DCBBF3C8398C}"/>
              </a:ext>
            </a:extLst>
          </p:cNvPr>
          <p:cNvPicPr>
            <a:picLocks noChangeAspect="1"/>
          </p:cNvPicPr>
          <p:nvPr/>
        </p:nvPicPr>
        <p:blipFill>
          <a:blip r:embed="rId3"/>
          <a:stretch>
            <a:fillRect/>
          </a:stretch>
        </p:blipFill>
        <p:spPr>
          <a:xfrm>
            <a:off x="1293778" y="1517311"/>
            <a:ext cx="8696528" cy="5253140"/>
          </a:xfrm>
          <a:prstGeom prst="rect">
            <a:avLst/>
          </a:prstGeom>
        </p:spPr>
      </p:pic>
      <p:sp>
        <p:nvSpPr>
          <p:cNvPr id="6" name="文本框 5">
            <a:extLst>
              <a:ext uri="{FF2B5EF4-FFF2-40B4-BE49-F238E27FC236}">
                <a16:creationId xmlns:a16="http://schemas.microsoft.com/office/drawing/2014/main" id="{70601138-1A5A-4944-B84C-134C77D49481}"/>
              </a:ext>
            </a:extLst>
          </p:cNvPr>
          <p:cNvSpPr txBox="1"/>
          <p:nvPr/>
        </p:nvSpPr>
        <p:spPr>
          <a:xfrm>
            <a:off x="3745150" y="1664267"/>
            <a:ext cx="719847" cy="646331"/>
          </a:xfrm>
          <a:prstGeom prst="rect">
            <a:avLst/>
          </a:prstGeom>
          <a:noFill/>
        </p:spPr>
        <p:txBody>
          <a:bodyPr wrap="square" rtlCol="0">
            <a:spAutoFit/>
          </a:bodyPr>
          <a:lstStyle/>
          <a:p>
            <a:pPr algn="ctr"/>
            <a:r>
              <a:rPr lang="en-US" altLang="zh-CN" sz="3600" dirty="0"/>
              <a:t>E</a:t>
            </a:r>
            <a:endParaRPr lang="zh-CN" altLang="en-US" sz="3600" dirty="0"/>
          </a:p>
        </p:txBody>
      </p:sp>
      <p:sp>
        <p:nvSpPr>
          <p:cNvPr id="7" name="文本框 6">
            <a:extLst>
              <a:ext uri="{FF2B5EF4-FFF2-40B4-BE49-F238E27FC236}">
                <a16:creationId xmlns:a16="http://schemas.microsoft.com/office/drawing/2014/main" id="{1F8BEC97-2233-42F7-A3CC-CBC96A6F591A}"/>
              </a:ext>
            </a:extLst>
          </p:cNvPr>
          <p:cNvSpPr txBox="1"/>
          <p:nvPr/>
        </p:nvSpPr>
        <p:spPr>
          <a:xfrm>
            <a:off x="2201694" y="1690688"/>
            <a:ext cx="719847" cy="646331"/>
          </a:xfrm>
          <a:prstGeom prst="rect">
            <a:avLst/>
          </a:prstGeom>
          <a:noFill/>
        </p:spPr>
        <p:txBody>
          <a:bodyPr wrap="square" rtlCol="0">
            <a:spAutoFit/>
          </a:bodyPr>
          <a:lstStyle/>
          <a:p>
            <a:pPr algn="ctr"/>
            <a:r>
              <a:rPr lang="en-US" altLang="zh-CN" sz="3600" dirty="0"/>
              <a:t>N</a:t>
            </a:r>
            <a:endParaRPr lang="zh-CN" altLang="en-US" sz="3600" dirty="0"/>
          </a:p>
        </p:txBody>
      </p:sp>
      <p:sp>
        <p:nvSpPr>
          <p:cNvPr id="8" name="文本框 7">
            <a:extLst>
              <a:ext uri="{FF2B5EF4-FFF2-40B4-BE49-F238E27FC236}">
                <a16:creationId xmlns:a16="http://schemas.microsoft.com/office/drawing/2014/main" id="{8C22650E-9E3E-485E-A9AB-317C5EC07BE4}"/>
              </a:ext>
            </a:extLst>
          </p:cNvPr>
          <p:cNvSpPr txBox="1"/>
          <p:nvPr/>
        </p:nvSpPr>
        <p:spPr>
          <a:xfrm>
            <a:off x="5376153" y="1690688"/>
            <a:ext cx="719847" cy="646331"/>
          </a:xfrm>
          <a:prstGeom prst="rect">
            <a:avLst/>
          </a:prstGeom>
          <a:noFill/>
        </p:spPr>
        <p:txBody>
          <a:bodyPr wrap="square" rtlCol="0">
            <a:spAutoFit/>
          </a:bodyPr>
          <a:lstStyle/>
          <a:p>
            <a:pPr algn="ctr"/>
            <a:r>
              <a:rPr lang="en-US" altLang="zh-CN" sz="3600" dirty="0"/>
              <a:t>O</a:t>
            </a:r>
            <a:endParaRPr lang="zh-CN" altLang="en-US" sz="3600" dirty="0"/>
          </a:p>
        </p:txBody>
      </p:sp>
      <p:sp>
        <p:nvSpPr>
          <p:cNvPr id="9" name="文本框 8">
            <a:extLst>
              <a:ext uri="{FF2B5EF4-FFF2-40B4-BE49-F238E27FC236}">
                <a16:creationId xmlns:a16="http://schemas.microsoft.com/office/drawing/2014/main" id="{F4EA168F-EBCD-437F-B78B-8CB8D30B206A}"/>
              </a:ext>
            </a:extLst>
          </p:cNvPr>
          <p:cNvSpPr txBox="1"/>
          <p:nvPr/>
        </p:nvSpPr>
        <p:spPr>
          <a:xfrm>
            <a:off x="7007158" y="1673995"/>
            <a:ext cx="719847" cy="646331"/>
          </a:xfrm>
          <a:prstGeom prst="rect">
            <a:avLst/>
          </a:prstGeom>
          <a:noFill/>
        </p:spPr>
        <p:txBody>
          <a:bodyPr wrap="square" rtlCol="0">
            <a:spAutoFit/>
          </a:bodyPr>
          <a:lstStyle/>
          <a:p>
            <a:pPr algn="ctr"/>
            <a:r>
              <a:rPr lang="en-US" altLang="zh-CN" sz="3600" dirty="0"/>
              <a:t>A</a:t>
            </a:r>
            <a:endParaRPr lang="zh-CN" altLang="en-US" sz="3600" dirty="0"/>
          </a:p>
        </p:txBody>
      </p:sp>
      <p:sp>
        <p:nvSpPr>
          <p:cNvPr id="10" name="文本框 9">
            <a:extLst>
              <a:ext uri="{FF2B5EF4-FFF2-40B4-BE49-F238E27FC236}">
                <a16:creationId xmlns:a16="http://schemas.microsoft.com/office/drawing/2014/main" id="{4457EAB5-2F63-47A3-AC98-D1BEA1C83CE6}"/>
              </a:ext>
            </a:extLst>
          </p:cNvPr>
          <p:cNvSpPr txBox="1"/>
          <p:nvPr/>
        </p:nvSpPr>
        <p:spPr>
          <a:xfrm>
            <a:off x="8638161" y="1673995"/>
            <a:ext cx="719847" cy="646331"/>
          </a:xfrm>
          <a:prstGeom prst="rect">
            <a:avLst/>
          </a:prstGeom>
          <a:noFill/>
        </p:spPr>
        <p:txBody>
          <a:bodyPr wrap="square" rtlCol="0">
            <a:spAutoFit/>
          </a:bodyPr>
          <a:lstStyle/>
          <a:p>
            <a:pPr algn="ctr"/>
            <a:r>
              <a:rPr lang="en-US" altLang="zh-CN" sz="3600" dirty="0"/>
              <a:t>C</a:t>
            </a:r>
            <a:endParaRPr lang="zh-CN" altLang="en-US" sz="3600" dirty="0"/>
          </a:p>
        </p:txBody>
      </p:sp>
      <p:sp>
        <p:nvSpPr>
          <p:cNvPr id="4" name="灯片编号占位符 3">
            <a:extLst>
              <a:ext uri="{FF2B5EF4-FFF2-40B4-BE49-F238E27FC236}">
                <a16:creationId xmlns:a16="http://schemas.microsoft.com/office/drawing/2014/main" id="{F4A83474-D1BA-4D88-99E0-F918893449A1}"/>
              </a:ext>
            </a:extLst>
          </p:cNvPr>
          <p:cNvSpPr>
            <a:spLocks noGrp="1"/>
          </p:cNvSpPr>
          <p:nvPr>
            <p:ph type="sldNum" sz="quarter" idx="12"/>
          </p:nvPr>
        </p:nvSpPr>
        <p:spPr/>
        <p:txBody>
          <a:bodyPr/>
          <a:lstStyle/>
          <a:p>
            <a:fld id="{C3069F0A-78AB-4749-988E-AE43228F12E3}" type="slidenum">
              <a:rPr lang="zh-CN" altLang="en-US" smtClean="0"/>
              <a:pPr/>
              <a:t>18</a:t>
            </a:fld>
            <a:r>
              <a:rPr lang="en-US" altLang="zh-CN"/>
              <a:t>/38</a:t>
            </a:r>
            <a:endParaRPr lang="zh-CN" altLang="en-US" dirty="0"/>
          </a:p>
        </p:txBody>
      </p:sp>
    </p:spTree>
    <p:extLst>
      <p:ext uri="{BB962C8B-B14F-4D97-AF65-F5344CB8AC3E}">
        <p14:creationId xmlns:p14="http://schemas.microsoft.com/office/powerpoint/2010/main" val="100223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0BA25-34EA-4C04-93B5-FD2E5C5B8F7A}"/>
              </a:ext>
            </a:extLst>
          </p:cNvPr>
          <p:cNvSpPr>
            <a:spLocks noGrp="1"/>
          </p:cNvSpPr>
          <p:nvPr>
            <p:ph type="title"/>
          </p:nvPr>
        </p:nvSpPr>
        <p:spPr/>
        <p:txBody>
          <a:bodyPr/>
          <a:lstStyle/>
          <a:p>
            <a:r>
              <a:rPr lang="en-US" altLang="zh-CN" dirty="0"/>
              <a:t>Is a measurement valid? (Validity)</a:t>
            </a:r>
            <a:endParaRPr lang="zh-CN" altLang="en-US" dirty="0"/>
          </a:p>
        </p:txBody>
      </p:sp>
      <p:sp>
        <p:nvSpPr>
          <p:cNvPr id="3" name="内容占位符 2">
            <a:extLst>
              <a:ext uri="{FF2B5EF4-FFF2-40B4-BE49-F238E27FC236}">
                <a16:creationId xmlns:a16="http://schemas.microsoft.com/office/drawing/2014/main" id="{7B080C21-D9E8-47DC-B42D-6082316FC232}"/>
              </a:ext>
            </a:extLst>
          </p:cNvPr>
          <p:cNvSpPr>
            <a:spLocks noGrp="1"/>
          </p:cNvSpPr>
          <p:nvPr>
            <p:ph idx="1"/>
          </p:nvPr>
        </p:nvSpPr>
        <p:spPr/>
        <p:txBody>
          <a:bodyPr/>
          <a:lstStyle/>
          <a:p>
            <a:r>
              <a:rPr lang="en-US" altLang="zh-CN" b="1" dirty="0"/>
              <a:t>Validity</a:t>
            </a:r>
            <a:r>
              <a:rPr lang="en-US" altLang="zh-CN" dirty="0"/>
              <a:t> is the extent a theory or measurement is well-founded and likely corresponds accurately to the real world</a:t>
            </a:r>
          </a:p>
          <a:p>
            <a:r>
              <a:rPr lang="en-US" altLang="zh-CN" dirty="0"/>
              <a:t>Common pitfalls in a theory or measurement</a:t>
            </a:r>
            <a:endParaRPr lang="zh-CN" altLang="en-US" dirty="0"/>
          </a:p>
        </p:txBody>
      </p:sp>
      <p:sp>
        <p:nvSpPr>
          <p:cNvPr id="4" name="矩形 3">
            <a:extLst>
              <a:ext uri="{FF2B5EF4-FFF2-40B4-BE49-F238E27FC236}">
                <a16:creationId xmlns:a16="http://schemas.microsoft.com/office/drawing/2014/main" id="{5642A52A-B247-4983-8DE9-1B41713F2B08}"/>
              </a:ext>
            </a:extLst>
          </p:cNvPr>
          <p:cNvSpPr/>
          <p:nvPr/>
        </p:nvSpPr>
        <p:spPr>
          <a:xfrm>
            <a:off x="1743960" y="3855434"/>
            <a:ext cx="2573517" cy="881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5ED0EBE0-709D-4CED-A245-83448882245E}"/>
              </a:ext>
            </a:extLst>
          </p:cNvPr>
          <p:cNvSpPr/>
          <p:nvPr/>
        </p:nvSpPr>
        <p:spPr>
          <a:xfrm>
            <a:off x="1983951" y="3947345"/>
            <a:ext cx="942681" cy="6940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t>A</a:t>
            </a:r>
            <a:endParaRPr lang="zh-CN" altLang="en-US" sz="2400" dirty="0"/>
          </a:p>
        </p:txBody>
      </p:sp>
      <p:sp>
        <p:nvSpPr>
          <p:cNvPr id="6" name="椭圆 5">
            <a:extLst>
              <a:ext uri="{FF2B5EF4-FFF2-40B4-BE49-F238E27FC236}">
                <a16:creationId xmlns:a16="http://schemas.microsoft.com/office/drawing/2014/main" id="{EC0D200F-87DD-4E9A-82E1-3BC2A70F464A}"/>
              </a:ext>
            </a:extLst>
          </p:cNvPr>
          <p:cNvSpPr/>
          <p:nvPr/>
        </p:nvSpPr>
        <p:spPr>
          <a:xfrm>
            <a:off x="3166623" y="3947344"/>
            <a:ext cx="942681" cy="694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t>B</a:t>
            </a:r>
            <a:endParaRPr lang="zh-CN" altLang="en-US" sz="2400" dirty="0"/>
          </a:p>
        </p:txBody>
      </p:sp>
      <p:sp>
        <p:nvSpPr>
          <p:cNvPr id="7" name="文本框 6">
            <a:extLst>
              <a:ext uri="{FF2B5EF4-FFF2-40B4-BE49-F238E27FC236}">
                <a16:creationId xmlns:a16="http://schemas.microsoft.com/office/drawing/2014/main" id="{0D7CACEE-2C47-4E63-B5AA-6C15F8BB28BC}"/>
              </a:ext>
            </a:extLst>
          </p:cNvPr>
          <p:cNvSpPr txBox="1"/>
          <p:nvPr/>
        </p:nvSpPr>
        <p:spPr>
          <a:xfrm>
            <a:off x="838199" y="3337089"/>
            <a:ext cx="5620968" cy="400110"/>
          </a:xfrm>
          <a:prstGeom prst="rect">
            <a:avLst/>
          </a:prstGeom>
          <a:noFill/>
        </p:spPr>
        <p:txBody>
          <a:bodyPr wrap="square" rtlCol="0">
            <a:spAutoFit/>
          </a:bodyPr>
          <a:lstStyle/>
          <a:p>
            <a:r>
              <a:rPr lang="en-US" altLang="zh-CN" sz="2000" b="1" dirty="0">
                <a:solidFill>
                  <a:schemeClr val="accent6"/>
                </a:solidFill>
              </a:rPr>
              <a:t>Claim: </a:t>
            </a:r>
            <a:r>
              <a:rPr lang="en-US" altLang="zh-CN" sz="2000" dirty="0"/>
              <a:t>Question A and B measures the same trait</a:t>
            </a:r>
            <a:endParaRPr lang="zh-CN" altLang="en-US" sz="2000" dirty="0"/>
          </a:p>
        </p:txBody>
      </p:sp>
      <p:sp>
        <p:nvSpPr>
          <p:cNvPr id="8" name="文本框 7">
            <a:extLst>
              <a:ext uri="{FF2B5EF4-FFF2-40B4-BE49-F238E27FC236}">
                <a16:creationId xmlns:a16="http://schemas.microsoft.com/office/drawing/2014/main" id="{BEB7B0A6-D799-413A-A3FF-5C1B13482312}"/>
              </a:ext>
            </a:extLst>
          </p:cNvPr>
          <p:cNvSpPr txBox="1"/>
          <p:nvPr/>
        </p:nvSpPr>
        <p:spPr>
          <a:xfrm>
            <a:off x="843308" y="4094325"/>
            <a:ext cx="932470" cy="400110"/>
          </a:xfrm>
          <a:prstGeom prst="rect">
            <a:avLst/>
          </a:prstGeom>
          <a:noFill/>
        </p:spPr>
        <p:txBody>
          <a:bodyPr wrap="square" rtlCol="0">
            <a:spAutoFit/>
          </a:bodyPr>
          <a:lstStyle/>
          <a:p>
            <a:r>
              <a:rPr lang="en-US" altLang="zh-CN" sz="2000" b="1" dirty="0">
                <a:solidFill>
                  <a:srgbClr val="FF0000"/>
                </a:solidFill>
              </a:rPr>
              <a:t>Truth: </a:t>
            </a:r>
            <a:endParaRPr lang="zh-CN" altLang="en-US" sz="2000" b="1" dirty="0">
              <a:solidFill>
                <a:srgbClr val="FF0000"/>
              </a:solidFill>
            </a:endParaRPr>
          </a:p>
        </p:txBody>
      </p:sp>
      <p:sp>
        <p:nvSpPr>
          <p:cNvPr id="9" name="矩形 8">
            <a:extLst>
              <a:ext uri="{FF2B5EF4-FFF2-40B4-BE49-F238E27FC236}">
                <a16:creationId xmlns:a16="http://schemas.microsoft.com/office/drawing/2014/main" id="{7A990741-1566-41DA-A475-712D1EC64754}"/>
              </a:ext>
            </a:extLst>
          </p:cNvPr>
          <p:cNvSpPr/>
          <p:nvPr/>
        </p:nvSpPr>
        <p:spPr>
          <a:xfrm>
            <a:off x="8007986" y="4031185"/>
            <a:ext cx="1846667" cy="881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A52F0DE-5827-438E-B13F-64231E2E9B61}"/>
              </a:ext>
            </a:extLst>
          </p:cNvPr>
          <p:cNvSpPr/>
          <p:nvPr/>
        </p:nvSpPr>
        <p:spPr>
          <a:xfrm>
            <a:off x="8216159" y="4124886"/>
            <a:ext cx="942681" cy="69407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2400" dirty="0"/>
              <a:t>A</a:t>
            </a:r>
            <a:endParaRPr lang="zh-CN" altLang="en-US" sz="2400" dirty="0"/>
          </a:p>
        </p:txBody>
      </p:sp>
      <p:sp>
        <p:nvSpPr>
          <p:cNvPr id="11" name="椭圆 10">
            <a:extLst>
              <a:ext uri="{FF2B5EF4-FFF2-40B4-BE49-F238E27FC236}">
                <a16:creationId xmlns:a16="http://schemas.microsoft.com/office/drawing/2014/main" id="{41475963-7502-4F81-B9DF-7AE9F5CD5D62}"/>
              </a:ext>
            </a:extLst>
          </p:cNvPr>
          <p:cNvSpPr/>
          <p:nvPr/>
        </p:nvSpPr>
        <p:spPr>
          <a:xfrm>
            <a:off x="8706955" y="4124884"/>
            <a:ext cx="942681" cy="69407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r"/>
            <a:r>
              <a:rPr lang="en-US" altLang="zh-CN" sz="2400" dirty="0"/>
              <a:t>B</a:t>
            </a:r>
            <a:endParaRPr lang="zh-CN" altLang="en-US" sz="2400" dirty="0"/>
          </a:p>
        </p:txBody>
      </p:sp>
      <p:sp>
        <p:nvSpPr>
          <p:cNvPr id="12" name="文本框 11">
            <a:extLst>
              <a:ext uri="{FF2B5EF4-FFF2-40B4-BE49-F238E27FC236}">
                <a16:creationId xmlns:a16="http://schemas.microsoft.com/office/drawing/2014/main" id="{B9E3FAB7-10F7-4449-B5E9-497D1855830B}"/>
              </a:ext>
            </a:extLst>
          </p:cNvPr>
          <p:cNvSpPr txBox="1"/>
          <p:nvPr/>
        </p:nvSpPr>
        <p:spPr>
          <a:xfrm>
            <a:off x="7075516" y="3268993"/>
            <a:ext cx="4179386" cy="707886"/>
          </a:xfrm>
          <a:prstGeom prst="rect">
            <a:avLst/>
          </a:prstGeom>
          <a:noFill/>
        </p:spPr>
        <p:txBody>
          <a:bodyPr wrap="square" rtlCol="0">
            <a:spAutoFit/>
          </a:bodyPr>
          <a:lstStyle/>
          <a:p>
            <a:r>
              <a:rPr lang="en-US" altLang="zh-CN" sz="2000" b="1" dirty="0">
                <a:solidFill>
                  <a:schemeClr val="accent6"/>
                </a:solidFill>
              </a:rPr>
              <a:t>Claim: </a:t>
            </a:r>
            <a:r>
              <a:rPr lang="en-US" altLang="zh-CN" sz="2000" dirty="0"/>
              <a:t>I proposed theory A </a:t>
            </a:r>
          </a:p>
          <a:p>
            <a:r>
              <a:rPr lang="en-US" altLang="zh-CN" sz="2000" dirty="0"/>
              <a:t>           that is totally different from B</a:t>
            </a:r>
            <a:endParaRPr lang="zh-CN" altLang="en-US" sz="2000" dirty="0"/>
          </a:p>
        </p:txBody>
      </p:sp>
      <p:sp>
        <p:nvSpPr>
          <p:cNvPr id="13" name="文本框 12">
            <a:extLst>
              <a:ext uri="{FF2B5EF4-FFF2-40B4-BE49-F238E27FC236}">
                <a16:creationId xmlns:a16="http://schemas.microsoft.com/office/drawing/2014/main" id="{BDD345F5-72FB-4CD7-A174-4561545E4914}"/>
              </a:ext>
            </a:extLst>
          </p:cNvPr>
          <p:cNvSpPr txBox="1"/>
          <p:nvPr/>
        </p:nvSpPr>
        <p:spPr>
          <a:xfrm>
            <a:off x="7075516" y="4271866"/>
            <a:ext cx="932470" cy="400110"/>
          </a:xfrm>
          <a:prstGeom prst="rect">
            <a:avLst/>
          </a:prstGeom>
          <a:noFill/>
        </p:spPr>
        <p:txBody>
          <a:bodyPr wrap="square" rtlCol="0">
            <a:spAutoFit/>
          </a:bodyPr>
          <a:lstStyle/>
          <a:p>
            <a:r>
              <a:rPr lang="en-US" altLang="zh-CN" sz="2000" b="1" dirty="0">
                <a:solidFill>
                  <a:srgbClr val="FF0000"/>
                </a:solidFill>
              </a:rPr>
              <a:t>Truth: </a:t>
            </a:r>
            <a:endParaRPr lang="zh-CN" altLang="en-US" sz="2000" b="1" dirty="0">
              <a:solidFill>
                <a:srgbClr val="FF0000"/>
              </a:solidFill>
            </a:endParaRPr>
          </a:p>
        </p:txBody>
      </p:sp>
      <p:sp>
        <p:nvSpPr>
          <p:cNvPr id="17" name="文本框 16">
            <a:extLst>
              <a:ext uri="{FF2B5EF4-FFF2-40B4-BE49-F238E27FC236}">
                <a16:creationId xmlns:a16="http://schemas.microsoft.com/office/drawing/2014/main" id="{C2E042DC-833F-48B3-9363-A2B04B432040}"/>
              </a:ext>
            </a:extLst>
          </p:cNvPr>
          <p:cNvSpPr txBox="1"/>
          <p:nvPr/>
        </p:nvSpPr>
        <p:spPr>
          <a:xfrm>
            <a:off x="838199" y="4964604"/>
            <a:ext cx="4667656" cy="400110"/>
          </a:xfrm>
          <a:prstGeom prst="rect">
            <a:avLst/>
          </a:prstGeom>
          <a:noFill/>
        </p:spPr>
        <p:txBody>
          <a:bodyPr wrap="square" rtlCol="0">
            <a:spAutoFit/>
          </a:bodyPr>
          <a:lstStyle/>
          <a:p>
            <a:r>
              <a:rPr lang="en-US" altLang="zh-CN" sz="2000" b="1" dirty="0">
                <a:solidFill>
                  <a:schemeClr val="accent6"/>
                </a:solidFill>
              </a:rPr>
              <a:t>Claim: </a:t>
            </a:r>
            <a:r>
              <a:rPr lang="en-US" altLang="zh-CN" sz="2000" dirty="0"/>
              <a:t>Happiness is a stable personality</a:t>
            </a:r>
            <a:endParaRPr lang="zh-CN" altLang="en-US" sz="2000" dirty="0"/>
          </a:p>
        </p:txBody>
      </p:sp>
      <p:sp>
        <p:nvSpPr>
          <p:cNvPr id="18" name="文本框 17">
            <a:extLst>
              <a:ext uri="{FF2B5EF4-FFF2-40B4-BE49-F238E27FC236}">
                <a16:creationId xmlns:a16="http://schemas.microsoft.com/office/drawing/2014/main" id="{8D1D3982-9C26-4C19-913E-D9C94BCB0150}"/>
              </a:ext>
            </a:extLst>
          </p:cNvPr>
          <p:cNvSpPr txBox="1"/>
          <p:nvPr/>
        </p:nvSpPr>
        <p:spPr>
          <a:xfrm>
            <a:off x="843308" y="5721840"/>
            <a:ext cx="932470" cy="400110"/>
          </a:xfrm>
          <a:prstGeom prst="rect">
            <a:avLst/>
          </a:prstGeom>
          <a:noFill/>
        </p:spPr>
        <p:txBody>
          <a:bodyPr wrap="square" rtlCol="0">
            <a:spAutoFit/>
          </a:bodyPr>
          <a:lstStyle/>
          <a:p>
            <a:r>
              <a:rPr lang="en-US" altLang="zh-CN" sz="2000" b="1" dirty="0">
                <a:solidFill>
                  <a:srgbClr val="FF0000"/>
                </a:solidFill>
              </a:rPr>
              <a:t>Truth: </a:t>
            </a:r>
            <a:endParaRPr lang="zh-CN" altLang="en-US" sz="2000" b="1" dirty="0">
              <a:solidFill>
                <a:srgbClr val="FF0000"/>
              </a:solidFill>
            </a:endParaRPr>
          </a:p>
        </p:txBody>
      </p:sp>
      <p:pic>
        <p:nvPicPr>
          <p:cNvPr id="1026" name="Picture 2" descr="Grinning Face on Apple iOS 14.6">
            <a:extLst>
              <a:ext uri="{FF2B5EF4-FFF2-40B4-BE49-F238E27FC236}">
                <a16:creationId xmlns:a16="http://schemas.microsoft.com/office/drawing/2014/main" id="{EEA18DEF-F07D-47FA-BCB4-0B5123C04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960" y="5559446"/>
            <a:ext cx="807768" cy="8077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udly Crying Face on Apple iOS 14.6">
            <a:extLst>
              <a:ext uri="{FF2B5EF4-FFF2-40B4-BE49-F238E27FC236}">
                <a16:creationId xmlns:a16="http://schemas.microsoft.com/office/drawing/2014/main" id="{16C685D5-8721-4E5E-A0D6-5B45A09C7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651" y="5559446"/>
            <a:ext cx="806400" cy="806400"/>
          </a:xfrm>
          <a:prstGeom prst="rect">
            <a:avLst/>
          </a:prstGeom>
          <a:noFill/>
          <a:extLst>
            <a:ext uri="{909E8E84-426E-40DD-AFC4-6F175D3DCCD1}">
              <a14:hiddenFill xmlns:a14="http://schemas.microsoft.com/office/drawing/2010/main">
                <a:solidFill>
                  <a:srgbClr val="FFFFFF"/>
                </a:solidFill>
              </a14:hiddenFill>
            </a:ext>
          </a:extLst>
        </p:spPr>
      </p:pic>
      <p:sp>
        <p:nvSpPr>
          <p:cNvPr id="19" name="箭头: 右 18">
            <a:extLst>
              <a:ext uri="{FF2B5EF4-FFF2-40B4-BE49-F238E27FC236}">
                <a16:creationId xmlns:a16="http://schemas.microsoft.com/office/drawing/2014/main" id="{138AEC00-4AEC-4C96-ACBA-86AB5CECF444}"/>
              </a:ext>
            </a:extLst>
          </p:cNvPr>
          <p:cNvSpPr/>
          <p:nvPr/>
        </p:nvSpPr>
        <p:spPr>
          <a:xfrm>
            <a:off x="2626468" y="5921895"/>
            <a:ext cx="1482836" cy="20005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A7B5DD4-0044-403E-BA13-DB5401BCC13B}"/>
              </a:ext>
            </a:extLst>
          </p:cNvPr>
          <p:cNvSpPr txBox="1"/>
          <p:nvPr/>
        </p:nvSpPr>
        <p:spPr>
          <a:xfrm>
            <a:off x="2666702" y="5566879"/>
            <a:ext cx="1381328" cy="369332"/>
          </a:xfrm>
          <a:prstGeom prst="rect">
            <a:avLst/>
          </a:prstGeom>
          <a:noFill/>
        </p:spPr>
        <p:txBody>
          <a:bodyPr wrap="square" rtlCol="0">
            <a:spAutoFit/>
          </a:bodyPr>
          <a:lstStyle/>
          <a:p>
            <a:pPr algn="ctr"/>
            <a:r>
              <a:rPr lang="en-US" altLang="zh-CN" dirty="0"/>
              <a:t>An hour</a:t>
            </a:r>
            <a:endParaRPr lang="zh-CN" altLang="en-US" dirty="0"/>
          </a:p>
        </p:txBody>
      </p:sp>
      <p:sp>
        <p:nvSpPr>
          <p:cNvPr id="24" name="文本框 23">
            <a:extLst>
              <a:ext uri="{FF2B5EF4-FFF2-40B4-BE49-F238E27FC236}">
                <a16:creationId xmlns:a16="http://schemas.microsoft.com/office/drawing/2014/main" id="{D23DF598-0CC8-47BF-B9D3-E12197DF10B8}"/>
              </a:ext>
            </a:extLst>
          </p:cNvPr>
          <p:cNvSpPr txBox="1"/>
          <p:nvPr/>
        </p:nvSpPr>
        <p:spPr>
          <a:xfrm>
            <a:off x="7075515" y="5069548"/>
            <a:ext cx="4617131" cy="400110"/>
          </a:xfrm>
          <a:prstGeom prst="rect">
            <a:avLst/>
          </a:prstGeom>
          <a:noFill/>
        </p:spPr>
        <p:txBody>
          <a:bodyPr wrap="square" rtlCol="0">
            <a:spAutoFit/>
          </a:bodyPr>
          <a:lstStyle/>
          <a:p>
            <a:r>
              <a:rPr lang="en-US" altLang="zh-CN" sz="2000" b="1" dirty="0">
                <a:solidFill>
                  <a:schemeClr val="accent6"/>
                </a:solidFill>
              </a:rPr>
              <a:t>Claim: </a:t>
            </a:r>
            <a:r>
              <a:rPr lang="en-US" altLang="zh-CN" sz="2000" dirty="0"/>
              <a:t>All people will agree on this.</a:t>
            </a:r>
            <a:endParaRPr lang="zh-CN" altLang="en-US" sz="2000" dirty="0"/>
          </a:p>
        </p:txBody>
      </p:sp>
      <p:sp>
        <p:nvSpPr>
          <p:cNvPr id="25" name="文本框 24">
            <a:extLst>
              <a:ext uri="{FF2B5EF4-FFF2-40B4-BE49-F238E27FC236}">
                <a16:creationId xmlns:a16="http://schemas.microsoft.com/office/drawing/2014/main" id="{F7E0A89B-D633-488B-81FA-30C01104FDD6}"/>
              </a:ext>
            </a:extLst>
          </p:cNvPr>
          <p:cNvSpPr txBox="1"/>
          <p:nvPr/>
        </p:nvSpPr>
        <p:spPr>
          <a:xfrm>
            <a:off x="7080420" y="5655244"/>
            <a:ext cx="3658915" cy="400110"/>
          </a:xfrm>
          <a:prstGeom prst="rect">
            <a:avLst/>
          </a:prstGeom>
          <a:noFill/>
        </p:spPr>
        <p:txBody>
          <a:bodyPr wrap="square" rtlCol="0">
            <a:spAutoFit/>
          </a:bodyPr>
          <a:lstStyle/>
          <a:p>
            <a:r>
              <a:rPr lang="en-US" altLang="zh-CN" sz="2000" b="1" dirty="0">
                <a:solidFill>
                  <a:srgbClr val="FF0000"/>
                </a:solidFill>
              </a:rPr>
              <a:t>Truth: </a:t>
            </a:r>
            <a:r>
              <a:rPr lang="zh-CN" altLang="en-US" sz="2000" b="1" dirty="0">
                <a:solidFill>
                  <a:srgbClr val="FF0000"/>
                </a:solidFill>
              </a:rPr>
              <a:t>👍👎👎👎👍👎👍👍</a:t>
            </a:r>
          </a:p>
        </p:txBody>
      </p:sp>
      <p:sp>
        <p:nvSpPr>
          <p:cNvPr id="14" name="灯片编号占位符 13">
            <a:extLst>
              <a:ext uri="{FF2B5EF4-FFF2-40B4-BE49-F238E27FC236}">
                <a16:creationId xmlns:a16="http://schemas.microsoft.com/office/drawing/2014/main" id="{FF0E8102-D18E-4EAA-8979-4C1CC85F66F6}"/>
              </a:ext>
            </a:extLst>
          </p:cNvPr>
          <p:cNvSpPr>
            <a:spLocks noGrp="1"/>
          </p:cNvSpPr>
          <p:nvPr>
            <p:ph type="sldNum" sz="quarter" idx="12"/>
          </p:nvPr>
        </p:nvSpPr>
        <p:spPr/>
        <p:txBody>
          <a:bodyPr/>
          <a:lstStyle/>
          <a:p>
            <a:fld id="{C3069F0A-78AB-4749-988E-AE43228F12E3}" type="slidenum">
              <a:rPr lang="zh-CN" altLang="en-US" smtClean="0"/>
              <a:pPr/>
              <a:t>19</a:t>
            </a:fld>
            <a:r>
              <a:rPr lang="en-US" altLang="zh-CN"/>
              <a:t>/38</a:t>
            </a:r>
            <a:endParaRPr lang="zh-CN" altLang="en-US" dirty="0"/>
          </a:p>
        </p:txBody>
      </p:sp>
    </p:spTree>
    <p:extLst>
      <p:ext uri="{BB962C8B-B14F-4D97-AF65-F5344CB8AC3E}">
        <p14:creationId xmlns:p14="http://schemas.microsoft.com/office/powerpoint/2010/main" val="300361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fade">
                                      <p:cBhvr>
                                        <p:cTn id="47" dur="500"/>
                                        <p:tgtEl>
                                          <p:spTgt spid="1026"/>
                                        </p:tgtEl>
                                      </p:cBhvr>
                                    </p:animEffect>
                                  </p:childTnLst>
                                </p:cTn>
                              </p:par>
                              <p:par>
                                <p:cTn id="48" presetID="10" presetClass="entr" presetSubtype="0" fill="hold" nodeType="with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p:bldP spid="13" grpId="0"/>
      <p:bldP spid="17" grpId="0"/>
      <p:bldP spid="18" grpId="0"/>
      <p:bldP spid="19" grpId="0" animBg="1"/>
      <p:bldP spid="21"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4AF11-99EA-4435-90E9-5C15B26B78BE}"/>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1739B3BF-D06A-4731-AB0A-1FF440AE252B}"/>
              </a:ext>
            </a:extLst>
          </p:cNvPr>
          <p:cNvSpPr>
            <a:spLocks noGrp="1"/>
          </p:cNvSpPr>
          <p:nvPr>
            <p:ph idx="1"/>
          </p:nvPr>
        </p:nvSpPr>
        <p:spPr/>
        <p:txBody>
          <a:bodyPr/>
          <a:lstStyle/>
          <a:p>
            <a:r>
              <a:rPr lang="en-US" altLang="zh-CN" dirty="0"/>
              <a:t>Basics on Personality Theory</a:t>
            </a:r>
          </a:p>
          <a:p>
            <a:pPr lvl="1"/>
            <a:r>
              <a:rPr lang="en-US" altLang="zh-CN" dirty="0"/>
              <a:t>Psychology</a:t>
            </a:r>
          </a:p>
          <a:p>
            <a:r>
              <a:rPr lang="en-US" altLang="zh-CN" dirty="0"/>
              <a:t>Validity of Personality Tests</a:t>
            </a:r>
          </a:p>
          <a:p>
            <a:pPr lvl="1"/>
            <a:r>
              <a:rPr lang="en-US" altLang="zh-CN" dirty="0"/>
              <a:t>Psychometrics (</a:t>
            </a:r>
            <a:r>
              <a:rPr lang="zh-CN" altLang="en-US" dirty="0"/>
              <a:t>心理测量学</a:t>
            </a:r>
            <a:r>
              <a:rPr lang="en-US" altLang="zh-CN" dirty="0"/>
              <a:t>) / Statistics</a:t>
            </a:r>
          </a:p>
          <a:p>
            <a:r>
              <a:rPr lang="en-US" altLang="zh-CN" dirty="0"/>
              <a:t>Massive Prediction of Personality and Its Application</a:t>
            </a:r>
          </a:p>
          <a:p>
            <a:pPr lvl="1"/>
            <a:r>
              <a:rPr lang="en-US" altLang="zh-CN" dirty="0"/>
              <a:t>Machine Learning</a:t>
            </a:r>
            <a:endParaRPr lang="zh-CN" altLang="en-US" dirty="0"/>
          </a:p>
        </p:txBody>
      </p:sp>
      <p:sp>
        <p:nvSpPr>
          <p:cNvPr id="4" name="灯片编号占位符 3">
            <a:extLst>
              <a:ext uri="{FF2B5EF4-FFF2-40B4-BE49-F238E27FC236}">
                <a16:creationId xmlns:a16="http://schemas.microsoft.com/office/drawing/2014/main" id="{D1CB886F-A947-4AFE-BF7E-4CA5EBBA9190}"/>
              </a:ext>
            </a:extLst>
          </p:cNvPr>
          <p:cNvSpPr>
            <a:spLocks noGrp="1"/>
          </p:cNvSpPr>
          <p:nvPr>
            <p:ph type="sldNum" sz="quarter" idx="12"/>
          </p:nvPr>
        </p:nvSpPr>
        <p:spPr/>
        <p:txBody>
          <a:bodyPr/>
          <a:lstStyle/>
          <a:p>
            <a:fld id="{C3069F0A-78AB-4749-988E-AE43228F12E3}" type="slidenum">
              <a:rPr lang="zh-CN" altLang="en-US" smtClean="0"/>
              <a:pPr/>
              <a:t>2</a:t>
            </a:fld>
            <a:r>
              <a:rPr lang="en-US" altLang="zh-CN"/>
              <a:t>/38</a:t>
            </a:r>
            <a:endParaRPr lang="zh-CN" altLang="en-US" dirty="0"/>
          </a:p>
        </p:txBody>
      </p:sp>
    </p:spTree>
    <p:extLst>
      <p:ext uri="{BB962C8B-B14F-4D97-AF65-F5344CB8AC3E}">
        <p14:creationId xmlns:p14="http://schemas.microsoft.com/office/powerpoint/2010/main" val="2294325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68783-759D-4195-91CE-385C91155C4E}"/>
              </a:ext>
            </a:extLst>
          </p:cNvPr>
          <p:cNvSpPr>
            <a:spLocks noGrp="1"/>
          </p:cNvSpPr>
          <p:nvPr>
            <p:ph type="title"/>
          </p:nvPr>
        </p:nvSpPr>
        <p:spPr/>
        <p:txBody>
          <a:bodyPr/>
          <a:lstStyle/>
          <a:p>
            <a:r>
              <a:rPr lang="en-US" altLang="zh-CN" sz="4400" dirty="0"/>
              <a:t>Test-Retest reliability</a:t>
            </a:r>
            <a:endParaRPr lang="zh-CN" altLang="en-US" dirty="0"/>
          </a:p>
        </p:txBody>
      </p:sp>
      <p:sp>
        <p:nvSpPr>
          <p:cNvPr id="3" name="内容占位符 2">
            <a:extLst>
              <a:ext uri="{FF2B5EF4-FFF2-40B4-BE49-F238E27FC236}">
                <a16:creationId xmlns:a16="http://schemas.microsoft.com/office/drawing/2014/main" id="{4C382326-A922-437B-97D9-D09E0AB15AC4}"/>
              </a:ext>
            </a:extLst>
          </p:cNvPr>
          <p:cNvSpPr>
            <a:spLocks noGrp="1"/>
          </p:cNvSpPr>
          <p:nvPr>
            <p:ph idx="1"/>
          </p:nvPr>
        </p:nvSpPr>
        <p:spPr>
          <a:xfrm>
            <a:off x="838200" y="1825624"/>
            <a:ext cx="10515600" cy="4867005"/>
          </a:xfrm>
        </p:spPr>
        <p:txBody>
          <a:bodyPr>
            <a:normAutofit/>
          </a:bodyPr>
          <a:lstStyle/>
          <a:p>
            <a:r>
              <a:rPr lang="en-US" altLang="zh-CN" dirty="0"/>
              <a:t>The repeatability of a measurement across time for </a:t>
            </a:r>
            <a:r>
              <a:rPr lang="en-US" altLang="zh-CN" b="1" dirty="0"/>
              <a:t>same raters</a:t>
            </a:r>
          </a:p>
          <a:p>
            <a:pPr lvl="1"/>
            <a:r>
              <a:rPr lang="en-US" altLang="zh-CN" dirty="0"/>
              <a:t>Stable traits (e.g. personality): over a month</a:t>
            </a:r>
          </a:p>
          <a:p>
            <a:pPr lvl="1"/>
            <a:r>
              <a:rPr lang="en-US" altLang="zh-CN" dirty="0"/>
              <a:t>Short-term conditions (e.g. depression): several days</a:t>
            </a:r>
          </a:p>
          <a:p>
            <a:r>
              <a:rPr lang="en-US" altLang="zh-CN" dirty="0"/>
              <a:t>Correlation or Accuracy between 2 tests across a time-period</a:t>
            </a:r>
          </a:p>
          <a:p>
            <a:r>
              <a:rPr lang="en-US" altLang="zh-CN" dirty="0"/>
              <a:t>Critiques on MBTI (Classification)</a:t>
            </a:r>
          </a:p>
          <a:p>
            <a:pPr lvl="1"/>
            <a:r>
              <a:rPr lang="en-US" altLang="zh-CN" dirty="0"/>
              <a:t>50% chance to</a:t>
            </a:r>
            <a:r>
              <a:rPr lang="zh-CN" altLang="en-US" dirty="0"/>
              <a:t> </a:t>
            </a:r>
            <a:r>
              <a:rPr lang="en-US" altLang="zh-CN" dirty="0"/>
              <a:t>fall</a:t>
            </a:r>
            <a:r>
              <a:rPr lang="zh-CN" altLang="en-US" dirty="0"/>
              <a:t> </a:t>
            </a:r>
            <a:r>
              <a:rPr lang="en-US" altLang="zh-CN" dirty="0"/>
              <a:t>into</a:t>
            </a:r>
            <a:r>
              <a:rPr lang="zh-CN" altLang="en-US" dirty="0"/>
              <a:t> </a:t>
            </a:r>
            <a:r>
              <a:rPr lang="en-US" altLang="zh-CN" dirty="0"/>
              <a:t>a different personality category after 5 weeks (Acc)</a:t>
            </a:r>
          </a:p>
          <a:p>
            <a:r>
              <a:rPr lang="en-US" altLang="zh-CN" dirty="0"/>
              <a:t>Reliability of OCEAN (Score)</a:t>
            </a:r>
          </a:p>
          <a:p>
            <a:pPr lvl="1"/>
            <a:r>
              <a:rPr lang="en-US" altLang="zh-CN" dirty="0"/>
              <a:t>test-retest correlations were greater than 0.75 (Correlation)</a:t>
            </a:r>
          </a:p>
          <a:p>
            <a:r>
              <a:rPr lang="en-US" altLang="zh-CN" dirty="0"/>
              <a:t>The hard division line might be to blame</a:t>
            </a:r>
          </a:p>
          <a:p>
            <a:pPr lvl="1"/>
            <a:r>
              <a:rPr lang="en-US" altLang="zh-CN" dirty="0"/>
              <a:t>Given threshold=5, how different are 5(introverted) and 6(extraverted)?</a:t>
            </a:r>
            <a:endParaRPr lang="zh-CN" altLang="en-US" dirty="0"/>
          </a:p>
        </p:txBody>
      </p:sp>
      <p:sp>
        <p:nvSpPr>
          <p:cNvPr id="4" name="灯片编号占位符 3">
            <a:extLst>
              <a:ext uri="{FF2B5EF4-FFF2-40B4-BE49-F238E27FC236}">
                <a16:creationId xmlns:a16="http://schemas.microsoft.com/office/drawing/2014/main" id="{7544C6A3-2FE9-4498-88E1-6AEFBFC02DCA}"/>
              </a:ext>
            </a:extLst>
          </p:cNvPr>
          <p:cNvSpPr>
            <a:spLocks noGrp="1"/>
          </p:cNvSpPr>
          <p:nvPr>
            <p:ph type="sldNum" sz="quarter" idx="12"/>
          </p:nvPr>
        </p:nvSpPr>
        <p:spPr/>
        <p:txBody>
          <a:bodyPr/>
          <a:lstStyle/>
          <a:p>
            <a:fld id="{C3069F0A-78AB-4749-988E-AE43228F12E3}" type="slidenum">
              <a:rPr lang="zh-CN" altLang="en-US" smtClean="0"/>
              <a:pPr/>
              <a:t>20</a:t>
            </a:fld>
            <a:r>
              <a:rPr lang="en-US" altLang="zh-CN"/>
              <a:t>/38</a:t>
            </a:r>
            <a:endParaRPr lang="zh-CN" altLang="en-US" dirty="0"/>
          </a:p>
        </p:txBody>
      </p:sp>
    </p:spTree>
    <p:extLst>
      <p:ext uri="{BB962C8B-B14F-4D97-AF65-F5344CB8AC3E}">
        <p14:creationId xmlns:p14="http://schemas.microsoft.com/office/powerpoint/2010/main" val="248337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34300-0DC6-4AEF-85B4-345FD2561C7B}"/>
              </a:ext>
            </a:extLst>
          </p:cNvPr>
          <p:cNvSpPr>
            <a:spLocks noGrp="1"/>
          </p:cNvSpPr>
          <p:nvPr>
            <p:ph type="title"/>
          </p:nvPr>
        </p:nvSpPr>
        <p:spPr/>
        <p:txBody>
          <a:bodyPr/>
          <a:lstStyle/>
          <a:p>
            <a:r>
              <a:rPr lang="en-US" altLang="zh-CN" dirty="0"/>
              <a:t>I</a:t>
            </a:r>
            <a:r>
              <a:rPr lang="en-US" altLang="zh-CN" sz="4400" dirty="0"/>
              <a:t>nter-rater Agreement</a:t>
            </a:r>
            <a:endParaRPr lang="zh-CN" altLang="en-US" dirty="0"/>
          </a:p>
        </p:txBody>
      </p:sp>
      <p:sp>
        <p:nvSpPr>
          <p:cNvPr id="3" name="内容占位符 2">
            <a:extLst>
              <a:ext uri="{FF2B5EF4-FFF2-40B4-BE49-F238E27FC236}">
                <a16:creationId xmlns:a16="http://schemas.microsoft.com/office/drawing/2014/main" id="{F66933F2-8FC6-4A53-BEFA-42EE4B2916AC}"/>
              </a:ext>
            </a:extLst>
          </p:cNvPr>
          <p:cNvSpPr>
            <a:spLocks noGrp="1"/>
          </p:cNvSpPr>
          <p:nvPr>
            <p:ph idx="1"/>
          </p:nvPr>
        </p:nvSpPr>
        <p:spPr/>
        <p:txBody>
          <a:bodyPr/>
          <a:lstStyle/>
          <a:p>
            <a:r>
              <a:rPr lang="en-US" altLang="zh-CN" dirty="0"/>
              <a:t>The similarity between responses given by </a:t>
            </a:r>
            <a:r>
              <a:rPr lang="en-US" altLang="zh-CN" b="1" dirty="0"/>
              <a:t>different raters</a:t>
            </a:r>
          </a:p>
          <a:p>
            <a:pPr lvl="1"/>
            <a:r>
              <a:rPr lang="en-US" altLang="zh-CN" dirty="0"/>
              <a:t>Not applicable to personality tests</a:t>
            </a:r>
          </a:p>
          <a:p>
            <a:pPr lvl="1"/>
            <a:r>
              <a:rPr lang="en-US" altLang="zh-CN" dirty="0"/>
              <a:t>Commonly used for examinations</a:t>
            </a:r>
          </a:p>
          <a:p>
            <a:pPr lvl="1"/>
            <a:r>
              <a:rPr lang="en-US" altLang="zh-CN" dirty="0"/>
              <a:t>For theory: if a concept can achieve strong consensus (e.g. not controversial or ambiguous)</a:t>
            </a:r>
          </a:p>
          <a:p>
            <a:pPr lvl="1"/>
            <a:r>
              <a:rPr lang="en-US" altLang="zh-CN" dirty="0"/>
              <a:t>For measurement: if the instructions are clear or the training is sufficient</a:t>
            </a:r>
            <a:endParaRPr lang="zh-CN" altLang="en-US" dirty="0"/>
          </a:p>
        </p:txBody>
      </p:sp>
      <p:pic>
        <p:nvPicPr>
          <p:cNvPr id="7" name="图片 6">
            <a:extLst>
              <a:ext uri="{FF2B5EF4-FFF2-40B4-BE49-F238E27FC236}">
                <a16:creationId xmlns:a16="http://schemas.microsoft.com/office/drawing/2014/main" id="{26F10084-A75E-4B2C-B9DF-CBBEE535E0D2}"/>
              </a:ext>
            </a:extLst>
          </p:cNvPr>
          <p:cNvPicPr>
            <a:picLocks noChangeAspect="1"/>
          </p:cNvPicPr>
          <p:nvPr/>
        </p:nvPicPr>
        <p:blipFill>
          <a:blip r:embed="rId3"/>
          <a:stretch>
            <a:fillRect/>
          </a:stretch>
        </p:blipFill>
        <p:spPr>
          <a:xfrm>
            <a:off x="1925578" y="4375922"/>
            <a:ext cx="3083474" cy="1768560"/>
          </a:xfrm>
          <a:prstGeom prst="rect">
            <a:avLst/>
          </a:prstGeom>
        </p:spPr>
      </p:pic>
      <p:grpSp>
        <p:nvGrpSpPr>
          <p:cNvPr id="16" name="组合 15">
            <a:extLst>
              <a:ext uri="{FF2B5EF4-FFF2-40B4-BE49-F238E27FC236}">
                <a16:creationId xmlns:a16="http://schemas.microsoft.com/office/drawing/2014/main" id="{4FF2550B-DDFB-444D-8607-22F50A27AE94}"/>
              </a:ext>
            </a:extLst>
          </p:cNvPr>
          <p:cNvGrpSpPr/>
          <p:nvPr/>
        </p:nvGrpSpPr>
        <p:grpSpPr>
          <a:xfrm>
            <a:off x="6899691" y="4226965"/>
            <a:ext cx="3553055" cy="2076044"/>
            <a:chOff x="6899691" y="4226965"/>
            <a:chExt cx="3553055" cy="2076044"/>
          </a:xfrm>
        </p:grpSpPr>
        <p:pic>
          <p:nvPicPr>
            <p:cNvPr id="9" name="图片 8">
              <a:extLst>
                <a:ext uri="{FF2B5EF4-FFF2-40B4-BE49-F238E27FC236}">
                  <a16:creationId xmlns:a16="http://schemas.microsoft.com/office/drawing/2014/main" id="{DCFD3AE0-ED06-451A-8C67-94BE3141C8F9}"/>
                </a:ext>
              </a:extLst>
            </p:cNvPr>
            <p:cNvPicPr>
              <a:picLocks noChangeAspect="1"/>
            </p:cNvPicPr>
            <p:nvPr/>
          </p:nvPicPr>
          <p:blipFill rotWithShape="1">
            <a:blip r:embed="rId4"/>
            <a:srcRect r="54417"/>
            <a:stretch/>
          </p:blipFill>
          <p:spPr>
            <a:xfrm>
              <a:off x="6899691" y="4227123"/>
              <a:ext cx="2613959" cy="2075886"/>
            </a:xfrm>
            <a:prstGeom prst="rect">
              <a:avLst/>
            </a:prstGeom>
          </p:spPr>
        </p:pic>
        <p:pic>
          <p:nvPicPr>
            <p:cNvPr id="11" name="图片 10">
              <a:extLst>
                <a:ext uri="{FF2B5EF4-FFF2-40B4-BE49-F238E27FC236}">
                  <a16:creationId xmlns:a16="http://schemas.microsoft.com/office/drawing/2014/main" id="{A7E47F76-F06D-4A5B-8838-926E0199B15F}"/>
                </a:ext>
              </a:extLst>
            </p:cNvPr>
            <p:cNvPicPr>
              <a:picLocks noChangeAspect="1"/>
            </p:cNvPicPr>
            <p:nvPr/>
          </p:nvPicPr>
          <p:blipFill rotWithShape="1">
            <a:blip r:embed="rId4"/>
            <a:srcRect l="83624"/>
            <a:stretch/>
          </p:blipFill>
          <p:spPr>
            <a:xfrm>
              <a:off x="9513650" y="4226965"/>
              <a:ext cx="939096" cy="2075886"/>
            </a:xfrm>
            <a:prstGeom prst="rect">
              <a:avLst/>
            </a:prstGeom>
          </p:spPr>
        </p:pic>
      </p:grpSp>
      <p:sp>
        <p:nvSpPr>
          <p:cNvPr id="13" name="文本框 12">
            <a:extLst>
              <a:ext uri="{FF2B5EF4-FFF2-40B4-BE49-F238E27FC236}">
                <a16:creationId xmlns:a16="http://schemas.microsoft.com/office/drawing/2014/main" id="{216770B3-DEED-4D30-AA5A-2C53CB47D422}"/>
              </a:ext>
            </a:extLst>
          </p:cNvPr>
          <p:cNvSpPr txBox="1"/>
          <p:nvPr/>
        </p:nvSpPr>
        <p:spPr>
          <a:xfrm>
            <a:off x="1468876" y="5029201"/>
            <a:ext cx="476655" cy="369332"/>
          </a:xfrm>
          <a:prstGeom prst="rect">
            <a:avLst/>
          </a:prstGeom>
          <a:noFill/>
        </p:spPr>
        <p:txBody>
          <a:bodyPr wrap="squar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3F5B813F-17D2-4306-8ADE-DBEDA2B9166C}"/>
              </a:ext>
            </a:extLst>
          </p:cNvPr>
          <p:cNvSpPr txBox="1"/>
          <p:nvPr/>
        </p:nvSpPr>
        <p:spPr>
          <a:xfrm>
            <a:off x="6316031" y="5075536"/>
            <a:ext cx="476655" cy="369332"/>
          </a:xfrm>
          <a:prstGeom prst="rect">
            <a:avLst/>
          </a:prstGeom>
          <a:noFill/>
        </p:spPr>
        <p:txBody>
          <a:bodyPr wrap="squar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A25D1F4C-BBE3-4849-AF5C-D98B06A013D0}"/>
              </a:ext>
            </a:extLst>
          </p:cNvPr>
          <p:cNvSpPr txBox="1"/>
          <p:nvPr/>
        </p:nvSpPr>
        <p:spPr>
          <a:xfrm>
            <a:off x="544749" y="6293281"/>
            <a:ext cx="11420272" cy="584775"/>
          </a:xfrm>
          <a:prstGeom prst="rect">
            <a:avLst/>
          </a:prstGeom>
          <a:noFill/>
        </p:spPr>
        <p:txBody>
          <a:bodyPr wrap="square" rtlCol="0">
            <a:spAutoFit/>
          </a:bodyPr>
          <a:lstStyle/>
          <a:p>
            <a:pPr marL="342900" indent="-342900">
              <a:buAutoNum type="alphaLcParenBoth"/>
            </a:pPr>
            <a:r>
              <a:rPr lang="en-US" altLang="zh-CN" sz="1600" dirty="0">
                <a:solidFill>
                  <a:schemeClr val="bg1">
                    <a:lumMod val="50000"/>
                  </a:schemeClr>
                </a:solidFill>
              </a:rPr>
              <a:t>Diverse and Specific Clarification Question Generation with Keywords, WWW 2021</a:t>
            </a:r>
          </a:p>
          <a:p>
            <a:pPr marL="342900" indent="-342900">
              <a:buAutoNum type="alphaLcParenBoth"/>
            </a:pPr>
            <a:r>
              <a:rPr lang="en-US" altLang="zh-CN" sz="1600" dirty="0">
                <a:solidFill>
                  <a:schemeClr val="bg1">
                    <a:lumMod val="50000"/>
                  </a:schemeClr>
                </a:solidFill>
              </a:rPr>
              <a:t>All That’s ‘Human’ Is Not Gold: Evaluating Human Evaluation of Generated Text, ACL 2021 outstanding paper</a:t>
            </a:r>
            <a:endParaRPr lang="zh-CN" altLang="en-US" sz="1600" dirty="0">
              <a:solidFill>
                <a:schemeClr val="bg1">
                  <a:lumMod val="50000"/>
                </a:schemeClr>
              </a:solidFill>
            </a:endParaRPr>
          </a:p>
        </p:txBody>
      </p:sp>
      <p:sp>
        <p:nvSpPr>
          <p:cNvPr id="4" name="灯片编号占位符 3">
            <a:extLst>
              <a:ext uri="{FF2B5EF4-FFF2-40B4-BE49-F238E27FC236}">
                <a16:creationId xmlns:a16="http://schemas.microsoft.com/office/drawing/2014/main" id="{BAD74D44-1DFB-4987-9AE1-B527EE28AC24}"/>
              </a:ext>
            </a:extLst>
          </p:cNvPr>
          <p:cNvSpPr>
            <a:spLocks noGrp="1"/>
          </p:cNvSpPr>
          <p:nvPr>
            <p:ph type="sldNum" sz="quarter" idx="12"/>
          </p:nvPr>
        </p:nvSpPr>
        <p:spPr/>
        <p:txBody>
          <a:bodyPr/>
          <a:lstStyle/>
          <a:p>
            <a:fld id="{C3069F0A-78AB-4749-988E-AE43228F12E3}" type="slidenum">
              <a:rPr lang="zh-CN" altLang="en-US" smtClean="0"/>
              <a:pPr/>
              <a:t>21</a:t>
            </a:fld>
            <a:r>
              <a:rPr lang="en-US" altLang="zh-CN"/>
              <a:t>/38</a:t>
            </a:r>
            <a:endParaRPr lang="zh-CN" altLang="en-US" dirty="0"/>
          </a:p>
        </p:txBody>
      </p:sp>
    </p:spTree>
    <p:extLst>
      <p:ext uri="{BB962C8B-B14F-4D97-AF65-F5344CB8AC3E}">
        <p14:creationId xmlns:p14="http://schemas.microsoft.com/office/powerpoint/2010/main" val="292306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xEl>
                                              <p:pRg st="1" end="1"/>
                                            </p:txEl>
                                          </p:spTgt>
                                        </p:tgtEl>
                                        <p:attrNameLst>
                                          <p:attrName>style.visibility</p:attrName>
                                        </p:attrNameLst>
                                      </p:cBhvr>
                                      <p:to>
                                        <p:strVal val="visible"/>
                                      </p:to>
                                    </p:set>
                                    <p:animEffect transition="in" filter="fade">
                                      <p:cBhvr>
                                        <p:cTn id="30"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12F29-46FB-45BA-A68D-731A99A9F628}"/>
              </a:ext>
            </a:extLst>
          </p:cNvPr>
          <p:cNvSpPr>
            <a:spLocks noGrp="1"/>
          </p:cNvSpPr>
          <p:nvPr>
            <p:ph type="title"/>
          </p:nvPr>
        </p:nvSpPr>
        <p:spPr/>
        <p:txBody>
          <a:bodyPr/>
          <a:lstStyle/>
          <a:p>
            <a:r>
              <a:rPr lang="en-US" altLang="zh-CN" sz="4400" dirty="0"/>
              <a:t>Internal </a:t>
            </a:r>
            <a:r>
              <a:rPr lang="en-US" altLang="zh-CN" dirty="0"/>
              <a:t>C</a:t>
            </a:r>
            <a:r>
              <a:rPr lang="en-US" altLang="zh-CN" sz="4400" dirty="0"/>
              <a:t>onsistency</a:t>
            </a:r>
            <a:endParaRPr lang="zh-CN" altLang="en-US" dirty="0"/>
          </a:p>
        </p:txBody>
      </p:sp>
      <p:sp>
        <p:nvSpPr>
          <p:cNvPr id="3" name="内容占位符 2">
            <a:extLst>
              <a:ext uri="{FF2B5EF4-FFF2-40B4-BE49-F238E27FC236}">
                <a16:creationId xmlns:a16="http://schemas.microsoft.com/office/drawing/2014/main" id="{220FBEF4-649C-47E1-BC5F-D5046F263DB2}"/>
              </a:ext>
            </a:extLst>
          </p:cNvPr>
          <p:cNvSpPr>
            <a:spLocks noGrp="1"/>
          </p:cNvSpPr>
          <p:nvPr>
            <p:ph idx="1"/>
          </p:nvPr>
        </p:nvSpPr>
        <p:spPr>
          <a:xfrm>
            <a:off x="838200" y="1825625"/>
            <a:ext cx="10515600" cy="1900070"/>
          </a:xfrm>
        </p:spPr>
        <p:txBody>
          <a:bodyPr>
            <a:normAutofit/>
          </a:bodyPr>
          <a:lstStyle/>
          <a:p>
            <a:r>
              <a:rPr lang="en-US" altLang="zh-CN" dirty="0"/>
              <a:t>We usually use multiple questions to measure the different aspects of </a:t>
            </a:r>
            <a:r>
              <a:rPr lang="en-US" altLang="zh-CN" b="1" dirty="0"/>
              <a:t>the same construct</a:t>
            </a:r>
          </a:p>
          <a:p>
            <a:r>
              <a:rPr lang="en-US" altLang="zh-CN" dirty="0"/>
              <a:t>Response for questions of the same construct are expected to be consistent</a:t>
            </a:r>
            <a:endParaRPr lang="zh-CN" altLang="en-US" dirty="0"/>
          </a:p>
        </p:txBody>
      </p:sp>
      <p:sp>
        <p:nvSpPr>
          <p:cNvPr id="10" name="文本框 9">
            <a:extLst>
              <a:ext uri="{FF2B5EF4-FFF2-40B4-BE49-F238E27FC236}">
                <a16:creationId xmlns:a16="http://schemas.microsoft.com/office/drawing/2014/main" id="{B926785B-0B87-43F4-9911-1D3F417D8356}"/>
              </a:ext>
            </a:extLst>
          </p:cNvPr>
          <p:cNvSpPr txBox="1"/>
          <p:nvPr/>
        </p:nvSpPr>
        <p:spPr>
          <a:xfrm>
            <a:off x="2923164" y="5855115"/>
            <a:ext cx="6172198" cy="707886"/>
          </a:xfrm>
          <a:prstGeom prst="rect">
            <a:avLst/>
          </a:prstGeom>
          <a:noFill/>
        </p:spPr>
        <p:txBody>
          <a:bodyPr wrap="square" rtlCol="0">
            <a:spAutoFit/>
          </a:bodyPr>
          <a:lstStyle/>
          <a:p>
            <a:pPr algn="ctr"/>
            <a:r>
              <a:rPr lang="en-US" altLang="zh-CN" sz="2000" b="1" dirty="0"/>
              <a:t>Which group is more consistent internally?</a:t>
            </a:r>
          </a:p>
          <a:p>
            <a:pPr algn="ctr"/>
            <a:r>
              <a:rPr lang="en-US" altLang="zh-CN" sz="2000" b="1" dirty="0"/>
              <a:t>How can we quantify this?</a:t>
            </a:r>
            <a:endParaRPr lang="zh-CN" altLang="en-US" sz="2000" b="1" dirty="0"/>
          </a:p>
        </p:txBody>
      </p:sp>
      <p:graphicFrame>
        <p:nvGraphicFramePr>
          <p:cNvPr id="6" name="表格 10">
            <a:extLst>
              <a:ext uri="{FF2B5EF4-FFF2-40B4-BE49-F238E27FC236}">
                <a16:creationId xmlns:a16="http://schemas.microsoft.com/office/drawing/2014/main" id="{995A6D72-96E4-42E2-A765-9E9E89B33156}"/>
              </a:ext>
            </a:extLst>
          </p:cNvPr>
          <p:cNvGraphicFramePr>
            <a:graphicFrameLocks noGrp="1"/>
          </p:cNvGraphicFramePr>
          <p:nvPr>
            <p:extLst>
              <p:ext uri="{D42A27DB-BD31-4B8C-83A1-F6EECF244321}">
                <p14:modId xmlns:p14="http://schemas.microsoft.com/office/powerpoint/2010/main" val="2039666005"/>
              </p:ext>
            </p:extLst>
          </p:nvPr>
        </p:nvGraphicFramePr>
        <p:xfrm>
          <a:off x="2032000" y="3678208"/>
          <a:ext cx="8128000" cy="1981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1045462"/>
                    </a:ext>
                  </a:extLst>
                </a:gridCol>
                <a:gridCol w="4064000">
                  <a:extLst>
                    <a:ext uri="{9D8B030D-6E8A-4147-A177-3AD203B41FA5}">
                      <a16:colId xmlns:a16="http://schemas.microsoft.com/office/drawing/2014/main" val="897780744"/>
                    </a:ext>
                  </a:extLst>
                </a:gridCol>
              </a:tblGrid>
              <a:tr h="0">
                <a:tc>
                  <a:txBody>
                    <a:bodyPr/>
                    <a:lstStyle/>
                    <a:p>
                      <a:pPr algn="ctr"/>
                      <a:r>
                        <a:rPr lang="en-US" altLang="zh-CN" sz="2000" dirty="0"/>
                        <a:t>Group 1</a:t>
                      </a:r>
                      <a:endParaRPr lang="zh-CN" altLang="en-US" sz="2000" dirty="0"/>
                    </a:p>
                  </a:txBody>
                  <a:tcPr/>
                </a:tc>
                <a:tc>
                  <a:txBody>
                    <a:bodyPr/>
                    <a:lstStyle/>
                    <a:p>
                      <a:pPr algn="ctr"/>
                      <a:r>
                        <a:rPr lang="en-US" altLang="zh-CN" sz="2000" dirty="0"/>
                        <a:t>Group 2</a:t>
                      </a:r>
                      <a:endParaRPr lang="zh-CN" altLang="en-US" sz="2000" dirty="0"/>
                    </a:p>
                  </a:txBody>
                  <a:tcPr/>
                </a:tc>
                <a:extLst>
                  <a:ext uri="{0D108BD9-81ED-4DB2-BD59-A6C34878D82A}">
                    <a16:rowId xmlns:a16="http://schemas.microsoft.com/office/drawing/2014/main" val="41967267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Am always prepared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Am always prepared</a:t>
                      </a:r>
                    </a:p>
                  </a:txBody>
                  <a:tcPr/>
                </a:tc>
                <a:extLst>
                  <a:ext uri="{0D108BD9-81ED-4DB2-BD59-A6C34878D82A}">
                    <a16:rowId xmlns:a16="http://schemas.microsoft.com/office/drawing/2014/main" val="15205578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Like order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Insult people</a:t>
                      </a:r>
                    </a:p>
                  </a:txBody>
                  <a:tcPr/>
                </a:tc>
                <a:extLst>
                  <a:ext uri="{0D108BD9-81ED-4DB2-BD59-A6C34878D82A}">
                    <a16:rowId xmlns:a16="http://schemas.microsoft.com/office/drawing/2014/main" val="18082906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Follow a schedule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Other people's problems</a:t>
                      </a:r>
                      <a:endParaRPr lang="zh-CN" altLang="en-US" sz="2000" dirty="0"/>
                    </a:p>
                  </a:txBody>
                  <a:tcPr/>
                </a:tc>
                <a:extLst>
                  <a:ext uri="{0D108BD9-81ED-4DB2-BD59-A6C34878D82A}">
                    <a16:rowId xmlns:a16="http://schemas.microsoft.com/office/drawing/2014/main" val="37140624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Pay attention to details</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Pay attention to details</a:t>
                      </a:r>
                      <a:endParaRPr lang="zh-CN" altLang="en-US" sz="2000" dirty="0"/>
                    </a:p>
                  </a:txBody>
                  <a:tcPr/>
                </a:tc>
                <a:extLst>
                  <a:ext uri="{0D108BD9-81ED-4DB2-BD59-A6C34878D82A}">
                    <a16:rowId xmlns:a16="http://schemas.microsoft.com/office/drawing/2014/main" val="419108596"/>
                  </a:ext>
                </a:extLst>
              </a:tr>
            </a:tbl>
          </a:graphicData>
        </a:graphic>
      </p:graphicFrame>
      <p:sp>
        <p:nvSpPr>
          <p:cNvPr id="4" name="灯片编号占位符 3">
            <a:extLst>
              <a:ext uri="{FF2B5EF4-FFF2-40B4-BE49-F238E27FC236}">
                <a16:creationId xmlns:a16="http://schemas.microsoft.com/office/drawing/2014/main" id="{2CDEC284-6317-447C-B4D2-1FDF6863D3A1}"/>
              </a:ext>
            </a:extLst>
          </p:cNvPr>
          <p:cNvSpPr>
            <a:spLocks noGrp="1"/>
          </p:cNvSpPr>
          <p:nvPr>
            <p:ph type="sldNum" sz="quarter" idx="12"/>
          </p:nvPr>
        </p:nvSpPr>
        <p:spPr/>
        <p:txBody>
          <a:bodyPr/>
          <a:lstStyle/>
          <a:p>
            <a:fld id="{C3069F0A-78AB-4749-988E-AE43228F12E3}" type="slidenum">
              <a:rPr lang="zh-CN" altLang="en-US" smtClean="0"/>
              <a:pPr/>
              <a:t>22</a:t>
            </a:fld>
            <a:r>
              <a:rPr lang="en-US" altLang="zh-CN"/>
              <a:t>/38</a:t>
            </a:r>
            <a:endParaRPr lang="zh-CN" altLang="en-US" dirty="0"/>
          </a:p>
        </p:txBody>
      </p:sp>
    </p:spTree>
    <p:extLst>
      <p:ext uri="{BB962C8B-B14F-4D97-AF65-F5344CB8AC3E}">
        <p14:creationId xmlns:p14="http://schemas.microsoft.com/office/powerpoint/2010/main" val="58252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12F29-46FB-45BA-A68D-731A99A9F628}"/>
              </a:ext>
            </a:extLst>
          </p:cNvPr>
          <p:cNvSpPr>
            <a:spLocks noGrp="1"/>
          </p:cNvSpPr>
          <p:nvPr>
            <p:ph type="title"/>
          </p:nvPr>
        </p:nvSpPr>
        <p:spPr/>
        <p:txBody>
          <a:bodyPr/>
          <a:lstStyle/>
          <a:p>
            <a:r>
              <a:rPr lang="en-US" altLang="zh-CN" dirty="0"/>
              <a:t>Split-Half reliability</a:t>
            </a:r>
            <a:endParaRPr lang="zh-CN" altLang="en-US" dirty="0"/>
          </a:p>
        </p:txBody>
      </p:sp>
      <p:sp>
        <p:nvSpPr>
          <p:cNvPr id="3" name="内容占位符 2">
            <a:extLst>
              <a:ext uri="{FF2B5EF4-FFF2-40B4-BE49-F238E27FC236}">
                <a16:creationId xmlns:a16="http://schemas.microsoft.com/office/drawing/2014/main" id="{220FBEF4-649C-47E1-BC5F-D5046F263DB2}"/>
              </a:ext>
            </a:extLst>
          </p:cNvPr>
          <p:cNvSpPr>
            <a:spLocks noGrp="1"/>
          </p:cNvSpPr>
          <p:nvPr>
            <p:ph idx="1"/>
          </p:nvPr>
        </p:nvSpPr>
        <p:spPr>
          <a:xfrm>
            <a:off x="838200" y="1825625"/>
            <a:ext cx="10515600" cy="1092673"/>
          </a:xfrm>
        </p:spPr>
        <p:txBody>
          <a:bodyPr>
            <a:normAutofit/>
          </a:bodyPr>
          <a:lstStyle/>
          <a:p>
            <a:r>
              <a:rPr lang="en-US" altLang="zh-CN" dirty="0"/>
              <a:t>Split the responses in a group into 2 halves</a:t>
            </a:r>
          </a:p>
          <a:p>
            <a:r>
              <a:rPr lang="en-US" altLang="zh-CN" dirty="0"/>
              <a:t>Calculate their correlation</a:t>
            </a:r>
            <a:endParaRPr lang="zh-CN" altLang="en-US" dirty="0"/>
          </a:p>
        </p:txBody>
      </p:sp>
      <p:graphicFrame>
        <p:nvGraphicFramePr>
          <p:cNvPr id="6" name="表格 10">
            <a:extLst>
              <a:ext uri="{FF2B5EF4-FFF2-40B4-BE49-F238E27FC236}">
                <a16:creationId xmlns:a16="http://schemas.microsoft.com/office/drawing/2014/main" id="{995A6D72-96E4-42E2-A765-9E9E89B33156}"/>
              </a:ext>
            </a:extLst>
          </p:cNvPr>
          <p:cNvGraphicFramePr>
            <a:graphicFrameLocks noGrp="1"/>
          </p:cNvGraphicFramePr>
          <p:nvPr>
            <p:extLst>
              <p:ext uri="{D42A27DB-BD31-4B8C-83A1-F6EECF244321}">
                <p14:modId xmlns:p14="http://schemas.microsoft.com/office/powerpoint/2010/main" val="1492617055"/>
              </p:ext>
            </p:extLst>
          </p:nvPr>
        </p:nvGraphicFramePr>
        <p:xfrm>
          <a:off x="914399" y="2959515"/>
          <a:ext cx="9961124" cy="1981200"/>
        </p:xfrm>
        <a:graphic>
          <a:graphicData uri="http://schemas.openxmlformats.org/drawingml/2006/table">
            <a:tbl>
              <a:tblPr firstRow="1" bandRow="1">
                <a:tableStyleId>{5C22544A-7EE6-4342-B048-85BDC9FD1C3A}</a:tableStyleId>
              </a:tblPr>
              <a:tblGrid>
                <a:gridCol w="3414410">
                  <a:extLst>
                    <a:ext uri="{9D8B030D-6E8A-4147-A177-3AD203B41FA5}">
                      <a16:colId xmlns:a16="http://schemas.microsoft.com/office/drawing/2014/main" val="2011045462"/>
                    </a:ext>
                  </a:extLst>
                </a:gridCol>
                <a:gridCol w="1566152">
                  <a:extLst>
                    <a:ext uri="{9D8B030D-6E8A-4147-A177-3AD203B41FA5}">
                      <a16:colId xmlns:a16="http://schemas.microsoft.com/office/drawing/2014/main" val="3889551023"/>
                    </a:ext>
                  </a:extLst>
                </a:gridCol>
                <a:gridCol w="3375499">
                  <a:extLst>
                    <a:ext uri="{9D8B030D-6E8A-4147-A177-3AD203B41FA5}">
                      <a16:colId xmlns:a16="http://schemas.microsoft.com/office/drawing/2014/main" val="897780744"/>
                    </a:ext>
                  </a:extLst>
                </a:gridCol>
                <a:gridCol w="1605063">
                  <a:extLst>
                    <a:ext uri="{9D8B030D-6E8A-4147-A177-3AD203B41FA5}">
                      <a16:colId xmlns:a16="http://schemas.microsoft.com/office/drawing/2014/main" val="2666962359"/>
                    </a:ext>
                  </a:extLst>
                </a:gridCol>
              </a:tblGrid>
              <a:tr h="0">
                <a:tc>
                  <a:txBody>
                    <a:bodyPr/>
                    <a:lstStyle/>
                    <a:p>
                      <a:pPr algn="ctr"/>
                      <a:r>
                        <a:rPr lang="en-US" altLang="zh-CN" sz="2000" dirty="0"/>
                        <a:t>Group 1</a:t>
                      </a:r>
                      <a:endParaRPr lang="zh-CN" altLang="en-US" sz="2000" dirty="0"/>
                    </a:p>
                  </a:txBody>
                  <a:tcPr/>
                </a:tc>
                <a:tc>
                  <a:txBody>
                    <a:bodyPr/>
                    <a:lstStyle/>
                    <a:p>
                      <a:pPr algn="ctr"/>
                      <a:r>
                        <a:rPr lang="en-US" altLang="zh-CN" sz="2000" dirty="0"/>
                        <a:t>Response</a:t>
                      </a:r>
                      <a:endParaRPr lang="zh-CN" altLang="en-US" sz="2000" dirty="0"/>
                    </a:p>
                  </a:txBody>
                  <a:tcPr/>
                </a:tc>
                <a:tc>
                  <a:txBody>
                    <a:bodyPr/>
                    <a:lstStyle/>
                    <a:p>
                      <a:pPr algn="ctr"/>
                      <a:r>
                        <a:rPr lang="en-US" altLang="zh-CN" sz="2000" dirty="0"/>
                        <a:t>Group 2</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Response</a:t>
                      </a:r>
                      <a:endParaRPr lang="zh-CN" altLang="en-US" sz="2000" dirty="0"/>
                    </a:p>
                  </a:txBody>
                  <a:tcPr/>
                </a:tc>
                <a:extLst>
                  <a:ext uri="{0D108BD9-81ED-4DB2-BD59-A6C34878D82A}">
                    <a16:rowId xmlns:a16="http://schemas.microsoft.com/office/drawing/2014/main" val="41967267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Am always prepared</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Am always prepared</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5</a:t>
                      </a:r>
                    </a:p>
                  </a:txBody>
                  <a:tcPr>
                    <a:solidFill>
                      <a:schemeClr val="accent2">
                        <a:lumMod val="20000"/>
                        <a:lumOff val="80000"/>
                      </a:schemeClr>
                    </a:solidFill>
                  </a:tcPr>
                </a:tc>
                <a:extLst>
                  <a:ext uri="{0D108BD9-81ED-4DB2-BD59-A6C34878D82A}">
                    <a16:rowId xmlns:a16="http://schemas.microsoft.com/office/drawing/2014/main" val="15205578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Like order</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4</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Insult people</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0</a:t>
                      </a:r>
                    </a:p>
                  </a:txBody>
                  <a:tcPr>
                    <a:solidFill>
                      <a:schemeClr val="accent2">
                        <a:lumMod val="20000"/>
                        <a:lumOff val="80000"/>
                      </a:schemeClr>
                    </a:solidFill>
                  </a:tcPr>
                </a:tc>
                <a:extLst>
                  <a:ext uri="{0D108BD9-81ED-4DB2-BD59-A6C34878D82A}">
                    <a16:rowId xmlns:a16="http://schemas.microsoft.com/office/drawing/2014/main" val="18082906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Follow a schedule</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5</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Other people's problems</a:t>
                      </a:r>
                      <a:endParaRPr lang="zh-CN" altLang="en-US" sz="2000" dirty="0"/>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0</a:t>
                      </a:r>
                    </a:p>
                  </a:txBody>
                  <a:tcPr>
                    <a:solidFill>
                      <a:schemeClr val="accent1">
                        <a:lumMod val="20000"/>
                        <a:lumOff val="80000"/>
                      </a:schemeClr>
                    </a:solidFill>
                  </a:tcPr>
                </a:tc>
                <a:extLst>
                  <a:ext uri="{0D108BD9-81ED-4DB2-BD59-A6C34878D82A}">
                    <a16:rowId xmlns:a16="http://schemas.microsoft.com/office/drawing/2014/main" val="37140624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Pay attention to details</a:t>
                      </a:r>
                      <a:endParaRPr lang="zh-CN" altLang="en-US" sz="2000" dirty="0"/>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4</a:t>
                      </a:r>
                      <a:endParaRPr lang="zh-CN" altLang="en-US" sz="2000" dirty="0"/>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Pay attention to details</a:t>
                      </a:r>
                      <a:endParaRPr lang="zh-CN" altLang="en-US" sz="2000" dirty="0"/>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4</a:t>
                      </a:r>
                      <a:endParaRPr lang="zh-CN" altLang="en-US" sz="2000" dirty="0"/>
                    </a:p>
                  </a:txBody>
                  <a:tcPr>
                    <a:solidFill>
                      <a:schemeClr val="accent1">
                        <a:lumMod val="20000"/>
                        <a:lumOff val="80000"/>
                      </a:schemeClr>
                    </a:solidFill>
                  </a:tcPr>
                </a:tc>
                <a:extLst>
                  <a:ext uri="{0D108BD9-81ED-4DB2-BD59-A6C34878D82A}">
                    <a16:rowId xmlns:a16="http://schemas.microsoft.com/office/drawing/2014/main" val="419108596"/>
                  </a:ext>
                </a:extLst>
              </a:tr>
            </a:tbl>
          </a:graphicData>
        </a:graphic>
      </p:graphicFrame>
      <p:sp>
        <p:nvSpPr>
          <p:cNvPr id="7" name="文本框 6">
            <a:extLst>
              <a:ext uri="{FF2B5EF4-FFF2-40B4-BE49-F238E27FC236}">
                <a16:creationId xmlns:a16="http://schemas.microsoft.com/office/drawing/2014/main" id="{D00FD412-06CE-413B-AC87-B1B647C503E8}"/>
              </a:ext>
            </a:extLst>
          </p:cNvPr>
          <p:cNvSpPr txBox="1"/>
          <p:nvPr/>
        </p:nvSpPr>
        <p:spPr>
          <a:xfrm>
            <a:off x="3009901" y="5043972"/>
            <a:ext cx="6172198" cy="707886"/>
          </a:xfrm>
          <a:prstGeom prst="rect">
            <a:avLst/>
          </a:prstGeom>
          <a:noFill/>
        </p:spPr>
        <p:txBody>
          <a:bodyPr wrap="square" rtlCol="0">
            <a:spAutoFit/>
          </a:bodyPr>
          <a:lstStyle/>
          <a:p>
            <a:pPr algn="ctr"/>
            <a:r>
              <a:rPr lang="en-US" altLang="zh-CN" sz="2000" dirty="0"/>
              <a:t>Pearson’s r between red and blue half: </a:t>
            </a:r>
          </a:p>
          <a:p>
            <a:pPr algn="ctr"/>
            <a:r>
              <a:rPr lang="en-US" altLang="zh-CN" sz="2000" dirty="0"/>
              <a:t>Group1: 1.0, Group2: -1.0</a:t>
            </a:r>
            <a:endParaRPr lang="zh-CN" altLang="en-US" sz="2000" dirty="0"/>
          </a:p>
        </p:txBody>
      </p:sp>
      <p:sp>
        <p:nvSpPr>
          <p:cNvPr id="8" name="文本框 7">
            <a:extLst>
              <a:ext uri="{FF2B5EF4-FFF2-40B4-BE49-F238E27FC236}">
                <a16:creationId xmlns:a16="http://schemas.microsoft.com/office/drawing/2014/main" id="{449C149E-AA33-4EE6-99D6-DC27627BC629}"/>
              </a:ext>
            </a:extLst>
          </p:cNvPr>
          <p:cNvSpPr txBox="1"/>
          <p:nvPr/>
        </p:nvSpPr>
        <p:spPr>
          <a:xfrm>
            <a:off x="2630116" y="5828743"/>
            <a:ext cx="6931767" cy="707886"/>
          </a:xfrm>
          <a:prstGeom prst="rect">
            <a:avLst/>
          </a:prstGeom>
          <a:noFill/>
        </p:spPr>
        <p:txBody>
          <a:bodyPr wrap="square" rtlCol="0">
            <a:spAutoFit/>
          </a:bodyPr>
          <a:lstStyle/>
          <a:p>
            <a:pPr algn="ctr"/>
            <a:r>
              <a:rPr lang="en-US" altLang="zh-CN" sz="2000" dirty="0"/>
              <a:t>Usually make many random splits and calculate the mean</a:t>
            </a:r>
          </a:p>
          <a:p>
            <a:pPr algn="ctr"/>
            <a:r>
              <a:rPr lang="en-US" altLang="zh-CN" sz="2000" dirty="0"/>
              <a:t>Group1 </a:t>
            </a:r>
            <a:r>
              <a:rPr lang="zh-CN" altLang="en-US" sz="2000" dirty="0"/>
              <a:t>≈ </a:t>
            </a:r>
            <a:r>
              <a:rPr lang="en-US" altLang="zh-CN" sz="2000" dirty="0"/>
              <a:t>1, Group2 </a:t>
            </a:r>
            <a:r>
              <a:rPr lang="zh-CN" altLang="en-US" sz="2000" dirty="0"/>
              <a:t>≈ </a:t>
            </a:r>
            <a:r>
              <a:rPr lang="en-US" altLang="zh-CN" sz="2000" dirty="0"/>
              <a:t>0</a:t>
            </a:r>
            <a:endParaRPr lang="zh-CN" altLang="en-US" sz="2000" dirty="0"/>
          </a:p>
        </p:txBody>
      </p:sp>
      <p:sp>
        <p:nvSpPr>
          <p:cNvPr id="4" name="灯片编号占位符 3">
            <a:extLst>
              <a:ext uri="{FF2B5EF4-FFF2-40B4-BE49-F238E27FC236}">
                <a16:creationId xmlns:a16="http://schemas.microsoft.com/office/drawing/2014/main" id="{86709E5C-7776-4307-9A0A-0E16B42670C6}"/>
              </a:ext>
            </a:extLst>
          </p:cNvPr>
          <p:cNvSpPr>
            <a:spLocks noGrp="1"/>
          </p:cNvSpPr>
          <p:nvPr>
            <p:ph type="sldNum" sz="quarter" idx="12"/>
          </p:nvPr>
        </p:nvSpPr>
        <p:spPr/>
        <p:txBody>
          <a:bodyPr/>
          <a:lstStyle/>
          <a:p>
            <a:fld id="{C3069F0A-78AB-4749-988E-AE43228F12E3}" type="slidenum">
              <a:rPr lang="zh-CN" altLang="en-US" smtClean="0"/>
              <a:pPr/>
              <a:t>23</a:t>
            </a:fld>
            <a:r>
              <a:rPr lang="en-US" altLang="zh-CN"/>
              <a:t>/38</a:t>
            </a:r>
            <a:endParaRPr lang="zh-CN" altLang="en-US" dirty="0"/>
          </a:p>
        </p:txBody>
      </p:sp>
    </p:spTree>
    <p:extLst>
      <p:ext uri="{BB962C8B-B14F-4D97-AF65-F5344CB8AC3E}">
        <p14:creationId xmlns:p14="http://schemas.microsoft.com/office/powerpoint/2010/main" val="368423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CAB4D-F8FE-4FD9-8CA0-57746096C286}"/>
              </a:ext>
            </a:extLst>
          </p:cNvPr>
          <p:cNvSpPr>
            <a:spLocks noGrp="1"/>
          </p:cNvSpPr>
          <p:nvPr>
            <p:ph type="title"/>
          </p:nvPr>
        </p:nvSpPr>
        <p:spPr/>
        <p:txBody>
          <a:bodyPr/>
          <a:lstStyle/>
          <a:p>
            <a:r>
              <a:rPr lang="en-US" altLang="zh-CN" dirty="0"/>
              <a:t>D</a:t>
            </a:r>
            <a:r>
              <a:rPr lang="en-US" altLang="zh-CN" sz="4400" dirty="0"/>
              <a:t>iscriminate Validity</a:t>
            </a:r>
            <a:endParaRPr lang="zh-CN" altLang="en-US" dirty="0"/>
          </a:p>
        </p:txBody>
      </p:sp>
      <p:sp>
        <p:nvSpPr>
          <p:cNvPr id="3" name="内容占位符 2">
            <a:extLst>
              <a:ext uri="{FF2B5EF4-FFF2-40B4-BE49-F238E27FC236}">
                <a16:creationId xmlns:a16="http://schemas.microsoft.com/office/drawing/2014/main" id="{04E435F0-CB78-45AE-A160-D7229F79E0B0}"/>
              </a:ext>
            </a:extLst>
          </p:cNvPr>
          <p:cNvSpPr>
            <a:spLocks noGrp="1"/>
          </p:cNvSpPr>
          <p:nvPr>
            <p:ph idx="1"/>
          </p:nvPr>
        </p:nvSpPr>
        <p:spPr/>
        <p:txBody>
          <a:bodyPr/>
          <a:lstStyle/>
          <a:p>
            <a:r>
              <a:rPr lang="en-US" altLang="zh-CN" dirty="0"/>
              <a:t>Tests whether </a:t>
            </a:r>
            <a:r>
              <a:rPr lang="en-US" altLang="zh-CN" b="1" dirty="0"/>
              <a:t>different concepts or measurements </a:t>
            </a:r>
            <a:r>
              <a:rPr lang="en-US" altLang="zh-CN" dirty="0"/>
              <a:t>that are supposed to be unrelated are, in fact, unrelated</a:t>
            </a:r>
          </a:p>
          <a:p>
            <a:pPr lvl="1"/>
            <a:r>
              <a:rPr lang="en-US" altLang="zh-CN" dirty="0"/>
              <a:t>E.g. Happiness VS sadness</a:t>
            </a:r>
          </a:p>
          <a:p>
            <a:r>
              <a:rPr lang="en-US" altLang="zh-CN" dirty="0"/>
              <a:t>Another critique on MBTI</a:t>
            </a:r>
          </a:p>
          <a:p>
            <a:pPr lvl="1"/>
            <a:r>
              <a:rPr lang="en-US" altLang="zh-CN" dirty="0"/>
              <a:t>Its </a:t>
            </a:r>
            <a:r>
              <a:rPr lang="en-US" altLang="zh-CN" b="1" dirty="0"/>
              <a:t>Introversion</a:t>
            </a:r>
            <a:r>
              <a:rPr lang="en-US" altLang="zh-CN" dirty="0"/>
              <a:t> score also correlates with </a:t>
            </a:r>
            <a:r>
              <a:rPr lang="en-US" altLang="zh-CN" b="1" dirty="0"/>
              <a:t>Neuroticism (OCEAN)</a:t>
            </a:r>
          </a:p>
          <a:p>
            <a:pPr lvl="1"/>
            <a:r>
              <a:rPr lang="en-US" altLang="zh-CN" dirty="0"/>
              <a:t>Fail to discriminates between </a:t>
            </a:r>
            <a:r>
              <a:rPr lang="en-US" altLang="zh-CN" b="1" dirty="0"/>
              <a:t>Introversion</a:t>
            </a:r>
            <a:r>
              <a:rPr lang="en-US" altLang="zh-CN" dirty="0"/>
              <a:t> and </a:t>
            </a:r>
            <a:r>
              <a:rPr lang="en-US" altLang="zh-CN" b="1" dirty="0"/>
              <a:t>Neuroticism</a:t>
            </a:r>
          </a:p>
          <a:p>
            <a:r>
              <a:rPr lang="en-US" altLang="zh-CN" dirty="0"/>
              <a:t>The dimensions are designed to be different for OCEAN</a:t>
            </a:r>
          </a:p>
          <a:p>
            <a:pPr lvl="1"/>
            <a:r>
              <a:rPr lang="en-US" altLang="zh-CN" dirty="0"/>
              <a:t>The uncorrelation constraint in Factor Analysis</a:t>
            </a:r>
          </a:p>
        </p:txBody>
      </p:sp>
      <p:sp>
        <p:nvSpPr>
          <p:cNvPr id="4" name="灯片编号占位符 3">
            <a:extLst>
              <a:ext uri="{FF2B5EF4-FFF2-40B4-BE49-F238E27FC236}">
                <a16:creationId xmlns:a16="http://schemas.microsoft.com/office/drawing/2014/main" id="{3E87F109-A95F-412E-B2DE-506DB65AD36A}"/>
              </a:ext>
            </a:extLst>
          </p:cNvPr>
          <p:cNvSpPr>
            <a:spLocks noGrp="1"/>
          </p:cNvSpPr>
          <p:nvPr>
            <p:ph type="sldNum" sz="quarter" idx="12"/>
          </p:nvPr>
        </p:nvSpPr>
        <p:spPr/>
        <p:txBody>
          <a:bodyPr/>
          <a:lstStyle/>
          <a:p>
            <a:fld id="{C3069F0A-78AB-4749-988E-AE43228F12E3}" type="slidenum">
              <a:rPr lang="zh-CN" altLang="en-US" smtClean="0"/>
              <a:pPr/>
              <a:t>24</a:t>
            </a:fld>
            <a:r>
              <a:rPr lang="en-US" altLang="zh-CN"/>
              <a:t>/38</a:t>
            </a:r>
            <a:endParaRPr lang="zh-CN" altLang="en-US" dirty="0"/>
          </a:p>
        </p:txBody>
      </p:sp>
    </p:spTree>
    <p:extLst>
      <p:ext uri="{BB962C8B-B14F-4D97-AF65-F5344CB8AC3E}">
        <p14:creationId xmlns:p14="http://schemas.microsoft.com/office/powerpoint/2010/main" val="85373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0BA25-34EA-4C04-93B5-FD2E5C5B8F7A}"/>
              </a:ext>
            </a:extLst>
          </p:cNvPr>
          <p:cNvSpPr>
            <a:spLocks noGrp="1"/>
          </p:cNvSpPr>
          <p:nvPr>
            <p:ph type="title"/>
          </p:nvPr>
        </p:nvSpPr>
        <p:spPr/>
        <p:txBody>
          <a:bodyPr/>
          <a:lstStyle/>
          <a:p>
            <a:r>
              <a:rPr lang="en-US" altLang="zh-CN" dirty="0"/>
              <a:t>Q: Spotting the issues with validity metrics</a:t>
            </a:r>
            <a:endParaRPr lang="zh-CN" altLang="en-US" dirty="0"/>
          </a:p>
        </p:txBody>
      </p:sp>
      <p:sp>
        <p:nvSpPr>
          <p:cNvPr id="4" name="矩形 3">
            <a:extLst>
              <a:ext uri="{FF2B5EF4-FFF2-40B4-BE49-F238E27FC236}">
                <a16:creationId xmlns:a16="http://schemas.microsoft.com/office/drawing/2014/main" id="{5642A52A-B247-4983-8DE9-1B41713F2B08}"/>
              </a:ext>
            </a:extLst>
          </p:cNvPr>
          <p:cNvSpPr/>
          <p:nvPr/>
        </p:nvSpPr>
        <p:spPr>
          <a:xfrm>
            <a:off x="1743960" y="2211143"/>
            <a:ext cx="2573517" cy="881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5ED0EBE0-709D-4CED-A245-83448882245E}"/>
              </a:ext>
            </a:extLst>
          </p:cNvPr>
          <p:cNvSpPr/>
          <p:nvPr/>
        </p:nvSpPr>
        <p:spPr>
          <a:xfrm>
            <a:off x="1983951" y="2303054"/>
            <a:ext cx="942681" cy="6940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t>A</a:t>
            </a:r>
            <a:endParaRPr lang="zh-CN" altLang="en-US" sz="2400" dirty="0"/>
          </a:p>
        </p:txBody>
      </p:sp>
      <p:sp>
        <p:nvSpPr>
          <p:cNvPr id="6" name="椭圆 5">
            <a:extLst>
              <a:ext uri="{FF2B5EF4-FFF2-40B4-BE49-F238E27FC236}">
                <a16:creationId xmlns:a16="http://schemas.microsoft.com/office/drawing/2014/main" id="{EC0D200F-87DD-4E9A-82E1-3BC2A70F464A}"/>
              </a:ext>
            </a:extLst>
          </p:cNvPr>
          <p:cNvSpPr/>
          <p:nvPr/>
        </p:nvSpPr>
        <p:spPr>
          <a:xfrm>
            <a:off x="3166623" y="2303053"/>
            <a:ext cx="942681" cy="6940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dirty="0"/>
              <a:t>B</a:t>
            </a:r>
            <a:endParaRPr lang="zh-CN" altLang="en-US" sz="2400" dirty="0"/>
          </a:p>
        </p:txBody>
      </p:sp>
      <p:sp>
        <p:nvSpPr>
          <p:cNvPr id="7" name="文本框 6">
            <a:extLst>
              <a:ext uri="{FF2B5EF4-FFF2-40B4-BE49-F238E27FC236}">
                <a16:creationId xmlns:a16="http://schemas.microsoft.com/office/drawing/2014/main" id="{0D7CACEE-2C47-4E63-B5AA-6C15F8BB28BC}"/>
              </a:ext>
            </a:extLst>
          </p:cNvPr>
          <p:cNvSpPr txBox="1"/>
          <p:nvPr/>
        </p:nvSpPr>
        <p:spPr>
          <a:xfrm>
            <a:off x="838199" y="1692798"/>
            <a:ext cx="5620968" cy="400110"/>
          </a:xfrm>
          <a:prstGeom prst="rect">
            <a:avLst/>
          </a:prstGeom>
          <a:noFill/>
        </p:spPr>
        <p:txBody>
          <a:bodyPr wrap="square" rtlCol="0">
            <a:spAutoFit/>
          </a:bodyPr>
          <a:lstStyle/>
          <a:p>
            <a:r>
              <a:rPr lang="en-US" altLang="zh-CN" sz="2000" b="1" dirty="0">
                <a:solidFill>
                  <a:schemeClr val="accent6"/>
                </a:solidFill>
              </a:rPr>
              <a:t>Claim: </a:t>
            </a:r>
            <a:r>
              <a:rPr lang="en-US" altLang="zh-CN" sz="2000" dirty="0"/>
              <a:t>Question A and B measures the same trait</a:t>
            </a:r>
            <a:endParaRPr lang="zh-CN" altLang="en-US" sz="2000" dirty="0"/>
          </a:p>
        </p:txBody>
      </p:sp>
      <p:sp>
        <p:nvSpPr>
          <p:cNvPr id="8" name="文本框 7">
            <a:extLst>
              <a:ext uri="{FF2B5EF4-FFF2-40B4-BE49-F238E27FC236}">
                <a16:creationId xmlns:a16="http://schemas.microsoft.com/office/drawing/2014/main" id="{BEB7B0A6-D799-413A-A3FF-5C1B13482312}"/>
              </a:ext>
            </a:extLst>
          </p:cNvPr>
          <p:cNvSpPr txBox="1"/>
          <p:nvPr/>
        </p:nvSpPr>
        <p:spPr>
          <a:xfrm>
            <a:off x="843308" y="2450034"/>
            <a:ext cx="932470" cy="400110"/>
          </a:xfrm>
          <a:prstGeom prst="rect">
            <a:avLst/>
          </a:prstGeom>
          <a:noFill/>
        </p:spPr>
        <p:txBody>
          <a:bodyPr wrap="square" rtlCol="0">
            <a:spAutoFit/>
          </a:bodyPr>
          <a:lstStyle/>
          <a:p>
            <a:r>
              <a:rPr lang="en-US" altLang="zh-CN" sz="2000" b="1" dirty="0">
                <a:solidFill>
                  <a:srgbClr val="FF0000"/>
                </a:solidFill>
              </a:rPr>
              <a:t>Truth: </a:t>
            </a:r>
            <a:endParaRPr lang="zh-CN" altLang="en-US" sz="2000" b="1" dirty="0">
              <a:solidFill>
                <a:srgbClr val="FF0000"/>
              </a:solidFill>
            </a:endParaRPr>
          </a:p>
        </p:txBody>
      </p:sp>
      <p:sp>
        <p:nvSpPr>
          <p:cNvPr id="9" name="矩形 8">
            <a:extLst>
              <a:ext uri="{FF2B5EF4-FFF2-40B4-BE49-F238E27FC236}">
                <a16:creationId xmlns:a16="http://schemas.microsoft.com/office/drawing/2014/main" id="{7A990741-1566-41DA-A475-712D1EC64754}"/>
              </a:ext>
            </a:extLst>
          </p:cNvPr>
          <p:cNvSpPr/>
          <p:nvPr/>
        </p:nvSpPr>
        <p:spPr>
          <a:xfrm>
            <a:off x="7774523" y="2439115"/>
            <a:ext cx="1846667" cy="881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A52F0DE-5827-438E-B13F-64231E2E9B61}"/>
              </a:ext>
            </a:extLst>
          </p:cNvPr>
          <p:cNvSpPr/>
          <p:nvPr/>
        </p:nvSpPr>
        <p:spPr>
          <a:xfrm>
            <a:off x="7982696" y="2532816"/>
            <a:ext cx="942681" cy="69407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2400" dirty="0"/>
              <a:t>A</a:t>
            </a:r>
            <a:endParaRPr lang="zh-CN" altLang="en-US" sz="2400" dirty="0"/>
          </a:p>
        </p:txBody>
      </p:sp>
      <p:sp>
        <p:nvSpPr>
          <p:cNvPr id="11" name="椭圆 10">
            <a:extLst>
              <a:ext uri="{FF2B5EF4-FFF2-40B4-BE49-F238E27FC236}">
                <a16:creationId xmlns:a16="http://schemas.microsoft.com/office/drawing/2014/main" id="{41475963-7502-4F81-B9DF-7AE9F5CD5D62}"/>
              </a:ext>
            </a:extLst>
          </p:cNvPr>
          <p:cNvSpPr/>
          <p:nvPr/>
        </p:nvSpPr>
        <p:spPr>
          <a:xfrm>
            <a:off x="8473492" y="2532814"/>
            <a:ext cx="942681" cy="69407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r"/>
            <a:r>
              <a:rPr lang="en-US" altLang="zh-CN" sz="2400" dirty="0"/>
              <a:t>B</a:t>
            </a:r>
            <a:endParaRPr lang="zh-CN" altLang="en-US" sz="2400" dirty="0"/>
          </a:p>
        </p:txBody>
      </p:sp>
      <p:sp>
        <p:nvSpPr>
          <p:cNvPr id="12" name="文本框 11">
            <a:extLst>
              <a:ext uri="{FF2B5EF4-FFF2-40B4-BE49-F238E27FC236}">
                <a16:creationId xmlns:a16="http://schemas.microsoft.com/office/drawing/2014/main" id="{B9E3FAB7-10F7-4449-B5E9-497D1855830B}"/>
              </a:ext>
            </a:extLst>
          </p:cNvPr>
          <p:cNvSpPr txBox="1"/>
          <p:nvPr/>
        </p:nvSpPr>
        <p:spPr>
          <a:xfrm>
            <a:off x="6842053" y="1676923"/>
            <a:ext cx="4179386" cy="707886"/>
          </a:xfrm>
          <a:prstGeom prst="rect">
            <a:avLst/>
          </a:prstGeom>
          <a:noFill/>
        </p:spPr>
        <p:txBody>
          <a:bodyPr wrap="square" rtlCol="0">
            <a:spAutoFit/>
          </a:bodyPr>
          <a:lstStyle/>
          <a:p>
            <a:r>
              <a:rPr lang="en-US" altLang="zh-CN" sz="2000" b="1" dirty="0">
                <a:solidFill>
                  <a:schemeClr val="accent6"/>
                </a:solidFill>
              </a:rPr>
              <a:t>Claim: </a:t>
            </a:r>
            <a:r>
              <a:rPr lang="en-US" altLang="zh-CN" sz="2000" dirty="0"/>
              <a:t>I proposed theory A </a:t>
            </a:r>
          </a:p>
          <a:p>
            <a:r>
              <a:rPr lang="en-US" altLang="zh-CN" sz="2000" dirty="0"/>
              <a:t>           that is totally different from B</a:t>
            </a:r>
            <a:endParaRPr lang="zh-CN" altLang="en-US" sz="2000" dirty="0"/>
          </a:p>
        </p:txBody>
      </p:sp>
      <p:sp>
        <p:nvSpPr>
          <p:cNvPr id="13" name="文本框 12">
            <a:extLst>
              <a:ext uri="{FF2B5EF4-FFF2-40B4-BE49-F238E27FC236}">
                <a16:creationId xmlns:a16="http://schemas.microsoft.com/office/drawing/2014/main" id="{BDD345F5-72FB-4CD7-A174-4561545E4914}"/>
              </a:ext>
            </a:extLst>
          </p:cNvPr>
          <p:cNvSpPr txBox="1"/>
          <p:nvPr/>
        </p:nvSpPr>
        <p:spPr>
          <a:xfrm>
            <a:off x="6842053" y="2679796"/>
            <a:ext cx="932470" cy="400110"/>
          </a:xfrm>
          <a:prstGeom prst="rect">
            <a:avLst/>
          </a:prstGeom>
          <a:noFill/>
        </p:spPr>
        <p:txBody>
          <a:bodyPr wrap="square" rtlCol="0">
            <a:spAutoFit/>
          </a:bodyPr>
          <a:lstStyle/>
          <a:p>
            <a:r>
              <a:rPr lang="en-US" altLang="zh-CN" sz="2000" b="1" dirty="0">
                <a:solidFill>
                  <a:srgbClr val="FF0000"/>
                </a:solidFill>
              </a:rPr>
              <a:t>Truth: </a:t>
            </a:r>
            <a:endParaRPr lang="zh-CN" altLang="en-US" sz="2000" b="1" dirty="0">
              <a:solidFill>
                <a:srgbClr val="FF0000"/>
              </a:solidFill>
            </a:endParaRPr>
          </a:p>
        </p:txBody>
      </p:sp>
      <p:sp>
        <p:nvSpPr>
          <p:cNvPr id="17" name="文本框 16">
            <a:extLst>
              <a:ext uri="{FF2B5EF4-FFF2-40B4-BE49-F238E27FC236}">
                <a16:creationId xmlns:a16="http://schemas.microsoft.com/office/drawing/2014/main" id="{C2E042DC-833F-48B3-9363-A2B04B432040}"/>
              </a:ext>
            </a:extLst>
          </p:cNvPr>
          <p:cNvSpPr txBox="1"/>
          <p:nvPr/>
        </p:nvSpPr>
        <p:spPr>
          <a:xfrm>
            <a:off x="832795" y="4007857"/>
            <a:ext cx="4667656" cy="400110"/>
          </a:xfrm>
          <a:prstGeom prst="rect">
            <a:avLst/>
          </a:prstGeom>
          <a:noFill/>
        </p:spPr>
        <p:txBody>
          <a:bodyPr wrap="square" rtlCol="0">
            <a:spAutoFit/>
          </a:bodyPr>
          <a:lstStyle/>
          <a:p>
            <a:r>
              <a:rPr lang="en-US" altLang="zh-CN" sz="2000" b="1" dirty="0">
                <a:solidFill>
                  <a:schemeClr val="accent6"/>
                </a:solidFill>
              </a:rPr>
              <a:t>Claim: </a:t>
            </a:r>
            <a:r>
              <a:rPr lang="en-US" altLang="zh-CN" sz="2000" dirty="0"/>
              <a:t>Happiness is a stable personality</a:t>
            </a:r>
            <a:endParaRPr lang="zh-CN" altLang="en-US" sz="2000" dirty="0"/>
          </a:p>
        </p:txBody>
      </p:sp>
      <p:sp>
        <p:nvSpPr>
          <p:cNvPr id="18" name="文本框 17">
            <a:extLst>
              <a:ext uri="{FF2B5EF4-FFF2-40B4-BE49-F238E27FC236}">
                <a16:creationId xmlns:a16="http://schemas.microsoft.com/office/drawing/2014/main" id="{8D1D3982-9C26-4C19-913E-D9C94BCB0150}"/>
              </a:ext>
            </a:extLst>
          </p:cNvPr>
          <p:cNvSpPr txBox="1"/>
          <p:nvPr/>
        </p:nvSpPr>
        <p:spPr>
          <a:xfrm>
            <a:off x="837904" y="4765093"/>
            <a:ext cx="932470" cy="400110"/>
          </a:xfrm>
          <a:prstGeom prst="rect">
            <a:avLst/>
          </a:prstGeom>
          <a:noFill/>
        </p:spPr>
        <p:txBody>
          <a:bodyPr wrap="square" rtlCol="0">
            <a:spAutoFit/>
          </a:bodyPr>
          <a:lstStyle/>
          <a:p>
            <a:r>
              <a:rPr lang="en-US" altLang="zh-CN" sz="2000" b="1" dirty="0">
                <a:solidFill>
                  <a:srgbClr val="FF0000"/>
                </a:solidFill>
              </a:rPr>
              <a:t>Truth: </a:t>
            </a:r>
            <a:endParaRPr lang="zh-CN" altLang="en-US" sz="2000" b="1" dirty="0">
              <a:solidFill>
                <a:srgbClr val="FF0000"/>
              </a:solidFill>
            </a:endParaRPr>
          </a:p>
        </p:txBody>
      </p:sp>
      <p:pic>
        <p:nvPicPr>
          <p:cNvPr id="1026" name="Picture 2" descr="Grinning Face on Apple iOS 14.6">
            <a:extLst>
              <a:ext uri="{FF2B5EF4-FFF2-40B4-BE49-F238E27FC236}">
                <a16:creationId xmlns:a16="http://schemas.microsoft.com/office/drawing/2014/main" id="{EEA18DEF-F07D-47FA-BCB4-0B5123C04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556" y="4602699"/>
            <a:ext cx="807768" cy="8077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udly Crying Face on Apple iOS 14.6">
            <a:extLst>
              <a:ext uri="{FF2B5EF4-FFF2-40B4-BE49-F238E27FC236}">
                <a16:creationId xmlns:a16="http://schemas.microsoft.com/office/drawing/2014/main" id="{16C685D5-8721-4E5E-A0D6-5B45A09C7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247" y="4602699"/>
            <a:ext cx="806400" cy="806400"/>
          </a:xfrm>
          <a:prstGeom prst="rect">
            <a:avLst/>
          </a:prstGeom>
          <a:noFill/>
          <a:extLst>
            <a:ext uri="{909E8E84-426E-40DD-AFC4-6F175D3DCCD1}">
              <a14:hiddenFill xmlns:a14="http://schemas.microsoft.com/office/drawing/2010/main">
                <a:solidFill>
                  <a:srgbClr val="FFFFFF"/>
                </a:solidFill>
              </a14:hiddenFill>
            </a:ext>
          </a:extLst>
        </p:spPr>
      </p:pic>
      <p:sp>
        <p:nvSpPr>
          <p:cNvPr id="19" name="箭头: 右 18">
            <a:extLst>
              <a:ext uri="{FF2B5EF4-FFF2-40B4-BE49-F238E27FC236}">
                <a16:creationId xmlns:a16="http://schemas.microsoft.com/office/drawing/2014/main" id="{138AEC00-4AEC-4C96-ACBA-86AB5CECF444}"/>
              </a:ext>
            </a:extLst>
          </p:cNvPr>
          <p:cNvSpPr/>
          <p:nvPr/>
        </p:nvSpPr>
        <p:spPr>
          <a:xfrm>
            <a:off x="2621064" y="4965148"/>
            <a:ext cx="1482836" cy="20005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A7B5DD4-0044-403E-BA13-DB5401BCC13B}"/>
              </a:ext>
            </a:extLst>
          </p:cNvPr>
          <p:cNvSpPr txBox="1"/>
          <p:nvPr/>
        </p:nvSpPr>
        <p:spPr>
          <a:xfrm>
            <a:off x="2661298" y="4610132"/>
            <a:ext cx="1381328" cy="369332"/>
          </a:xfrm>
          <a:prstGeom prst="rect">
            <a:avLst/>
          </a:prstGeom>
          <a:noFill/>
        </p:spPr>
        <p:txBody>
          <a:bodyPr wrap="square" rtlCol="0">
            <a:spAutoFit/>
          </a:bodyPr>
          <a:lstStyle/>
          <a:p>
            <a:pPr algn="ctr"/>
            <a:r>
              <a:rPr lang="en-US" altLang="zh-CN" dirty="0"/>
              <a:t>An hour</a:t>
            </a:r>
            <a:endParaRPr lang="zh-CN" altLang="en-US" dirty="0"/>
          </a:p>
        </p:txBody>
      </p:sp>
      <p:sp>
        <p:nvSpPr>
          <p:cNvPr id="24" name="文本框 23">
            <a:extLst>
              <a:ext uri="{FF2B5EF4-FFF2-40B4-BE49-F238E27FC236}">
                <a16:creationId xmlns:a16="http://schemas.microsoft.com/office/drawing/2014/main" id="{D23DF598-0CC8-47BF-B9D3-E12197DF10B8}"/>
              </a:ext>
            </a:extLst>
          </p:cNvPr>
          <p:cNvSpPr txBox="1"/>
          <p:nvPr/>
        </p:nvSpPr>
        <p:spPr>
          <a:xfrm>
            <a:off x="6842053" y="4007857"/>
            <a:ext cx="4617131" cy="400110"/>
          </a:xfrm>
          <a:prstGeom prst="rect">
            <a:avLst/>
          </a:prstGeom>
          <a:noFill/>
        </p:spPr>
        <p:txBody>
          <a:bodyPr wrap="square" rtlCol="0">
            <a:spAutoFit/>
          </a:bodyPr>
          <a:lstStyle/>
          <a:p>
            <a:r>
              <a:rPr lang="en-US" altLang="zh-CN" sz="2000" b="1" dirty="0">
                <a:solidFill>
                  <a:schemeClr val="accent6"/>
                </a:solidFill>
              </a:rPr>
              <a:t>Claim: </a:t>
            </a:r>
            <a:r>
              <a:rPr lang="en-US" altLang="zh-CN" sz="2000" dirty="0"/>
              <a:t>All people will agree on this.</a:t>
            </a:r>
            <a:endParaRPr lang="zh-CN" altLang="en-US" sz="2000" dirty="0"/>
          </a:p>
        </p:txBody>
      </p:sp>
      <p:sp>
        <p:nvSpPr>
          <p:cNvPr id="25" name="文本框 24">
            <a:extLst>
              <a:ext uri="{FF2B5EF4-FFF2-40B4-BE49-F238E27FC236}">
                <a16:creationId xmlns:a16="http://schemas.microsoft.com/office/drawing/2014/main" id="{F7E0A89B-D633-488B-81FA-30C01104FDD6}"/>
              </a:ext>
            </a:extLst>
          </p:cNvPr>
          <p:cNvSpPr txBox="1"/>
          <p:nvPr/>
        </p:nvSpPr>
        <p:spPr>
          <a:xfrm>
            <a:off x="6846958" y="4593553"/>
            <a:ext cx="3658915" cy="400110"/>
          </a:xfrm>
          <a:prstGeom prst="rect">
            <a:avLst/>
          </a:prstGeom>
          <a:noFill/>
        </p:spPr>
        <p:txBody>
          <a:bodyPr wrap="square" rtlCol="0">
            <a:spAutoFit/>
          </a:bodyPr>
          <a:lstStyle/>
          <a:p>
            <a:r>
              <a:rPr lang="en-US" altLang="zh-CN" sz="2000" b="1" dirty="0">
                <a:solidFill>
                  <a:srgbClr val="FF0000"/>
                </a:solidFill>
              </a:rPr>
              <a:t>Truth: </a:t>
            </a:r>
            <a:r>
              <a:rPr lang="zh-CN" altLang="en-US" sz="2000" b="1" dirty="0">
                <a:solidFill>
                  <a:srgbClr val="FF0000"/>
                </a:solidFill>
              </a:rPr>
              <a:t>👍👎👎👎👍👎👍👍</a:t>
            </a:r>
          </a:p>
        </p:txBody>
      </p:sp>
      <p:sp>
        <p:nvSpPr>
          <p:cNvPr id="14" name="文本框 13">
            <a:extLst>
              <a:ext uri="{FF2B5EF4-FFF2-40B4-BE49-F238E27FC236}">
                <a16:creationId xmlns:a16="http://schemas.microsoft.com/office/drawing/2014/main" id="{D4F2D1DA-0696-4E9F-8979-3C728C580A54}"/>
              </a:ext>
            </a:extLst>
          </p:cNvPr>
          <p:cNvSpPr txBox="1"/>
          <p:nvPr/>
        </p:nvSpPr>
        <p:spPr>
          <a:xfrm>
            <a:off x="685529" y="6031015"/>
            <a:ext cx="10820942" cy="400110"/>
          </a:xfrm>
          <a:prstGeom prst="rect">
            <a:avLst/>
          </a:prstGeom>
          <a:noFill/>
        </p:spPr>
        <p:txBody>
          <a:bodyPr wrap="square" rtlCol="0">
            <a:spAutoFit/>
          </a:bodyPr>
          <a:lstStyle/>
          <a:p>
            <a:pPr algn="ctr"/>
            <a:r>
              <a:rPr lang="en-US" altLang="zh-CN" sz="2000" dirty="0"/>
              <a:t>Choices: Test-Retest reliability; internal consistency; discriminate validity; inter-rater agreement</a:t>
            </a:r>
            <a:endParaRPr lang="zh-CN" altLang="en-US" sz="2000" dirty="0"/>
          </a:p>
        </p:txBody>
      </p:sp>
      <p:sp>
        <p:nvSpPr>
          <p:cNvPr id="3" name="灯片编号占位符 2">
            <a:extLst>
              <a:ext uri="{FF2B5EF4-FFF2-40B4-BE49-F238E27FC236}">
                <a16:creationId xmlns:a16="http://schemas.microsoft.com/office/drawing/2014/main" id="{AA608EAE-CDE5-4452-AC25-B091E1604EC4}"/>
              </a:ext>
            </a:extLst>
          </p:cNvPr>
          <p:cNvSpPr>
            <a:spLocks noGrp="1"/>
          </p:cNvSpPr>
          <p:nvPr>
            <p:ph type="sldNum" sz="quarter" idx="12"/>
          </p:nvPr>
        </p:nvSpPr>
        <p:spPr/>
        <p:txBody>
          <a:bodyPr/>
          <a:lstStyle/>
          <a:p>
            <a:fld id="{C3069F0A-78AB-4749-988E-AE43228F12E3}" type="slidenum">
              <a:rPr lang="zh-CN" altLang="en-US" smtClean="0"/>
              <a:pPr/>
              <a:t>25</a:t>
            </a:fld>
            <a:r>
              <a:rPr lang="en-US" altLang="zh-CN"/>
              <a:t>/38</a:t>
            </a:r>
            <a:endParaRPr lang="zh-CN" altLang="en-US" dirty="0"/>
          </a:p>
        </p:txBody>
      </p:sp>
      <p:sp>
        <p:nvSpPr>
          <p:cNvPr id="26" name="文本框 25">
            <a:extLst>
              <a:ext uri="{FF2B5EF4-FFF2-40B4-BE49-F238E27FC236}">
                <a16:creationId xmlns:a16="http://schemas.microsoft.com/office/drawing/2014/main" id="{0E36884F-A0DA-4293-9E62-9625BD11D574}"/>
              </a:ext>
            </a:extLst>
          </p:cNvPr>
          <p:cNvSpPr txBox="1"/>
          <p:nvPr/>
        </p:nvSpPr>
        <p:spPr>
          <a:xfrm>
            <a:off x="1872884" y="3320586"/>
            <a:ext cx="2308363" cy="369332"/>
          </a:xfrm>
          <a:prstGeom prst="rect">
            <a:avLst/>
          </a:prstGeom>
          <a:noFill/>
        </p:spPr>
        <p:txBody>
          <a:bodyPr wrap="square">
            <a:spAutoFit/>
          </a:bodyPr>
          <a:lstStyle/>
          <a:p>
            <a:pPr algn="ctr"/>
            <a:r>
              <a:rPr lang="en-US" altLang="zh-CN" b="1" dirty="0"/>
              <a:t>I</a:t>
            </a:r>
            <a:r>
              <a:rPr lang="en-US" altLang="zh-CN" sz="1800" b="1" dirty="0"/>
              <a:t>nternal consistency</a:t>
            </a:r>
            <a:endParaRPr lang="zh-CN" altLang="en-US" b="1" dirty="0"/>
          </a:p>
        </p:txBody>
      </p:sp>
      <p:sp>
        <p:nvSpPr>
          <p:cNvPr id="27" name="文本框 26">
            <a:extLst>
              <a:ext uri="{FF2B5EF4-FFF2-40B4-BE49-F238E27FC236}">
                <a16:creationId xmlns:a16="http://schemas.microsoft.com/office/drawing/2014/main" id="{21F25DB2-1743-4DA8-95A1-121276E2CC80}"/>
              </a:ext>
            </a:extLst>
          </p:cNvPr>
          <p:cNvSpPr txBox="1"/>
          <p:nvPr/>
        </p:nvSpPr>
        <p:spPr>
          <a:xfrm>
            <a:off x="7543674" y="3491692"/>
            <a:ext cx="2308363" cy="369332"/>
          </a:xfrm>
          <a:prstGeom prst="rect">
            <a:avLst/>
          </a:prstGeom>
          <a:noFill/>
        </p:spPr>
        <p:txBody>
          <a:bodyPr wrap="square">
            <a:spAutoFit/>
          </a:bodyPr>
          <a:lstStyle/>
          <a:p>
            <a:pPr algn="ctr"/>
            <a:r>
              <a:rPr lang="en-US" altLang="zh-CN" b="1" dirty="0"/>
              <a:t>Discriminate validity</a:t>
            </a:r>
            <a:endParaRPr lang="zh-CN" altLang="en-US" b="1" dirty="0"/>
          </a:p>
        </p:txBody>
      </p:sp>
      <p:sp>
        <p:nvSpPr>
          <p:cNvPr id="31" name="文本框 30">
            <a:extLst>
              <a:ext uri="{FF2B5EF4-FFF2-40B4-BE49-F238E27FC236}">
                <a16:creationId xmlns:a16="http://schemas.microsoft.com/office/drawing/2014/main" id="{A665586F-009B-4CE0-B9FC-F1BB86E2A476}"/>
              </a:ext>
            </a:extLst>
          </p:cNvPr>
          <p:cNvSpPr txBox="1"/>
          <p:nvPr/>
        </p:nvSpPr>
        <p:spPr>
          <a:xfrm>
            <a:off x="1872884" y="5520219"/>
            <a:ext cx="2578110" cy="369332"/>
          </a:xfrm>
          <a:prstGeom prst="rect">
            <a:avLst/>
          </a:prstGeom>
          <a:noFill/>
        </p:spPr>
        <p:txBody>
          <a:bodyPr wrap="square">
            <a:spAutoFit/>
          </a:bodyPr>
          <a:lstStyle/>
          <a:p>
            <a:pPr algn="ctr"/>
            <a:r>
              <a:rPr lang="en-US" altLang="zh-CN" b="1" dirty="0"/>
              <a:t>Test-Retest reliability</a:t>
            </a:r>
            <a:endParaRPr lang="zh-CN" altLang="en-US" b="1" dirty="0"/>
          </a:p>
        </p:txBody>
      </p:sp>
      <p:sp>
        <p:nvSpPr>
          <p:cNvPr id="32" name="文本框 31">
            <a:extLst>
              <a:ext uri="{FF2B5EF4-FFF2-40B4-BE49-F238E27FC236}">
                <a16:creationId xmlns:a16="http://schemas.microsoft.com/office/drawing/2014/main" id="{1E20C6FA-C661-4F4E-80C9-ADBAB12001EE}"/>
              </a:ext>
            </a:extLst>
          </p:cNvPr>
          <p:cNvSpPr txBox="1"/>
          <p:nvPr/>
        </p:nvSpPr>
        <p:spPr>
          <a:xfrm>
            <a:off x="7642691" y="5347375"/>
            <a:ext cx="2578110" cy="369332"/>
          </a:xfrm>
          <a:prstGeom prst="rect">
            <a:avLst/>
          </a:prstGeom>
          <a:noFill/>
        </p:spPr>
        <p:txBody>
          <a:bodyPr wrap="square">
            <a:spAutoFit/>
          </a:bodyPr>
          <a:lstStyle/>
          <a:p>
            <a:pPr algn="ctr"/>
            <a:r>
              <a:rPr lang="en-US" altLang="zh-CN" b="1" dirty="0"/>
              <a:t>Inter-rater agreement</a:t>
            </a:r>
            <a:endParaRPr lang="zh-CN" altLang="en-US" b="1" dirty="0"/>
          </a:p>
        </p:txBody>
      </p:sp>
    </p:spTree>
    <p:extLst>
      <p:ext uri="{BB962C8B-B14F-4D97-AF65-F5344CB8AC3E}">
        <p14:creationId xmlns:p14="http://schemas.microsoft.com/office/powerpoint/2010/main" val="195244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1"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4AF11-99EA-4435-90E9-5C15B26B78BE}"/>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1739B3BF-D06A-4731-AB0A-1FF440AE252B}"/>
              </a:ext>
            </a:extLst>
          </p:cNvPr>
          <p:cNvSpPr>
            <a:spLocks noGrp="1"/>
          </p:cNvSpPr>
          <p:nvPr>
            <p:ph idx="1"/>
          </p:nvPr>
        </p:nvSpPr>
        <p:spPr/>
        <p:txBody>
          <a:bodyPr/>
          <a:lstStyle/>
          <a:p>
            <a:r>
              <a:rPr lang="en-US" altLang="zh-CN" dirty="0"/>
              <a:t>Basics on Personality Theory</a:t>
            </a:r>
          </a:p>
          <a:p>
            <a:r>
              <a:rPr lang="en-US" altLang="zh-CN" dirty="0"/>
              <a:t>Validity of Personality Tests</a:t>
            </a:r>
          </a:p>
          <a:p>
            <a:pPr lvl="1"/>
            <a:r>
              <a:rPr lang="en-US" altLang="zh-CN" sz="2400" dirty="0"/>
              <a:t>Test-Retest reliability; Inter-rater Agreement</a:t>
            </a:r>
          </a:p>
          <a:p>
            <a:pPr lvl="2"/>
            <a:r>
              <a:rPr lang="en-US" altLang="zh-CN" dirty="0"/>
              <a:t>Intra/Inter raters</a:t>
            </a:r>
          </a:p>
          <a:p>
            <a:pPr lvl="1"/>
            <a:r>
              <a:rPr lang="en-US" altLang="zh-CN" dirty="0"/>
              <a:t>Internal Consistency; D</a:t>
            </a:r>
            <a:r>
              <a:rPr lang="en-US" altLang="zh-CN" sz="2400" dirty="0"/>
              <a:t>iscriminate Validity</a:t>
            </a:r>
          </a:p>
          <a:p>
            <a:pPr lvl="2"/>
            <a:r>
              <a:rPr lang="en-US" altLang="zh-CN" dirty="0"/>
              <a:t>Intra/Inter concepts</a:t>
            </a:r>
          </a:p>
          <a:p>
            <a:pPr lvl="1"/>
            <a:endParaRPr lang="en-US" altLang="zh-CN" b="1" dirty="0"/>
          </a:p>
          <a:p>
            <a:r>
              <a:rPr lang="en-US" altLang="zh-CN" b="1" dirty="0"/>
              <a:t>Massive Prediction of Personality and Its Application</a:t>
            </a:r>
          </a:p>
        </p:txBody>
      </p:sp>
      <p:sp>
        <p:nvSpPr>
          <p:cNvPr id="4" name="灯片编号占位符 3">
            <a:extLst>
              <a:ext uri="{FF2B5EF4-FFF2-40B4-BE49-F238E27FC236}">
                <a16:creationId xmlns:a16="http://schemas.microsoft.com/office/drawing/2014/main" id="{65F61832-7380-4E75-85C5-5FFF20DF5F82}"/>
              </a:ext>
            </a:extLst>
          </p:cNvPr>
          <p:cNvSpPr>
            <a:spLocks noGrp="1"/>
          </p:cNvSpPr>
          <p:nvPr>
            <p:ph type="sldNum" sz="quarter" idx="12"/>
          </p:nvPr>
        </p:nvSpPr>
        <p:spPr/>
        <p:txBody>
          <a:bodyPr/>
          <a:lstStyle/>
          <a:p>
            <a:fld id="{C3069F0A-78AB-4749-988E-AE43228F12E3}" type="slidenum">
              <a:rPr lang="zh-CN" altLang="en-US" smtClean="0"/>
              <a:pPr/>
              <a:t>26</a:t>
            </a:fld>
            <a:r>
              <a:rPr lang="en-US" altLang="zh-CN"/>
              <a:t>/38</a:t>
            </a:r>
            <a:endParaRPr lang="zh-CN" altLang="en-US" dirty="0"/>
          </a:p>
        </p:txBody>
      </p:sp>
    </p:spTree>
    <p:extLst>
      <p:ext uri="{BB962C8B-B14F-4D97-AF65-F5344CB8AC3E}">
        <p14:creationId xmlns:p14="http://schemas.microsoft.com/office/powerpoint/2010/main" val="2126888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652F6-D3EF-4485-A3D8-0656BE69BE8A}"/>
              </a:ext>
            </a:extLst>
          </p:cNvPr>
          <p:cNvSpPr>
            <a:spLocks noGrp="1"/>
          </p:cNvSpPr>
          <p:nvPr>
            <p:ph type="title"/>
          </p:nvPr>
        </p:nvSpPr>
        <p:spPr/>
        <p:txBody>
          <a:bodyPr/>
          <a:lstStyle/>
          <a:p>
            <a:r>
              <a:rPr lang="en-US" altLang="zh-CN" dirty="0"/>
              <a:t>Limitations of Questionnaires</a:t>
            </a:r>
            <a:endParaRPr lang="zh-CN" altLang="en-US" dirty="0"/>
          </a:p>
        </p:txBody>
      </p:sp>
      <p:sp>
        <p:nvSpPr>
          <p:cNvPr id="3" name="内容占位符 2">
            <a:extLst>
              <a:ext uri="{FF2B5EF4-FFF2-40B4-BE49-F238E27FC236}">
                <a16:creationId xmlns:a16="http://schemas.microsoft.com/office/drawing/2014/main" id="{9F30B3C8-236B-4A20-ABE7-87FB8FDC04C8}"/>
              </a:ext>
            </a:extLst>
          </p:cNvPr>
          <p:cNvSpPr>
            <a:spLocks noGrp="1"/>
          </p:cNvSpPr>
          <p:nvPr>
            <p:ph idx="1"/>
          </p:nvPr>
        </p:nvSpPr>
        <p:spPr/>
        <p:txBody>
          <a:bodyPr/>
          <a:lstStyle/>
          <a:p>
            <a:r>
              <a:rPr lang="en-US" altLang="zh-CN" dirty="0"/>
              <a:t>Inconvenience</a:t>
            </a:r>
          </a:p>
          <a:p>
            <a:r>
              <a:rPr lang="en-US" altLang="zh-CN" dirty="0"/>
              <a:t>Self-bias, dishonesty (</a:t>
            </a:r>
            <a:r>
              <a:rPr lang="zh-CN" altLang="en-US" dirty="0"/>
              <a:t>自我报告偏差</a:t>
            </a:r>
            <a:r>
              <a:rPr lang="en-US" altLang="zh-CN" dirty="0"/>
              <a:t>)</a:t>
            </a:r>
          </a:p>
          <a:p>
            <a:pPr lvl="1"/>
            <a:r>
              <a:rPr lang="en-US" altLang="zh-CN" dirty="0"/>
              <a:t>Give false response at undesired characteristics like “I tend to be lazy”</a:t>
            </a:r>
          </a:p>
          <a:p>
            <a:r>
              <a:rPr lang="en-US" altLang="zh-CN" dirty="0"/>
              <a:t>Reference-Group Effect</a:t>
            </a:r>
          </a:p>
          <a:p>
            <a:pPr lvl="1"/>
            <a:r>
              <a:rPr lang="en-US" altLang="zh-CN" dirty="0"/>
              <a:t>An introvert engineer might think he is extravert if he is surrounded by a group of even more introvert engineer friends</a:t>
            </a:r>
          </a:p>
          <a:p>
            <a:endParaRPr lang="zh-CN" altLang="en-US" dirty="0"/>
          </a:p>
        </p:txBody>
      </p:sp>
      <p:sp>
        <p:nvSpPr>
          <p:cNvPr id="5" name="灯片编号占位符 4">
            <a:extLst>
              <a:ext uri="{FF2B5EF4-FFF2-40B4-BE49-F238E27FC236}">
                <a16:creationId xmlns:a16="http://schemas.microsoft.com/office/drawing/2014/main" id="{43CCF7B1-D95A-4D2F-A862-FCC6BD5D4C87}"/>
              </a:ext>
            </a:extLst>
          </p:cNvPr>
          <p:cNvSpPr>
            <a:spLocks noGrp="1"/>
          </p:cNvSpPr>
          <p:nvPr>
            <p:ph type="sldNum" sz="quarter" idx="12"/>
          </p:nvPr>
        </p:nvSpPr>
        <p:spPr/>
        <p:txBody>
          <a:bodyPr/>
          <a:lstStyle/>
          <a:p>
            <a:fld id="{C3069F0A-78AB-4749-988E-AE43228F12E3}" type="slidenum">
              <a:rPr lang="zh-CN" altLang="en-US" smtClean="0"/>
              <a:pPr/>
              <a:t>27</a:t>
            </a:fld>
            <a:r>
              <a:rPr lang="en-US" altLang="zh-CN"/>
              <a:t>/38</a:t>
            </a:r>
            <a:endParaRPr lang="zh-CN" altLang="en-US" dirty="0"/>
          </a:p>
        </p:txBody>
      </p:sp>
    </p:spTree>
    <p:extLst>
      <p:ext uri="{BB962C8B-B14F-4D97-AF65-F5344CB8AC3E}">
        <p14:creationId xmlns:p14="http://schemas.microsoft.com/office/powerpoint/2010/main" val="423563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9B074-50E7-4D9C-A9E3-95182650DE27}"/>
              </a:ext>
            </a:extLst>
          </p:cNvPr>
          <p:cNvSpPr>
            <a:spLocks noGrp="1"/>
          </p:cNvSpPr>
          <p:nvPr>
            <p:ph type="title"/>
          </p:nvPr>
        </p:nvSpPr>
        <p:spPr/>
        <p:txBody>
          <a:bodyPr/>
          <a:lstStyle/>
          <a:p>
            <a:r>
              <a:rPr lang="en-US" altLang="zh-CN" dirty="0"/>
              <a:t>Automatic Personality Recognition</a:t>
            </a:r>
            <a:endParaRPr lang="zh-CN" altLang="en-US" dirty="0"/>
          </a:p>
        </p:txBody>
      </p:sp>
      <p:sp>
        <p:nvSpPr>
          <p:cNvPr id="3" name="内容占位符 2">
            <a:extLst>
              <a:ext uri="{FF2B5EF4-FFF2-40B4-BE49-F238E27FC236}">
                <a16:creationId xmlns:a16="http://schemas.microsoft.com/office/drawing/2014/main" id="{13D2FF8B-5AF7-4419-B33F-97165CB247D4}"/>
              </a:ext>
            </a:extLst>
          </p:cNvPr>
          <p:cNvSpPr>
            <a:spLocks noGrp="1"/>
          </p:cNvSpPr>
          <p:nvPr>
            <p:ph idx="1"/>
          </p:nvPr>
        </p:nvSpPr>
        <p:spPr/>
        <p:txBody>
          <a:bodyPr/>
          <a:lstStyle/>
          <a:p>
            <a:r>
              <a:rPr lang="en-US" altLang="zh-CN" dirty="0"/>
              <a:t>Predict Personality from text, multimedia, behaviors of a user</a:t>
            </a:r>
          </a:p>
          <a:p>
            <a:r>
              <a:rPr lang="en-US" altLang="zh-CN" dirty="0"/>
              <a:t>Advantage</a:t>
            </a:r>
          </a:p>
          <a:p>
            <a:pPr lvl="1"/>
            <a:r>
              <a:rPr lang="en-US" altLang="zh-CN" dirty="0"/>
              <a:t>Objective</a:t>
            </a:r>
          </a:p>
          <a:p>
            <a:pPr lvl="1"/>
            <a:r>
              <a:rPr lang="en-US" altLang="zh-CN" dirty="0"/>
              <a:t>Scalable</a:t>
            </a:r>
          </a:p>
          <a:p>
            <a:r>
              <a:rPr lang="en-US" altLang="zh-CN" dirty="0"/>
              <a:t>Approach: Machine Learning</a:t>
            </a:r>
            <a:endParaRPr lang="zh-CN" altLang="en-US" dirty="0"/>
          </a:p>
        </p:txBody>
      </p:sp>
      <p:sp>
        <p:nvSpPr>
          <p:cNvPr id="5" name="灯片编号占位符 4">
            <a:extLst>
              <a:ext uri="{FF2B5EF4-FFF2-40B4-BE49-F238E27FC236}">
                <a16:creationId xmlns:a16="http://schemas.microsoft.com/office/drawing/2014/main" id="{108E50DB-5242-4231-8A8C-5E87A69053D6}"/>
              </a:ext>
            </a:extLst>
          </p:cNvPr>
          <p:cNvSpPr>
            <a:spLocks noGrp="1"/>
          </p:cNvSpPr>
          <p:nvPr>
            <p:ph type="sldNum" sz="quarter" idx="12"/>
          </p:nvPr>
        </p:nvSpPr>
        <p:spPr/>
        <p:txBody>
          <a:bodyPr/>
          <a:lstStyle/>
          <a:p>
            <a:fld id="{C3069F0A-78AB-4749-988E-AE43228F12E3}" type="slidenum">
              <a:rPr lang="zh-CN" altLang="en-US" smtClean="0"/>
              <a:pPr/>
              <a:t>28</a:t>
            </a:fld>
            <a:r>
              <a:rPr lang="en-US" altLang="zh-CN"/>
              <a:t>/38</a:t>
            </a:r>
            <a:endParaRPr lang="zh-CN" altLang="en-US" dirty="0"/>
          </a:p>
        </p:txBody>
      </p:sp>
    </p:spTree>
    <p:extLst>
      <p:ext uri="{BB962C8B-B14F-4D97-AF65-F5344CB8AC3E}">
        <p14:creationId xmlns:p14="http://schemas.microsoft.com/office/powerpoint/2010/main" val="79999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A6BCDA0-CDFD-4B1B-9272-CA102A8541AA}"/>
              </a:ext>
            </a:extLst>
          </p:cNvPr>
          <p:cNvPicPr>
            <a:picLocks noChangeAspect="1"/>
          </p:cNvPicPr>
          <p:nvPr/>
        </p:nvPicPr>
        <p:blipFill>
          <a:blip r:embed="rId3"/>
          <a:stretch>
            <a:fillRect/>
          </a:stretch>
        </p:blipFill>
        <p:spPr>
          <a:xfrm>
            <a:off x="0" y="1070528"/>
            <a:ext cx="12192000" cy="3849682"/>
          </a:xfrm>
          <a:prstGeom prst="rect">
            <a:avLst/>
          </a:prstGeom>
        </p:spPr>
      </p:pic>
      <p:sp>
        <p:nvSpPr>
          <p:cNvPr id="2" name="灯片编号占位符 1">
            <a:extLst>
              <a:ext uri="{FF2B5EF4-FFF2-40B4-BE49-F238E27FC236}">
                <a16:creationId xmlns:a16="http://schemas.microsoft.com/office/drawing/2014/main" id="{01C14C89-2265-48FF-ACC1-38B4874B0708}"/>
              </a:ext>
            </a:extLst>
          </p:cNvPr>
          <p:cNvSpPr>
            <a:spLocks noGrp="1"/>
          </p:cNvSpPr>
          <p:nvPr>
            <p:ph type="sldNum" sz="quarter" idx="12"/>
          </p:nvPr>
        </p:nvSpPr>
        <p:spPr/>
        <p:txBody>
          <a:bodyPr/>
          <a:lstStyle/>
          <a:p>
            <a:fld id="{C3069F0A-78AB-4749-988E-AE43228F12E3}" type="slidenum">
              <a:rPr lang="zh-CN" altLang="en-US" smtClean="0"/>
              <a:pPr/>
              <a:t>29</a:t>
            </a:fld>
            <a:r>
              <a:rPr lang="en-US" altLang="zh-CN"/>
              <a:t>/38</a:t>
            </a:r>
            <a:endParaRPr lang="zh-CN" altLang="en-US" dirty="0"/>
          </a:p>
        </p:txBody>
      </p:sp>
    </p:spTree>
    <p:extLst>
      <p:ext uri="{BB962C8B-B14F-4D97-AF65-F5344CB8AC3E}">
        <p14:creationId xmlns:p14="http://schemas.microsoft.com/office/powerpoint/2010/main" val="400756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4AF11-99EA-4435-90E9-5C15B26B78BE}"/>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1739B3BF-D06A-4731-AB0A-1FF440AE252B}"/>
              </a:ext>
            </a:extLst>
          </p:cNvPr>
          <p:cNvSpPr>
            <a:spLocks noGrp="1"/>
          </p:cNvSpPr>
          <p:nvPr>
            <p:ph idx="1"/>
          </p:nvPr>
        </p:nvSpPr>
        <p:spPr/>
        <p:txBody>
          <a:bodyPr/>
          <a:lstStyle/>
          <a:p>
            <a:r>
              <a:rPr lang="en-US" altLang="zh-CN" b="1" dirty="0"/>
              <a:t>Basics on Personality Theory</a:t>
            </a:r>
          </a:p>
          <a:p>
            <a:pPr lvl="1"/>
            <a:r>
              <a:rPr lang="en-US" altLang="zh-CN" dirty="0"/>
              <a:t>Psychology</a:t>
            </a:r>
          </a:p>
          <a:p>
            <a:r>
              <a:rPr lang="en-US" altLang="zh-CN" dirty="0"/>
              <a:t>Validity of Personality Tests</a:t>
            </a:r>
          </a:p>
          <a:p>
            <a:pPr lvl="1"/>
            <a:r>
              <a:rPr lang="en-US" altLang="zh-CN" dirty="0"/>
              <a:t>Psychometrics / Statistics</a:t>
            </a:r>
          </a:p>
          <a:p>
            <a:r>
              <a:rPr lang="en-US" altLang="zh-CN" dirty="0"/>
              <a:t>Massive Prediction of Personality and Its Application</a:t>
            </a:r>
          </a:p>
          <a:p>
            <a:pPr lvl="1"/>
            <a:r>
              <a:rPr lang="en-US" altLang="zh-CN" dirty="0"/>
              <a:t>Machine Learning</a:t>
            </a:r>
            <a:endParaRPr lang="zh-CN" altLang="en-US" dirty="0"/>
          </a:p>
        </p:txBody>
      </p:sp>
      <p:sp>
        <p:nvSpPr>
          <p:cNvPr id="4" name="灯片编号占位符 3">
            <a:extLst>
              <a:ext uri="{FF2B5EF4-FFF2-40B4-BE49-F238E27FC236}">
                <a16:creationId xmlns:a16="http://schemas.microsoft.com/office/drawing/2014/main" id="{3A88A546-4CCA-4EF5-8B84-A931B0069EAC}"/>
              </a:ext>
            </a:extLst>
          </p:cNvPr>
          <p:cNvSpPr>
            <a:spLocks noGrp="1"/>
          </p:cNvSpPr>
          <p:nvPr>
            <p:ph type="sldNum" sz="quarter" idx="12"/>
          </p:nvPr>
        </p:nvSpPr>
        <p:spPr/>
        <p:txBody>
          <a:bodyPr/>
          <a:lstStyle/>
          <a:p>
            <a:fld id="{C3069F0A-78AB-4749-988E-AE43228F12E3}" type="slidenum">
              <a:rPr lang="zh-CN" altLang="en-US" smtClean="0"/>
              <a:pPr/>
              <a:t>3</a:t>
            </a:fld>
            <a:r>
              <a:rPr lang="en-US" altLang="zh-CN"/>
              <a:t>/38</a:t>
            </a:r>
            <a:endParaRPr lang="zh-CN" altLang="en-US" dirty="0"/>
          </a:p>
        </p:txBody>
      </p:sp>
    </p:spTree>
    <p:extLst>
      <p:ext uri="{BB962C8B-B14F-4D97-AF65-F5344CB8AC3E}">
        <p14:creationId xmlns:p14="http://schemas.microsoft.com/office/powerpoint/2010/main" val="2453186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E3223-AA38-44FD-A297-C9C84250A2D9}"/>
              </a:ext>
            </a:extLst>
          </p:cNvPr>
          <p:cNvSpPr>
            <a:spLocks noGrp="1"/>
          </p:cNvSpPr>
          <p:nvPr>
            <p:ph type="title"/>
          </p:nvPr>
        </p:nvSpPr>
        <p:spPr/>
        <p:txBody>
          <a:bodyPr/>
          <a:lstStyle/>
          <a:p>
            <a:r>
              <a:rPr lang="en-US" altLang="zh-CN" dirty="0"/>
              <a:t>Which one do you prefer?</a:t>
            </a:r>
            <a:endParaRPr lang="zh-CN" altLang="en-US" dirty="0"/>
          </a:p>
        </p:txBody>
      </p:sp>
      <p:pic>
        <p:nvPicPr>
          <p:cNvPr id="5" name="内容占位符 4">
            <a:extLst>
              <a:ext uri="{FF2B5EF4-FFF2-40B4-BE49-F238E27FC236}">
                <a16:creationId xmlns:a16="http://schemas.microsoft.com/office/drawing/2014/main" id="{678C60F4-A046-4E84-8C3B-FF32C5E71C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94327"/>
            <a:ext cx="7049013" cy="4180229"/>
          </a:xfrm>
        </p:spPr>
      </p:pic>
      <p:pic>
        <p:nvPicPr>
          <p:cNvPr id="4" name="图片 3">
            <a:extLst>
              <a:ext uri="{FF2B5EF4-FFF2-40B4-BE49-F238E27FC236}">
                <a16:creationId xmlns:a16="http://schemas.microsoft.com/office/drawing/2014/main" id="{41C7E23C-D138-4835-BC57-2C3FDE5E18D0}"/>
              </a:ext>
            </a:extLst>
          </p:cNvPr>
          <p:cNvPicPr>
            <a:picLocks noChangeAspect="1"/>
          </p:cNvPicPr>
          <p:nvPr/>
        </p:nvPicPr>
        <p:blipFill rotWithShape="1">
          <a:blip r:embed="rId4">
            <a:extLst>
              <a:ext uri="{28A0092B-C50C-407E-A947-70E740481C1C}">
                <a14:useLocalDpi xmlns:a14="http://schemas.microsoft.com/office/drawing/2010/main" val="0"/>
              </a:ext>
            </a:extLst>
          </a:blip>
          <a:srcRect l="9664" t="10808" r="10696" b="10519"/>
          <a:stretch/>
        </p:blipFill>
        <p:spPr>
          <a:xfrm>
            <a:off x="8069344" y="2166085"/>
            <a:ext cx="3883844" cy="3836711"/>
          </a:xfrm>
          <a:prstGeom prst="rect">
            <a:avLst/>
          </a:prstGeom>
        </p:spPr>
      </p:pic>
      <p:sp>
        <p:nvSpPr>
          <p:cNvPr id="3" name="灯片编号占位符 2">
            <a:extLst>
              <a:ext uri="{FF2B5EF4-FFF2-40B4-BE49-F238E27FC236}">
                <a16:creationId xmlns:a16="http://schemas.microsoft.com/office/drawing/2014/main" id="{CC65969B-9C8F-4F75-80C4-CAEA0CD03701}"/>
              </a:ext>
            </a:extLst>
          </p:cNvPr>
          <p:cNvSpPr>
            <a:spLocks noGrp="1"/>
          </p:cNvSpPr>
          <p:nvPr>
            <p:ph type="sldNum" sz="quarter" idx="12"/>
          </p:nvPr>
        </p:nvSpPr>
        <p:spPr/>
        <p:txBody>
          <a:bodyPr/>
          <a:lstStyle/>
          <a:p>
            <a:fld id="{C3069F0A-78AB-4749-988E-AE43228F12E3}" type="slidenum">
              <a:rPr lang="zh-CN" altLang="en-US" smtClean="0"/>
              <a:pPr/>
              <a:t>30</a:t>
            </a:fld>
            <a:r>
              <a:rPr lang="en-US" altLang="zh-CN"/>
              <a:t>/38</a:t>
            </a:r>
            <a:endParaRPr lang="zh-CN" altLang="en-US" dirty="0"/>
          </a:p>
        </p:txBody>
      </p:sp>
    </p:spTree>
    <p:extLst>
      <p:ext uri="{BB962C8B-B14F-4D97-AF65-F5344CB8AC3E}">
        <p14:creationId xmlns:p14="http://schemas.microsoft.com/office/powerpoint/2010/main" val="1797353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3CB7-5513-4D93-9E0D-A6B36D525C17}"/>
              </a:ext>
            </a:extLst>
          </p:cNvPr>
          <p:cNvSpPr>
            <a:spLocks noGrp="1"/>
          </p:cNvSpPr>
          <p:nvPr>
            <p:ph type="title"/>
          </p:nvPr>
        </p:nvSpPr>
        <p:spPr/>
        <p:txBody>
          <a:bodyPr/>
          <a:lstStyle/>
          <a:p>
            <a:r>
              <a:rPr lang="en-US" altLang="zh-CN" dirty="0"/>
              <a:t>Personality Prediction</a:t>
            </a:r>
            <a:endParaRPr lang="zh-CN" altLang="en-US" dirty="0"/>
          </a:p>
        </p:txBody>
      </p:sp>
      <p:sp>
        <p:nvSpPr>
          <p:cNvPr id="3" name="内容占位符 2">
            <a:extLst>
              <a:ext uri="{FF2B5EF4-FFF2-40B4-BE49-F238E27FC236}">
                <a16:creationId xmlns:a16="http://schemas.microsoft.com/office/drawing/2014/main" id="{7B20F8FF-CA11-426D-BC19-E0E9E861F311}"/>
              </a:ext>
            </a:extLst>
          </p:cNvPr>
          <p:cNvSpPr>
            <a:spLocks noGrp="1"/>
          </p:cNvSpPr>
          <p:nvPr>
            <p:ph idx="1"/>
          </p:nvPr>
        </p:nvSpPr>
        <p:spPr>
          <a:xfrm>
            <a:off x="838200" y="1825625"/>
            <a:ext cx="10515600" cy="4895850"/>
          </a:xfrm>
        </p:spPr>
        <p:txBody>
          <a:bodyPr>
            <a:normAutofit/>
          </a:bodyPr>
          <a:lstStyle/>
          <a:p>
            <a:r>
              <a:rPr lang="en-US" altLang="zh-CN" dirty="0"/>
              <a:t>Participants: 447 people recruited from crowdsourcing platform</a:t>
            </a:r>
          </a:p>
          <a:p>
            <a:r>
              <a:rPr lang="en-US" altLang="zh-CN" dirty="0"/>
              <a:t>Label: Answer the 44-question version of the Big Five Inventory personality test (BFI-44)</a:t>
            </a:r>
          </a:p>
          <a:p>
            <a:pPr lvl="1"/>
            <a:r>
              <a:rPr lang="en-US" altLang="zh-CN" dirty="0"/>
              <a:t>Change Score into Class (High/Low) according to 70/30 percentile</a:t>
            </a:r>
          </a:p>
          <a:p>
            <a:r>
              <a:rPr lang="en-US" altLang="zh-CN" dirty="0"/>
              <a:t>Model: LR, XGBoost</a:t>
            </a:r>
          </a:p>
          <a:p>
            <a:r>
              <a:rPr lang="en-US" altLang="zh-CN" dirty="0"/>
              <a:t>Feature set: </a:t>
            </a:r>
          </a:p>
          <a:p>
            <a:pPr lvl="1"/>
            <a:r>
              <a:rPr lang="en-US" altLang="zh-CN" dirty="0"/>
              <a:t>Purchase History</a:t>
            </a:r>
          </a:p>
          <a:p>
            <a:pPr lvl="1"/>
            <a:r>
              <a:rPr lang="en-US" altLang="zh-CN" dirty="0"/>
              <a:t>Product price statistics</a:t>
            </a:r>
          </a:p>
          <a:p>
            <a:pPr lvl="1"/>
            <a:r>
              <a:rPr lang="en-US" altLang="zh-CN" dirty="0"/>
              <a:t>Temporal patterns</a:t>
            </a:r>
          </a:p>
          <a:p>
            <a:pPr lvl="1"/>
            <a:r>
              <a:rPr lang="en-US" altLang="zh-CN" dirty="0"/>
              <a:t>Product category distribution</a:t>
            </a:r>
          </a:p>
          <a:p>
            <a:pPr lvl="1"/>
            <a:r>
              <a:rPr lang="en-US" altLang="zh-CN" dirty="0"/>
              <a:t>Title of purchased products</a:t>
            </a:r>
          </a:p>
        </p:txBody>
      </p:sp>
      <p:sp>
        <p:nvSpPr>
          <p:cNvPr id="4" name="灯片编号占位符 3">
            <a:extLst>
              <a:ext uri="{FF2B5EF4-FFF2-40B4-BE49-F238E27FC236}">
                <a16:creationId xmlns:a16="http://schemas.microsoft.com/office/drawing/2014/main" id="{45A3C451-71F5-49A8-B92A-A54BC3F7A4E3}"/>
              </a:ext>
            </a:extLst>
          </p:cNvPr>
          <p:cNvSpPr>
            <a:spLocks noGrp="1"/>
          </p:cNvSpPr>
          <p:nvPr>
            <p:ph type="sldNum" sz="quarter" idx="12"/>
          </p:nvPr>
        </p:nvSpPr>
        <p:spPr/>
        <p:txBody>
          <a:bodyPr/>
          <a:lstStyle/>
          <a:p>
            <a:fld id="{C3069F0A-78AB-4749-988E-AE43228F12E3}" type="slidenum">
              <a:rPr lang="zh-CN" altLang="en-US" smtClean="0"/>
              <a:pPr/>
              <a:t>31</a:t>
            </a:fld>
            <a:r>
              <a:rPr lang="en-US" altLang="zh-CN"/>
              <a:t>/38</a:t>
            </a:r>
            <a:endParaRPr lang="zh-CN" altLang="en-US" dirty="0"/>
          </a:p>
        </p:txBody>
      </p:sp>
    </p:spTree>
    <p:extLst>
      <p:ext uri="{BB962C8B-B14F-4D97-AF65-F5344CB8AC3E}">
        <p14:creationId xmlns:p14="http://schemas.microsoft.com/office/powerpoint/2010/main" val="408376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2F68B-9173-4076-AFD3-4187776F16E8}"/>
              </a:ext>
            </a:extLst>
          </p:cNvPr>
          <p:cNvSpPr>
            <a:spLocks noGrp="1"/>
          </p:cNvSpPr>
          <p:nvPr>
            <p:ph type="title"/>
          </p:nvPr>
        </p:nvSpPr>
        <p:spPr/>
        <p:txBody>
          <a:bodyPr/>
          <a:lstStyle/>
          <a:p>
            <a:r>
              <a:rPr lang="en-US" altLang="zh-CN" dirty="0"/>
              <a:t>Personality Prediction (Results)</a:t>
            </a:r>
            <a:endParaRPr lang="zh-CN" altLang="en-US" dirty="0"/>
          </a:p>
        </p:txBody>
      </p:sp>
      <p:sp>
        <p:nvSpPr>
          <p:cNvPr id="3" name="内容占位符 2">
            <a:extLst>
              <a:ext uri="{FF2B5EF4-FFF2-40B4-BE49-F238E27FC236}">
                <a16:creationId xmlns:a16="http://schemas.microsoft.com/office/drawing/2014/main" id="{18E2CDCD-9445-4775-9A1B-5C4D2EEDABB1}"/>
              </a:ext>
            </a:extLst>
          </p:cNvPr>
          <p:cNvSpPr>
            <a:spLocks noGrp="1"/>
          </p:cNvSpPr>
          <p:nvPr>
            <p:ph idx="1"/>
          </p:nvPr>
        </p:nvSpPr>
        <p:spPr/>
        <p:txBody>
          <a:bodyPr/>
          <a:lstStyle/>
          <a:p>
            <a:r>
              <a:rPr lang="en-US" altLang="zh-CN" dirty="0"/>
              <a:t>Typical personality inclination (High/Low) can be relatively accurately predicted from e-commerce behaviors</a:t>
            </a:r>
            <a:endParaRPr lang="zh-CN" altLang="en-US" dirty="0"/>
          </a:p>
        </p:txBody>
      </p:sp>
      <p:pic>
        <p:nvPicPr>
          <p:cNvPr id="5" name="图片 4">
            <a:extLst>
              <a:ext uri="{FF2B5EF4-FFF2-40B4-BE49-F238E27FC236}">
                <a16:creationId xmlns:a16="http://schemas.microsoft.com/office/drawing/2014/main" id="{0E1611CD-5D46-404F-9D76-710F7EAAA632}"/>
              </a:ext>
            </a:extLst>
          </p:cNvPr>
          <p:cNvPicPr>
            <a:picLocks noChangeAspect="1"/>
          </p:cNvPicPr>
          <p:nvPr/>
        </p:nvPicPr>
        <p:blipFill>
          <a:blip r:embed="rId2"/>
          <a:stretch>
            <a:fillRect/>
          </a:stretch>
        </p:blipFill>
        <p:spPr>
          <a:xfrm>
            <a:off x="2573575" y="2862496"/>
            <a:ext cx="7044850" cy="3136577"/>
          </a:xfrm>
          <a:prstGeom prst="rect">
            <a:avLst/>
          </a:prstGeom>
        </p:spPr>
      </p:pic>
      <p:sp>
        <p:nvSpPr>
          <p:cNvPr id="4" name="灯片编号占位符 3">
            <a:extLst>
              <a:ext uri="{FF2B5EF4-FFF2-40B4-BE49-F238E27FC236}">
                <a16:creationId xmlns:a16="http://schemas.microsoft.com/office/drawing/2014/main" id="{C9E49AD0-32CF-4039-9ACE-A453213CEF86}"/>
              </a:ext>
            </a:extLst>
          </p:cNvPr>
          <p:cNvSpPr>
            <a:spLocks noGrp="1"/>
          </p:cNvSpPr>
          <p:nvPr>
            <p:ph type="sldNum" sz="quarter" idx="12"/>
          </p:nvPr>
        </p:nvSpPr>
        <p:spPr/>
        <p:txBody>
          <a:bodyPr/>
          <a:lstStyle/>
          <a:p>
            <a:fld id="{C3069F0A-78AB-4749-988E-AE43228F12E3}" type="slidenum">
              <a:rPr lang="zh-CN" altLang="en-US" smtClean="0"/>
              <a:pPr/>
              <a:t>32</a:t>
            </a:fld>
            <a:r>
              <a:rPr lang="en-US" altLang="zh-CN"/>
              <a:t>/38</a:t>
            </a:r>
            <a:endParaRPr lang="zh-CN" altLang="en-US" dirty="0"/>
          </a:p>
        </p:txBody>
      </p:sp>
    </p:spTree>
    <p:extLst>
      <p:ext uri="{BB962C8B-B14F-4D97-AF65-F5344CB8AC3E}">
        <p14:creationId xmlns:p14="http://schemas.microsoft.com/office/powerpoint/2010/main" val="4026853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090CA-16AD-4E7E-9AA5-CD2C9C192F68}"/>
              </a:ext>
            </a:extLst>
          </p:cNvPr>
          <p:cNvSpPr>
            <a:spLocks noGrp="1"/>
          </p:cNvSpPr>
          <p:nvPr>
            <p:ph type="title"/>
          </p:nvPr>
        </p:nvSpPr>
        <p:spPr/>
        <p:txBody>
          <a:bodyPr/>
          <a:lstStyle/>
          <a:p>
            <a:r>
              <a:rPr lang="en-US" altLang="zh-CN" dirty="0"/>
              <a:t>Personality-Distinctive Terms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FFB4B8-B271-4DD1-B932-A28F1EE5F645}"/>
                  </a:ext>
                </a:extLst>
              </p:cNvPr>
              <p:cNvSpPr>
                <a:spLocks noGrp="1"/>
              </p:cNvSpPr>
              <p:nvPr>
                <p:ph idx="1"/>
              </p:nvPr>
            </p:nvSpPr>
            <p:spPr/>
            <p:txBody>
              <a:bodyPr/>
              <a:lstStyle/>
              <a:p>
                <a:r>
                  <a:rPr lang="en-US" altLang="zh-CN" dirty="0"/>
                  <a:t>Distance measure: KL divergence</a:t>
                </a:r>
              </a:p>
              <a:p>
                <a:r>
                  <a:rPr lang="en-US" altLang="zh-CN" dirty="0"/>
                  <a:t>The contribution of word </a:t>
                </a:r>
                <a:r>
                  <a:rPr lang="en-US" altLang="zh-CN" i="1" dirty="0">
                    <a:latin typeface="Cambria Math" panose="02040503050406030204" pitchFamily="18" charset="0"/>
                  </a:rPr>
                  <a:t>w</a:t>
                </a:r>
                <a:r>
                  <a:rPr lang="en-US" altLang="zh-CN" dirty="0"/>
                  <a:t>  on trait </a:t>
                </a:r>
                <a:r>
                  <a:rPr lang="en-US" altLang="zh-CN" i="1" dirty="0">
                    <a:latin typeface="Cambria Math" panose="02040503050406030204" pitchFamily="18" charset="0"/>
                  </a:rPr>
                  <a:t>T</a:t>
                </a:r>
                <a:r>
                  <a:rPr lang="en-US" altLang="zh-CN" dirty="0"/>
                  <a:t>  across polarity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oMath>
                </a14:m>
                <a:endParaRPr lang="en-US" altLang="zh-CN" i="1" dirty="0">
                  <a:latin typeface="Cambria Math" panose="02040503050406030204" pitchFamily="18" charset="0"/>
                </a:endParaRPr>
              </a:p>
              <a:p>
                <a:pPr marL="0" indent="0" algn="ctr">
                  <a:buNone/>
                </a:pP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𝑤𝑐</m:t>
                        </m:r>
                      </m:e>
                      <m:sub>
                        <m:r>
                          <a:rPr lang="en-US" altLang="zh-CN" b="0" i="1" smtClean="0">
                            <a:latin typeface="Cambria Math" panose="02040503050406030204" pitchFamily="18" charset="0"/>
                          </a:rPr>
                          <m:t>𝑇</m:t>
                        </m:r>
                      </m:sub>
                      <m:sup>
                        <m:r>
                          <a:rPr lang="en-US" altLang="zh-CN" b="0" i="1" smtClean="0">
                            <a:latin typeface="Cambria Math" panose="02040503050406030204" pitchFamily="18" charset="0"/>
                          </a:rPr>
                          <m:t>𝑝</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oMath>
                </a14:m>
                <a:r>
                  <a:rPr lang="en-US" altLang="zh-CN" b="0"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𝑑𝑓</m:t>
                        </m:r>
                      </m:e>
                      <m:sub>
                        <m:r>
                          <a:rPr lang="en-US" altLang="zh-CN" b="0" i="1" smtClean="0">
                            <a:latin typeface="Cambria Math" panose="02040503050406030204" pitchFamily="18" charset="0"/>
                          </a:rPr>
                          <m:t>𝑇</m:t>
                        </m:r>
                      </m:sub>
                      <m:sup>
                        <m:r>
                          <a:rPr lang="en-US" altLang="zh-CN" b="0" i="1" smtClean="0">
                            <a:latin typeface="Cambria Math" panose="02040503050406030204" pitchFamily="18" charset="0"/>
                          </a:rPr>
                          <m:t>𝑝</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log</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𝑑𝑓</m:t>
                            </m:r>
                          </m:e>
                          <m:sub>
                            <m:r>
                              <a:rPr lang="en-US" altLang="zh-CN" b="0" i="1" smtClean="0">
                                <a:latin typeface="Cambria Math" panose="02040503050406030204" pitchFamily="18" charset="0"/>
                              </a:rPr>
                              <m:t>𝑇</m:t>
                            </m:r>
                          </m:sub>
                          <m:sup>
                            <m:r>
                              <a:rPr lang="en-US" altLang="zh-CN" b="0" i="1" smtClean="0">
                                <a:latin typeface="Cambria Math" panose="02040503050406030204" pitchFamily="18" charset="0"/>
                              </a:rPr>
                              <m:t>𝑝</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𝑑𝑓</m:t>
                            </m:r>
                          </m:e>
                          <m:sub>
                            <m:r>
                              <a:rPr lang="en-US" altLang="zh-CN" b="0" i="1" smtClean="0">
                                <a:latin typeface="Cambria Math" panose="02040503050406030204" pitchFamily="18" charset="0"/>
                              </a:rPr>
                              <m:t>𝑇</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den>
                    </m:f>
                    <m:r>
                      <a:rPr lang="en-US" altLang="zh-CN" b="0" i="1" smtClean="0">
                        <a:latin typeface="Cambria Math" panose="02040503050406030204" pitchFamily="18" charset="0"/>
                        <a:ea typeface="Cambria Math" panose="02040503050406030204" pitchFamily="18" charset="0"/>
                      </a:rPr>
                      <m:t>)</m:t>
                    </m:r>
                  </m:oMath>
                </a14:m>
                <a:endParaRPr lang="en-US" altLang="zh-CN" dirty="0"/>
              </a:p>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𝑑𝑓</m:t>
                        </m:r>
                      </m:e>
                      <m:sub>
                        <m:r>
                          <a:rPr lang="en-US" altLang="zh-CN" b="0" i="1" smtClean="0">
                            <a:latin typeface="Cambria Math" panose="02040503050406030204" pitchFamily="18" charset="0"/>
                          </a:rPr>
                          <m:t>𝑇</m:t>
                        </m:r>
                      </m:sub>
                      <m:sup>
                        <m:r>
                          <a:rPr lang="en-US" altLang="zh-CN" b="0" i="1" smtClean="0">
                            <a:latin typeface="Cambria Math" panose="02040503050406030204" pitchFamily="18" charset="0"/>
                          </a:rPr>
                          <m:t>𝑝</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oMath>
                </a14:m>
                <a:r>
                  <a:rPr lang="en-US" altLang="zh-CN" dirty="0"/>
                  <a:t> is the fraction of descriptions containing the word w in the language model of </a:t>
                </a:r>
                <a:r>
                  <a:rPr lang="en-US" altLang="zh-CN" i="1" dirty="0">
                    <a:latin typeface="Cambria Math" panose="02040503050406030204" pitchFamily="18" charset="0"/>
                  </a:rPr>
                  <a:t>T</a:t>
                </a:r>
                <a:r>
                  <a:rPr lang="en-US" altLang="zh-CN" dirty="0"/>
                  <a:t> and </a:t>
                </a:r>
                <a14:m>
                  <m:oMath xmlns:m="http://schemas.openxmlformats.org/officeDocument/2006/math">
                    <m:r>
                      <a:rPr lang="en-US" altLang="zh-CN" i="1">
                        <a:latin typeface="Cambria Math" panose="02040503050406030204" pitchFamily="18" charset="0"/>
                      </a:rPr>
                      <m:t>𝑝</m:t>
                    </m:r>
                  </m:oMath>
                </a14:m>
                <a:endParaRPr lang="en-US" altLang="zh-CN" dirty="0"/>
              </a:p>
              <a:p>
                <a:pPr lvl="1"/>
                <a:r>
                  <a:rPr lang="en-US" altLang="zh-CN" dirty="0"/>
                  <a:t>− </a:t>
                </a:r>
                <a14:m>
                  <m:oMath xmlns:m="http://schemas.openxmlformats.org/officeDocument/2006/math">
                    <m:r>
                      <a:rPr lang="en-US" altLang="zh-CN" i="1">
                        <a:latin typeface="Cambria Math" panose="02040503050406030204" pitchFamily="18" charset="0"/>
                      </a:rPr>
                      <m:t>𝑝</m:t>
                    </m:r>
                  </m:oMath>
                </a14:m>
                <a:r>
                  <a:rPr lang="en-US" altLang="zh-CN" dirty="0"/>
                  <a:t> denotes the opposite polarity (switching between L and H).</a:t>
                </a:r>
              </a:p>
              <a:p>
                <a:r>
                  <a:rPr lang="en-US" altLang="zh-CN" dirty="0"/>
                  <a:t>Given personality </a:t>
                </a:r>
                <a:r>
                  <a:rPr lang="en-US" altLang="zh-CN" i="1" dirty="0">
                    <a:latin typeface="Cambria Math" panose="02040503050406030204" pitchFamily="18" charset="0"/>
                  </a:rPr>
                  <a:t>T</a:t>
                </a:r>
                <a:r>
                  <a:rPr lang="en-US" altLang="zh-CN" dirty="0"/>
                  <a:t>,  the more distinctive for </a:t>
                </a:r>
                <a:r>
                  <a:rPr lang="en-US" altLang="zh-CN" i="1" dirty="0">
                    <a:latin typeface="Cambria Math" panose="02040503050406030204" pitchFamily="18" charset="0"/>
                  </a:rPr>
                  <a:t>w</a:t>
                </a:r>
                <a:r>
                  <a:rPr lang="en-US" altLang="zh-CN" dirty="0"/>
                  <a:t> across High and Low</a:t>
                </a:r>
                <a:r>
                  <a:rPr lang="en-US" altLang="zh-CN" i="1" dirty="0">
                    <a:latin typeface="Cambria Math" panose="02040503050406030204" pitchFamily="18" charset="0"/>
                  </a:rPr>
                  <a:t> T</a:t>
                </a:r>
                <a:r>
                  <a:rPr lang="en-US" altLang="zh-CN" dirty="0"/>
                  <a:t> , the higher distance we will get</a:t>
                </a:r>
                <a:endParaRPr lang="zh-CN" altLang="en-US" dirty="0"/>
              </a:p>
            </p:txBody>
          </p:sp>
        </mc:Choice>
        <mc:Fallback xmlns="">
          <p:sp>
            <p:nvSpPr>
              <p:cNvPr id="3" name="内容占位符 2">
                <a:extLst>
                  <a:ext uri="{FF2B5EF4-FFF2-40B4-BE49-F238E27FC236}">
                    <a16:creationId xmlns:a16="http://schemas.microsoft.com/office/drawing/2014/main" id="{CCFFB4B8-B271-4DD1-B932-A28F1EE5F645}"/>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5F361AE-3731-4BE0-8CEE-FFEB5BF80D2A}"/>
              </a:ext>
            </a:extLst>
          </p:cNvPr>
          <p:cNvSpPr>
            <a:spLocks noGrp="1"/>
          </p:cNvSpPr>
          <p:nvPr>
            <p:ph type="sldNum" sz="quarter" idx="12"/>
          </p:nvPr>
        </p:nvSpPr>
        <p:spPr/>
        <p:txBody>
          <a:bodyPr/>
          <a:lstStyle/>
          <a:p>
            <a:fld id="{C3069F0A-78AB-4749-988E-AE43228F12E3}" type="slidenum">
              <a:rPr lang="zh-CN" altLang="en-US" smtClean="0"/>
              <a:pPr/>
              <a:t>33</a:t>
            </a:fld>
            <a:r>
              <a:rPr lang="en-US" altLang="zh-CN"/>
              <a:t>/38</a:t>
            </a:r>
            <a:endParaRPr lang="zh-CN" altLang="en-US" dirty="0"/>
          </a:p>
        </p:txBody>
      </p:sp>
      <p:grpSp>
        <p:nvGrpSpPr>
          <p:cNvPr id="10" name="组合 9">
            <a:extLst>
              <a:ext uri="{FF2B5EF4-FFF2-40B4-BE49-F238E27FC236}">
                <a16:creationId xmlns:a16="http://schemas.microsoft.com/office/drawing/2014/main" id="{C5DEE4BA-9C2B-4AB0-8C61-6CC2808FB77D}"/>
              </a:ext>
            </a:extLst>
          </p:cNvPr>
          <p:cNvGrpSpPr/>
          <p:nvPr/>
        </p:nvGrpSpPr>
        <p:grpSpPr>
          <a:xfrm>
            <a:off x="6718240" y="1272209"/>
            <a:ext cx="3022108" cy="1029771"/>
            <a:chOff x="6330615" y="1520687"/>
            <a:chExt cx="2743811" cy="863810"/>
          </a:xfrm>
        </p:grpSpPr>
        <p:pic>
          <p:nvPicPr>
            <p:cNvPr id="8" name="图片 7">
              <a:extLst>
                <a:ext uri="{FF2B5EF4-FFF2-40B4-BE49-F238E27FC236}">
                  <a16:creationId xmlns:a16="http://schemas.microsoft.com/office/drawing/2014/main" id="{C044CD61-5302-4963-8E46-9877DC06653E}"/>
                </a:ext>
              </a:extLst>
            </p:cNvPr>
            <p:cNvPicPr>
              <a:picLocks noChangeAspect="1"/>
            </p:cNvPicPr>
            <p:nvPr/>
          </p:nvPicPr>
          <p:blipFill rotWithShape="1">
            <a:blip r:embed="rId4"/>
            <a:srcRect r="84067"/>
            <a:stretch/>
          </p:blipFill>
          <p:spPr>
            <a:xfrm>
              <a:off x="6330615" y="1520687"/>
              <a:ext cx="964707" cy="863810"/>
            </a:xfrm>
            <a:prstGeom prst="rect">
              <a:avLst/>
            </a:prstGeom>
          </p:spPr>
        </p:pic>
        <p:pic>
          <p:nvPicPr>
            <p:cNvPr id="9" name="图片 8">
              <a:extLst>
                <a:ext uri="{FF2B5EF4-FFF2-40B4-BE49-F238E27FC236}">
                  <a16:creationId xmlns:a16="http://schemas.microsoft.com/office/drawing/2014/main" id="{26C3A2F0-30D1-4556-BE83-51F69662F120}"/>
                </a:ext>
              </a:extLst>
            </p:cNvPr>
            <p:cNvPicPr>
              <a:picLocks noChangeAspect="1"/>
            </p:cNvPicPr>
            <p:nvPr/>
          </p:nvPicPr>
          <p:blipFill rotWithShape="1">
            <a:blip r:embed="rId4"/>
            <a:srcRect l="70616"/>
            <a:stretch/>
          </p:blipFill>
          <p:spPr>
            <a:xfrm>
              <a:off x="7295322" y="1520687"/>
              <a:ext cx="1779104" cy="863810"/>
            </a:xfrm>
            <a:prstGeom prst="rect">
              <a:avLst/>
            </a:prstGeom>
          </p:spPr>
        </p:pic>
      </p:grpSp>
    </p:spTree>
    <p:extLst>
      <p:ext uri="{BB962C8B-B14F-4D97-AF65-F5344CB8AC3E}">
        <p14:creationId xmlns:p14="http://schemas.microsoft.com/office/powerpoint/2010/main" val="288186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2F5A2-8850-48D7-84C7-A5EABA87F8C6}"/>
              </a:ext>
            </a:extLst>
          </p:cNvPr>
          <p:cNvSpPr>
            <a:spLocks noGrp="1"/>
          </p:cNvSpPr>
          <p:nvPr>
            <p:ph type="title"/>
          </p:nvPr>
        </p:nvSpPr>
        <p:spPr/>
        <p:txBody>
          <a:bodyPr/>
          <a:lstStyle/>
          <a:p>
            <a:r>
              <a:rPr lang="en-US" altLang="zh-CN" dirty="0"/>
              <a:t>Personality-Distinctive Terms (Findings)</a:t>
            </a:r>
            <a:endParaRPr lang="zh-CN" altLang="en-US" dirty="0"/>
          </a:p>
        </p:txBody>
      </p:sp>
      <p:sp>
        <p:nvSpPr>
          <p:cNvPr id="3" name="内容占位符 2">
            <a:extLst>
              <a:ext uri="{FF2B5EF4-FFF2-40B4-BE49-F238E27FC236}">
                <a16:creationId xmlns:a16="http://schemas.microsoft.com/office/drawing/2014/main" id="{9B8A7D24-D8C6-45BF-A7BB-6F319AE139E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D8C0B7C-7F21-4862-96B1-31A8C4916897}"/>
              </a:ext>
            </a:extLst>
          </p:cNvPr>
          <p:cNvPicPr>
            <a:picLocks noChangeAspect="1"/>
          </p:cNvPicPr>
          <p:nvPr/>
        </p:nvPicPr>
        <p:blipFill>
          <a:blip r:embed="rId3"/>
          <a:stretch>
            <a:fillRect/>
          </a:stretch>
        </p:blipFill>
        <p:spPr>
          <a:xfrm>
            <a:off x="-75412" y="1825625"/>
            <a:ext cx="7450899" cy="4457692"/>
          </a:xfrm>
          <a:prstGeom prst="rect">
            <a:avLst/>
          </a:prstGeom>
        </p:spPr>
      </p:pic>
      <p:pic>
        <p:nvPicPr>
          <p:cNvPr id="7" name="图片 6">
            <a:extLst>
              <a:ext uri="{FF2B5EF4-FFF2-40B4-BE49-F238E27FC236}">
                <a16:creationId xmlns:a16="http://schemas.microsoft.com/office/drawing/2014/main" id="{711EE242-E83D-4D5B-AAD8-C4BA6739C20F}"/>
              </a:ext>
            </a:extLst>
          </p:cNvPr>
          <p:cNvPicPr>
            <a:picLocks noChangeAspect="1"/>
          </p:cNvPicPr>
          <p:nvPr/>
        </p:nvPicPr>
        <p:blipFill>
          <a:blip r:embed="rId4"/>
          <a:stretch>
            <a:fillRect/>
          </a:stretch>
        </p:blipFill>
        <p:spPr>
          <a:xfrm>
            <a:off x="6965300" y="2872095"/>
            <a:ext cx="5119863" cy="2324288"/>
          </a:xfrm>
          <a:prstGeom prst="rect">
            <a:avLst/>
          </a:prstGeom>
        </p:spPr>
      </p:pic>
      <p:sp>
        <p:nvSpPr>
          <p:cNvPr id="4" name="灯片编号占位符 3">
            <a:extLst>
              <a:ext uri="{FF2B5EF4-FFF2-40B4-BE49-F238E27FC236}">
                <a16:creationId xmlns:a16="http://schemas.microsoft.com/office/drawing/2014/main" id="{FFD5E4B0-B937-4076-9513-68373081E9E2}"/>
              </a:ext>
            </a:extLst>
          </p:cNvPr>
          <p:cNvSpPr>
            <a:spLocks noGrp="1"/>
          </p:cNvSpPr>
          <p:nvPr>
            <p:ph type="sldNum" sz="quarter" idx="12"/>
          </p:nvPr>
        </p:nvSpPr>
        <p:spPr/>
        <p:txBody>
          <a:bodyPr/>
          <a:lstStyle/>
          <a:p>
            <a:fld id="{C3069F0A-78AB-4749-988E-AE43228F12E3}" type="slidenum">
              <a:rPr lang="zh-CN" altLang="en-US" smtClean="0"/>
              <a:pPr/>
              <a:t>34</a:t>
            </a:fld>
            <a:r>
              <a:rPr lang="en-US" altLang="zh-CN"/>
              <a:t>/38</a:t>
            </a:r>
            <a:endParaRPr lang="zh-CN" altLang="en-US" dirty="0"/>
          </a:p>
        </p:txBody>
      </p:sp>
    </p:spTree>
    <p:extLst>
      <p:ext uri="{BB962C8B-B14F-4D97-AF65-F5344CB8AC3E}">
        <p14:creationId xmlns:p14="http://schemas.microsoft.com/office/powerpoint/2010/main" val="65662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CBE6C-9223-46F6-A6A6-D3B36C0EEBB1}"/>
              </a:ext>
            </a:extLst>
          </p:cNvPr>
          <p:cNvSpPr>
            <a:spLocks noGrp="1"/>
          </p:cNvSpPr>
          <p:nvPr>
            <p:ph type="title"/>
          </p:nvPr>
        </p:nvSpPr>
        <p:spPr/>
        <p:txBody>
          <a:bodyPr/>
          <a:lstStyle/>
          <a:p>
            <a:r>
              <a:rPr lang="en-US" altLang="zh-CN" dirty="0"/>
              <a:t>Personality-based Description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A0E377-03D1-46D0-994E-D687B9AA1456}"/>
                  </a:ext>
                </a:extLst>
              </p:cNvPr>
              <p:cNvSpPr>
                <a:spLocks noGrp="1"/>
              </p:cNvSpPr>
              <p:nvPr>
                <p:ph idx="1"/>
              </p:nvPr>
            </p:nvSpPr>
            <p:spPr/>
            <p:txBody>
              <a:bodyPr/>
              <a:lstStyle/>
              <a:p>
                <a:r>
                  <a:rPr lang="en-US" altLang="zh-CN" dirty="0"/>
                  <a:t>Extractive summary of the full description</a:t>
                </a:r>
              </a:p>
              <a:p>
                <a:pPr lvl="1"/>
                <a:r>
                  <a:rPr lang="en-US" altLang="zh-CN" dirty="0"/>
                  <a:t>Different selection for each person; Suitable for mobile phones</a:t>
                </a:r>
              </a:p>
              <a:p>
                <a:r>
                  <a:rPr lang="en-US" altLang="zh-CN" dirty="0"/>
                  <a:t>Classical extractive summary method: </a:t>
                </a:r>
                <a:r>
                  <a:rPr lang="en-US" altLang="zh-CN" dirty="0" err="1"/>
                  <a:t>LexRank</a:t>
                </a:r>
                <a:endParaRPr lang="en-US" altLang="zh-CN" dirty="0"/>
              </a:p>
              <a:p>
                <a:r>
                  <a:rPr lang="en-US" altLang="zh-CN" dirty="0"/>
                  <a:t>Personality enhanced: </a:t>
                </a:r>
                <a:r>
                  <a:rPr lang="en-US" altLang="zh-CN" b="1" dirty="0"/>
                  <a:t>personalized </a:t>
                </a:r>
                <a:r>
                  <a:rPr lang="en-US" altLang="zh-CN" b="1" dirty="0" err="1"/>
                  <a:t>LexRank</a:t>
                </a:r>
                <a:endParaRPr lang="en-US" altLang="zh-CN" b="1" dirty="0"/>
              </a:p>
              <a:p>
                <a:pPr lvl="1"/>
                <a:r>
                  <a:rPr lang="en-US" altLang="zh-CN" dirty="0"/>
                  <a:t>Incorporating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𝑤𝑐</m:t>
                        </m:r>
                      </m:e>
                      <m:sub>
                        <m:r>
                          <a:rPr lang="en-US" altLang="zh-CN" b="0" i="1" smtClean="0">
                            <a:latin typeface="Cambria Math" panose="02040503050406030204" pitchFamily="18" charset="0"/>
                          </a:rPr>
                          <m:t>𝑇</m:t>
                        </m:r>
                      </m:sub>
                      <m:sup>
                        <m:r>
                          <a:rPr lang="en-US" altLang="zh-CN" b="0" i="1" smtClean="0">
                            <a:latin typeface="Cambria Math" panose="02040503050406030204" pitchFamily="18" charset="0"/>
                          </a:rPr>
                          <m:t>𝑝</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into the original </a:t>
                </a:r>
                <a:r>
                  <a:rPr lang="en-US" altLang="zh-CN" dirty="0" err="1"/>
                  <a:t>LexRank</a:t>
                </a:r>
                <a:endParaRPr lang="en-US" altLang="zh-CN" dirty="0"/>
              </a:p>
              <a:p>
                <a:r>
                  <a:rPr lang="en-US" altLang="zh-CN" dirty="0"/>
                  <a:t>Comparison:</a:t>
                </a:r>
              </a:p>
              <a:p>
                <a:pPr lvl="1"/>
                <a:r>
                  <a:rPr lang="en-US" altLang="zh-CN" dirty="0"/>
                  <a:t>Neutral: vanilla </a:t>
                </a:r>
                <a:r>
                  <a:rPr lang="en-US" altLang="zh-CN" dirty="0" err="1"/>
                  <a:t>LexRank</a:t>
                </a:r>
                <a:endParaRPr lang="en-US" altLang="zh-CN" dirty="0"/>
              </a:p>
              <a:p>
                <a:pPr lvl="1"/>
                <a:r>
                  <a:rPr lang="en-US" altLang="zh-CN" dirty="0"/>
                  <a:t>Personalized: p-</a:t>
                </a:r>
                <a:r>
                  <a:rPr lang="en-US" altLang="zh-CN" dirty="0" err="1"/>
                  <a:t>LexRank</a:t>
                </a:r>
                <a:r>
                  <a:rPr lang="en-US" altLang="zh-CN" dirty="0"/>
                  <a:t> with the participant’s personality</a:t>
                </a:r>
              </a:p>
              <a:p>
                <a:pPr lvl="1"/>
                <a:r>
                  <a:rPr lang="en-US" altLang="zh-CN" dirty="0"/>
                  <a:t>Opposite: p-</a:t>
                </a:r>
                <a:r>
                  <a:rPr lang="en-US" altLang="zh-CN" dirty="0" err="1"/>
                  <a:t>LexRank</a:t>
                </a:r>
                <a:r>
                  <a:rPr lang="en-US" altLang="zh-CN" dirty="0"/>
                  <a:t> with the participant’s personality (polarity reversed)</a:t>
                </a:r>
                <a:endParaRPr lang="zh-CN" altLang="en-US" dirty="0"/>
              </a:p>
            </p:txBody>
          </p:sp>
        </mc:Choice>
        <mc:Fallback xmlns="">
          <p:sp>
            <p:nvSpPr>
              <p:cNvPr id="3" name="内容占位符 2">
                <a:extLst>
                  <a:ext uri="{FF2B5EF4-FFF2-40B4-BE49-F238E27FC236}">
                    <a16:creationId xmlns:a16="http://schemas.microsoft.com/office/drawing/2014/main" id="{08A0E377-03D1-46D0-994E-D687B9AA1456}"/>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6FE2EEE-0441-4A17-9F42-5DF19D35B7E2}"/>
              </a:ext>
            </a:extLst>
          </p:cNvPr>
          <p:cNvSpPr>
            <a:spLocks noGrp="1"/>
          </p:cNvSpPr>
          <p:nvPr>
            <p:ph type="sldNum" sz="quarter" idx="12"/>
          </p:nvPr>
        </p:nvSpPr>
        <p:spPr/>
        <p:txBody>
          <a:bodyPr/>
          <a:lstStyle/>
          <a:p>
            <a:fld id="{C3069F0A-78AB-4749-988E-AE43228F12E3}" type="slidenum">
              <a:rPr lang="zh-CN" altLang="en-US" smtClean="0"/>
              <a:pPr/>
              <a:t>35</a:t>
            </a:fld>
            <a:r>
              <a:rPr lang="en-US" altLang="zh-CN"/>
              <a:t>/38</a:t>
            </a:r>
            <a:endParaRPr lang="zh-CN" altLang="en-US" dirty="0"/>
          </a:p>
        </p:txBody>
      </p:sp>
    </p:spTree>
    <p:extLst>
      <p:ext uri="{BB962C8B-B14F-4D97-AF65-F5344CB8AC3E}">
        <p14:creationId xmlns:p14="http://schemas.microsoft.com/office/powerpoint/2010/main" val="25355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7D446-5157-4E16-8408-03E4C06A785D}"/>
              </a:ext>
            </a:extLst>
          </p:cNvPr>
          <p:cNvSpPr>
            <a:spLocks noGrp="1"/>
          </p:cNvSpPr>
          <p:nvPr>
            <p:ph type="title"/>
          </p:nvPr>
        </p:nvSpPr>
        <p:spPr/>
        <p:txBody>
          <a:bodyPr/>
          <a:lstStyle/>
          <a:p>
            <a:r>
              <a:rPr lang="en-US" altLang="zh-CN" dirty="0"/>
              <a:t>Personality-based Description (Result)</a:t>
            </a:r>
            <a:endParaRPr lang="zh-CN" altLang="en-US" dirty="0"/>
          </a:p>
        </p:txBody>
      </p:sp>
      <p:sp>
        <p:nvSpPr>
          <p:cNvPr id="3" name="内容占位符 2">
            <a:extLst>
              <a:ext uri="{FF2B5EF4-FFF2-40B4-BE49-F238E27FC236}">
                <a16:creationId xmlns:a16="http://schemas.microsoft.com/office/drawing/2014/main" id="{DF96F3D0-1776-4791-A3E2-08C3F49A1B97}"/>
              </a:ext>
            </a:extLst>
          </p:cNvPr>
          <p:cNvSpPr>
            <a:spLocks noGrp="1"/>
          </p:cNvSpPr>
          <p:nvPr>
            <p:ph idx="1"/>
          </p:nvPr>
        </p:nvSpPr>
        <p:spPr/>
        <p:txBody>
          <a:bodyPr/>
          <a:lstStyle/>
          <a:p>
            <a:r>
              <a:rPr lang="en-US" altLang="zh-CN" dirty="0"/>
              <a:t>Personalized descriptions are usually considered most appealing among the three, rated higher, and influences purchase</a:t>
            </a:r>
          </a:p>
          <a:p>
            <a:pPr lvl="1"/>
            <a:r>
              <a:rPr lang="en-US" altLang="zh-CN" dirty="0"/>
              <a:t>Advantage not “significant” enough, though statistically p &lt; 0.05</a:t>
            </a:r>
            <a:endParaRPr lang="zh-CN" altLang="en-US" dirty="0"/>
          </a:p>
        </p:txBody>
      </p:sp>
      <p:pic>
        <p:nvPicPr>
          <p:cNvPr id="5" name="图片 4">
            <a:extLst>
              <a:ext uri="{FF2B5EF4-FFF2-40B4-BE49-F238E27FC236}">
                <a16:creationId xmlns:a16="http://schemas.microsoft.com/office/drawing/2014/main" id="{57E15130-8987-4521-87F6-F66C8F8FCE8C}"/>
              </a:ext>
            </a:extLst>
          </p:cNvPr>
          <p:cNvPicPr>
            <a:picLocks noChangeAspect="1"/>
          </p:cNvPicPr>
          <p:nvPr/>
        </p:nvPicPr>
        <p:blipFill>
          <a:blip r:embed="rId3"/>
          <a:stretch>
            <a:fillRect/>
          </a:stretch>
        </p:blipFill>
        <p:spPr>
          <a:xfrm>
            <a:off x="2369586" y="3174476"/>
            <a:ext cx="7452828" cy="3242133"/>
          </a:xfrm>
          <a:prstGeom prst="rect">
            <a:avLst/>
          </a:prstGeom>
        </p:spPr>
      </p:pic>
      <p:sp>
        <p:nvSpPr>
          <p:cNvPr id="4" name="灯片编号占位符 3">
            <a:extLst>
              <a:ext uri="{FF2B5EF4-FFF2-40B4-BE49-F238E27FC236}">
                <a16:creationId xmlns:a16="http://schemas.microsoft.com/office/drawing/2014/main" id="{59B78DB0-8689-4505-96E3-28F397F771F9}"/>
              </a:ext>
            </a:extLst>
          </p:cNvPr>
          <p:cNvSpPr>
            <a:spLocks noGrp="1"/>
          </p:cNvSpPr>
          <p:nvPr>
            <p:ph type="sldNum" sz="quarter" idx="12"/>
          </p:nvPr>
        </p:nvSpPr>
        <p:spPr/>
        <p:txBody>
          <a:bodyPr/>
          <a:lstStyle/>
          <a:p>
            <a:fld id="{C3069F0A-78AB-4749-988E-AE43228F12E3}" type="slidenum">
              <a:rPr lang="zh-CN" altLang="en-US" smtClean="0"/>
              <a:pPr/>
              <a:t>36</a:t>
            </a:fld>
            <a:r>
              <a:rPr lang="en-US" altLang="zh-CN"/>
              <a:t>/38</a:t>
            </a:r>
            <a:endParaRPr lang="zh-CN" altLang="en-US" dirty="0"/>
          </a:p>
        </p:txBody>
      </p:sp>
    </p:spTree>
    <p:extLst>
      <p:ext uri="{BB962C8B-B14F-4D97-AF65-F5344CB8AC3E}">
        <p14:creationId xmlns:p14="http://schemas.microsoft.com/office/powerpoint/2010/main" val="232710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FCC7C-EFBA-4D72-8631-5EC5F5DC81F1}"/>
              </a:ext>
            </a:extLst>
          </p:cNvPr>
          <p:cNvSpPr>
            <a:spLocks noGrp="1"/>
          </p:cNvSpPr>
          <p:nvPr>
            <p:ph type="title"/>
          </p:nvPr>
        </p:nvSpPr>
        <p:spPr/>
        <p:txBody>
          <a:bodyPr/>
          <a:lstStyle/>
          <a:p>
            <a:r>
              <a:rPr lang="en-US" altLang="zh-CN" dirty="0"/>
              <a:t>Personality-based Description (Example)</a:t>
            </a:r>
            <a:endParaRPr lang="zh-CN" altLang="en-US" dirty="0"/>
          </a:p>
        </p:txBody>
      </p:sp>
      <p:sp>
        <p:nvSpPr>
          <p:cNvPr id="3" name="内容占位符 2">
            <a:extLst>
              <a:ext uri="{FF2B5EF4-FFF2-40B4-BE49-F238E27FC236}">
                <a16:creationId xmlns:a16="http://schemas.microsoft.com/office/drawing/2014/main" id="{29F4F570-6AEB-4349-A3D0-D2CA0B1A1E47}"/>
              </a:ext>
            </a:extLst>
          </p:cNvPr>
          <p:cNvSpPr>
            <a:spLocks noGrp="1"/>
          </p:cNvSpPr>
          <p:nvPr>
            <p:ph idx="1"/>
          </p:nvPr>
        </p:nvSpPr>
        <p:spPr/>
        <p:txBody>
          <a:bodyPr/>
          <a:lstStyle/>
          <a:p>
            <a:r>
              <a:rPr lang="en-US" altLang="zh-CN" dirty="0"/>
              <a:t>Do you agree with their findings? </a:t>
            </a:r>
            <a:endParaRPr lang="zh-CN" altLang="en-US" dirty="0"/>
          </a:p>
        </p:txBody>
      </p:sp>
      <p:pic>
        <p:nvPicPr>
          <p:cNvPr id="5" name="图片 4">
            <a:extLst>
              <a:ext uri="{FF2B5EF4-FFF2-40B4-BE49-F238E27FC236}">
                <a16:creationId xmlns:a16="http://schemas.microsoft.com/office/drawing/2014/main" id="{16F08416-BC1D-45B8-A1B2-5114920E2C32}"/>
              </a:ext>
            </a:extLst>
          </p:cNvPr>
          <p:cNvPicPr>
            <a:picLocks noChangeAspect="1"/>
          </p:cNvPicPr>
          <p:nvPr/>
        </p:nvPicPr>
        <p:blipFill>
          <a:blip r:embed="rId2"/>
          <a:stretch>
            <a:fillRect/>
          </a:stretch>
        </p:blipFill>
        <p:spPr>
          <a:xfrm>
            <a:off x="2527969" y="2440189"/>
            <a:ext cx="7136062" cy="4236394"/>
          </a:xfrm>
          <a:prstGeom prst="rect">
            <a:avLst/>
          </a:prstGeom>
        </p:spPr>
      </p:pic>
      <p:sp>
        <p:nvSpPr>
          <p:cNvPr id="4" name="灯片编号占位符 3">
            <a:extLst>
              <a:ext uri="{FF2B5EF4-FFF2-40B4-BE49-F238E27FC236}">
                <a16:creationId xmlns:a16="http://schemas.microsoft.com/office/drawing/2014/main" id="{9D3DB8DD-D146-4240-8718-0FBFEAC88E68}"/>
              </a:ext>
            </a:extLst>
          </p:cNvPr>
          <p:cNvSpPr>
            <a:spLocks noGrp="1"/>
          </p:cNvSpPr>
          <p:nvPr>
            <p:ph type="sldNum" sz="quarter" idx="12"/>
          </p:nvPr>
        </p:nvSpPr>
        <p:spPr/>
        <p:txBody>
          <a:bodyPr/>
          <a:lstStyle/>
          <a:p>
            <a:fld id="{C3069F0A-78AB-4749-988E-AE43228F12E3}" type="slidenum">
              <a:rPr lang="zh-CN" altLang="en-US" smtClean="0"/>
              <a:pPr/>
              <a:t>37</a:t>
            </a:fld>
            <a:r>
              <a:rPr lang="en-US" altLang="zh-CN"/>
              <a:t>/38</a:t>
            </a:r>
            <a:endParaRPr lang="zh-CN" altLang="en-US" dirty="0"/>
          </a:p>
        </p:txBody>
      </p:sp>
    </p:spTree>
    <p:extLst>
      <p:ext uri="{BB962C8B-B14F-4D97-AF65-F5344CB8AC3E}">
        <p14:creationId xmlns:p14="http://schemas.microsoft.com/office/powerpoint/2010/main" val="2012774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776AC-42ED-4FA2-BCAC-630B29249BAA}"/>
              </a:ext>
            </a:extLst>
          </p:cNvPr>
          <p:cNvSpPr>
            <a:spLocks noGrp="1"/>
          </p:cNvSpPr>
          <p:nvPr>
            <p:ph type="title"/>
          </p:nvPr>
        </p:nvSpPr>
        <p:spPr/>
        <p:txBody>
          <a:bodyPr/>
          <a:lstStyle/>
          <a:p>
            <a:r>
              <a:rPr lang="en-US" altLang="zh-CN" dirty="0"/>
              <a:t>Conclusions</a:t>
            </a:r>
            <a:endParaRPr lang="zh-CN" altLang="en-US" dirty="0"/>
          </a:p>
        </p:txBody>
      </p:sp>
      <p:sp>
        <p:nvSpPr>
          <p:cNvPr id="3" name="内容占位符 2">
            <a:extLst>
              <a:ext uri="{FF2B5EF4-FFF2-40B4-BE49-F238E27FC236}">
                <a16:creationId xmlns:a16="http://schemas.microsoft.com/office/drawing/2014/main" id="{F6BA9980-E075-42F5-B273-603D09AB4EEA}"/>
              </a:ext>
            </a:extLst>
          </p:cNvPr>
          <p:cNvSpPr>
            <a:spLocks noGrp="1"/>
          </p:cNvSpPr>
          <p:nvPr>
            <p:ph idx="1"/>
          </p:nvPr>
        </p:nvSpPr>
        <p:spPr/>
        <p:txBody>
          <a:bodyPr/>
          <a:lstStyle/>
          <a:p>
            <a:r>
              <a:rPr lang="en-US" altLang="zh-CN" dirty="0"/>
              <a:t>Personality Psychology</a:t>
            </a:r>
          </a:p>
          <a:p>
            <a:pPr lvl="1"/>
            <a:r>
              <a:rPr lang="en-US" altLang="zh-CN" dirty="0"/>
              <a:t>Implicit theory, MBTI, </a:t>
            </a:r>
            <a:r>
              <a:rPr lang="en-US" altLang="zh-CN" b="1" dirty="0"/>
              <a:t>the Big Five (OCEAN)</a:t>
            </a:r>
          </a:p>
          <a:p>
            <a:r>
              <a:rPr lang="en-US" altLang="zh-CN" dirty="0"/>
              <a:t>Psychometrics</a:t>
            </a:r>
          </a:p>
          <a:p>
            <a:pPr lvl="1"/>
            <a:r>
              <a:rPr lang="en-US" altLang="zh-CN" sz="2400" dirty="0"/>
              <a:t>Test-Retest reliability; Inter-rater Agreement</a:t>
            </a:r>
          </a:p>
          <a:p>
            <a:pPr lvl="1"/>
            <a:r>
              <a:rPr lang="en-US" altLang="zh-CN" dirty="0"/>
              <a:t>Internal Consistency; D</a:t>
            </a:r>
            <a:r>
              <a:rPr lang="en-US" altLang="zh-CN" sz="2400" dirty="0"/>
              <a:t>iscriminate Validity</a:t>
            </a:r>
          </a:p>
          <a:p>
            <a:r>
              <a:rPr lang="en-US" altLang="zh-CN" dirty="0"/>
              <a:t>Application of massive personality prediction</a:t>
            </a:r>
          </a:p>
          <a:p>
            <a:pPr lvl="1"/>
            <a:r>
              <a:rPr lang="en-US" altLang="zh-CN" dirty="0"/>
              <a:t>Personalized product description</a:t>
            </a:r>
          </a:p>
          <a:p>
            <a:pPr lvl="1"/>
            <a:r>
              <a:rPr lang="en-US" altLang="zh-CN" dirty="0"/>
              <a:t>(Not mentioned) Recommendation, Dialogue system, etc.</a:t>
            </a:r>
          </a:p>
          <a:p>
            <a:pPr lvl="1"/>
            <a:endParaRPr lang="zh-CN" altLang="en-US" dirty="0"/>
          </a:p>
        </p:txBody>
      </p:sp>
      <p:sp>
        <p:nvSpPr>
          <p:cNvPr id="4" name="灯片编号占位符 3">
            <a:extLst>
              <a:ext uri="{FF2B5EF4-FFF2-40B4-BE49-F238E27FC236}">
                <a16:creationId xmlns:a16="http://schemas.microsoft.com/office/drawing/2014/main" id="{C94BD85E-D69E-4BCB-98BC-6471B5040B6F}"/>
              </a:ext>
            </a:extLst>
          </p:cNvPr>
          <p:cNvSpPr>
            <a:spLocks noGrp="1"/>
          </p:cNvSpPr>
          <p:nvPr>
            <p:ph type="sldNum" sz="quarter" idx="12"/>
          </p:nvPr>
        </p:nvSpPr>
        <p:spPr/>
        <p:txBody>
          <a:bodyPr/>
          <a:lstStyle/>
          <a:p>
            <a:fld id="{C3069F0A-78AB-4749-988E-AE43228F12E3}" type="slidenum">
              <a:rPr lang="zh-CN" altLang="en-US" smtClean="0"/>
              <a:pPr/>
              <a:t>38</a:t>
            </a:fld>
            <a:r>
              <a:rPr lang="en-US" altLang="zh-CN"/>
              <a:t>/38</a:t>
            </a:r>
            <a:endParaRPr lang="zh-CN" altLang="en-US" dirty="0"/>
          </a:p>
        </p:txBody>
      </p:sp>
    </p:spTree>
    <p:extLst>
      <p:ext uri="{BB962C8B-B14F-4D97-AF65-F5344CB8AC3E}">
        <p14:creationId xmlns:p14="http://schemas.microsoft.com/office/powerpoint/2010/main" val="265427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B79FE-E9FD-4DAE-9420-C19C4B851F95}"/>
              </a:ext>
            </a:extLst>
          </p:cNvPr>
          <p:cNvSpPr>
            <a:spLocks noGrp="1"/>
          </p:cNvSpPr>
          <p:nvPr>
            <p:ph type="title"/>
          </p:nvPr>
        </p:nvSpPr>
        <p:spPr/>
        <p:txBody>
          <a:bodyPr/>
          <a:lstStyle/>
          <a:p>
            <a:r>
              <a:rPr lang="en-US" altLang="zh-CN" dirty="0"/>
              <a:t>Implicit Theories of Personality</a:t>
            </a:r>
            <a:endParaRPr lang="zh-CN" altLang="en-US" dirty="0"/>
          </a:p>
        </p:txBody>
      </p:sp>
      <p:sp>
        <p:nvSpPr>
          <p:cNvPr id="3" name="内容占位符 2">
            <a:extLst>
              <a:ext uri="{FF2B5EF4-FFF2-40B4-BE49-F238E27FC236}">
                <a16:creationId xmlns:a16="http://schemas.microsoft.com/office/drawing/2014/main" id="{E9C67975-FDAC-4453-AFA9-BF206312EE1F}"/>
              </a:ext>
            </a:extLst>
          </p:cNvPr>
          <p:cNvSpPr>
            <a:spLocks noGrp="1"/>
          </p:cNvSpPr>
          <p:nvPr>
            <p:ph idx="1"/>
          </p:nvPr>
        </p:nvSpPr>
        <p:spPr/>
        <p:txBody>
          <a:bodyPr/>
          <a:lstStyle/>
          <a:p>
            <a:r>
              <a:rPr lang="en-US" altLang="zh-CN" dirty="0"/>
              <a:t>Without learning any personality theory, we naturally have our system of describing a person</a:t>
            </a:r>
          </a:p>
          <a:p>
            <a:endParaRPr lang="en-US" altLang="zh-CN" dirty="0"/>
          </a:p>
          <a:p>
            <a:r>
              <a:rPr lang="en-US" altLang="zh-CN" dirty="0"/>
              <a:t>Our descriptions are usually in the form of trait tags</a:t>
            </a:r>
          </a:p>
          <a:p>
            <a:pPr lvl="1"/>
            <a:r>
              <a:rPr lang="en-US" altLang="zh-CN" dirty="0"/>
              <a:t>honesty, reliability, sense of humor, generosity, outgoing attitude, aggressiveness, moodiness, pessimism, etc.</a:t>
            </a:r>
          </a:p>
          <a:p>
            <a:endParaRPr lang="en-US" altLang="zh-CN" dirty="0"/>
          </a:p>
          <a:p>
            <a:r>
              <a:rPr lang="en-US" altLang="zh-CN" dirty="0"/>
              <a:t>They can work unconsciously, and decide how we interact with others</a:t>
            </a:r>
            <a:endParaRPr lang="zh-CN" altLang="en-US" dirty="0"/>
          </a:p>
        </p:txBody>
      </p:sp>
      <p:sp>
        <p:nvSpPr>
          <p:cNvPr id="4" name="灯片编号占位符 3">
            <a:extLst>
              <a:ext uri="{FF2B5EF4-FFF2-40B4-BE49-F238E27FC236}">
                <a16:creationId xmlns:a16="http://schemas.microsoft.com/office/drawing/2014/main" id="{D06F9769-6864-4C68-8952-40B475105AF1}"/>
              </a:ext>
            </a:extLst>
          </p:cNvPr>
          <p:cNvSpPr>
            <a:spLocks noGrp="1"/>
          </p:cNvSpPr>
          <p:nvPr>
            <p:ph type="sldNum" sz="quarter" idx="12"/>
          </p:nvPr>
        </p:nvSpPr>
        <p:spPr/>
        <p:txBody>
          <a:bodyPr/>
          <a:lstStyle/>
          <a:p>
            <a:fld id="{C3069F0A-78AB-4749-988E-AE43228F12E3}" type="slidenum">
              <a:rPr lang="zh-CN" altLang="en-US" smtClean="0"/>
              <a:pPr/>
              <a:t>4</a:t>
            </a:fld>
            <a:r>
              <a:rPr lang="en-US" altLang="zh-CN"/>
              <a:t>/38</a:t>
            </a:r>
            <a:endParaRPr lang="zh-CN" altLang="en-US" dirty="0"/>
          </a:p>
        </p:txBody>
      </p:sp>
    </p:spTree>
    <p:extLst>
      <p:ext uri="{BB962C8B-B14F-4D97-AF65-F5344CB8AC3E}">
        <p14:creationId xmlns:p14="http://schemas.microsoft.com/office/powerpoint/2010/main" val="173948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7C481-C648-49C0-885E-0121936558AD}"/>
              </a:ext>
            </a:extLst>
          </p:cNvPr>
          <p:cNvSpPr>
            <a:spLocks noGrp="1"/>
          </p:cNvSpPr>
          <p:nvPr>
            <p:ph type="title"/>
          </p:nvPr>
        </p:nvSpPr>
        <p:spPr/>
        <p:txBody>
          <a:bodyPr/>
          <a:lstStyle/>
          <a:p>
            <a:r>
              <a:rPr lang="en-US" altLang="zh-CN" dirty="0"/>
              <a:t>The Myers-Briggs Type Indicator (MBTI)</a:t>
            </a:r>
            <a:endParaRPr lang="zh-CN" altLang="en-US" dirty="0"/>
          </a:p>
        </p:txBody>
      </p:sp>
      <p:sp>
        <p:nvSpPr>
          <p:cNvPr id="3" name="内容占位符 2">
            <a:extLst>
              <a:ext uri="{FF2B5EF4-FFF2-40B4-BE49-F238E27FC236}">
                <a16:creationId xmlns:a16="http://schemas.microsoft.com/office/drawing/2014/main" id="{4C6B9502-DFD6-4165-AB29-7B713FF9C4EF}"/>
              </a:ext>
            </a:extLst>
          </p:cNvPr>
          <p:cNvSpPr>
            <a:spLocks noGrp="1"/>
          </p:cNvSpPr>
          <p:nvPr>
            <p:ph idx="1"/>
          </p:nvPr>
        </p:nvSpPr>
        <p:spPr/>
        <p:txBody>
          <a:bodyPr/>
          <a:lstStyle/>
          <a:p>
            <a:r>
              <a:rPr lang="en-US" altLang="zh-CN" dirty="0"/>
              <a:t>The most popular personality assessment in mainstream culture</a:t>
            </a:r>
          </a:p>
          <a:p>
            <a:r>
              <a:rPr lang="en-US" altLang="zh-CN" dirty="0"/>
              <a:t>16 personality types on 4 dimensions</a:t>
            </a:r>
          </a:p>
          <a:p>
            <a:r>
              <a:rPr lang="en-US" altLang="zh-CN" dirty="0"/>
              <a:t>Abbreviation of four letters</a:t>
            </a:r>
          </a:p>
          <a:p>
            <a:pPr lvl="1"/>
            <a:r>
              <a:rPr lang="en-US" altLang="zh-CN" dirty="0"/>
              <a:t>ESTJ: extraversion (E), sensing (S), </a:t>
            </a:r>
          </a:p>
          <a:p>
            <a:pPr marL="457200" lvl="1" indent="0">
              <a:buNone/>
            </a:pPr>
            <a:r>
              <a:rPr lang="en-US" altLang="zh-CN" dirty="0"/>
              <a:t>            thinking (T), judgment (J)</a:t>
            </a:r>
          </a:p>
          <a:p>
            <a:pPr lvl="1"/>
            <a:r>
              <a:rPr lang="en-US" altLang="zh-CN" dirty="0"/>
              <a:t>INFP: introversion (I), intuition (N), </a:t>
            </a:r>
          </a:p>
          <a:p>
            <a:pPr marL="457200" lvl="1" indent="0">
              <a:buNone/>
            </a:pPr>
            <a:r>
              <a:rPr lang="en-US" altLang="zh-CN" dirty="0"/>
              <a:t>            feeling (F), perception (P)</a:t>
            </a:r>
          </a:p>
          <a:p>
            <a:r>
              <a:rPr lang="en-US" altLang="zh-CN" dirty="0"/>
              <a:t>Criticized as </a:t>
            </a:r>
            <a:r>
              <a:rPr lang="en-US" altLang="zh-CN" b="1" dirty="0"/>
              <a:t>pseudoscience</a:t>
            </a:r>
            <a:r>
              <a:rPr lang="en-US" altLang="zh-CN" dirty="0"/>
              <a:t>!</a:t>
            </a:r>
          </a:p>
          <a:p>
            <a:pPr lvl="1"/>
            <a:r>
              <a:rPr lang="en-US" altLang="zh-CN" dirty="0"/>
              <a:t>Psychometrics later</a:t>
            </a:r>
          </a:p>
        </p:txBody>
      </p:sp>
      <p:pic>
        <p:nvPicPr>
          <p:cNvPr id="1026" name="Picture 2">
            <a:extLst>
              <a:ext uri="{FF2B5EF4-FFF2-40B4-BE49-F238E27FC236}">
                <a16:creationId xmlns:a16="http://schemas.microsoft.com/office/drawing/2014/main" id="{5573FB96-A0CF-45B7-8FF4-D7523118D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9574" y="2586872"/>
            <a:ext cx="4007177" cy="400717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68E74131-3DE4-4EBF-810C-A3DF6564C7DC}"/>
              </a:ext>
            </a:extLst>
          </p:cNvPr>
          <p:cNvSpPr>
            <a:spLocks noGrp="1"/>
          </p:cNvSpPr>
          <p:nvPr>
            <p:ph type="sldNum" sz="quarter" idx="12"/>
          </p:nvPr>
        </p:nvSpPr>
        <p:spPr/>
        <p:txBody>
          <a:bodyPr/>
          <a:lstStyle/>
          <a:p>
            <a:fld id="{C3069F0A-78AB-4749-988E-AE43228F12E3}" type="slidenum">
              <a:rPr lang="zh-CN" altLang="en-US" smtClean="0"/>
              <a:pPr/>
              <a:t>5</a:t>
            </a:fld>
            <a:r>
              <a:rPr lang="en-US" altLang="zh-CN"/>
              <a:t>/38</a:t>
            </a:r>
            <a:endParaRPr lang="zh-CN" altLang="en-US" dirty="0"/>
          </a:p>
        </p:txBody>
      </p:sp>
    </p:spTree>
    <p:extLst>
      <p:ext uri="{BB962C8B-B14F-4D97-AF65-F5344CB8AC3E}">
        <p14:creationId xmlns:p14="http://schemas.microsoft.com/office/powerpoint/2010/main" val="83073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270BE-D6FC-4AEF-AC3A-14F9DA00A363}"/>
              </a:ext>
            </a:extLst>
          </p:cNvPr>
          <p:cNvSpPr>
            <a:spLocks noGrp="1"/>
          </p:cNvSpPr>
          <p:nvPr>
            <p:ph type="title"/>
          </p:nvPr>
        </p:nvSpPr>
        <p:spPr/>
        <p:txBody>
          <a:bodyPr/>
          <a:lstStyle/>
          <a:p>
            <a:r>
              <a:rPr lang="en-US" altLang="zh-CN" dirty="0"/>
              <a:t>The Big Five Personality Traits</a:t>
            </a:r>
            <a:endParaRPr lang="zh-CN" altLang="en-US" dirty="0"/>
          </a:p>
        </p:txBody>
      </p:sp>
      <p:sp>
        <p:nvSpPr>
          <p:cNvPr id="3" name="内容占位符 2">
            <a:extLst>
              <a:ext uri="{FF2B5EF4-FFF2-40B4-BE49-F238E27FC236}">
                <a16:creationId xmlns:a16="http://schemas.microsoft.com/office/drawing/2014/main" id="{AD4AC5F3-3B11-4426-8CBE-E3AC5A9EFE0A}"/>
              </a:ext>
            </a:extLst>
          </p:cNvPr>
          <p:cNvSpPr>
            <a:spLocks noGrp="1"/>
          </p:cNvSpPr>
          <p:nvPr>
            <p:ph idx="1"/>
          </p:nvPr>
        </p:nvSpPr>
        <p:spPr>
          <a:xfrm>
            <a:off x="838200" y="1825625"/>
            <a:ext cx="6071647" cy="4351338"/>
          </a:xfrm>
        </p:spPr>
        <p:txBody>
          <a:bodyPr>
            <a:normAutofit/>
          </a:bodyPr>
          <a:lstStyle/>
          <a:p>
            <a:r>
              <a:rPr lang="en-US" altLang="zh-CN" dirty="0"/>
              <a:t>The most widely-acknowledged personality trait taxonomy</a:t>
            </a:r>
          </a:p>
          <a:p>
            <a:pPr lvl="1"/>
            <a:r>
              <a:rPr lang="en-US" altLang="zh-CN" dirty="0"/>
              <a:t>Abbreviated as </a:t>
            </a:r>
            <a:r>
              <a:rPr lang="en-US" altLang="zh-CN" b="1" dirty="0"/>
              <a:t>OCEAN</a:t>
            </a:r>
            <a:endParaRPr lang="en-US" altLang="zh-CN" dirty="0"/>
          </a:p>
          <a:p>
            <a:r>
              <a:rPr lang="en-US" altLang="zh-CN" dirty="0"/>
              <a:t>Validity proved in many studies</a:t>
            </a:r>
          </a:p>
          <a:p>
            <a:r>
              <a:rPr lang="en-US" altLang="zh-CN" dirty="0"/>
              <a:t>Use continuous scores instead of discrete types for personality</a:t>
            </a:r>
          </a:p>
          <a:p>
            <a:pPr lvl="1"/>
            <a:r>
              <a:rPr lang="en-US" altLang="zh-CN" dirty="0"/>
              <a:t>Allow nuanced differences</a:t>
            </a:r>
          </a:p>
          <a:p>
            <a:r>
              <a:rPr lang="en-US" altLang="zh-CN" dirty="0"/>
              <a:t>Derived from </a:t>
            </a:r>
            <a:r>
              <a:rPr lang="en-US" altLang="zh-CN" b="1" dirty="0"/>
              <a:t>Factor Analysis </a:t>
            </a:r>
            <a:r>
              <a:rPr lang="en-US" altLang="zh-CN" dirty="0"/>
              <a:t>on personality survey data</a:t>
            </a:r>
          </a:p>
        </p:txBody>
      </p:sp>
      <p:pic>
        <p:nvPicPr>
          <p:cNvPr id="2052" name="Picture 4">
            <a:extLst>
              <a:ext uri="{FF2B5EF4-FFF2-40B4-BE49-F238E27FC236}">
                <a16:creationId xmlns:a16="http://schemas.microsoft.com/office/drawing/2014/main" id="{7FF0C046-5F9F-4464-A64A-1C3731DBF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4688" y="1690688"/>
            <a:ext cx="5120490" cy="498546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DF2E20AA-A199-4380-B7BF-B33BDCBA6994}"/>
              </a:ext>
            </a:extLst>
          </p:cNvPr>
          <p:cNvSpPr>
            <a:spLocks noGrp="1"/>
          </p:cNvSpPr>
          <p:nvPr>
            <p:ph type="sldNum" sz="quarter" idx="12"/>
          </p:nvPr>
        </p:nvSpPr>
        <p:spPr/>
        <p:txBody>
          <a:bodyPr/>
          <a:lstStyle/>
          <a:p>
            <a:fld id="{C3069F0A-78AB-4749-988E-AE43228F12E3}" type="slidenum">
              <a:rPr lang="zh-CN" altLang="en-US" smtClean="0"/>
              <a:pPr/>
              <a:t>6</a:t>
            </a:fld>
            <a:r>
              <a:rPr lang="en-US" altLang="zh-CN"/>
              <a:t>/38</a:t>
            </a:r>
            <a:endParaRPr lang="zh-CN" altLang="en-US" dirty="0"/>
          </a:p>
        </p:txBody>
      </p:sp>
    </p:spTree>
    <p:extLst>
      <p:ext uri="{BB962C8B-B14F-4D97-AF65-F5344CB8AC3E}">
        <p14:creationId xmlns:p14="http://schemas.microsoft.com/office/powerpoint/2010/main" val="173184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FB50C-1D0D-4959-9CD1-1F70AB5A5F61}"/>
              </a:ext>
            </a:extLst>
          </p:cNvPr>
          <p:cNvSpPr>
            <a:spLocks noGrp="1"/>
          </p:cNvSpPr>
          <p:nvPr>
            <p:ph type="title"/>
          </p:nvPr>
        </p:nvSpPr>
        <p:spPr/>
        <p:txBody>
          <a:bodyPr/>
          <a:lstStyle/>
          <a:p>
            <a:r>
              <a:rPr lang="en-US" altLang="zh-CN" dirty="0"/>
              <a:t>Openness (</a:t>
            </a:r>
            <a:r>
              <a:rPr lang="zh-CN" altLang="en-US" dirty="0"/>
              <a:t>开放性</a:t>
            </a:r>
            <a:r>
              <a:rPr lang="en-US" altLang="zh-CN" dirty="0"/>
              <a:t>/</a:t>
            </a:r>
            <a:r>
              <a:rPr lang="zh-CN" altLang="en-US" dirty="0"/>
              <a:t>探索求知</a:t>
            </a:r>
            <a:r>
              <a:rPr lang="en-US" altLang="zh-CN" dirty="0"/>
              <a:t>)</a:t>
            </a:r>
            <a:endParaRPr lang="zh-CN" altLang="en-US" dirty="0"/>
          </a:p>
        </p:txBody>
      </p:sp>
      <p:sp>
        <p:nvSpPr>
          <p:cNvPr id="3" name="内容占位符 2">
            <a:extLst>
              <a:ext uri="{FF2B5EF4-FFF2-40B4-BE49-F238E27FC236}">
                <a16:creationId xmlns:a16="http://schemas.microsoft.com/office/drawing/2014/main" id="{73B339EE-8861-4C0E-8477-124E2D35B777}"/>
              </a:ext>
            </a:extLst>
          </p:cNvPr>
          <p:cNvSpPr>
            <a:spLocks noGrp="1"/>
          </p:cNvSpPr>
          <p:nvPr>
            <p:ph idx="1"/>
          </p:nvPr>
        </p:nvSpPr>
        <p:spPr/>
        <p:txBody>
          <a:bodyPr/>
          <a:lstStyle/>
          <a:p>
            <a:r>
              <a:rPr lang="en-US" altLang="zh-CN" dirty="0"/>
              <a:t>A general appreciation for art, emotion, adventure, unusual ideas, imagination, curiosity, and variety of experience</a:t>
            </a:r>
          </a:p>
          <a:p>
            <a:r>
              <a:rPr lang="en-US" altLang="zh-CN" dirty="0"/>
              <a:t>High: curious, creative, engage in risky behavior, …</a:t>
            </a:r>
          </a:p>
          <a:p>
            <a:r>
              <a:rPr lang="en-US" altLang="zh-CN" dirty="0"/>
              <a:t>Low: pragmatic, perseverance, close-minded, …</a:t>
            </a:r>
            <a:endParaRPr lang="zh-CN" altLang="en-US" dirty="0"/>
          </a:p>
        </p:txBody>
      </p:sp>
      <p:sp>
        <p:nvSpPr>
          <p:cNvPr id="4" name="灯片编号占位符 3">
            <a:extLst>
              <a:ext uri="{FF2B5EF4-FFF2-40B4-BE49-F238E27FC236}">
                <a16:creationId xmlns:a16="http://schemas.microsoft.com/office/drawing/2014/main" id="{EF54F94A-077B-4252-B2F0-6968E0DCB702}"/>
              </a:ext>
            </a:extLst>
          </p:cNvPr>
          <p:cNvSpPr>
            <a:spLocks noGrp="1"/>
          </p:cNvSpPr>
          <p:nvPr>
            <p:ph type="sldNum" sz="quarter" idx="12"/>
          </p:nvPr>
        </p:nvSpPr>
        <p:spPr/>
        <p:txBody>
          <a:bodyPr/>
          <a:lstStyle/>
          <a:p>
            <a:fld id="{C3069F0A-78AB-4749-988E-AE43228F12E3}" type="slidenum">
              <a:rPr lang="zh-CN" altLang="en-US" smtClean="0"/>
              <a:pPr/>
              <a:t>7</a:t>
            </a:fld>
            <a:r>
              <a:rPr lang="en-US" altLang="zh-CN"/>
              <a:t>/38</a:t>
            </a:r>
            <a:endParaRPr lang="zh-CN" altLang="en-US" dirty="0"/>
          </a:p>
        </p:txBody>
      </p:sp>
    </p:spTree>
    <p:extLst>
      <p:ext uri="{BB962C8B-B14F-4D97-AF65-F5344CB8AC3E}">
        <p14:creationId xmlns:p14="http://schemas.microsoft.com/office/powerpoint/2010/main" val="242014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FB50C-1D0D-4959-9CD1-1F70AB5A5F61}"/>
              </a:ext>
            </a:extLst>
          </p:cNvPr>
          <p:cNvSpPr>
            <a:spLocks noGrp="1"/>
          </p:cNvSpPr>
          <p:nvPr>
            <p:ph type="title"/>
          </p:nvPr>
        </p:nvSpPr>
        <p:spPr/>
        <p:txBody>
          <a:bodyPr/>
          <a:lstStyle/>
          <a:p>
            <a:r>
              <a:rPr lang="en-US" altLang="zh-CN" dirty="0"/>
              <a:t>Conscientiousness (</a:t>
            </a:r>
            <a:r>
              <a:rPr lang="zh-CN" altLang="en-US" dirty="0"/>
              <a:t>尽责性</a:t>
            </a:r>
            <a:r>
              <a:rPr lang="en-US" altLang="zh-CN" dirty="0"/>
              <a:t>/</a:t>
            </a:r>
            <a:r>
              <a:rPr lang="zh-CN" altLang="en-US" dirty="0"/>
              <a:t>可靠性</a:t>
            </a:r>
            <a:r>
              <a:rPr lang="en-US" altLang="zh-CN" dirty="0"/>
              <a:t>)</a:t>
            </a:r>
            <a:endParaRPr lang="zh-CN" altLang="en-US" dirty="0"/>
          </a:p>
        </p:txBody>
      </p:sp>
      <p:sp>
        <p:nvSpPr>
          <p:cNvPr id="3" name="内容占位符 2">
            <a:extLst>
              <a:ext uri="{FF2B5EF4-FFF2-40B4-BE49-F238E27FC236}">
                <a16:creationId xmlns:a16="http://schemas.microsoft.com/office/drawing/2014/main" id="{73B339EE-8861-4C0E-8477-124E2D35B777}"/>
              </a:ext>
            </a:extLst>
          </p:cNvPr>
          <p:cNvSpPr>
            <a:spLocks noGrp="1"/>
          </p:cNvSpPr>
          <p:nvPr>
            <p:ph idx="1"/>
          </p:nvPr>
        </p:nvSpPr>
        <p:spPr/>
        <p:txBody>
          <a:bodyPr/>
          <a:lstStyle/>
          <a:p>
            <a:r>
              <a:rPr lang="en-US" altLang="zh-CN" dirty="0"/>
              <a:t>High: reliable, hard-working, organized, …</a:t>
            </a:r>
          </a:p>
          <a:p>
            <a:r>
              <a:rPr lang="en-US" altLang="zh-CN" dirty="0"/>
              <a:t>Low: undependable, lazy, disorganized, …</a:t>
            </a:r>
            <a:endParaRPr lang="zh-CN" altLang="en-US" dirty="0"/>
          </a:p>
          <a:p>
            <a:endParaRPr lang="zh-CN" altLang="en-US" dirty="0"/>
          </a:p>
        </p:txBody>
      </p:sp>
      <p:sp>
        <p:nvSpPr>
          <p:cNvPr id="4" name="灯片编号占位符 3">
            <a:extLst>
              <a:ext uri="{FF2B5EF4-FFF2-40B4-BE49-F238E27FC236}">
                <a16:creationId xmlns:a16="http://schemas.microsoft.com/office/drawing/2014/main" id="{CB5F34EF-6980-4499-84B1-4E8D49051AAF}"/>
              </a:ext>
            </a:extLst>
          </p:cNvPr>
          <p:cNvSpPr>
            <a:spLocks noGrp="1"/>
          </p:cNvSpPr>
          <p:nvPr>
            <p:ph type="sldNum" sz="quarter" idx="12"/>
          </p:nvPr>
        </p:nvSpPr>
        <p:spPr/>
        <p:txBody>
          <a:bodyPr/>
          <a:lstStyle/>
          <a:p>
            <a:fld id="{C3069F0A-78AB-4749-988E-AE43228F12E3}" type="slidenum">
              <a:rPr lang="zh-CN" altLang="en-US" smtClean="0"/>
              <a:pPr/>
              <a:t>8</a:t>
            </a:fld>
            <a:r>
              <a:rPr lang="en-US" altLang="zh-CN"/>
              <a:t>/38</a:t>
            </a:r>
            <a:endParaRPr lang="zh-CN" altLang="en-US" dirty="0"/>
          </a:p>
        </p:txBody>
      </p:sp>
    </p:spTree>
    <p:extLst>
      <p:ext uri="{BB962C8B-B14F-4D97-AF65-F5344CB8AC3E}">
        <p14:creationId xmlns:p14="http://schemas.microsoft.com/office/powerpoint/2010/main" val="208861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FB50C-1D0D-4959-9CD1-1F70AB5A5F61}"/>
              </a:ext>
            </a:extLst>
          </p:cNvPr>
          <p:cNvSpPr>
            <a:spLocks noGrp="1"/>
          </p:cNvSpPr>
          <p:nvPr>
            <p:ph type="title"/>
          </p:nvPr>
        </p:nvSpPr>
        <p:spPr/>
        <p:txBody>
          <a:bodyPr/>
          <a:lstStyle/>
          <a:p>
            <a:r>
              <a:rPr lang="en-US" altLang="zh-CN" dirty="0"/>
              <a:t>Extraversion (</a:t>
            </a:r>
            <a:r>
              <a:rPr lang="zh-CN" altLang="en-US" dirty="0"/>
              <a:t>外向性</a:t>
            </a:r>
            <a:r>
              <a:rPr lang="en-US" altLang="zh-CN" dirty="0"/>
              <a:t>)</a:t>
            </a:r>
            <a:endParaRPr lang="zh-CN" altLang="en-US" dirty="0"/>
          </a:p>
        </p:txBody>
      </p:sp>
      <p:sp>
        <p:nvSpPr>
          <p:cNvPr id="3" name="内容占位符 2">
            <a:extLst>
              <a:ext uri="{FF2B5EF4-FFF2-40B4-BE49-F238E27FC236}">
                <a16:creationId xmlns:a16="http://schemas.microsoft.com/office/drawing/2014/main" id="{73B339EE-8861-4C0E-8477-124E2D35B777}"/>
              </a:ext>
            </a:extLst>
          </p:cNvPr>
          <p:cNvSpPr>
            <a:spLocks noGrp="1"/>
          </p:cNvSpPr>
          <p:nvPr>
            <p:ph idx="1"/>
          </p:nvPr>
        </p:nvSpPr>
        <p:spPr/>
        <p:txBody>
          <a:bodyPr/>
          <a:lstStyle/>
          <a:p>
            <a:r>
              <a:rPr lang="en-US" altLang="zh-CN" dirty="0"/>
              <a:t>High: sociable, talkative, affectionate, …</a:t>
            </a:r>
          </a:p>
          <a:p>
            <a:r>
              <a:rPr lang="en-US" altLang="zh-CN" dirty="0"/>
              <a:t>Low: introverted, quiet, non-excitement-seeking, …</a:t>
            </a:r>
          </a:p>
          <a:p>
            <a:r>
              <a:rPr lang="en-US" altLang="zh-CN" dirty="0"/>
              <a:t>Key difference: Extraverted people gain energy from crowds, while introverted people get them from staying alone</a:t>
            </a:r>
          </a:p>
          <a:p>
            <a:pPr lvl="1"/>
            <a:r>
              <a:rPr lang="en-US" altLang="zh-CN" dirty="0"/>
              <a:t>Introversion </a:t>
            </a:r>
            <a:r>
              <a:rPr lang="zh-CN" altLang="en-US" dirty="0"/>
              <a:t>≠ </a:t>
            </a:r>
            <a:r>
              <a:rPr lang="en-US" altLang="zh-CN" dirty="0"/>
              <a:t>hate all socials</a:t>
            </a:r>
            <a:endParaRPr lang="zh-CN" altLang="en-US" dirty="0"/>
          </a:p>
          <a:p>
            <a:pPr lvl="2"/>
            <a:r>
              <a:rPr lang="zh-CN" altLang="en-US" dirty="0"/>
              <a:t>😫：</a:t>
            </a:r>
            <a:r>
              <a:rPr lang="en-US" altLang="zh-CN" dirty="0"/>
              <a:t>too noisy, too many people (esp. strangers)</a:t>
            </a:r>
          </a:p>
          <a:p>
            <a:pPr lvl="2"/>
            <a:r>
              <a:rPr lang="zh-CN" altLang="en-US" dirty="0"/>
              <a:t>😊：</a:t>
            </a:r>
            <a:r>
              <a:rPr lang="en-US" altLang="zh-CN" dirty="0"/>
              <a:t>one-on-one chat, quiet (e.g. watching exhibitions)</a:t>
            </a:r>
          </a:p>
          <a:p>
            <a:pPr lvl="1"/>
            <a:r>
              <a:rPr lang="en-US" altLang="zh-CN" dirty="0"/>
              <a:t>Introversion </a:t>
            </a:r>
            <a:r>
              <a:rPr lang="zh-CN" altLang="en-US" dirty="0"/>
              <a:t>≠ </a:t>
            </a:r>
            <a:r>
              <a:rPr lang="en-US" altLang="zh-CN" dirty="0"/>
              <a:t>shyness</a:t>
            </a:r>
          </a:p>
          <a:p>
            <a:pPr lvl="2"/>
            <a:r>
              <a:rPr lang="en-US" altLang="zh-CN" dirty="0"/>
              <a:t>Introverts skilled in talking: Lincoln, Putin, Deng Xiaoping, etc.</a:t>
            </a:r>
            <a:endParaRPr lang="zh-CN" altLang="en-US" dirty="0"/>
          </a:p>
          <a:p>
            <a:endParaRPr lang="zh-CN" altLang="en-US" dirty="0"/>
          </a:p>
        </p:txBody>
      </p:sp>
      <p:pic>
        <p:nvPicPr>
          <p:cNvPr id="4" name="图片 3">
            <a:extLst>
              <a:ext uri="{FF2B5EF4-FFF2-40B4-BE49-F238E27FC236}">
                <a16:creationId xmlns:a16="http://schemas.microsoft.com/office/drawing/2014/main" id="{B830CBEA-9DD9-4650-868C-266BE7E0A85D}"/>
              </a:ext>
            </a:extLst>
          </p:cNvPr>
          <p:cNvPicPr>
            <a:picLocks noChangeAspect="1"/>
          </p:cNvPicPr>
          <p:nvPr/>
        </p:nvPicPr>
        <p:blipFill>
          <a:blip r:embed="rId3"/>
          <a:stretch>
            <a:fillRect/>
          </a:stretch>
        </p:blipFill>
        <p:spPr>
          <a:xfrm>
            <a:off x="9473938" y="3429000"/>
            <a:ext cx="2151328" cy="3226362"/>
          </a:xfrm>
          <a:prstGeom prst="rect">
            <a:avLst/>
          </a:prstGeom>
        </p:spPr>
      </p:pic>
      <p:sp>
        <p:nvSpPr>
          <p:cNvPr id="5" name="灯片编号占位符 4">
            <a:extLst>
              <a:ext uri="{FF2B5EF4-FFF2-40B4-BE49-F238E27FC236}">
                <a16:creationId xmlns:a16="http://schemas.microsoft.com/office/drawing/2014/main" id="{DA4B035E-5B61-40BD-BBEC-9A450EC29248}"/>
              </a:ext>
            </a:extLst>
          </p:cNvPr>
          <p:cNvSpPr>
            <a:spLocks noGrp="1"/>
          </p:cNvSpPr>
          <p:nvPr>
            <p:ph type="sldNum" sz="quarter" idx="12"/>
          </p:nvPr>
        </p:nvSpPr>
        <p:spPr/>
        <p:txBody>
          <a:bodyPr/>
          <a:lstStyle/>
          <a:p>
            <a:fld id="{C3069F0A-78AB-4749-988E-AE43228F12E3}" type="slidenum">
              <a:rPr lang="zh-CN" altLang="en-US" smtClean="0"/>
              <a:pPr/>
              <a:t>9</a:t>
            </a:fld>
            <a:r>
              <a:rPr lang="en-US" altLang="zh-CN" dirty="0"/>
              <a:t>/38</a:t>
            </a:r>
            <a:endParaRPr lang="zh-CN" altLang="en-US" dirty="0"/>
          </a:p>
        </p:txBody>
      </p:sp>
    </p:spTree>
    <p:extLst>
      <p:ext uri="{BB962C8B-B14F-4D97-AF65-F5344CB8AC3E}">
        <p14:creationId xmlns:p14="http://schemas.microsoft.com/office/powerpoint/2010/main" val="203421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4247</TotalTime>
  <Words>4190</Words>
  <Application>Microsoft Office PowerPoint</Application>
  <PresentationFormat>宽屏</PresentationFormat>
  <Paragraphs>468</Paragraphs>
  <Slides>38</Slides>
  <Notes>34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*Minion Pro-28078-Identity-H</vt:lpstr>
      <vt:lpstr>等线</vt:lpstr>
      <vt:lpstr>等线 Light</vt:lpstr>
      <vt:lpstr>Arial</vt:lpstr>
      <vt:lpstr>Cambria Math</vt:lpstr>
      <vt:lpstr>Office 主题​​</vt:lpstr>
      <vt:lpstr> Psychology Meets ML—— A Case Study of Personality Theory</vt:lpstr>
      <vt:lpstr>Outline</vt:lpstr>
      <vt:lpstr>Outline</vt:lpstr>
      <vt:lpstr>Implicit Theories of Personality</vt:lpstr>
      <vt:lpstr>The Myers-Briggs Type Indicator (MBTI)</vt:lpstr>
      <vt:lpstr>The Big Five Personality Traits</vt:lpstr>
      <vt:lpstr>Openness (开放性/探索求知)</vt:lpstr>
      <vt:lpstr>Conscientiousness (尽责性/可靠性)</vt:lpstr>
      <vt:lpstr>Extraversion (外向性)</vt:lpstr>
      <vt:lpstr>Agreeableness (宜人性/随和性)</vt:lpstr>
      <vt:lpstr>Neuroticism (情绪性/神经质)</vt:lpstr>
      <vt:lpstr>Factor Analysis</vt:lpstr>
      <vt:lpstr>Derivation of the Big Five from FA</vt:lpstr>
      <vt:lpstr>Q: Guess their personality</vt:lpstr>
      <vt:lpstr>Findings About Personality</vt:lpstr>
      <vt:lpstr>Outline</vt:lpstr>
      <vt:lpstr>Example test for OCEAN</vt:lpstr>
      <vt:lpstr>Example Results</vt:lpstr>
      <vt:lpstr>Is a measurement valid? (Validity)</vt:lpstr>
      <vt:lpstr>Test-Retest reliability</vt:lpstr>
      <vt:lpstr>Inter-rater Agreement</vt:lpstr>
      <vt:lpstr>Internal Consistency</vt:lpstr>
      <vt:lpstr>Split-Half reliability</vt:lpstr>
      <vt:lpstr>Discriminate Validity</vt:lpstr>
      <vt:lpstr>Q: Spotting the issues with validity metrics</vt:lpstr>
      <vt:lpstr>Outline</vt:lpstr>
      <vt:lpstr>Limitations of Questionnaires</vt:lpstr>
      <vt:lpstr>Automatic Personality Recognition</vt:lpstr>
      <vt:lpstr>PowerPoint 演示文稿</vt:lpstr>
      <vt:lpstr>Which one do you prefer?</vt:lpstr>
      <vt:lpstr>Personality Prediction</vt:lpstr>
      <vt:lpstr>Personality Prediction (Results)</vt:lpstr>
      <vt:lpstr>Personality-Distinctive Terms</vt:lpstr>
      <vt:lpstr>Personality-Distinctive Terms (Findings)</vt:lpstr>
      <vt:lpstr>Personality-based Description</vt:lpstr>
      <vt:lpstr>Personality-based Description (Result)</vt:lpstr>
      <vt:lpstr>Personality-based Description (Example)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Psychology Meets ML—— A Case Study of Personality Theory</dc:title>
  <dc:creator>Winde Blmoista</dc:creator>
  <cp:lastModifiedBy>Winde Blmoista</cp:lastModifiedBy>
  <cp:revision>25</cp:revision>
  <dcterms:created xsi:type="dcterms:W3CDTF">2021-09-23T11:51:59Z</dcterms:created>
  <dcterms:modified xsi:type="dcterms:W3CDTF">2021-10-13T10:26:14Z</dcterms:modified>
</cp:coreProperties>
</file>