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58" r:id="rId9"/>
    <p:sldId id="267" r:id="rId10"/>
    <p:sldId id="271" r:id="rId11"/>
    <p:sldId id="270" r:id="rId12"/>
    <p:sldId id="266" r:id="rId13"/>
    <p:sldId id="273" r:id="rId14"/>
    <p:sldId id="274" r:id="rId15"/>
    <p:sldId id="275" r:id="rId16"/>
    <p:sldId id="272" r:id="rId17"/>
    <p:sldId id="269" r:id="rId18"/>
    <p:sldId id="260" r:id="rId19"/>
    <p:sldId id="268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 autoAdjust="0"/>
    <p:restoredTop sz="91119" autoAdjust="0"/>
  </p:normalViewPr>
  <p:slideViewPr>
    <p:cSldViewPr>
      <p:cViewPr varScale="1">
        <p:scale>
          <a:sx n="67" d="100"/>
          <a:sy n="67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BFE1-2534-46A3-A663-D94106ED2571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9154-2CC6-4F94-99A2-257B899F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9154-2CC6-4F94-99A2-257B899FB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underlined sentence is an</a:t>
            </a:r>
            <a:r>
              <a:rPr lang="en-US" baseline="0" dirty="0" smtClean="0"/>
              <a:t> unwarranted assumption, also a chance for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9154-2CC6-4F94-99A2-257B899FB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three</a:t>
            </a:r>
            <a:r>
              <a:rPr lang="en-US" baseline="0" dirty="0" smtClean="0"/>
              <a:t> are talking about the same thing: mixture model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9154-2CC6-4F94-99A2-257B899FBF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044D-3804-4C87-922F-D96952D582AF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8B1-FFCB-41D5-9284-385954D5CC48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E24-AD8B-455A-99D3-76762A99875C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DFA-9910-407B-AD74-EDEBF7860F8D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8EAC-BAE7-49F7-8DEE-F6BC61CAA227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5AA-F0E3-46FD-AEF2-6F098661B36C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014-E350-42FF-A0BE-EC979C462B7F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2D8-9BF4-4C26-87D3-A0558688D26F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D4-DCE4-4852-9D17-4256512765DC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559-3DAD-4C62-ABE4-62967DCCEC24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B98-F43C-421D-B823-5F5B1E498F5A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ABCC38-4C6E-4455-9624-B37CDA05067C}" type="datetime1">
              <a:rPr lang="zh-CN" altLang="en-US" smtClean="0"/>
              <a:t>2010/11/29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547715"/>
          </a:xfrm>
        </p:spPr>
        <p:txBody>
          <a:bodyPr>
            <a:normAutofit/>
          </a:bodyPr>
          <a:lstStyle/>
          <a:p>
            <a:r>
              <a:rPr lang="en-US" sz="2300" dirty="0"/>
              <a:t>A </a:t>
            </a:r>
            <a:r>
              <a:rPr lang="en-US" sz="2300" dirty="0" smtClean="0"/>
              <a:t> content  based  Approach  for  Discovering Missing  Anchor  Text  for  Web  Search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000" dirty="0" smtClean="0">
                <a:solidFill>
                  <a:prstClr val="black"/>
                </a:solidFill>
                <a:latin typeface="+mn-lt"/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  <a:latin typeface="+mn-lt"/>
              </a:rPr>
              <a:t>y</a:t>
            </a:r>
            <a:r>
              <a:rPr lang="en-US" sz="20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Xing Yi and James Allan</a:t>
            </a:r>
            <a:endParaRPr lang="en-US" sz="2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5301208"/>
            <a:ext cx="2912368" cy="576064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Also referred to Xing Yi’s slides</a:t>
            </a:r>
          </a:p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Presented </a:t>
            </a:r>
            <a:r>
              <a:rPr lang="en-US" sz="1400" b="1" dirty="0">
                <a:solidFill>
                  <a:schemeClr val="tx1"/>
                </a:solidFill>
              </a:rPr>
              <a:t>by </a:t>
            </a:r>
            <a:r>
              <a:rPr lang="en-US" sz="1400" b="1" dirty="0" err="1">
                <a:solidFill>
                  <a:schemeClr val="tx1"/>
                </a:solidFill>
              </a:rPr>
              <a:t>Xinhui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Xu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Compute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875873"/>
              </p:ext>
            </p:extLst>
          </p:nvPr>
        </p:nvGraphicFramePr>
        <p:xfrm>
          <a:off x="2843213" y="692150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92150"/>
                        <a:ext cx="190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69" y="1423206"/>
            <a:ext cx="5847619" cy="12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552" y="2636912"/>
                <a:ext cx="7467600" cy="3589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>
                        <a:alpha val="39999"/>
                      </a:schemeClr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CA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9869" tIns="49934" rIns="99869" bIns="49934">
                <a:spAutoFit/>
              </a:bodyPr>
              <a:lstStyle>
                <a:lvl1pPr defTabSz="1000125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defTabSz="1000125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defTabSz="1000125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defTabSz="1000125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defTabSz="1000125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algn="ctr" defTabSz="1000125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algn="ctr" defTabSz="1000125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algn="ctr" defTabSz="1000125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algn="ctr" defTabSz="1000125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marL="457200" marR="0" lvl="0" indent="-457200" defTabSz="10001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n-US" sz="2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2000" b="0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is a page </a:t>
                </a:r>
                <a:r>
                  <a:rPr kumimoji="0" lang="en-US" sz="2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P</a:t>
                </a:r>
                <a:r>
                  <a:rPr kumimoji="0" lang="en-US" sz="2000" b="0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i</a:t>
                </a:r>
                <a:r>
                  <a:rPr kumimoji="0" lang="en-US" sz="2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’s document language model</a:t>
                </a:r>
              </a:p>
              <a:p>
                <a:pPr lvl="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𝑃𝑖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kern="0" baseline="-250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𝑃𝑖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400" i="1" kern="0" baseline="-25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kern="0" baseline="-250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𝑃𝑖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μ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400" i="1" kern="0" baseline="-25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𝑃𝑖</m:t>
                          </m:r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i="1" kern="0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lvl="0" eaLnBrk="1" hangingPunct="1"/>
                <a:r>
                  <a:rPr lang="en-US" sz="2000" kern="0" dirty="0" smtClean="0">
                    <a:solidFill>
                      <a:srgbClr val="0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kern="0" baseline="-25000">
                        <a:solidFill>
                          <a:srgbClr val="000000"/>
                        </a:solidFill>
                        <a:latin typeface="Cambria Math"/>
                      </a:rPr>
                      <m:t>𝑃𝑖</m:t>
                    </m:r>
                  </m:oMath>
                </a14:m>
                <a:r>
                  <a:rPr kumimoji="0" lang="en-US" sz="2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is the length of Pi’s content</a:t>
                </a:r>
              </a:p>
              <a:p>
                <a:pPr lvl="0" eaLnBrk="1" hangingPunct="1"/>
                <a:r>
                  <a:rPr lang="en-US" kern="0" dirty="0" smtClean="0">
                    <a:solidFill>
                      <a:srgbClr val="0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kern="0">
                        <a:solidFill>
                          <a:srgbClr val="000000"/>
                        </a:solidFill>
                        <a:latin typeface="Cambria Math"/>
                      </a:rPr>
                      <m:t>μ</m:t>
                    </m:r>
                  </m:oMath>
                </a14:m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  <a:latin typeface="+mn-lt"/>
                  </a:rPr>
                  <a:t>is the </a:t>
                </a:r>
                <a:r>
                  <a:rPr lang="en-US" kern="0" dirty="0" err="1" smtClean="0">
                    <a:solidFill>
                      <a:srgbClr val="000000"/>
                    </a:solidFill>
                    <a:latin typeface="+mn-lt"/>
                  </a:rPr>
                  <a:t>Dirichlet</a:t>
                </a:r>
                <a:r>
                  <a:rPr lang="en-US" kern="0" dirty="0" smtClean="0">
                    <a:solidFill>
                      <a:srgbClr val="000000"/>
                    </a:solidFill>
                    <a:latin typeface="+mn-lt"/>
                  </a:rPr>
                  <a:t> smoothing parameter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kern="0">
                        <a:solidFill>
                          <a:srgbClr val="000000"/>
                        </a:solidFill>
                        <a:latin typeface="Cambria Math"/>
                      </a:rPr>
                      <m:t>μ</m:t>
                    </m:r>
                  </m:oMath>
                </a14:m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rPr>
                  <a:t>=2500 in experiment)</a:t>
                </a:r>
              </a:p>
              <a:p>
                <a:pPr marL="285750" lvl="0" indent="-285750" eaLnBrk="1" hangingPunct="1">
                  <a:buFont typeface="Wingdings" pitchFamily="2" charset="2"/>
                  <a:buChar char="Ø"/>
                </a:pPr>
                <a:endPara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  <a:p>
                <a:pPr marL="285750" lvl="0" indent="-285750" eaLnBrk="1" hangingPunct="1">
                  <a:buFont typeface="Wingdings" pitchFamily="2" charset="2"/>
                  <a:buChar char="Ø"/>
                </a:pPr>
                <a:r>
                  <a:rPr lang="en-US" sz="2000" kern="0" dirty="0">
                    <a:solidFill>
                      <a:srgbClr val="000000"/>
                    </a:solidFill>
                    <a:latin typeface="+mn-lt"/>
                  </a:rPr>
                  <a:t>Use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n-lt"/>
                  </a:rPr>
                  <a:t>Kullback-Leibler</a:t>
                </a:r>
                <a:r>
                  <a:rPr lang="en-US" sz="2000" kern="0" dirty="0">
                    <a:solidFill>
                      <a:srgbClr val="000000"/>
                    </a:solidFill>
                    <a:latin typeface="+mn-lt"/>
                  </a:rPr>
                  <a:t> divergence (KL)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n-lt"/>
                  </a:rPr>
                  <a:t>Div</a:t>
                </a:r>
                <a:r>
                  <a:rPr lang="en-US" sz="2000" kern="0" dirty="0">
                    <a:solidFill>
                      <a:srgbClr val="000000"/>
                    </a:solidFill>
                    <a:latin typeface="+mn-lt"/>
                  </a:rPr>
                  <a:t>(·||·) between their document models </a:t>
                </a:r>
                <a:r>
                  <a:rPr lang="en-US" sz="2000" i="1" kern="0" dirty="0">
                    <a:solidFill>
                      <a:srgbClr val="000000"/>
                    </a:solidFill>
                  </a:rPr>
                  <a:t>p</a:t>
                </a:r>
                <a:r>
                  <a:rPr lang="en-US" sz="2000" i="1" kern="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000" kern="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2000" i="1" kern="0" dirty="0">
                    <a:solidFill>
                      <a:srgbClr val="000000"/>
                    </a:solidFill>
                  </a:rPr>
                  <a:t>p</a:t>
                </a:r>
                <a:r>
                  <a:rPr lang="en-US" sz="2000" i="1" kern="0" baseline="-25000" dirty="0">
                    <a:solidFill>
                      <a:srgbClr val="000000"/>
                    </a:solidFill>
                  </a:rPr>
                  <a:t>i</a:t>
                </a:r>
                <a:r>
                  <a:rPr lang="en-US" sz="20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Arial"/>
                  </a:rPr>
                  <a:t>to measure their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Arial"/>
                  </a:rPr>
                  <a:t>similarity</a:t>
                </a:r>
              </a:p>
              <a:p>
                <a:pPr marL="285750" lvl="0" indent="-285750" eaLnBrk="1" hangingPunct="1">
                  <a:buFont typeface="Wingdings" pitchFamily="2" charset="2"/>
                  <a:buChar char="Ø"/>
                </a:pPr>
                <a:endParaRPr lang="en-US" sz="2000" kern="0" dirty="0" smtClean="0">
                  <a:solidFill>
                    <a:srgbClr val="000000"/>
                  </a:solidFill>
                  <a:latin typeface="Arial"/>
                </a:endParaRPr>
              </a:p>
              <a:p>
                <a:pPr marL="285750" lvl="0" indent="-285750" eaLnBrk="1" hangingPunct="1">
                  <a:buFont typeface="Wingdings" pitchFamily="2" charset="2"/>
                  <a:buChar char="Ø"/>
                </a:pPr>
                <a:r>
                  <a:rPr lang="en-US" sz="2000" kern="0" dirty="0" smtClean="0">
                    <a:solidFill>
                      <a:srgbClr val="000000"/>
                    </a:solidFill>
                    <a:latin typeface="Arial"/>
                  </a:rPr>
                  <a:t>In practice, for efficiency the RALM only computes top-k most similar pages of target page. (k=2000 in experiment)</a:t>
                </a:r>
                <a:endParaRPr lang="en-US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912"/>
                <a:ext cx="7467600" cy="3589362"/>
              </a:xfrm>
              <a:prstGeom prst="rect">
                <a:avLst/>
              </a:prstGeom>
              <a:blipFill rotWithShape="1">
                <a:blip r:embed="rId6"/>
                <a:stretch>
                  <a:fillRect l="-653" t="-1020" r="-408" b="-18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39999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CA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Different missing anchor text discovery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Relevant </a:t>
            </a:r>
            <a:r>
              <a:rPr lang="en-US" dirty="0"/>
              <a:t>Anchor text Language Model   ( RALM ) 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Link-based approach: auxiliary anchor text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AUX-TF : </a:t>
            </a:r>
            <a:r>
              <a:rPr lang="en-US" dirty="0" err="1"/>
              <a:t>tf</a:t>
            </a:r>
            <a:r>
              <a:rPr lang="en-US" baseline="-25000" dirty="0" err="1"/>
              <a:t>aux</a:t>
            </a:r>
            <a:r>
              <a:rPr lang="en-US" dirty="0"/>
              <a:t>(w)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AUX-TFIDF : </a:t>
            </a:r>
            <a:r>
              <a:rPr lang="en-US" dirty="0" err="1"/>
              <a:t>tf</a:t>
            </a:r>
            <a:r>
              <a:rPr lang="en-US" baseline="-25000" dirty="0" err="1"/>
              <a:t>aux</a:t>
            </a:r>
            <a:r>
              <a:rPr lang="en-US" dirty="0"/>
              <a:t>(w)*</a:t>
            </a:r>
            <a:r>
              <a:rPr lang="en-US" dirty="0" err="1"/>
              <a:t>idf</a:t>
            </a:r>
            <a:r>
              <a:rPr lang="en-US" dirty="0"/>
              <a:t>(w)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Keyword approaches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DOC-TF: tf</a:t>
            </a:r>
            <a:r>
              <a:rPr lang="en-US" baseline="-25000" dirty="0"/>
              <a:t>P0</a:t>
            </a:r>
            <a:r>
              <a:rPr lang="en-US" dirty="0"/>
              <a:t>(w)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DOC-TFIDF: tf</a:t>
            </a:r>
            <a:r>
              <a:rPr lang="en-US" baseline="-25000" dirty="0"/>
              <a:t>P0</a:t>
            </a:r>
            <a:r>
              <a:rPr lang="en-US" dirty="0"/>
              <a:t>(w)*</a:t>
            </a:r>
            <a:r>
              <a:rPr lang="en-US" dirty="0" err="1"/>
              <a:t>idf</a:t>
            </a:r>
            <a:r>
              <a:rPr lang="en-US" dirty="0"/>
              <a:t>(w)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Hide a web page’s original anchor text to produce relevant anchor term judgments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 each page, discover a ranked anchor term list by each method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u="sng" dirty="0"/>
              <a:t>Calculate IR measures (e.g. MAP, R-</a:t>
            </a:r>
            <a:r>
              <a:rPr lang="en-US" u="sng" dirty="0" err="1"/>
              <a:t>prec</a:t>
            </a:r>
            <a:r>
              <a:rPr lang="en-US" u="sng" dirty="0"/>
              <a:t>, </a:t>
            </a:r>
            <a:r>
              <a:rPr lang="en-US" u="sng" dirty="0" err="1"/>
              <a:t>P@k</a:t>
            </a:r>
            <a:r>
              <a:rPr lang="en-US" u="sng" dirty="0"/>
              <a:t>, MRR, </a:t>
            </a:r>
            <a:r>
              <a:rPr lang="en-US" u="sng" dirty="0" err="1"/>
              <a:t>etc</a:t>
            </a:r>
            <a:r>
              <a:rPr lang="en-US" u="sng" dirty="0"/>
              <a:t>) to evaluate different output rank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discovered anchor text for </a:t>
            </a:r>
            <a:r>
              <a:rPr lang="en-US" sz="3200" dirty="0" smtClean="0"/>
              <a:t>web </a:t>
            </a:r>
            <a:r>
              <a:rPr lang="en-US" sz="320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Mixture model approach </a:t>
            </a:r>
            <a:r>
              <a:rPr lang="en-US" sz="2000" dirty="0"/>
              <a:t>(</a:t>
            </a:r>
            <a:r>
              <a:rPr lang="en-US" sz="2000" dirty="0" err="1"/>
              <a:t>Nallapati</a:t>
            </a:r>
            <a:r>
              <a:rPr lang="en-US" sz="2000" dirty="0"/>
              <a:t> et al. 2003; Ogilvie and </a:t>
            </a:r>
            <a:r>
              <a:rPr lang="en-US" sz="2000" dirty="0" err="1"/>
              <a:t>Callan</a:t>
            </a:r>
            <a:r>
              <a:rPr lang="en-US" sz="2000" dirty="0"/>
              <a:t> 2003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Use different discovered anchor text to smooth document language model: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Calculate </a:t>
            </a:r>
            <a:r>
              <a:rPr lang="en-US" dirty="0"/>
              <a:t>query likelihood for search </a:t>
            </a:r>
            <a:r>
              <a:rPr lang="en-US" dirty="0" smtClean="0"/>
              <a:t>(</a:t>
            </a:r>
            <a:r>
              <a:rPr lang="en-US" dirty="0"/>
              <a:t>Ponte and Croft, 1998)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7218"/>
            <a:ext cx="761841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AFFF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by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Effectively </a:t>
            </a:r>
            <a:r>
              <a:rPr lang="en-US" dirty="0" smtClean="0"/>
              <a:t>discover </a:t>
            </a:r>
            <a:r>
              <a:rPr lang="en-US" dirty="0"/>
              <a:t>missing anchor text </a:t>
            </a:r>
            <a:r>
              <a:rPr lang="en-US" dirty="0">
                <a:solidFill>
                  <a:srgbClr val="FF0000"/>
                </a:solidFill>
              </a:rPr>
              <a:t>and further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</a:t>
            </a:r>
            <a:r>
              <a:rPr lang="en-US" dirty="0"/>
              <a:t>anchor text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Better than </a:t>
            </a:r>
            <a:r>
              <a:rPr lang="en-US" dirty="0" smtClean="0"/>
              <a:t>link-based approach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RALM helps retrieval </a:t>
            </a:r>
            <a:r>
              <a:rPr lang="en-US" dirty="0">
                <a:solidFill>
                  <a:srgbClr val="FF0000"/>
                </a:solidFill>
              </a:rPr>
              <a:t>more than </a:t>
            </a:r>
            <a:r>
              <a:rPr lang="en-US" dirty="0"/>
              <a:t>the auxiliary anchor text on </a:t>
            </a:r>
            <a:r>
              <a:rPr lang="en-US" u="sng" dirty="0">
                <a:solidFill>
                  <a:srgbClr val="0070C0"/>
                </a:solidFill>
              </a:rPr>
              <a:t>TREC NP finding tasks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Combing RALM with original anchor text can </a:t>
            </a:r>
            <a:r>
              <a:rPr lang="en-US" dirty="0">
                <a:solidFill>
                  <a:srgbClr val="FF0000"/>
                </a:solidFill>
              </a:rPr>
              <a:t>further help </a:t>
            </a:r>
            <a:r>
              <a:rPr lang="en-US" dirty="0"/>
              <a:t>search and reduce </a:t>
            </a:r>
            <a:r>
              <a:rPr lang="en-US" i="1" u="sng" dirty="0">
                <a:solidFill>
                  <a:srgbClr val="0070C0"/>
                </a:solidFill>
              </a:rPr>
              <a:t>lexical gap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Discussions and Future </a:t>
            </a:r>
            <a:r>
              <a:rPr lang="en-US" dirty="0" smtClean="0"/>
              <a:t>work by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RALM helps short </a:t>
            </a:r>
            <a:r>
              <a:rPr lang="en-US" i="1" dirty="0"/>
              <a:t>navigational</a:t>
            </a:r>
            <a:r>
              <a:rPr lang="en-US" dirty="0"/>
              <a:t> queries even severe anchor text </a:t>
            </a:r>
            <a:r>
              <a:rPr lang="en-US" dirty="0" err="1"/>
              <a:t>sparsity</a:t>
            </a:r>
            <a:r>
              <a:rPr lang="en-US" dirty="0"/>
              <a:t> </a:t>
            </a:r>
            <a:r>
              <a:rPr lang="en-US" dirty="0" err="1" smtClean="0"/>
              <a:t>exisits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Auxiliary </a:t>
            </a:r>
            <a:r>
              <a:rPr lang="en-US" dirty="0"/>
              <a:t>anchor text helps long </a:t>
            </a:r>
            <a:r>
              <a:rPr lang="en-US" i="1" dirty="0"/>
              <a:t>informational</a:t>
            </a:r>
            <a:r>
              <a:rPr lang="en-US" dirty="0"/>
              <a:t> queries more </a:t>
            </a:r>
            <a:r>
              <a:rPr lang="en-US" sz="2000" dirty="0"/>
              <a:t>(</a:t>
            </a:r>
            <a:r>
              <a:rPr lang="en-US" sz="2000" i="1" dirty="0"/>
              <a:t>Metzler et al. </a:t>
            </a:r>
            <a:r>
              <a:rPr lang="en-US" sz="2000" dirty="0"/>
              <a:t>2009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Explore using RALM for </a:t>
            </a:r>
            <a:r>
              <a:rPr lang="en-US" i="1" dirty="0"/>
              <a:t>informational</a:t>
            </a:r>
            <a:r>
              <a:rPr lang="en-US" dirty="0"/>
              <a:t> web </a:t>
            </a:r>
            <a:r>
              <a:rPr lang="en-US" dirty="0" smtClean="0"/>
              <a:t>queries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Combine </a:t>
            </a:r>
            <a:r>
              <a:rPr lang="en-US" dirty="0"/>
              <a:t>different discovered anchor text using learning-to-rank retrieval framework </a:t>
            </a:r>
            <a:r>
              <a:rPr lang="en-US" sz="2000" dirty="0" smtClean="0"/>
              <a:t>(</a:t>
            </a:r>
            <a:r>
              <a:rPr lang="en-US" sz="2000" dirty="0"/>
              <a:t>e.g. </a:t>
            </a:r>
            <a:r>
              <a:rPr lang="en-US" sz="2000" i="1" dirty="0" err="1"/>
              <a:t>Joachims</a:t>
            </a:r>
            <a:r>
              <a:rPr lang="en-US" sz="2000" dirty="0"/>
              <a:t>, 2002; </a:t>
            </a:r>
            <a:r>
              <a:rPr lang="en-US" sz="2000" i="1" dirty="0"/>
              <a:t>Burges et al.</a:t>
            </a:r>
            <a:r>
              <a:rPr lang="en-US" sz="2000" dirty="0"/>
              <a:t> 2005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Language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composition of Indexing model and Retrieval model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Language Modeling(proposed by Croft in 1998)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 each document a single model</a:t>
            </a:r>
          </a:p>
          <a:p>
            <a:pPr lvl="1"/>
            <a:r>
              <a:rPr lang="en-US" dirty="0" smtClean="0"/>
              <a:t>treat queries </a:t>
            </a:r>
            <a:r>
              <a:rPr lang="en-US" dirty="0"/>
              <a:t>as strings of text randomly sampled from these </a:t>
            </a:r>
            <a:r>
              <a:rPr lang="en-US" dirty="0" smtClean="0"/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rank documents </a:t>
            </a:r>
            <a:r>
              <a:rPr lang="en-US" dirty="0"/>
              <a:t>in </a:t>
            </a:r>
            <a:r>
              <a:rPr lang="en-US" dirty="0" smtClean="0"/>
              <a:t>collection </a:t>
            </a:r>
            <a:r>
              <a:rPr lang="en-US" dirty="0"/>
              <a:t>by the probability that a query Q would be observed during repeated random sampling from the document model  </a:t>
            </a:r>
            <a:endParaRPr lang="en-US" dirty="0" smtClean="0"/>
          </a:p>
          <a:p>
            <a:pPr marL="548640" lvl="2" indent="0" algn="ctr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D </a:t>
            </a:r>
            <a:r>
              <a:rPr lang="en-US" dirty="0"/>
              <a:t>: P(Q|M</a:t>
            </a:r>
            <a:r>
              <a:rPr lang="en-US" baseline="-25000" dirty="0"/>
              <a:t>D</a:t>
            </a:r>
            <a:r>
              <a:rPr lang="en-US" dirty="0"/>
              <a:t>) 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question shifts to how to estimate P(Q|M</a:t>
            </a:r>
            <a:r>
              <a:rPr lang="en-US" baseline="-25000" dirty="0" smtClean="0"/>
              <a:t>D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 = Relevance-based </a:t>
            </a:r>
            <a:r>
              <a:rPr lang="en-US" dirty="0"/>
              <a:t>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Goal: given a query, </a:t>
                </a:r>
                <a:r>
                  <a:rPr lang="en-US" dirty="0"/>
                  <a:t>rank </a:t>
                </a:r>
                <a:r>
                  <a:rPr lang="en-US" dirty="0" smtClean="0"/>
                  <a:t>the relevant class of docs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Limitations of classical probabilistic model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should have the knowledge of which class of docs are relevant to user’s query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Relevance model</a:t>
                </a: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 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𝑞𝑘</m:t>
                        </m:r>
                      </m:e>
                    </m:d>
                  </m:oMath>
                </a14:m>
                <a:r>
                  <a:rPr lang="en-US" dirty="0" smtClean="0"/>
                  <a:t> to estimate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some other assumptions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more or less have an acceptable explanation for their model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… …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US" dirty="0" smtClean="0"/>
              </a:p>
              <a:p>
                <a:pPr lvl="1">
                  <a:buFont typeface="Wingdings" pitchFamily="2" charset="2"/>
                  <a:buChar char="Ø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Old topic + old method(s) = new combination, also good one</a:t>
            </a:r>
          </a:p>
          <a:p>
            <a:pPr marL="27432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Leverage abundant previous work, previous knowledge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Careful and </a:t>
            </a:r>
            <a:r>
              <a:rPr lang="en-US" dirty="0"/>
              <a:t>abundant </a:t>
            </a:r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Doubts on this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1017" y="141277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1000125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rgbClr val="000000"/>
                </a:solidFill>
              </a:rPr>
              <a:t>No novel  or even no explanation for their Relevance based Anchor text Language Model (RALM)</a:t>
            </a:r>
          </a:p>
          <a:p>
            <a:pPr marL="457200" lvl="0" indent="-457200" defTabSz="1000125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457200" lvl="0" indent="-457200" defTabSz="1000125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Divergences exist between the referenced paper’s interpretation of their models and the models they are using</a:t>
            </a:r>
          </a:p>
          <a:p>
            <a:pPr lvl="2" defTabSz="1000125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RM model</a:t>
            </a:r>
          </a:p>
          <a:p>
            <a:pPr lvl="2" defTabSz="1000125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Language model</a:t>
            </a:r>
          </a:p>
          <a:p>
            <a:pPr lvl="2" defTabSz="1000125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maybe I am just a layman … </a:t>
            </a:r>
          </a:p>
          <a:p>
            <a:pPr lvl="2" defTabSz="1000125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defTabSz="1000125"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   Think of what can we do?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Building enriched </a:t>
            </a:r>
            <a:r>
              <a:rPr lang="en-US" dirty="0"/>
              <a:t>document representations using aggregated </a:t>
            </a:r>
            <a:r>
              <a:rPr lang="en-US" dirty="0" smtClean="0"/>
              <a:t>anchor text</a:t>
            </a:r>
            <a:r>
              <a:rPr lang="en-US" dirty="0"/>
              <a:t>. </a:t>
            </a:r>
            <a:r>
              <a:rPr lang="en-US" sz="2000" dirty="0"/>
              <a:t>D. Metzler, J. Novak, H. Cui, and S. Reddy. </a:t>
            </a:r>
            <a:r>
              <a:rPr lang="en-US" sz="2000" dirty="0" smtClean="0"/>
              <a:t>SIGIR</a:t>
            </a:r>
            <a:r>
              <a:rPr lang="en-US" sz="2000" dirty="0"/>
              <a:t>, </a:t>
            </a:r>
            <a:r>
              <a:rPr lang="en-US" sz="2000" dirty="0" smtClean="0"/>
              <a:t>2009.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Relevance based language models. </a:t>
            </a:r>
            <a:r>
              <a:rPr lang="en-US" sz="2000" dirty="0" smtClean="0"/>
              <a:t>V. </a:t>
            </a:r>
            <a:r>
              <a:rPr lang="en-US" sz="2000" dirty="0" err="1" smtClean="0"/>
              <a:t>Lavrenko</a:t>
            </a:r>
            <a:r>
              <a:rPr lang="en-US" sz="2000" dirty="0" smtClean="0"/>
              <a:t> and W. B. Croft. SIGIR, 2001.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language modeling approach to information retrieval. </a:t>
            </a:r>
            <a:r>
              <a:rPr lang="en-US" sz="2000" dirty="0" smtClean="0"/>
              <a:t>J</a:t>
            </a:r>
            <a:r>
              <a:rPr lang="en-US" sz="2000" dirty="0"/>
              <a:t>. M. Ponte and W. B. Croft. </a:t>
            </a:r>
            <a:r>
              <a:rPr lang="en-US" sz="2000" dirty="0" smtClean="0"/>
              <a:t>SIGIR, 1998.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…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spc="-1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Thanks!</a:t>
            </a:r>
            <a:r>
              <a:rPr lang="en-US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2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Discover missing anchor text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discovered anchor text for web </a:t>
            </a:r>
            <a:r>
              <a:rPr lang="en-US" dirty="0" smtClean="0"/>
              <a:t>search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Conclusions and discussions by author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Language Modeling &amp; RM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Personal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Anchors and Anchor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Object 7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14568"/>
              </p:ext>
            </p:extLst>
          </p:nvPr>
        </p:nvGraphicFramePr>
        <p:xfrm>
          <a:off x="1952252" y="1268760"/>
          <a:ext cx="4648200" cy="4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4430786" imgH="4121011" progId="Visio.Drawing.6">
                  <p:embed/>
                </p:oleObj>
              </mc:Choice>
              <mc:Fallback>
                <p:oleObj name="Visio" r:id="rId3" imgW="4430786" imgH="41210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252" y="1268760"/>
                        <a:ext cx="4648200" cy="432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CA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6130552" y="3580160"/>
            <a:ext cx="2401888" cy="487362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pPr defTabSz="1000125"/>
            <a:r>
              <a:rPr lang="en-US" b="1" dirty="0"/>
              <a:t>External anchor</a:t>
            </a:r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6143252" y="2741960"/>
            <a:ext cx="2319338" cy="487362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pPr defTabSz="1000125"/>
            <a:r>
              <a:rPr lang="en-US" b="1" dirty="0"/>
              <a:t>Internal anchor</a:t>
            </a:r>
          </a:p>
        </p:txBody>
      </p:sp>
      <p:sp>
        <p:nvSpPr>
          <p:cNvPr id="8" name="Oval 169"/>
          <p:cNvSpPr>
            <a:spLocks noChangeArrowheads="1"/>
          </p:cNvSpPr>
          <p:nvPr/>
        </p:nvSpPr>
        <p:spPr bwMode="auto">
          <a:xfrm>
            <a:off x="3628652" y="4804539"/>
            <a:ext cx="1524000" cy="661155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pPr defTabSz="1000125"/>
            <a:r>
              <a:rPr lang="en-US" sz="1200" b="1" dirty="0"/>
              <a:t>Original </a:t>
            </a:r>
            <a:r>
              <a:rPr lang="en-US" sz="1200" b="1" dirty="0" smtClean="0"/>
              <a:t>anchor text</a:t>
            </a:r>
            <a:endParaRPr lang="en-US" sz="1200" b="1" dirty="0"/>
          </a:p>
        </p:txBody>
      </p:sp>
      <p:sp>
        <p:nvSpPr>
          <p:cNvPr id="9" name="Line 750"/>
          <p:cNvSpPr>
            <a:spLocks noChangeShapeType="1"/>
          </p:cNvSpPr>
          <p:nvPr/>
        </p:nvSpPr>
        <p:spPr bwMode="auto">
          <a:xfrm flipH="1">
            <a:off x="5152652" y="3915122"/>
            <a:ext cx="1066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0" name="Line 751"/>
          <p:cNvSpPr>
            <a:spLocks noChangeShapeType="1"/>
          </p:cNvSpPr>
          <p:nvPr/>
        </p:nvSpPr>
        <p:spPr bwMode="auto">
          <a:xfrm flipH="1" flipV="1">
            <a:off x="2866652" y="4905722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1" name="Line 752"/>
          <p:cNvSpPr>
            <a:spLocks noChangeShapeType="1"/>
          </p:cNvSpPr>
          <p:nvPr/>
        </p:nvSpPr>
        <p:spPr bwMode="auto">
          <a:xfrm flipV="1">
            <a:off x="5152652" y="4829522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2" name="Line 753"/>
          <p:cNvSpPr>
            <a:spLocks noChangeShapeType="1"/>
          </p:cNvSpPr>
          <p:nvPr/>
        </p:nvSpPr>
        <p:spPr bwMode="auto">
          <a:xfrm flipH="1">
            <a:off x="4619252" y="3000722"/>
            <a:ext cx="15240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068388" y="5562600"/>
            <a:ext cx="77708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92" tIns="45644" rIns="91292" bIns="45644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Anchors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(incoming hyperlinks)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Anchor text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(text associated with anchors).</a:t>
            </a:r>
          </a:p>
        </p:txBody>
      </p:sp>
    </p:spTree>
    <p:extLst>
      <p:ext uri="{BB962C8B-B14F-4D97-AF65-F5344CB8AC3E}">
        <p14:creationId xmlns:p14="http://schemas.microsoft.com/office/powerpoint/2010/main" val="1688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Anchor text can reduce the </a:t>
            </a:r>
            <a:r>
              <a:rPr lang="en-US" u="sng" dirty="0">
                <a:solidFill>
                  <a:schemeClr val="hlink"/>
                </a:solidFill>
              </a:rPr>
              <a:t>lexical gap</a:t>
            </a:r>
            <a:r>
              <a:rPr lang="en-US" u="sng" dirty="0"/>
              <a:t> </a:t>
            </a:r>
            <a:r>
              <a:rPr lang="en-US" dirty="0"/>
              <a:t>between web pages and queries </a:t>
            </a:r>
            <a:r>
              <a:rPr lang="en-US" sz="2000" dirty="0"/>
              <a:t>(e.g. </a:t>
            </a:r>
            <a:r>
              <a:rPr lang="en-US" sz="2000" i="1" dirty="0" err="1"/>
              <a:t>Craswell</a:t>
            </a:r>
            <a:r>
              <a:rPr lang="en-US" sz="2000" i="1" dirty="0"/>
              <a:t> et al.</a:t>
            </a:r>
            <a:r>
              <a:rPr lang="en-US" sz="2000" dirty="0"/>
              <a:t> 2001; </a:t>
            </a:r>
            <a:r>
              <a:rPr lang="en-US" sz="2000" i="1" dirty="0" err="1"/>
              <a:t>Nallapati</a:t>
            </a:r>
            <a:r>
              <a:rPr lang="en-US" sz="2000" i="1" dirty="0"/>
              <a:t> et al.</a:t>
            </a:r>
            <a:r>
              <a:rPr lang="en-US" sz="2000" dirty="0"/>
              <a:t> 2003; </a:t>
            </a:r>
            <a:r>
              <a:rPr lang="en-US" sz="2000" i="1" dirty="0"/>
              <a:t>Dou et al.</a:t>
            </a:r>
            <a:r>
              <a:rPr lang="en-US" sz="2000" dirty="0"/>
              <a:t> 2009).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Missing anchor text problem (</a:t>
            </a:r>
            <a:r>
              <a:rPr lang="en-US" i="1" dirty="0">
                <a:solidFill>
                  <a:schemeClr val="folHlink"/>
                </a:solidFill>
              </a:rPr>
              <a:t>anchor text </a:t>
            </a:r>
            <a:r>
              <a:rPr lang="en-US" i="1" dirty="0" err="1">
                <a:solidFill>
                  <a:schemeClr val="folHlink"/>
                </a:solidFill>
              </a:rPr>
              <a:t>sparsity</a:t>
            </a:r>
            <a:r>
              <a:rPr lang="en-US" dirty="0"/>
              <a:t>) </a:t>
            </a:r>
            <a:r>
              <a:rPr lang="en-US" sz="2000" dirty="0"/>
              <a:t>(</a:t>
            </a:r>
            <a:r>
              <a:rPr lang="en-US" sz="2000" i="1" dirty="0" err="1"/>
              <a:t>Broder</a:t>
            </a:r>
            <a:r>
              <a:rPr lang="en-US" sz="2000" i="1" dirty="0"/>
              <a:t> et al.</a:t>
            </a:r>
            <a:r>
              <a:rPr lang="en-US" sz="2000" dirty="0"/>
              <a:t> 2000; </a:t>
            </a:r>
            <a:r>
              <a:rPr lang="en-US" sz="2000" i="1" dirty="0"/>
              <a:t>Metzler et al.</a:t>
            </a:r>
            <a:r>
              <a:rPr lang="en-US" sz="2000" dirty="0"/>
              <a:t> 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828132"/>
            <a:ext cx="8656637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908248" y="5517232"/>
            <a:ext cx="7696200" cy="40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869" tIns="49934" rIns="99869" bIns="49934">
            <a:spAutoFit/>
          </a:bodyPr>
          <a:lstStyle>
            <a:lvl1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External in-link statistics of two large-scale TREC </a:t>
            </a:r>
            <a:r>
              <a:rPr lang="en-US" sz="2000" dirty="0" smtClean="0">
                <a:latin typeface="+mn-lt"/>
              </a:rPr>
              <a:t>web corpora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Overcome anchor text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2" name="Object 7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95648"/>
              </p:ext>
            </p:extLst>
          </p:nvPr>
        </p:nvGraphicFramePr>
        <p:xfrm>
          <a:off x="1371600" y="1295400"/>
          <a:ext cx="54102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4388473" imgH="4388473" progId="Visio.Drawing.6">
                  <p:embed/>
                </p:oleObj>
              </mc:Choice>
              <mc:Fallback>
                <p:oleObj name="Visio" r:id="rId3" imgW="4388473" imgH="438847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54102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CA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705600" y="2438400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69" tIns="49934" rIns="99869" bIns="49934">
            <a:spAutoFit/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391400" y="1981200"/>
            <a:ext cx="1676400" cy="777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9869" tIns="49934" rIns="99869" bIns="49934">
            <a:spAutoFit/>
          </a:bodyPr>
          <a:lstStyle>
            <a:lvl1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2200" i="1"/>
              <a:t>Metzler et al.</a:t>
            </a:r>
            <a:r>
              <a:rPr lang="en-US" sz="2200"/>
              <a:t> 2009</a:t>
            </a:r>
          </a:p>
        </p:txBody>
      </p:sp>
      <p:sp>
        <p:nvSpPr>
          <p:cNvPr id="15" name="Oval 707"/>
          <p:cNvSpPr>
            <a:spLocks noChangeArrowheads="1"/>
          </p:cNvSpPr>
          <p:nvPr/>
        </p:nvSpPr>
        <p:spPr bwMode="auto">
          <a:xfrm>
            <a:off x="1219200" y="1532384"/>
            <a:ext cx="5486400" cy="1752600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Overcome anchor text </a:t>
            </a:r>
            <a:r>
              <a:rPr lang="en-US" dirty="0" err="1"/>
              <a:t>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auxiliary anchor text </a:t>
            </a:r>
            <a:r>
              <a:rPr lang="en-US" dirty="0"/>
              <a:t>(Metzler et al. 2009) to enrich web pages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New idea: </a:t>
            </a:r>
            <a:r>
              <a:rPr lang="en-US" dirty="0"/>
              <a:t>Use </a:t>
            </a:r>
            <a:r>
              <a:rPr lang="en-US" dirty="0">
                <a:solidFill>
                  <a:schemeClr val="hlink"/>
                </a:solidFill>
              </a:rPr>
              <a:t>similar</a:t>
            </a:r>
            <a:r>
              <a:rPr lang="en-US" dirty="0"/>
              <a:t> web pages’ anchor text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365375"/>
            <a:ext cx="7840663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5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 missing anchor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Content-based language modeling approach</a:t>
            </a:r>
          </a:p>
          <a:p>
            <a:pPr marL="341313" lvl="0" indent="-341313" eaLnBrk="0" fontAlgn="base" hangingPunct="0">
              <a:spcAft>
                <a:spcPct val="0"/>
              </a:spcAft>
              <a:buClr>
                <a:srgbClr val="3333CC"/>
              </a:buClr>
              <a:buSzPct val="70000"/>
              <a:buNone/>
            </a:pPr>
            <a:r>
              <a:rPr lang="en-US" sz="1800" b="1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1800" b="1" i="1" baseline="-25000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1800" i="1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complete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u="sng" dirty="0">
                <a:solidFill>
                  <a:srgbClr val="000000"/>
                </a:solidFill>
                <a:latin typeface="+mj-lt"/>
              </a:rPr>
              <a:t>original anchor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text associated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with a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page </a:t>
            </a:r>
            <a:r>
              <a:rPr lang="en-US" sz="1800" b="1" i="1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1800" b="1" i="1" baseline="-25000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1800" i="1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, but may be </a:t>
            </a:r>
            <a:r>
              <a:rPr lang="en-US" sz="1800" b="1" i="1" dirty="0">
                <a:solidFill>
                  <a:srgbClr val="3333CC"/>
                </a:solidFill>
                <a:latin typeface="+mj-lt"/>
              </a:rPr>
              <a:t>missing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341313" lvl="0" indent="-341313" eaLnBrk="0" fontAlgn="base" hangingPunct="0">
              <a:spcAft>
                <a:spcPct val="0"/>
              </a:spcAft>
              <a:buClr>
                <a:srgbClr val="3333CC"/>
              </a:buClr>
              <a:buSzPct val="70000"/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+mj-lt"/>
              </a:rPr>
              <a:t>w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: is an anchor text from the anchor text vocabulary 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V</a:t>
            </a:r>
            <a:r>
              <a:rPr lang="en-US" sz="1800" i="1" baseline="-25000" dirty="0" smtClean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 of A</a:t>
            </a:r>
            <a:endParaRPr lang="en-US" sz="1800" i="1" dirty="0">
              <a:solidFill>
                <a:srgbClr val="000000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59088"/>
              </p:ext>
            </p:extLst>
          </p:nvPr>
        </p:nvGraphicFramePr>
        <p:xfrm>
          <a:off x="1433264" y="3130302"/>
          <a:ext cx="6019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2197080" imgH="368280" progId="Equation.DSMT4">
                  <p:embed/>
                </p:oleObj>
              </mc:Choice>
              <mc:Fallback>
                <p:oleObj name="Equation" r:id="rId4" imgW="2197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264" y="3130302"/>
                        <a:ext cx="60198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19264" y="4597152"/>
            <a:ext cx="25146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>
            <a:spAutoFit/>
          </a:bodyPr>
          <a:lstStyle>
            <a:lvl1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2600" b="1" i="1" dirty="0">
                <a:solidFill>
                  <a:schemeClr val="hlink"/>
                </a:solidFill>
              </a:rPr>
              <a:t>P</a:t>
            </a:r>
            <a:r>
              <a:rPr lang="en-US" sz="2600" b="1" i="1" baseline="-25000" dirty="0">
                <a:solidFill>
                  <a:schemeClr val="hlink"/>
                </a:solidFill>
              </a:rPr>
              <a:t>i</a:t>
            </a: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/>
              <a:t>’s anchor text language model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7464" y="4597152"/>
            <a:ext cx="25146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>
            <a:spAutoFit/>
          </a:bodyPr>
          <a:lstStyle>
            <a:lvl1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2600" b="1" i="1" dirty="0">
                <a:solidFill>
                  <a:schemeClr val="folHlink"/>
                </a:solidFill>
              </a:rPr>
              <a:t>P</a:t>
            </a:r>
            <a:r>
              <a:rPr lang="en-US" sz="2600" b="1" i="1" baseline="-25000" dirty="0">
                <a:solidFill>
                  <a:schemeClr val="folHlink"/>
                </a:solidFill>
              </a:rPr>
              <a:t>0</a:t>
            </a:r>
            <a:r>
              <a:rPr lang="en-US" sz="2600" dirty="0"/>
              <a:t> ’s missing anchor text language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0864" y="2996952"/>
            <a:ext cx="1752600" cy="9144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966664" y="3987552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24064" y="2996952"/>
            <a:ext cx="1447800" cy="9144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709864" y="3987552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995864" y="4346327"/>
            <a:ext cx="1752600" cy="914400"/>
          </a:xfrm>
          <a:prstGeom prst="wedgeEllipseCallout">
            <a:avLst>
              <a:gd name="adj1" fmla="val -34782"/>
              <a:gd name="adj2" fmla="val -89931"/>
            </a:avLst>
          </a:prstGeom>
          <a:solidFill>
            <a:srgbClr val="92D050">
              <a:alpha val="39999"/>
            </a:srgbClr>
          </a:solidFill>
          <a:ln>
            <a:noFill/>
          </a:ln>
          <a:effectLst/>
        </p:spPr>
        <p:txBody>
          <a:bodyPr lIns="99869" tIns="49934" rIns="99869" bIns="49934" anchor="ctr"/>
          <a:lstStyle/>
          <a:p>
            <a:pPr defTabSz="1000125"/>
            <a:r>
              <a:rPr lang="en-US" sz="2800" dirty="0"/>
              <a:t>next slide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76664" y="2996952"/>
            <a:ext cx="1676400" cy="914400"/>
          </a:xfrm>
          <a:prstGeom prst="rect">
            <a:avLst/>
          </a:prstGeom>
          <a:noFill/>
          <a:ln w="19050" algn="ctr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869" tIns="49934" rIns="99869" bIns="49934" anchor="ctr">
            <a:spAutoFit/>
          </a:bodyPr>
          <a:lstStyle/>
          <a:p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600" y="6024391"/>
            <a:ext cx="7683624" cy="65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A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869" tIns="49934" rIns="99869" bIns="49934">
            <a:spAutoFit/>
          </a:bodyPr>
          <a:lstStyle>
            <a:lvl1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defTabSz="100012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algn="ctr" defTabSz="100012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chemeClr val="hlink"/>
                </a:solidFill>
                <a:latin typeface="+mj-lt"/>
              </a:rPr>
              <a:t>Note</a:t>
            </a:r>
            <a:r>
              <a:rPr lang="en-US" dirty="0" smtClean="0">
                <a:latin typeface="+mj-lt"/>
              </a:rPr>
              <a:t>: for later fair comparison, 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’s original anchor text is not used for calculating RALM</a:t>
            </a:r>
            <a:endParaRPr lang="en-US" dirty="0">
              <a:latin typeface="+mj-lt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18647"/>
              </p:ext>
            </p:extLst>
          </p:nvPr>
        </p:nvGraphicFramePr>
        <p:xfrm>
          <a:off x="1289844" y="4426545"/>
          <a:ext cx="55864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6" imgW="2222500" imgH="749300" progId="Equation.DSMT4">
                  <p:embed/>
                </p:oleObj>
              </mc:Choice>
              <mc:Fallback>
                <p:oleObj name="Equation" r:id="rId6" imgW="2222500" imgH="749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844" y="4426545"/>
                        <a:ext cx="5586412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9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 animBg="1"/>
      <p:bldP spid="13" grpId="0" animBg="1"/>
      <p:bldP spid="14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Contextual translation </a:t>
            </a:r>
            <a:r>
              <a:rPr lang="en-US" sz="2000" dirty="0"/>
              <a:t>approach (Berger and Lafferty 1999; Wang and </a:t>
            </a:r>
            <a:r>
              <a:rPr lang="en-US" sz="2000" dirty="0" err="1"/>
              <a:t>Zhai</a:t>
            </a:r>
            <a:r>
              <a:rPr lang="en-US" sz="2000" dirty="0"/>
              <a:t> 2008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u="sng" dirty="0"/>
              <a:t>View a page’s content as its anchor text’s context: </a:t>
            </a:r>
            <a:r>
              <a:rPr lang="en-US" u="sng" dirty="0">
                <a:solidFill>
                  <a:srgbClr val="FF0000"/>
                </a:solidFill>
              </a:rPr>
              <a:t>similar</a:t>
            </a:r>
            <a:r>
              <a:rPr lang="en-US" u="sng" dirty="0"/>
              <a:t> pages have </a:t>
            </a:r>
            <a:r>
              <a:rPr lang="en-US" u="sng" dirty="0">
                <a:solidFill>
                  <a:srgbClr val="FF0000"/>
                </a:solidFill>
              </a:rPr>
              <a:t>similar</a:t>
            </a:r>
            <a:r>
              <a:rPr lang="en-US" u="sng" dirty="0"/>
              <a:t> anchor </a:t>
            </a:r>
            <a:r>
              <a:rPr lang="en-US" u="sng" dirty="0" smtClean="0"/>
              <a:t>text</a:t>
            </a:r>
          </a:p>
          <a:p>
            <a:pPr>
              <a:buFont typeface="Wingdings" pitchFamily="2" charset="2"/>
              <a:buChar char="§"/>
            </a:pPr>
            <a:endParaRPr lang="en-US" u="sng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Contextual translation probability: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875873"/>
              </p:ext>
            </p:extLst>
          </p:nvPr>
        </p:nvGraphicFramePr>
        <p:xfrm>
          <a:off x="2843808" y="692696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622030" imgH="228501" progId="Equation.DSMT4">
                  <p:embed/>
                </p:oleObj>
              </mc:Choice>
              <mc:Fallback>
                <p:oleObj name="Equation" r:id="rId4" imgW="622030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92696"/>
                        <a:ext cx="190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94475"/>
              </p:ext>
            </p:extLst>
          </p:nvPr>
        </p:nvGraphicFramePr>
        <p:xfrm>
          <a:off x="1746398" y="4653136"/>
          <a:ext cx="584993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6" imgW="2082800" imgH="457200" progId="Equation.DSMT4">
                  <p:embed/>
                </p:oleObj>
              </mc:Choice>
              <mc:Fallback>
                <p:oleObj name="Equation" r:id="rId6" imgW="2082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98" y="4653136"/>
                        <a:ext cx="5849938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7391400" y="5943600"/>
            <a:ext cx="1752600" cy="914400"/>
          </a:xfrm>
          <a:prstGeom prst="wedgeEllipseCallout">
            <a:avLst>
              <a:gd name="adj1" fmla="val -34782"/>
              <a:gd name="adj2" fmla="val -89931"/>
            </a:avLst>
          </a:prstGeom>
          <a:solidFill>
            <a:srgbClr val="92D050">
              <a:alpha val="39999"/>
            </a:srgbClr>
          </a:solidFill>
          <a:ln>
            <a:noFill/>
          </a:ln>
          <a:effectLst/>
        </p:spPr>
        <p:txBody>
          <a:bodyPr lIns="99869" tIns="49934" rIns="99869" bIns="49934" anchor="ctr"/>
          <a:lstStyle/>
          <a:p>
            <a:pPr defTabSz="1000125"/>
            <a:r>
              <a:rPr lang="en-US" sz="2800" dirty="0"/>
              <a:t>next slide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475656" y="4581128"/>
            <a:ext cx="6624736" cy="1448156"/>
          </a:xfrm>
          <a:prstGeom prst="rect">
            <a:avLst/>
          </a:prstGeom>
          <a:noFill/>
          <a:ln w="19050" algn="ctr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869" tIns="49934" rIns="99869" bIns="49934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453</TotalTime>
  <Words>1012</Words>
  <Application>Microsoft Office PowerPoint</Application>
  <PresentationFormat>On-screen Show (4:3)</PresentationFormat>
  <Paragraphs>181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Clarity</vt:lpstr>
      <vt:lpstr>Visio</vt:lpstr>
      <vt:lpstr>Equation</vt:lpstr>
      <vt:lpstr>A  content  based  Approach  for  Discovering Missing  Anchor  Text  for  Web  Search  By Xing Yi and James Allan</vt:lpstr>
      <vt:lpstr>Related papers</vt:lpstr>
      <vt:lpstr>Outline</vt:lpstr>
      <vt:lpstr>Anchors and Anchor text</vt:lpstr>
      <vt:lpstr>Motivations</vt:lpstr>
      <vt:lpstr>Overcome anchor text sparsity</vt:lpstr>
      <vt:lpstr>Overcome anchor text sparsity</vt:lpstr>
      <vt:lpstr>Discover missing anchor text</vt:lpstr>
      <vt:lpstr>Compute </vt:lpstr>
      <vt:lpstr>Compute </vt:lpstr>
      <vt:lpstr>Different missing anchor text discovery approaches</vt:lpstr>
      <vt:lpstr>Methodology of evaluation</vt:lpstr>
      <vt:lpstr>Using discovered anchor text for web search</vt:lpstr>
      <vt:lpstr>Conclusions by author</vt:lpstr>
      <vt:lpstr>Discussions and Future work by author</vt:lpstr>
      <vt:lpstr>Language Model</vt:lpstr>
      <vt:lpstr>RM = Relevance-based Language Model</vt:lpstr>
      <vt:lpstr>What do we learn?</vt:lpstr>
      <vt:lpstr>Doubts on this paper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Content based Approach for Discovering Missing Anchor Text for Web Search  By Xing Yi and James Allan</dc:title>
  <dc:creator>xuxinhui</dc:creator>
  <cp:lastModifiedBy>xuxinhui</cp:lastModifiedBy>
  <cp:revision>30</cp:revision>
  <dcterms:created xsi:type="dcterms:W3CDTF">2010-11-28T03:13:27Z</dcterms:created>
  <dcterms:modified xsi:type="dcterms:W3CDTF">2010-11-29T14:44:10Z</dcterms:modified>
</cp:coreProperties>
</file>