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82" r:id="rId4"/>
    <p:sldId id="283" r:id="rId5"/>
    <p:sldId id="259" r:id="rId6"/>
    <p:sldId id="285" r:id="rId7"/>
    <p:sldId id="286" r:id="rId8"/>
    <p:sldId id="260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6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2" r:id="rId27"/>
    <p:sldId id="280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E7518-5640-4A0A-BDBD-63EFF68B3D2D}" type="datetimeFigureOut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FFE1-C9D0-45C1-8BAF-A5078F9B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DB1-6170-4920-91BF-C8A12A528076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F17-5D0D-4D5F-96FB-37C1B4679A8B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A51D-A9E6-4705-BE59-6D9DBFCA9F61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3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8E26-2350-4D33-9979-A2FF16D52980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4A6C-4547-4D75-897A-78955D2323A9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9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7F6A-74BE-43DE-B85C-EE22D225BB25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30A5-9F8E-49E0-9DEC-B6A1C2B9E1C7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4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5520-3B78-4B3A-B489-CC13F832ED3B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4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760D-2889-4E4F-9644-590C94A37CD7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D7B5-6671-4A90-8FE9-1A4488F37214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097-8FE9-458F-9DD9-5BADBB0522C7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D625-4EEA-4DD3-B11B-60638E8612BB}" type="datetime1">
              <a:rPr lang="zh-CN" altLang="en-US" smtClean="0"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2333-770B-46B6-83A6-FD52A9A8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dependencies_manual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202.120.38.145:4080/action/Clustering.aspx?verb=play&amp;subj=xxxxxx&amp;obj=show&amp;iobj=xxxxxx&amp;args=xxxxxx&amp;id=13&amp;opt=viewtriples&amp;pattern=2&amp;data=2" TargetMode="External"/><Relationship Id="rId3" Type="http://schemas.openxmlformats.org/officeDocument/2006/relationships/hyperlink" Target="http://202.120.38.145:4080/action/Clustering.aspx?verb=play&amp;subj=xxxxxx&amp;obj=instrument&amp;iobj=xxxxxx&amp;args=xxxxxx&amp;id=2&amp;opt=viewtriples&amp;pattern=2&amp;data=2" TargetMode="External"/><Relationship Id="rId7" Type="http://schemas.openxmlformats.org/officeDocument/2006/relationships/hyperlink" Target="http://202.120.38.145:4080/action/Clustering.aspx?verb=play&amp;subj=xxxxxx&amp;obj=outdoor+activity&amp;iobj=xxxxxx&amp;args=xxxxxx&amp;id=9&amp;opt=viewtriples&amp;pattern=2&amp;data=2" TargetMode="External"/><Relationship Id="rId2" Type="http://schemas.openxmlformats.org/officeDocument/2006/relationships/hyperlink" Target="http://202.120.38.145:4080/action/Clustering.aspx?verb=play&amp;subj=xxxxxx&amp;obj=sport&amp;iobj=xxxxxx&amp;args=xxxxxx&amp;id=1&amp;opt=viewtriples&amp;pattern=2&amp;data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2.120.38.145:4080/action/Clustering.aspx?verb=play&amp;subj=xxxxxx&amp;obj=company&amp;iobj=xxxxxx&amp;args=xxxxxx&amp;id=8&amp;opt=viewtriples&amp;pattern=2&amp;data=2" TargetMode="External"/><Relationship Id="rId11" Type="http://schemas.openxmlformats.org/officeDocument/2006/relationships/hyperlink" Target="http://202.120.38.145:4080/action/Clustering.aspx?verb=play&amp;subj=xxxxxx&amp;obj=heavy+metal&amp;iobj=xxxxxx&amp;args=xxxxxx&amp;id=39&amp;opt=viewtriples&amp;pattern=2&amp;data=2" TargetMode="External"/><Relationship Id="rId5" Type="http://schemas.openxmlformats.org/officeDocument/2006/relationships/hyperlink" Target="http://202.120.38.145:4080/action/Clustering.aspx?verb=play&amp;subj=xxxxxx&amp;obj=genre&amp;iobj=xxxxxx&amp;args=xxxxxx&amp;id=4&amp;opt=viewtriples&amp;pattern=2&amp;data=2" TargetMode="External"/><Relationship Id="rId10" Type="http://schemas.openxmlformats.org/officeDocument/2006/relationships/hyperlink" Target="http://202.120.38.145:4080/action/Clustering.aspx?verb=play&amp;subj=xxxxxx&amp;obj=file&amp;iobj=xxxxxx&amp;args=xxxxxx&amp;id=16&amp;opt=viewtriples&amp;pattern=2&amp;data=2" TargetMode="External"/><Relationship Id="rId4" Type="http://schemas.openxmlformats.org/officeDocument/2006/relationships/hyperlink" Target="http://202.120.38.145:4080/action/Clustering.aspx?verb=play&amp;subj=xxxxxx&amp;obj=game&amp;iobj=xxxxxx&amp;args=xxxxxx&amp;id=3&amp;opt=viewtriples&amp;pattern=2&amp;data=2" TargetMode="External"/><Relationship Id="rId9" Type="http://schemas.openxmlformats.org/officeDocument/2006/relationships/hyperlink" Target="http://202.120.38.145:4080/action/Clustering.aspx?verb=play&amp;subj=xxxxxx&amp;obj=animal&amp;iobj=xxxxxx&amp;args=xxxxxx&amp;id=14&amp;opt=viewtriples&amp;pattern=2&amp;data=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202.120.38.145:4080/action/Clustering.aspx?verb=eat&amp;subj=xxxxxx&amp;obj=species&amp;iobj=xxxxxx&amp;args=xxxxxx&amp;id=9&amp;opt=viewtriples&amp;pattern=2&amp;data=2" TargetMode="External"/><Relationship Id="rId3" Type="http://schemas.openxmlformats.org/officeDocument/2006/relationships/hyperlink" Target="http://202.120.38.145:4080/action/Clustering.aspx?verb=eat&amp;subj=xxxxxx&amp;obj=snack&amp;iobj=xxxxxx&amp;args=xxxxxx&amp;id=2&amp;opt=viewtriples&amp;pattern=2&amp;data=2" TargetMode="External"/><Relationship Id="rId7" Type="http://schemas.openxmlformats.org/officeDocument/2006/relationships/hyperlink" Target="http://202.120.38.145:4080/action/Clustering.aspx?verb=eat&amp;subj=xxxxxx&amp;obj=lifestyle+change&amp;iobj=xxxxxx&amp;args=xxxxxx&amp;id=7&amp;opt=viewtriples&amp;pattern=2&amp;data=2" TargetMode="External"/><Relationship Id="rId2" Type="http://schemas.openxmlformats.org/officeDocument/2006/relationships/hyperlink" Target="http://202.120.38.145:4080/action/Clustering.aspx?verb=eat&amp;subj=xxxxxx&amp;obj=food&amp;iobj=xxxxxx&amp;args=xxxxxx&amp;id=1&amp;opt=viewtriples&amp;pattern=2&amp;data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2.120.38.145:4080/action/Clustering.aspx?verb=eat&amp;subj=xxxxxx&amp;obj=ingredient&amp;iobj=xxxxxx&amp;args=xxxxxx&amp;id=5&amp;opt=viewtriples&amp;pattern=2&amp;data=2" TargetMode="External"/><Relationship Id="rId11" Type="http://schemas.openxmlformats.org/officeDocument/2006/relationships/hyperlink" Target="http://202.120.38.145:4080/action/Clustering.aspx?verb=eat&amp;subj=xxxxxx&amp;obj=shit&amp;iobj=xxxxxx&amp;args=xxxxxx&amp;id=31&amp;opt=viewtriples&amp;pattern=2&amp;data=2" TargetMode="External"/><Relationship Id="rId5" Type="http://schemas.openxmlformats.org/officeDocument/2006/relationships/hyperlink" Target="http://202.120.38.145:4080/action/Clustering.aspx?verb=eat&amp;subj=xxxxxx&amp;obj=animal&amp;iobj=xxxxxx&amp;args=xxxxxx&amp;id=4&amp;opt=viewtriples&amp;pattern=2&amp;data=2" TargetMode="External"/><Relationship Id="rId10" Type="http://schemas.openxmlformats.org/officeDocument/2006/relationships/hyperlink" Target="http://202.120.38.145:4080/action/Clustering.aspx?verb=eat&amp;subj=xxxxxx&amp;obj=pussy&amp;iobj=xxxxxx&amp;args=xxxxxx&amp;id=14&amp;opt=viewtriples&amp;pattern=2&amp;data=2" TargetMode="External"/><Relationship Id="rId4" Type="http://schemas.openxmlformats.org/officeDocument/2006/relationships/hyperlink" Target="http://202.120.38.145:4080/action/Clustering.aspx?verb=eat&amp;subj=xxxxxx&amp;obj=fruit&amp;iobj=xxxxxx&amp;args=xxxxxx&amp;id=3&amp;opt=viewtriples&amp;pattern=2&amp;data=2" TargetMode="External"/><Relationship Id="rId9" Type="http://schemas.openxmlformats.org/officeDocument/2006/relationships/hyperlink" Target="http://202.120.38.145:4080/action/Clustering.aspx?verb=eat&amp;subj=xxxxxx&amp;obj=organ&amp;iobj=xxxxxx&amp;args=xxxxxx&amp;id=11&amp;opt=viewtriples&amp;pattern=2&amp;data=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tu.edu.cn/~kzhu/papers/probas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Action Extraction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Kaiqi</a:t>
            </a:r>
            <a:r>
              <a:rPr lang="en-US" altLang="zh-CN" dirty="0" smtClean="0"/>
              <a:t> Zhao</a:t>
            </a:r>
          </a:p>
          <a:p>
            <a:r>
              <a:rPr lang="en-US" altLang="zh-CN" dirty="0" smtClean="0"/>
              <a:t>Mar 28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, 2012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sentences in neat format. Sentence which satisfy all of the following conditions will be kept.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Length of the sentence is between 30 and 200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Starts with capital letter and ends with one punctuation “.”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Has more than 6 and less than 20 words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Contain no more than 6 characters which are not letters, numbers or punctuation.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Contain no more than 4 pure non-letter words or invalid single-letter words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No more than 10 numbers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Contain at least one verb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Contain at least one </a:t>
            </a:r>
            <a:r>
              <a:rPr lang="en-US" dirty="0" err="1" smtClean="0"/>
              <a:t>Probase</a:t>
            </a:r>
            <a:r>
              <a:rPr lang="en-US" dirty="0" smtClean="0"/>
              <a:t> concept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Less than 50% words are full upper-cased words.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 Contain special character like ‘/’ or ‘\’. 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pPr lvl="1"/>
            <a:r>
              <a:rPr lang="en-US" sz="1600" dirty="0" smtClean="0"/>
              <a:t>Subject:</a:t>
            </a:r>
          </a:p>
          <a:p>
            <a:pPr lvl="2"/>
            <a:r>
              <a:rPr lang="en-US" sz="1400" dirty="0" err="1" smtClean="0"/>
              <a:t>nsubj</a:t>
            </a:r>
            <a:r>
              <a:rPr lang="en-US" sz="1400" dirty="0" smtClean="0"/>
              <a:t>(verb, </a:t>
            </a:r>
            <a:r>
              <a:rPr lang="en-US" sz="1400" dirty="0" err="1" smtClean="0"/>
              <a:t>subj_head</a:t>
            </a:r>
            <a:r>
              <a:rPr lang="en-US" sz="1400" dirty="0" smtClean="0"/>
              <a:t>)                        </a:t>
            </a:r>
          </a:p>
          <a:p>
            <a:pPr lvl="3"/>
            <a:r>
              <a:rPr lang="en-US" sz="1100" dirty="0" smtClean="0"/>
              <a:t>nominal subject</a:t>
            </a:r>
          </a:p>
          <a:p>
            <a:pPr lvl="3"/>
            <a:r>
              <a:rPr lang="en-US" sz="1100" dirty="0" smtClean="0"/>
              <a:t>E.g.  Sam ate an apple.                                    </a:t>
            </a:r>
            <a:r>
              <a:rPr lang="en-US" sz="1100" dirty="0" err="1" smtClean="0"/>
              <a:t>nsubj</a:t>
            </a:r>
            <a:r>
              <a:rPr lang="en-US" sz="1100" dirty="0" smtClean="0"/>
              <a:t>(ate, Sam)</a:t>
            </a:r>
          </a:p>
          <a:p>
            <a:pPr lvl="2"/>
            <a:r>
              <a:rPr lang="en-US" sz="1400" dirty="0" smtClean="0"/>
              <a:t>agent(verb, </a:t>
            </a:r>
            <a:r>
              <a:rPr lang="en-US" sz="1400" dirty="0" err="1" smtClean="0"/>
              <a:t>subj_head</a:t>
            </a:r>
            <a:r>
              <a:rPr lang="en-US" sz="1400" dirty="0" smtClean="0"/>
              <a:t>) </a:t>
            </a:r>
          </a:p>
          <a:p>
            <a:pPr lvl="3"/>
            <a:r>
              <a:rPr lang="en-US" sz="1100" dirty="0" smtClean="0"/>
              <a:t>complement of a passive verb.</a:t>
            </a:r>
          </a:p>
          <a:p>
            <a:pPr lvl="3"/>
            <a:r>
              <a:rPr lang="en-US" sz="1100" dirty="0" smtClean="0"/>
              <a:t>E.g. </a:t>
            </a:r>
            <a:r>
              <a:rPr lang="en-US" sz="1100" dirty="0"/>
              <a:t> </a:t>
            </a:r>
            <a:r>
              <a:rPr lang="en-US" sz="1100" dirty="0" smtClean="0"/>
              <a:t>The man is arrested by police.              agent(arrested, police)</a:t>
            </a:r>
          </a:p>
          <a:p>
            <a:pPr lvl="1"/>
            <a:r>
              <a:rPr lang="en-US" sz="1600" dirty="0" smtClean="0"/>
              <a:t>Object:</a:t>
            </a:r>
          </a:p>
          <a:p>
            <a:pPr lvl="2"/>
            <a:r>
              <a:rPr lang="en-US" sz="1400" dirty="0" err="1" smtClean="0"/>
              <a:t>dobj</a:t>
            </a:r>
            <a:r>
              <a:rPr lang="en-US" sz="1400" dirty="0" smtClean="0"/>
              <a:t>(verb, </a:t>
            </a:r>
            <a:r>
              <a:rPr lang="en-US" sz="1400" dirty="0" err="1" smtClean="0"/>
              <a:t>obj_head</a:t>
            </a:r>
            <a:r>
              <a:rPr lang="en-US" sz="1400" dirty="0" smtClean="0"/>
              <a:t>)</a:t>
            </a:r>
          </a:p>
          <a:p>
            <a:pPr lvl="3"/>
            <a:r>
              <a:rPr lang="en-US" sz="1100" dirty="0" smtClean="0"/>
              <a:t>direct object</a:t>
            </a:r>
          </a:p>
          <a:p>
            <a:pPr lvl="3"/>
            <a:r>
              <a:rPr lang="en-US" sz="1100" dirty="0" smtClean="0"/>
              <a:t>E.g. He gave you a book.                                </a:t>
            </a:r>
            <a:r>
              <a:rPr lang="en-US" sz="1100" dirty="0" err="1" smtClean="0"/>
              <a:t>dobj</a:t>
            </a:r>
            <a:r>
              <a:rPr lang="en-US" sz="1100" dirty="0" smtClean="0"/>
              <a:t>(gave, book)</a:t>
            </a:r>
          </a:p>
          <a:p>
            <a:pPr lvl="2"/>
            <a:r>
              <a:rPr lang="en-US" sz="1400" dirty="0" err="1" smtClean="0"/>
              <a:t>nsubjpass</a:t>
            </a:r>
            <a:r>
              <a:rPr lang="en-US" sz="1400" dirty="0" smtClean="0"/>
              <a:t>(verb, </a:t>
            </a:r>
            <a:r>
              <a:rPr lang="en-US" sz="1400" dirty="0" err="1" smtClean="0"/>
              <a:t>obj_head</a:t>
            </a:r>
            <a:r>
              <a:rPr lang="en-US" sz="1400" dirty="0" smtClean="0"/>
              <a:t>)</a:t>
            </a:r>
          </a:p>
          <a:p>
            <a:pPr lvl="3"/>
            <a:r>
              <a:rPr lang="en-US" sz="1100" dirty="0" smtClean="0"/>
              <a:t>Passive nominal subject</a:t>
            </a:r>
          </a:p>
          <a:p>
            <a:pPr lvl="3"/>
            <a:r>
              <a:rPr lang="en-US" sz="1100" dirty="0" smtClean="0"/>
              <a:t>E.g. The man is arrested by police.              </a:t>
            </a:r>
            <a:r>
              <a:rPr lang="en-US" sz="1100" dirty="0" err="1" smtClean="0"/>
              <a:t>nsubjpass</a:t>
            </a:r>
            <a:r>
              <a:rPr lang="en-US" sz="1100" dirty="0" smtClean="0"/>
              <a:t>(arrested, man)</a:t>
            </a:r>
          </a:p>
          <a:p>
            <a:pPr lvl="1"/>
            <a:r>
              <a:rPr lang="en-US" sz="1600" dirty="0"/>
              <a:t>Indirect Object:</a:t>
            </a:r>
          </a:p>
          <a:p>
            <a:pPr lvl="2"/>
            <a:r>
              <a:rPr lang="en-US" sz="1200" dirty="0" err="1"/>
              <a:t>iobj</a:t>
            </a:r>
            <a:r>
              <a:rPr lang="en-US" sz="1200" dirty="0"/>
              <a:t>(verb, </a:t>
            </a:r>
            <a:r>
              <a:rPr lang="en-US" sz="1200" dirty="0" err="1"/>
              <a:t>iobj_head</a:t>
            </a:r>
            <a:r>
              <a:rPr lang="en-US" sz="1200" dirty="0"/>
              <a:t>)</a:t>
            </a:r>
          </a:p>
          <a:p>
            <a:pPr lvl="3">
              <a:lnSpc>
                <a:spcPct val="90000"/>
              </a:lnSpc>
            </a:pPr>
            <a:r>
              <a:rPr lang="en-US" sz="1100" dirty="0"/>
              <a:t>Indirect object</a:t>
            </a:r>
          </a:p>
          <a:p>
            <a:pPr lvl="3">
              <a:lnSpc>
                <a:spcPct val="90000"/>
              </a:lnSpc>
            </a:pPr>
            <a:r>
              <a:rPr lang="en-US" sz="1100" dirty="0"/>
              <a:t>E.g. He gave you a book.                 </a:t>
            </a:r>
            <a:r>
              <a:rPr lang="en-US" sz="1100" dirty="0" smtClean="0"/>
              <a:t>              </a:t>
            </a:r>
            <a:r>
              <a:rPr lang="en-US" sz="1100" dirty="0" err="1"/>
              <a:t>iobj</a:t>
            </a:r>
            <a:r>
              <a:rPr lang="en-US" sz="1100" dirty="0"/>
              <a:t>(gave, you</a:t>
            </a:r>
            <a:r>
              <a:rPr lang="en-US" sz="1100" dirty="0" smtClean="0"/>
              <a:t>)</a:t>
            </a:r>
          </a:p>
          <a:p>
            <a:pPr lvl="1"/>
            <a:r>
              <a:rPr lang="en-US" sz="1600" dirty="0" smtClean="0"/>
              <a:t>Phrasal verb particle</a:t>
            </a:r>
          </a:p>
          <a:p>
            <a:pPr lvl="2"/>
            <a:r>
              <a:rPr lang="en-US" sz="1200" dirty="0" err="1" smtClean="0"/>
              <a:t>prt</a:t>
            </a:r>
            <a:r>
              <a:rPr lang="en-US" sz="1200" dirty="0" smtClean="0"/>
              <a:t>(verb</a:t>
            </a:r>
            <a:r>
              <a:rPr lang="en-US" sz="1200" dirty="0"/>
              <a:t>, particle)</a:t>
            </a:r>
          </a:p>
          <a:p>
            <a:pPr lvl="3">
              <a:lnSpc>
                <a:spcPct val="90000"/>
              </a:lnSpc>
            </a:pPr>
            <a:r>
              <a:rPr lang="en-US" sz="1100" dirty="0"/>
              <a:t>Verb particle of the verb phrase</a:t>
            </a:r>
          </a:p>
          <a:p>
            <a:pPr lvl="3">
              <a:lnSpc>
                <a:spcPct val="90000"/>
              </a:lnSpc>
            </a:pPr>
            <a:r>
              <a:rPr lang="en-US" sz="1100" dirty="0"/>
              <a:t>E.g. Pick up the ball.                        </a:t>
            </a:r>
            <a:r>
              <a:rPr lang="en-US" sz="1100" dirty="0" smtClean="0"/>
              <a:t>               </a:t>
            </a:r>
            <a:r>
              <a:rPr lang="en-US" sz="1100" dirty="0" err="1" smtClean="0"/>
              <a:t>prt</a:t>
            </a:r>
            <a:r>
              <a:rPr lang="en-US" sz="1100" dirty="0" smtClean="0"/>
              <a:t>(pick</a:t>
            </a:r>
            <a:r>
              <a:rPr lang="en-US" sz="1100" dirty="0"/>
              <a:t>, up</a:t>
            </a:r>
            <a:r>
              <a:rPr lang="en-US" sz="11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Stanford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extraction rules on dependencies:</a:t>
            </a:r>
          </a:p>
          <a:p>
            <a:pPr lvl="1"/>
            <a:r>
              <a:rPr lang="en-US" sz="1900" dirty="0" smtClean="0"/>
              <a:t>For active voice, subject must be on the left to the verb which object must be on the right to the verb.</a:t>
            </a:r>
          </a:p>
          <a:p>
            <a:pPr lvl="1"/>
            <a:r>
              <a:rPr lang="en-US" sz="1900" dirty="0" smtClean="0"/>
              <a:t>For passive voice, object must be on the left to the verb.</a:t>
            </a:r>
          </a:p>
          <a:p>
            <a:pPr lvl="1"/>
            <a:r>
              <a:rPr lang="en-US" sz="1900" dirty="0" smtClean="0"/>
              <a:t>“agent” must </a:t>
            </a:r>
            <a:r>
              <a:rPr lang="en-US" sz="1900" dirty="0"/>
              <a:t>co-occur </a:t>
            </a:r>
            <a:r>
              <a:rPr lang="en-US" sz="1900" dirty="0" smtClean="0"/>
              <a:t>with “</a:t>
            </a:r>
            <a:r>
              <a:rPr lang="en-US" sz="1900" dirty="0" err="1" smtClean="0"/>
              <a:t>nsubjpass</a:t>
            </a:r>
            <a:r>
              <a:rPr lang="en-US" sz="1900" dirty="0" smtClean="0"/>
              <a:t>”. E.g. The book is written by Shakespeare.</a:t>
            </a:r>
          </a:p>
          <a:p>
            <a:pPr lvl="1"/>
            <a:r>
              <a:rPr lang="en-US" sz="1900" dirty="0" smtClean="0"/>
              <a:t>“indirect object” must co-occur with “object”</a:t>
            </a:r>
          </a:p>
          <a:p>
            <a:pPr lvl="1"/>
            <a:endParaRPr lang="en-US" sz="1900" dirty="0" smtClean="0"/>
          </a:p>
          <a:p>
            <a:pPr lvl="3">
              <a:lnSpc>
                <a:spcPct val="90000"/>
              </a:lnSpc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For more Stanford dependencies: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http://nlp.stanford.edu/software/dependencies_manual.pdf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 smtClean="0"/>
              <a:t>Probase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dirty="0" smtClean="0"/>
              <a:t>We can get the argument by using the head word obtained form dependency tree.</a:t>
            </a:r>
          </a:p>
          <a:p>
            <a:pPr marL="457200" lvl="1" indent="0">
              <a:buNone/>
            </a:pPr>
            <a:r>
              <a:rPr lang="en-US" sz="1800" b="1" dirty="0" smtClean="0"/>
              <a:t>Example:</a:t>
            </a:r>
          </a:p>
          <a:p>
            <a:pPr marL="457200" lvl="1" indent="0">
              <a:buNone/>
            </a:pPr>
            <a:r>
              <a:rPr lang="en-US" sz="1600" dirty="0" smtClean="0"/>
              <a:t>Sentence: They join vigorously, liberating much heat as they burn with a pale green </a:t>
            </a:r>
            <a:r>
              <a:rPr lang="en-US" sz="1600" dirty="0" smtClean="0">
                <a:solidFill>
                  <a:srgbClr val="FF0000"/>
                </a:solidFill>
              </a:rPr>
              <a:t>flame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r>
              <a:rPr lang="en-US" sz="1600" dirty="0" smtClean="0"/>
              <a:t>Get the argument with preposition “with”: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066800" y="2996952"/>
            <a:ext cx="4921565" cy="1823324"/>
            <a:chOff x="2743200" y="3595971"/>
            <a:chExt cx="4921565" cy="1823324"/>
          </a:xfrm>
        </p:grpSpPr>
        <p:sp>
          <p:nvSpPr>
            <p:cNvPr id="5" name="TextBox 4"/>
            <p:cNvSpPr txBox="1"/>
            <p:nvPr/>
          </p:nvSpPr>
          <p:spPr>
            <a:xfrm>
              <a:off x="3383773" y="4343400"/>
              <a:ext cx="75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flame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504996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2446" y="5049963"/>
              <a:ext cx="62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pale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986" y="504996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227" y="359597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burn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2"/>
              <a:endCxn id="5" idx="0"/>
            </p:cNvCxnSpPr>
            <p:nvPr/>
          </p:nvCxnSpPr>
          <p:spPr>
            <a:xfrm flipH="1">
              <a:off x="3760377" y="3965303"/>
              <a:ext cx="1" cy="378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7" idx="0"/>
            </p:cNvCxnSpPr>
            <p:nvPr/>
          </p:nvCxnSpPr>
          <p:spPr>
            <a:xfrm>
              <a:off x="3760377" y="4712732"/>
              <a:ext cx="4489" cy="337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 flipH="1">
              <a:off x="2952750" y="4712732"/>
              <a:ext cx="807627" cy="337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8" idx="0"/>
            </p:cNvCxnSpPr>
            <p:nvPr/>
          </p:nvCxnSpPr>
          <p:spPr>
            <a:xfrm>
              <a:off x="3760377" y="4712732"/>
              <a:ext cx="1002709" cy="337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4374" y="3965303"/>
              <a:ext cx="827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prep_with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93488" y="4604348"/>
              <a:ext cx="392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det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5432" y="463253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amod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79207" y="4787027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amod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43200" y="4343400"/>
              <a:ext cx="2286000" cy="10758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30" idx="3"/>
            </p:cNvCxnSpPr>
            <p:nvPr/>
          </p:nvCxnSpPr>
          <p:spPr>
            <a:xfrm flipV="1">
              <a:off x="5029200" y="4881347"/>
              <a:ext cx="6858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15000" y="4680631"/>
              <a:ext cx="194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pale green flame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48400" y="3356992"/>
            <a:ext cx="2133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However, </a:t>
            </a:r>
            <a:r>
              <a:rPr lang="en-US" sz="1600" dirty="0" smtClean="0">
                <a:solidFill>
                  <a:srgbClr val="FF0000"/>
                </a:solidFill>
              </a:rPr>
              <a:t>a pale green flame</a:t>
            </a:r>
            <a:r>
              <a:rPr lang="en-US" sz="1600" dirty="0" smtClean="0"/>
              <a:t> is not a </a:t>
            </a:r>
            <a:r>
              <a:rPr lang="en-US" sz="1600" dirty="0" err="1" smtClean="0"/>
              <a:t>Probase</a:t>
            </a:r>
            <a:r>
              <a:rPr lang="en-US" sz="1600" dirty="0" smtClean="0"/>
              <a:t> </a:t>
            </a:r>
            <a:r>
              <a:rPr lang="en-US" sz="1600" dirty="0" smtClean="0"/>
              <a:t>entity. What we want to get from here is </a:t>
            </a:r>
            <a:r>
              <a:rPr lang="en-US" sz="1600" dirty="0" smtClean="0">
                <a:solidFill>
                  <a:srgbClr val="FF0000"/>
                </a:solidFill>
              </a:rPr>
              <a:t>flame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90600" y="5445224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get </a:t>
            </a:r>
            <a:r>
              <a:rPr lang="en-US" sz="1600" dirty="0" err="1" smtClean="0"/>
              <a:t>Probase</a:t>
            </a:r>
            <a:r>
              <a:rPr lang="en-US" sz="1600" dirty="0" smtClean="0"/>
              <a:t> instance by using a sliding window with an initial size of the whole phrase (a pale green flame) and decrease the size in each iteration.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6284" y="4908144"/>
            <a:ext cx="4244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Fig 3. dependency tree of an argument of “burn”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6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 </a:t>
            </a:r>
            <a:r>
              <a:rPr lang="en-US" dirty="0" smtClean="0"/>
              <a:t>Extraction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 plural forms to singular forms</a:t>
            </a:r>
          </a:p>
          <a:p>
            <a:pPr lvl="1"/>
            <a:r>
              <a:rPr lang="en-US" sz="2400" dirty="0" smtClean="0"/>
              <a:t>Convert if not all the words are capital.</a:t>
            </a:r>
          </a:p>
          <a:p>
            <a:pPr lvl="1"/>
            <a:r>
              <a:rPr lang="en-US" sz="2400" dirty="0" smtClean="0"/>
              <a:t>Convert each word to singular in the phrase. E.g. bags of apples </a:t>
            </a:r>
            <a:r>
              <a:rPr lang="en-US" sz="2400" dirty="0" smtClean="0">
                <a:sym typeface="Wingdings" pitchFamily="2" charset="2"/>
              </a:rPr>
              <a:t> bag of apple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Remove quantifier and article</a:t>
            </a:r>
          </a:p>
          <a:p>
            <a:pPr lvl="1"/>
            <a:r>
              <a:rPr lang="en-US" sz="2400" dirty="0" smtClean="0"/>
              <a:t>Remove if not all the words are capital.</a:t>
            </a:r>
          </a:p>
          <a:p>
            <a:pPr lvl="1"/>
            <a:r>
              <a:rPr lang="en-US" sz="2400" dirty="0" smtClean="0"/>
              <a:t>two woman </a:t>
            </a:r>
            <a:r>
              <a:rPr lang="en-US" sz="2400" dirty="0" smtClean="0">
                <a:sym typeface="Wingdings" pitchFamily="2" charset="2"/>
              </a:rPr>
              <a:t> woman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Action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162M sentences (1/40 scale) are obtained by using the filtering criteria. 103M actions are extracted from these sentences.</a:t>
            </a:r>
          </a:p>
          <a:p>
            <a:r>
              <a:rPr lang="en-US" sz="2600" dirty="0" smtClean="0"/>
              <a:t>Two evaluation measures are used:</a:t>
            </a:r>
          </a:p>
          <a:p>
            <a:pPr lvl="1"/>
            <a:r>
              <a:rPr lang="en-US" sz="2200" dirty="0" smtClean="0"/>
              <a:t>M1: </a:t>
            </a:r>
            <a:r>
              <a:rPr lang="en-US" sz="2200" dirty="0"/>
              <a:t>An action is considered to be correct when the subject, object, indirect object are correct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M2: </a:t>
            </a:r>
            <a:r>
              <a:rPr lang="en-US" sz="2200" dirty="0"/>
              <a:t>An action is considered to be correct when all of the arguments are correct</a:t>
            </a:r>
            <a:r>
              <a:rPr lang="en-US" sz="2200" dirty="0" smtClean="0"/>
              <a:t>.</a:t>
            </a:r>
          </a:p>
          <a:p>
            <a:r>
              <a:rPr lang="en-US" sz="2600" dirty="0" smtClean="0"/>
              <a:t>Labeled 100 sentences, the precision of action is:</a:t>
            </a:r>
          </a:p>
          <a:p>
            <a:pPr lvl="1"/>
            <a:r>
              <a:rPr lang="en-US" sz="2200" dirty="0" smtClean="0"/>
              <a:t>M1:  92.72%</a:t>
            </a:r>
          </a:p>
          <a:p>
            <a:pPr lvl="1"/>
            <a:r>
              <a:rPr lang="en-US" sz="2200" dirty="0" smtClean="0"/>
              <a:t>M2:  83.64%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 of Action Extraction</a:t>
            </a:r>
          </a:p>
          <a:p>
            <a:r>
              <a:rPr lang="en-US" altLang="zh-CN" dirty="0" smtClean="0"/>
              <a:t>Framework</a:t>
            </a:r>
            <a:endParaRPr lang="en-US" altLang="zh-CN" dirty="0"/>
          </a:p>
          <a:p>
            <a:r>
              <a:rPr lang="en-US" altLang="zh-CN" dirty="0"/>
              <a:t>Action Extraction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Action Clustering</a:t>
            </a:r>
          </a:p>
          <a:p>
            <a:r>
              <a:rPr lang="en-US" altLang="zh-CN" dirty="0" smtClean="0"/>
              <a:t>Next Delivery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Input: Actions for a given verb</a:t>
            </a:r>
          </a:p>
          <a:p>
            <a:r>
              <a:rPr lang="en-US" dirty="0" smtClean="0"/>
              <a:t>Output: Action clusters for the given verb.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Filter vague entities and big concepts</a:t>
            </a:r>
          </a:p>
          <a:p>
            <a:pPr lvl="1"/>
            <a:r>
              <a:rPr lang="en-US" dirty="0" smtClean="0"/>
              <a:t>Group actions with the same argument pattern to initial clusters.</a:t>
            </a:r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Cluster 1 (</a:t>
            </a:r>
            <a:r>
              <a:rPr lang="en-US" dirty="0" err="1" smtClean="0"/>
              <a:t>subj</a:t>
            </a:r>
            <a:r>
              <a:rPr lang="en-US" dirty="0" smtClean="0"/>
              <a:t>, </a:t>
            </a:r>
            <a:r>
              <a:rPr lang="en-US" dirty="0" err="1" smtClean="0"/>
              <a:t>obj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1"/>
                </a:solidFill>
              </a:rPr>
              <a:t>Engine</a:t>
            </a:r>
            <a:r>
              <a:rPr lang="en-US" dirty="0" smtClean="0"/>
              <a:t> burn </a:t>
            </a:r>
            <a:r>
              <a:rPr lang="en-US" dirty="0" smtClean="0">
                <a:solidFill>
                  <a:srgbClr val="C00000"/>
                </a:solidFill>
              </a:rPr>
              <a:t>fuel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acid</a:t>
            </a:r>
            <a:r>
              <a:rPr lang="en-US" dirty="0" smtClean="0"/>
              <a:t> burn </a:t>
            </a:r>
            <a:r>
              <a:rPr lang="en-US" dirty="0" smtClean="0">
                <a:solidFill>
                  <a:srgbClr val="C00000"/>
                </a:solidFill>
              </a:rPr>
              <a:t>skin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Cluster 2 (</a:t>
            </a:r>
            <a:r>
              <a:rPr lang="en-US" dirty="0" err="1" smtClean="0"/>
              <a:t>subj</a:t>
            </a:r>
            <a:r>
              <a:rPr lang="en-US" dirty="0" smtClean="0"/>
              <a:t>, </a:t>
            </a:r>
            <a:r>
              <a:rPr lang="en-US" dirty="0" err="1" smtClean="0"/>
              <a:t>obj</a:t>
            </a:r>
            <a:r>
              <a:rPr lang="en-US" dirty="0" smtClean="0"/>
              <a:t>, with): </a:t>
            </a:r>
            <a:r>
              <a:rPr lang="en-US" dirty="0" smtClean="0">
                <a:solidFill>
                  <a:schemeClr val="accent1"/>
                </a:solidFill>
              </a:rPr>
              <a:t>He</a:t>
            </a:r>
            <a:r>
              <a:rPr lang="en-US" dirty="0" smtClean="0"/>
              <a:t> burn </a:t>
            </a:r>
            <a:r>
              <a:rPr lang="en-US" dirty="0" smtClean="0">
                <a:solidFill>
                  <a:srgbClr val="C00000"/>
                </a:solidFill>
              </a:rPr>
              <a:t>house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with fire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In each initial cluster, do K-means clustering on each argument by using is-a relation P(</a:t>
            </a:r>
            <a:r>
              <a:rPr lang="en-US" dirty="0" err="1" smtClean="0"/>
              <a:t>c|e</a:t>
            </a:r>
            <a:r>
              <a:rPr lang="en-US" dirty="0" smtClean="0"/>
              <a:t>) to build the concept vector.</a:t>
            </a:r>
          </a:p>
          <a:p>
            <a:pPr lvl="1"/>
            <a:r>
              <a:rPr lang="en-US" dirty="0" smtClean="0"/>
              <a:t>After K-mean clustering, we have a cluster signature for each action. The signature is like: (</a:t>
            </a:r>
            <a:r>
              <a:rPr lang="en-US" dirty="0" err="1" smtClean="0"/>
              <a:t>subj</a:t>
            </a:r>
            <a:r>
              <a:rPr lang="en-US" dirty="0" smtClean="0"/>
              <a:t>: 1, </a:t>
            </a:r>
            <a:r>
              <a:rPr lang="en-US" dirty="0" err="1" smtClean="0"/>
              <a:t>obj</a:t>
            </a:r>
            <a:r>
              <a:rPr lang="en-US" dirty="0" smtClean="0"/>
              <a:t>:  0).  Group the actions with the same signature to form the final clusters.</a:t>
            </a:r>
          </a:p>
          <a:p>
            <a:pPr marL="746125" lvl="1" indent="-282575"/>
            <a:r>
              <a:rPr lang="en-US" dirty="0" smtClean="0"/>
              <a:t>Conceptualize each argument of the action clusters.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Action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2162750"/>
            <a:ext cx="2092432" cy="2031325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urn </a:t>
            </a:r>
            <a:r>
              <a:rPr lang="en-US" dirty="0" smtClean="0">
                <a:solidFill>
                  <a:srgbClr val="C00000"/>
                </a:solidFill>
              </a:rPr>
              <a:t>house</a:t>
            </a:r>
          </a:p>
          <a:p>
            <a:r>
              <a:rPr lang="en-US" dirty="0"/>
              <a:t>b</a:t>
            </a:r>
            <a:r>
              <a:rPr lang="en-US" dirty="0" smtClean="0"/>
              <a:t>urn </a:t>
            </a:r>
            <a:r>
              <a:rPr lang="en-US" dirty="0" smtClean="0">
                <a:solidFill>
                  <a:srgbClr val="C00000"/>
                </a:solidFill>
              </a:rPr>
              <a:t>house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with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fire</a:t>
            </a:r>
          </a:p>
          <a:p>
            <a:r>
              <a:rPr lang="en-US" dirty="0"/>
              <a:t>b</a:t>
            </a:r>
            <a:r>
              <a:rPr lang="en-US" dirty="0" smtClean="0"/>
              <a:t>urn </a:t>
            </a:r>
            <a:r>
              <a:rPr lang="en-US" dirty="0" smtClean="0">
                <a:solidFill>
                  <a:srgbClr val="C00000"/>
                </a:solidFill>
              </a:rPr>
              <a:t>building</a:t>
            </a:r>
          </a:p>
          <a:p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ace</a:t>
            </a:r>
            <a:r>
              <a:rPr lang="en-US" dirty="0" smtClean="0"/>
              <a:t> burn</a:t>
            </a:r>
          </a:p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heek</a:t>
            </a:r>
            <a:r>
              <a:rPr lang="en-US" dirty="0" smtClean="0"/>
              <a:t> burn</a:t>
            </a:r>
          </a:p>
          <a:p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uel</a:t>
            </a:r>
            <a:r>
              <a:rPr lang="en-US" dirty="0" smtClean="0"/>
              <a:t> burn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gas</a:t>
            </a:r>
            <a:r>
              <a:rPr lang="en-US" dirty="0" smtClean="0"/>
              <a:t> burn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6962" y="2162750"/>
            <a:ext cx="1441420" cy="646331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burn </a:t>
            </a:r>
            <a:r>
              <a:rPr lang="en-US" dirty="0" smtClean="0">
                <a:solidFill>
                  <a:srgbClr val="C00000"/>
                </a:solidFill>
              </a:rPr>
              <a:t>house</a:t>
            </a:r>
          </a:p>
          <a:p>
            <a:r>
              <a:rPr lang="en-US" dirty="0" smtClean="0"/>
              <a:t>burn </a:t>
            </a:r>
            <a:r>
              <a:rPr lang="en-US" dirty="0" smtClean="0">
                <a:solidFill>
                  <a:srgbClr val="C00000"/>
                </a:solidFill>
              </a:rPr>
              <a:t>building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6962" y="2894801"/>
            <a:ext cx="2095638" cy="369332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burn </a:t>
            </a:r>
            <a:r>
              <a:rPr lang="en-US" dirty="0" smtClean="0">
                <a:solidFill>
                  <a:srgbClr val="C00000"/>
                </a:solidFill>
              </a:rPr>
              <a:t>house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with fire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961" y="3381950"/>
            <a:ext cx="1284647" cy="1200329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face</a:t>
            </a:r>
            <a:r>
              <a:rPr lang="en-US" dirty="0" smtClean="0"/>
              <a:t>    burn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cheek</a:t>
            </a:r>
            <a:r>
              <a:rPr lang="en-US" dirty="0" smtClean="0"/>
              <a:t> burn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fuel</a:t>
            </a:r>
            <a:r>
              <a:rPr lang="en-US" dirty="0" smtClean="0"/>
              <a:t> burn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gas</a:t>
            </a:r>
            <a:r>
              <a:rPr lang="en-US" dirty="0" smtClean="0"/>
              <a:t> burn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14962" y="2105779"/>
            <a:ext cx="1441420" cy="646331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burn house</a:t>
            </a:r>
          </a:p>
          <a:p>
            <a:r>
              <a:rPr lang="en-US" dirty="0" smtClean="0"/>
              <a:t>burn building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14962" y="2879447"/>
            <a:ext cx="2095638" cy="369332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burn house with fire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14962" y="3335783"/>
            <a:ext cx="1237839" cy="646331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face burn</a:t>
            </a:r>
          </a:p>
          <a:p>
            <a:r>
              <a:rPr lang="en-US" dirty="0" smtClean="0"/>
              <a:t>cheek burn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4962" y="4086979"/>
            <a:ext cx="1043876" cy="646331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fuel </a:t>
            </a:r>
            <a:r>
              <a:rPr lang="en-US" dirty="0"/>
              <a:t>burn</a:t>
            </a:r>
          </a:p>
          <a:p>
            <a:r>
              <a:rPr lang="en-US" dirty="0"/>
              <a:t>gas </a:t>
            </a:r>
            <a:r>
              <a:rPr lang="en-US" dirty="0" smtClean="0"/>
              <a:t>burn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95400" y="4931876"/>
            <a:ext cx="318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 Group by argument type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493187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2. Clustering on each argument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8" idx="3"/>
            <a:endCxn id="22" idx="1"/>
          </p:cNvCxnSpPr>
          <p:nvPr/>
        </p:nvCxnSpPr>
        <p:spPr>
          <a:xfrm flipV="1">
            <a:off x="4751608" y="3658949"/>
            <a:ext cx="1763354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>
          <a:xfrm>
            <a:off x="4751608" y="3982115"/>
            <a:ext cx="1763354" cy="42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16" idx="1"/>
          </p:cNvCxnSpPr>
          <p:nvPr/>
        </p:nvCxnSpPr>
        <p:spPr>
          <a:xfrm flipV="1">
            <a:off x="2549632" y="2485916"/>
            <a:ext cx="917330" cy="692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17" idx="1"/>
          </p:cNvCxnSpPr>
          <p:nvPr/>
        </p:nvCxnSpPr>
        <p:spPr>
          <a:xfrm flipV="1">
            <a:off x="2549632" y="3079467"/>
            <a:ext cx="917330" cy="9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3"/>
            <a:endCxn id="18" idx="1"/>
          </p:cNvCxnSpPr>
          <p:nvPr/>
        </p:nvCxnSpPr>
        <p:spPr>
          <a:xfrm>
            <a:off x="2549632" y="3178413"/>
            <a:ext cx="917329" cy="803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44195" y="5589240"/>
            <a:ext cx="328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Fig 4. An example of action clustering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23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Vague Entities &amp; Big </a:t>
            </a:r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Objective</a:t>
            </a:r>
          </a:p>
          <a:p>
            <a:pPr lvl="2"/>
            <a:r>
              <a:rPr lang="en-US" dirty="0" smtClean="0"/>
              <a:t>Big concepts such as “thing”, “area”, “item”… will affect the correctness of distance between two entities. </a:t>
            </a:r>
          </a:p>
          <a:p>
            <a:pPr lvl="3"/>
            <a:r>
              <a:rPr lang="en-US" dirty="0" smtClean="0"/>
              <a:t>E.g. “access” and “food”. The top 5 common concepts are big concepts: “thing”, “item”, “issue”, “product”, “factor”. This makes them similar on the concept vector space.</a:t>
            </a:r>
          </a:p>
          <a:p>
            <a:pPr lvl="2"/>
            <a:r>
              <a:rPr lang="en-US" dirty="0" smtClean="0"/>
              <a:t>Vague entities such as “education”, “poverty”, “safety” are very abstract, and not well understood by “such as” or “is a” pattern.</a:t>
            </a:r>
          </a:p>
          <a:p>
            <a:pPr lvl="3"/>
            <a:r>
              <a:rPr lang="en-US" dirty="0" smtClean="0"/>
              <a:t>E.g. “education”. The top 5 </a:t>
            </a:r>
            <a:r>
              <a:rPr lang="en-US" dirty="0" err="1" smtClean="0"/>
              <a:t>hypernyms</a:t>
            </a:r>
            <a:r>
              <a:rPr lang="en-US" dirty="0" smtClean="0"/>
              <a:t>  of education are “factor”, “issue”, “area”, “service”, “sector”.</a:t>
            </a:r>
          </a:p>
          <a:p>
            <a:pPr lvl="1"/>
            <a:r>
              <a:rPr lang="en-US" dirty="0" smtClean="0"/>
              <a:t>Strategy of filtering</a:t>
            </a:r>
          </a:p>
          <a:p>
            <a:pPr lvl="2"/>
            <a:r>
              <a:rPr lang="en-US" dirty="0" smtClean="0"/>
              <a:t>Filter big concepts using a black list.</a:t>
            </a:r>
          </a:p>
          <a:p>
            <a:pPr lvl="2"/>
            <a:r>
              <a:rPr lang="en-US" dirty="0" smtClean="0"/>
              <a:t>Filter entities with more than 50% of top 20 </a:t>
            </a:r>
            <a:r>
              <a:rPr lang="en-US" dirty="0" err="1" smtClean="0"/>
              <a:t>hypernyms</a:t>
            </a:r>
            <a:r>
              <a:rPr lang="en-US" dirty="0" smtClean="0"/>
              <a:t> are big concepts.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Objective of Action Extraction</a:t>
            </a:r>
          </a:p>
          <a:p>
            <a:r>
              <a:rPr lang="en-US" altLang="zh-CN" dirty="0" smtClean="0"/>
              <a:t>Framework</a:t>
            </a:r>
            <a:endParaRPr lang="en-US" altLang="zh-CN" dirty="0"/>
          </a:p>
          <a:p>
            <a:r>
              <a:rPr lang="en-US" altLang="zh-CN" dirty="0"/>
              <a:t>Action Extraction</a:t>
            </a:r>
          </a:p>
          <a:p>
            <a:r>
              <a:rPr lang="en-US" altLang="zh-CN" dirty="0"/>
              <a:t>Action Clustering</a:t>
            </a:r>
          </a:p>
          <a:p>
            <a:r>
              <a:rPr lang="en-US" altLang="zh-CN" dirty="0" smtClean="0"/>
              <a:t>Next Delivery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Outlier problem:  Each data point will have a cluster label in </a:t>
            </a:r>
            <a:r>
              <a:rPr lang="en-US" dirty="0" err="1" smtClean="0"/>
              <a:t>Kmeans</a:t>
            </a:r>
            <a:r>
              <a:rPr lang="en-US" dirty="0" smtClean="0"/>
              <a:t>, even though points which are far from any cluster (outlier). We have lots of outlier in the data which may come from extraction errors and wrong expression in natural language.</a:t>
            </a:r>
          </a:p>
          <a:p>
            <a:pPr lvl="2"/>
            <a:r>
              <a:rPr lang="en-US" dirty="0" smtClean="0"/>
              <a:t>Initial centers:  In common cases, the initial centers of </a:t>
            </a:r>
            <a:r>
              <a:rPr lang="en-US" dirty="0" err="1" smtClean="0"/>
              <a:t>Kmeans</a:t>
            </a:r>
            <a:r>
              <a:rPr lang="en-US" dirty="0" smtClean="0"/>
              <a:t> are randomly picked from the data points. The result are strongly depend on the initial status. </a:t>
            </a:r>
          </a:p>
          <a:p>
            <a:pPr lvl="1"/>
            <a:r>
              <a:rPr lang="en-US" dirty="0" smtClean="0"/>
              <a:t>Modification on </a:t>
            </a:r>
            <a:r>
              <a:rPr lang="en-US" dirty="0" err="1" smtClean="0"/>
              <a:t>Kmeans</a:t>
            </a:r>
            <a:endParaRPr lang="en-US" dirty="0" smtClean="0"/>
          </a:p>
          <a:p>
            <a:pPr lvl="2"/>
            <a:r>
              <a:rPr lang="en-US" dirty="0" smtClean="0"/>
              <a:t>Remove outlier at the beginning by looking at the distance to other data points.</a:t>
            </a:r>
          </a:p>
          <a:p>
            <a:pPr lvl="2"/>
            <a:r>
              <a:rPr lang="en-US" dirty="0" smtClean="0"/>
              <a:t>Rank the data points by frequency, scan the points sequence to find the k-</a:t>
            </a:r>
            <a:r>
              <a:rPr lang="en-US" dirty="0" err="1" smtClean="0"/>
              <a:t>th</a:t>
            </a:r>
            <a:r>
              <a:rPr lang="en-US" dirty="0" smtClean="0"/>
              <a:t> center, which has the maximum distance to its nearest center of the previous k-1 ones.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After clustering converges,  label data points far from any of the cluster centers as outliers.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915816" y="4005064"/>
            <a:ext cx="4145993" cy="1420408"/>
            <a:chOff x="3212157" y="4147346"/>
            <a:chExt cx="4145993" cy="1420408"/>
          </a:xfrm>
        </p:grpSpPr>
        <p:grpSp>
          <p:nvGrpSpPr>
            <p:cNvPr id="10" name="组合 9"/>
            <p:cNvGrpSpPr/>
            <p:nvPr/>
          </p:nvGrpSpPr>
          <p:grpSpPr>
            <a:xfrm>
              <a:off x="3519551" y="4147346"/>
              <a:ext cx="1867170" cy="833651"/>
              <a:chOff x="2585966" y="4221272"/>
              <a:chExt cx="1867170" cy="8336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585966" y="422127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914365" y="482632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537612" y="482632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224536" y="467619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851920" y="444987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>
              <a:off x="5386721" y="4716571"/>
              <a:ext cx="4814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867357" y="4526351"/>
              <a:ext cx="149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The 3</a:t>
              </a:r>
              <a:r>
                <a:rPr lang="en-US" altLang="zh-CN" baseline="30000" dirty="0" smtClean="0"/>
                <a:t>rd</a:t>
              </a:r>
              <a:r>
                <a:rPr lang="en-US" altLang="zh-CN" dirty="0" smtClean="0"/>
                <a:t> center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2157" y="5229200"/>
              <a:ext cx="295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Fig 5. Finding the 3</a:t>
              </a:r>
              <a:r>
                <a:rPr lang="en-US" altLang="zh-CN" sz="1600" baseline="30000" dirty="0" smtClean="0"/>
                <a:t>rd</a:t>
              </a:r>
              <a:r>
                <a:rPr lang="en-US" altLang="zh-CN" sz="1600" dirty="0" smtClean="0"/>
                <a:t> initial center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0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Conceptualization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US" dirty="0" smtClean="0"/>
                  <a:t>Goal</a:t>
                </a:r>
              </a:p>
              <a:p>
                <a:pPr lvl="2"/>
                <a:r>
                  <a:rPr lang="en-US" dirty="0" smtClean="0"/>
                  <a:t>Given the entity list of an argument, find a concept to describe the entities.</a:t>
                </a:r>
              </a:p>
              <a:p>
                <a:pPr lvl="1"/>
                <a:r>
                  <a:rPr lang="en-US" dirty="0" smtClean="0"/>
                  <a:t>Conceptualization Step</a:t>
                </a:r>
              </a:p>
              <a:p>
                <a:pPr lvl="2"/>
                <a:r>
                  <a:rPr lang="en-US" dirty="0" smtClean="0"/>
                  <a:t>For a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),  we have the corresponding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 in the list, and the concept vector for each entity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We can get the vector for the whole set by weighted sum the vectors: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Get the top concept to represent the entity list.</a:t>
                </a:r>
              </a:p>
              <a:p>
                <a:pPr lvl="1"/>
                <a:r>
                  <a:rPr lang="en-US" dirty="0" smtClean="0"/>
                  <a:t>Refine the result</a:t>
                </a:r>
              </a:p>
              <a:p>
                <a:pPr lvl="2"/>
                <a:r>
                  <a:rPr lang="en-US" dirty="0" smtClean="0"/>
                  <a:t>If an entity have a frequency larger than 50% of the total frequency of all entities in the entity list, use this entity to represent the list. Since it is more likely to be an idiom.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Play, Pattern:  V </a:t>
            </a:r>
            <a:r>
              <a:rPr lang="en-US" sz="2400" dirty="0" err="1" smtClean="0"/>
              <a:t>Obj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35319"/>
              </p:ext>
            </p:extLst>
          </p:nvPr>
        </p:nvGraphicFramePr>
        <p:xfrm>
          <a:off x="1979712" y="2276872"/>
          <a:ext cx="4111383" cy="3571260"/>
        </p:xfrm>
        <a:graphic>
          <a:graphicData uri="http://schemas.openxmlformats.org/drawingml/2006/table">
            <a:tbl>
              <a:tblPr/>
              <a:tblGrid>
                <a:gridCol w="414055"/>
                <a:gridCol w="1196692"/>
                <a:gridCol w="1523019"/>
                <a:gridCol w="9776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Verb phrase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Object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Instances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1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sport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2"/>
                        </a:rPr>
                        <a:t>12027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US" altLang="zh-CN" sz="1600"/>
                        <a:t>2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instrument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3"/>
                        </a:rPr>
                        <a:t>9853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3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game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4"/>
                        </a:rPr>
                        <a:t>7378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4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genre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5"/>
                        </a:rPr>
                        <a:t>2977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8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company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6"/>
                        </a:rPr>
                        <a:t>1293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284288">
                <a:tc>
                  <a:txBody>
                    <a:bodyPr/>
                    <a:lstStyle/>
                    <a:p>
                      <a:r>
                        <a:rPr lang="en-US" altLang="zh-CN" sz="1600"/>
                        <a:t>9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outdoor activity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7"/>
                        </a:rPr>
                        <a:t>1137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13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8"/>
                        </a:rPr>
                        <a:t>919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14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animal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9"/>
                        </a:rPr>
                        <a:t>737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r>
                        <a:rPr lang="en-US" altLang="zh-CN" sz="1600"/>
                        <a:t>16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10"/>
                        </a:rPr>
                        <a:t>664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281792">
                <a:tc>
                  <a:txBody>
                    <a:bodyPr/>
                    <a:lstStyle/>
                    <a:p>
                      <a:r>
                        <a:rPr lang="en-US" altLang="zh-CN" sz="1600"/>
                        <a:t>39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metal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11"/>
                        </a:rPr>
                        <a:t>275</a:t>
                      </a:r>
                      <a:endParaRPr lang="zh-CN" alt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Cluster of play sport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632284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Cluster of play instrument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89699"/>
              </p:ext>
            </p:extLst>
          </p:nvPr>
        </p:nvGraphicFramePr>
        <p:xfrm>
          <a:off x="833848" y="2237576"/>
          <a:ext cx="3594136" cy="3855720"/>
        </p:xfrm>
        <a:graphic>
          <a:graphicData uri="http://schemas.openxmlformats.org/drawingml/2006/table">
            <a:tbl>
              <a:tblPr/>
              <a:tblGrid>
                <a:gridCol w="1242822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Verb phrase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Object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football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2053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golf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1882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basketball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1452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tennis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1042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soccer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1015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baseball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877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hockey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softball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353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volleyball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344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rugby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54188"/>
              </p:ext>
            </p:extLst>
          </p:nvPr>
        </p:nvGraphicFramePr>
        <p:xfrm>
          <a:off x="4734155" y="2237576"/>
          <a:ext cx="3594136" cy="3855720"/>
        </p:xfrm>
        <a:graphic>
          <a:graphicData uri="http://schemas.openxmlformats.org/drawingml/2006/table">
            <a:tbl>
              <a:tblPr/>
              <a:tblGrid>
                <a:gridCol w="1242822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Verb phrase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Object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guitar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2976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piano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1893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drums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violin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bass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flute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262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trumpet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218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saxophone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banjo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146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play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fiddle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5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eat, Pattern:  V </a:t>
            </a:r>
            <a:r>
              <a:rPr lang="en-US" sz="2400" dirty="0" err="1" smtClean="0"/>
              <a:t>Obj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95860"/>
              </p:ext>
            </p:extLst>
          </p:nvPr>
        </p:nvGraphicFramePr>
        <p:xfrm>
          <a:off x="1979712" y="2132856"/>
          <a:ext cx="4646158" cy="3927643"/>
        </p:xfrm>
        <a:graphic>
          <a:graphicData uri="http://schemas.openxmlformats.org/drawingml/2006/table">
            <a:tbl>
              <a:tblPr/>
              <a:tblGrid>
                <a:gridCol w="465201"/>
                <a:gridCol w="1347660"/>
                <a:gridCol w="1669478"/>
                <a:gridCol w="1163819"/>
              </a:tblGrid>
              <a:tr h="3345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Verb phrase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Instances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1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food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2"/>
                        </a:rPr>
                        <a:t>8849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snack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3"/>
                        </a:rPr>
                        <a:t>3386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3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fruit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4"/>
                        </a:rPr>
                        <a:t>2799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4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animal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5"/>
                        </a:rPr>
                        <a:t>1683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5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ingredient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6"/>
                        </a:rPr>
                        <a:t>1458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312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lifestyle change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7"/>
                        </a:rPr>
                        <a:t>768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9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species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8"/>
                        </a:rPr>
                        <a:t>586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11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organ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9"/>
                        </a:rPr>
                        <a:t>532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14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pussy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34AF3"/>
                          </a:solidFill>
                          <a:effectLst/>
                          <a:hlinkClick r:id="rId10"/>
                        </a:rPr>
                        <a:t>399</a:t>
                      </a:r>
                      <a:endParaRPr lang="zh-CN" altLang="en-US" sz="160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altLang="zh-CN" sz="1600"/>
                        <a:t>31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shit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34AF3"/>
                          </a:solidFill>
                          <a:effectLst/>
                          <a:hlinkClick r:id="rId11"/>
                        </a:rPr>
                        <a:t>117</a:t>
                      </a:r>
                      <a:endParaRPr lang="zh-CN" altLang="en-US" sz="1600" dirty="0"/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Cluster of food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32284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Cluster of snack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21441"/>
              </p:ext>
            </p:extLst>
          </p:nvPr>
        </p:nvGraphicFramePr>
        <p:xfrm>
          <a:off x="611560" y="2132856"/>
          <a:ext cx="3594136" cy="3855720"/>
        </p:xfrm>
        <a:graphic>
          <a:graphicData uri="http://schemas.openxmlformats.org/drawingml/2006/table">
            <a:tbl>
              <a:tblPr/>
              <a:tblGrid>
                <a:gridCol w="1242822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Verb phrase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Object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fish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829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egg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cake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338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ice cream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318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315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chocolate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315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cookie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257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chicken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252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candy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pork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46816"/>
              </p:ext>
            </p:extLst>
          </p:nvPr>
        </p:nvGraphicFramePr>
        <p:xfrm>
          <a:off x="4578264" y="2132856"/>
          <a:ext cx="3594136" cy="3855720"/>
        </p:xfrm>
        <a:graphic>
          <a:graphicData uri="http://schemas.openxmlformats.org/drawingml/2006/table">
            <a:tbl>
              <a:tblPr/>
              <a:tblGrid>
                <a:gridCol w="1242822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Verb phrase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Object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5E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pizza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433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sandwich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260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salad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247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sushi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chip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burger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popcorn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hot dog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hamburger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cupcake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 of Action Extraction</a:t>
            </a:r>
          </a:p>
          <a:p>
            <a:r>
              <a:rPr lang="en-US" altLang="zh-CN" dirty="0" smtClean="0"/>
              <a:t>Framework</a:t>
            </a:r>
            <a:endParaRPr lang="en-US" altLang="zh-CN" dirty="0"/>
          </a:p>
          <a:p>
            <a:r>
              <a:rPr lang="en-US" altLang="zh-CN" dirty="0"/>
              <a:t>Action Extraction</a:t>
            </a:r>
          </a:p>
          <a:p>
            <a:r>
              <a:rPr lang="en-US" altLang="zh-CN" dirty="0"/>
              <a:t>Action Clustering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Next Delivery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 better way to filter vague entities. For example, make use of the rank of </a:t>
            </a:r>
            <a:r>
              <a:rPr lang="en-US" dirty="0" err="1" smtClean="0"/>
              <a:t>hypernyms</a:t>
            </a:r>
            <a:r>
              <a:rPr lang="en-US" dirty="0" smtClean="0"/>
              <a:t> of entities.</a:t>
            </a:r>
          </a:p>
          <a:p>
            <a:r>
              <a:rPr lang="en-US" dirty="0"/>
              <a:t>W</a:t>
            </a:r>
            <a:r>
              <a:rPr lang="en-US" dirty="0" smtClean="0"/>
              <a:t>e only use entities for clustering </a:t>
            </a:r>
            <a:r>
              <a:rPr lang="en-US" dirty="0"/>
              <a:t> </a:t>
            </a:r>
            <a:r>
              <a:rPr lang="en-US" dirty="0" smtClean="0"/>
              <a:t>in the current experiments, and all of the concepts and vague entities became outliers, for example, “person”. We need to add outliers to the grouping process.</a:t>
            </a:r>
          </a:p>
          <a:p>
            <a:r>
              <a:rPr lang="en-US" dirty="0" smtClean="0"/>
              <a:t>Optimize the argument conceptualization step. </a:t>
            </a:r>
          </a:p>
          <a:p>
            <a:r>
              <a:rPr lang="en-US" dirty="0" smtClean="0"/>
              <a:t>Integrate verb </a:t>
            </a:r>
            <a:r>
              <a:rPr lang="en-US" dirty="0" err="1" smtClean="0"/>
              <a:t>synset</a:t>
            </a:r>
            <a:r>
              <a:rPr lang="en-US" dirty="0" smtClean="0"/>
              <a:t> of </a:t>
            </a:r>
            <a:r>
              <a:rPr lang="en-US" dirty="0" err="1" smtClean="0"/>
              <a:t>WordNet</a:t>
            </a:r>
            <a:r>
              <a:rPr lang="en-US" dirty="0" smtClean="0"/>
              <a:t> to map actions clusters to verb senses.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2590800"/>
            <a:ext cx="524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 for attention!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92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Action is a verb and a set of arguments corresponds to the verb.</a:t>
            </a:r>
          </a:p>
          <a:p>
            <a:pPr lvl="1"/>
            <a:r>
              <a:rPr lang="en-US" dirty="0" smtClean="0"/>
              <a:t>Arguments include subject, object, indirect object and other prepositional arguments.</a:t>
            </a:r>
          </a:p>
          <a:p>
            <a:pPr marL="457200" lvl="1" indent="0">
              <a:buNone/>
            </a:pPr>
            <a:r>
              <a:rPr lang="en-US" dirty="0" smtClean="0"/>
              <a:t>Example:   Google buys Motorola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Action cluster</a:t>
            </a:r>
          </a:p>
          <a:p>
            <a:pPr lvl="1"/>
            <a:r>
              <a:rPr lang="en-US" dirty="0" smtClean="0"/>
              <a:t>In an action cluster, all of the actions have the same kinds of arguments.</a:t>
            </a:r>
          </a:p>
          <a:p>
            <a:pPr lvl="1"/>
            <a:r>
              <a:rPr lang="en-US" dirty="0" smtClean="0"/>
              <a:t>For the same argument, all the instances are semantically in the same class.</a:t>
            </a:r>
          </a:p>
          <a:p>
            <a:pPr marL="457200" lvl="1" indent="0">
              <a:buNone/>
            </a:pPr>
            <a:r>
              <a:rPr lang="en-US" dirty="0" smtClean="0"/>
              <a:t>Example:  Company buys company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86000" y="5562600"/>
            <a:ext cx="3048000" cy="1078743"/>
            <a:chOff x="2133600" y="5538989"/>
            <a:chExt cx="3048000" cy="1078743"/>
          </a:xfrm>
        </p:grpSpPr>
        <p:sp>
          <p:nvSpPr>
            <p:cNvPr id="5" name="TextBox 4"/>
            <p:cNvSpPr txBox="1"/>
            <p:nvPr/>
          </p:nvSpPr>
          <p:spPr>
            <a:xfrm>
              <a:off x="2362200" y="5538989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buys Motorola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595526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Microsoft buys Skype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538989"/>
              <a:ext cx="990600" cy="78561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9500" y="5538989"/>
              <a:ext cx="1028700" cy="78561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6248400"/>
              <a:ext cx="104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company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3780" y="6248400"/>
              <a:ext cx="104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company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76600" y="63000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do we need action?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Disambiguate noun phrases</a:t>
            </a:r>
          </a:p>
          <a:p>
            <a:pPr lvl="1"/>
            <a:r>
              <a:rPr lang="en-US" altLang="zh-CN" dirty="0" smtClean="0"/>
              <a:t> 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play</a:t>
            </a:r>
            <a:r>
              <a:rPr lang="en-US" altLang="zh-CN" dirty="0" smtClean="0"/>
              <a:t> a </a:t>
            </a:r>
            <a:r>
              <a:rPr lang="en-US" altLang="zh-CN" dirty="0" smtClean="0">
                <a:solidFill>
                  <a:srgbClr val="FF0000"/>
                </a:solidFill>
              </a:rPr>
              <a:t>cd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cd</a:t>
            </a:r>
            <a:r>
              <a:rPr lang="en-US" altLang="zh-CN" dirty="0" smtClean="0"/>
              <a:t> to change the directory.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Disambiguate verbs</a:t>
            </a:r>
          </a:p>
          <a:p>
            <a:pPr lvl="1"/>
            <a:r>
              <a:rPr lang="en-US" altLang="zh-CN" dirty="0" smtClean="0"/>
              <a:t>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concert</a:t>
            </a:r>
            <a:r>
              <a:rPr lang="en-US" altLang="zh-CN" dirty="0" smtClean="0"/>
              <a:t> will be </a:t>
            </a:r>
            <a:r>
              <a:rPr lang="en-US" altLang="zh-CN" dirty="0" smtClean="0">
                <a:solidFill>
                  <a:srgbClr val="FF0000"/>
                </a:solidFill>
              </a:rPr>
              <a:t>held</a:t>
            </a:r>
            <a:r>
              <a:rPr lang="en-US" altLang="zh-CN" dirty="0" smtClean="0"/>
              <a:t> in Tokyo Dome.</a:t>
            </a:r>
          </a:p>
          <a:p>
            <a:pPr lvl="1"/>
            <a:r>
              <a:rPr lang="en-US" altLang="zh-CN" dirty="0" smtClean="0"/>
              <a:t> Sam </a:t>
            </a:r>
            <a:r>
              <a:rPr lang="en-US" altLang="zh-CN" dirty="0" smtClean="0">
                <a:solidFill>
                  <a:srgbClr val="FF0000"/>
                </a:solidFill>
              </a:rPr>
              <a:t>holds</a:t>
            </a:r>
            <a:r>
              <a:rPr lang="en-US" altLang="zh-CN" dirty="0" smtClean="0"/>
              <a:t> an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iPad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 of Action Extraction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Framework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Action Extraction</a:t>
            </a:r>
          </a:p>
          <a:p>
            <a:r>
              <a:rPr lang="en-US" altLang="zh-CN" dirty="0"/>
              <a:t>Action Clustering</a:t>
            </a:r>
          </a:p>
          <a:p>
            <a:r>
              <a:rPr lang="en-US" altLang="zh-CN" dirty="0" smtClean="0"/>
              <a:t>Next Delivery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55423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Our goal</a:t>
            </a:r>
          </a:p>
          <a:p>
            <a:pPr marL="457200" lvl="1" indent="0">
              <a:buNone/>
            </a:pPr>
            <a:r>
              <a:rPr lang="en-US" altLang="zh-CN" sz="2400" dirty="0"/>
              <a:t>Build a model to classify a given action to a particular action cluster. We need the following two </a:t>
            </a:r>
            <a:r>
              <a:rPr lang="en-US" altLang="zh-CN" sz="2400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Action extraction from a large corpus.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Action </a:t>
            </a:r>
            <a:r>
              <a:rPr lang="en-US" altLang="zh-CN" sz="2000" dirty="0"/>
              <a:t>clustering to get action clusters.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5</a:t>
            </a:fld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908540" y="2352278"/>
            <a:ext cx="4146750" cy="2895600"/>
            <a:chOff x="487382" y="2057400"/>
            <a:chExt cx="4146750" cy="2895600"/>
          </a:xfrm>
        </p:grpSpPr>
        <p:sp>
          <p:nvSpPr>
            <p:cNvPr id="5" name="Rectangle 4"/>
            <p:cNvSpPr/>
            <p:nvPr/>
          </p:nvSpPr>
          <p:spPr>
            <a:xfrm>
              <a:off x="2268415" y="2667000"/>
              <a:ext cx="1912034" cy="4783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Extraction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8415" y="3962400"/>
              <a:ext cx="191203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Clustering</a:t>
              </a:r>
              <a:endParaRPr lang="en-US" dirty="0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2227171" y="2057400"/>
              <a:ext cx="1994521" cy="304800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sentences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4"/>
              <a:endCxn id="5" idx="0"/>
            </p:cNvCxnSpPr>
            <p:nvPr/>
          </p:nvCxnSpPr>
          <p:spPr>
            <a:xfrm>
              <a:off x="3224432" y="2362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19" idx="1"/>
            </p:cNvCxnSpPr>
            <p:nvPr/>
          </p:nvCxnSpPr>
          <p:spPr>
            <a:xfrm>
              <a:off x="3224432" y="3145302"/>
              <a:ext cx="0" cy="2836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ata 17"/>
            <p:cNvSpPr/>
            <p:nvPr/>
          </p:nvSpPr>
          <p:spPr>
            <a:xfrm>
              <a:off x="1814732" y="4648200"/>
              <a:ext cx="2819400" cy="304800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clusters</a:t>
              </a:r>
              <a:endParaRPr lang="en-US" dirty="0"/>
            </a:p>
          </p:txBody>
        </p:sp>
        <p:sp>
          <p:nvSpPr>
            <p:cNvPr id="19" name="Flowchart: Data 18"/>
            <p:cNvSpPr/>
            <p:nvPr/>
          </p:nvSpPr>
          <p:spPr>
            <a:xfrm>
              <a:off x="2308272" y="3429000"/>
              <a:ext cx="1832320" cy="304800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Actions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9" idx="4"/>
              <a:endCxn id="6" idx="0"/>
            </p:cNvCxnSpPr>
            <p:nvPr/>
          </p:nvCxnSpPr>
          <p:spPr>
            <a:xfrm>
              <a:off x="3224432" y="37338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  <a:endCxn id="18" idx="1"/>
            </p:cNvCxnSpPr>
            <p:nvPr/>
          </p:nvCxnSpPr>
          <p:spPr>
            <a:xfrm>
              <a:off x="3224432" y="44196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Data 55"/>
            <p:cNvSpPr/>
            <p:nvPr/>
          </p:nvSpPr>
          <p:spPr>
            <a:xfrm>
              <a:off x="487382" y="2057400"/>
              <a:ext cx="1752600" cy="304800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verb</a:t>
              </a:r>
              <a:endParaRPr lang="en-US" dirty="0"/>
            </a:p>
          </p:txBody>
        </p:sp>
        <p:cxnSp>
          <p:nvCxnSpPr>
            <p:cNvPr id="58" name="Elbow Connector 57"/>
            <p:cNvCxnSpPr>
              <a:stCxn id="56" idx="4"/>
              <a:endCxn id="5" idx="1"/>
            </p:cNvCxnSpPr>
            <p:nvPr/>
          </p:nvCxnSpPr>
          <p:spPr>
            <a:xfrm rot="16200000" flipH="1">
              <a:off x="1544073" y="2181808"/>
              <a:ext cx="543951" cy="90473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流程图: 磁盘 6"/>
          <p:cNvSpPr/>
          <p:nvPr/>
        </p:nvSpPr>
        <p:spPr>
          <a:xfrm>
            <a:off x="4412623" y="4179554"/>
            <a:ext cx="1152128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Probase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4"/>
            <a:endCxn id="6" idx="1"/>
          </p:cNvCxnSpPr>
          <p:nvPr/>
        </p:nvCxnSpPr>
        <p:spPr>
          <a:xfrm>
            <a:off x="5564751" y="4485878"/>
            <a:ext cx="1124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6096" y="5658675"/>
            <a:ext cx="3080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Fig 1. Work flow of the frame work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74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An is-a relationship knowledge base extracted from Hearst patterns.</a:t>
            </a:r>
          </a:p>
          <a:p>
            <a:r>
              <a:rPr lang="en-US" altLang="zh-CN" dirty="0" smtClean="0"/>
              <a:t>Is-a relationship (</a:t>
            </a:r>
            <a:r>
              <a:rPr lang="en-US" altLang="zh-CN" dirty="0" smtClean="0"/>
              <a:t>entity-concept </a:t>
            </a:r>
            <a:r>
              <a:rPr lang="en-US" altLang="zh-CN" dirty="0" smtClean="0"/>
              <a:t>relation):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More information: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http://www.cs.sjtu.edu.cn</a:t>
            </a:r>
            <a:r>
              <a:rPr lang="en-US" altLang="zh-CN" dirty="0">
                <a:hlinkClick r:id="rId2"/>
              </a:rPr>
              <a:t>/~</a:t>
            </a:r>
            <a:r>
              <a:rPr lang="en-US" altLang="zh-CN" dirty="0" smtClean="0">
                <a:hlinkClick r:id="rId2"/>
              </a:rPr>
              <a:t>kzhu/papers/probase.pdf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67944" y="4362924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99592" y="3370283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01069" y="3370283"/>
            <a:ext cx="15121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company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51920" y="3370283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food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260622" y="3370283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fresh fruit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92280" y="3370283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brand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6" idx="4"/>
            <a:endCxn id="5" idx="0"/>
          </p:cNvCxnSpPr>
          <p:nvPr/>
        </p:nvCxnSpPr>
        <p:spPr>
          <a:xfrm>
            <a:off x="1511660" y="3802331"/>
            <a:ext cx="3168352" cy="56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4"/>
            <a:endCxn id="5" idx="0"/>
          </p:cNvCxnSpPr>
          <p:nvPr/>
        </p:nvCxnSpPr>
        <p:spPr>
          <a:xfrm>
            <a:off x="2957153" y="3802331"/>
            <a:ext cx="1722859" cy="56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  <a:endCxn id="5" idx="0"/>
          </p:cNvCxnSpPr>
          <p:nvPr/>
        </p:nvCxnSpPr>
        <p:spPr>
          <a:xfrm>
            <a:off x="4463988" y="3802331"/>
            <a:ext cx="216024" cy="56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4"/>
            <a:endCxn id="5" idx="0"/>
          </p:cNvCxnSpPr>
          <p:nvPr/>
        </p:nvCxnSpPr>
        <p:spPr>
          <a:xfrm flipH="1">
            <a:off x="4680012" y="3802331"/>
            <a:ext cx="1408702" cy="56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4"/>
            <a:endCxn id="5" idx="0"/>
          </p:cNvCxnSpPr>
          <p:nvPr/>
        </p:nvCxnSpPr>
        <p:spPr>
          <a:xfrm flipH="1">
            <a:off x="4680012" y="3802331"/>
            <a:ext cx="3024336" cy="56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9751" y="408262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2099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63809" y="380959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1023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463988" y="38138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525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589731" y="385872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207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404175" y="400144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202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87824" y="4837272"/>
            <a:ext cx="325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Fig 2. Concepts of “apple” in </a:t>
            </a:r>
            <a:r>
              <a:rPr lang="en-US" altLang="zh-CN" sz="1600" dirty="0" err="1" smtClean="0"/>
              <a:t>Probase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9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 of Action Extraction</a:t>
            </a:r>
          </a:p>
          <a:p>
            <a:r>
              <a:rPr lang="en-US" altLang="zh-CN" dirty="0" smtClean="0"/>
              <a:t>Framework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Action Extraction</a:t>
            </a:r>
          </a:p>
          <a:p>
            <a:r>
              <a:rPr lang="en-US" altLang="zh-CN" dirty="0"/>
              <a:t>Action Clustering</a:t>
            </a:r>
          </a:p>
          <a:p>
            <a:r>
              <a:rPr lang="en-US" altLang="zh-CN" dirty="0" smtClean="0"/>
              <a:t>Next Delivery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2333-770B-46B6-83A6-FD52A9A8AC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Input: A large sentence set, a given verb list</a:t>
            </a:r>
          </a:p>
          <a:p>
            <a:r>
              <a:rPr lang="en-US" dirty="0" smtClean="0"/>
              <a:t>Output: a set of actions (verb + arguments)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Filter complicate and bad sentences.</a:t>
            </a:r>
          </a:p>
          <a:p>
            <a:pPr lvl="1"/>
            <a:r>
              <a:rPr lang="en-US" dirty="0" smtClean="0"/>
              <a:t>Run deep parsing on sentences to get dependency information</a:t>
            </a:r>
          </a:p>
          <a:p>
            <a:pPr lvl="1"/>
            <a:r>
              <a:rPr lang="en-US" dirty="0" smtClean="0"/>
              <a:t>Design action extraction rules from the Stanford Dependency output of Stanford Parser</a:t>
            </a:r>
          </a:p>
          <a:p>
            <a:pPr lvl="1"/>
            <a:r>
              <a:rPr lang="en-US" dirty="0" smtClean="0"/>
              <a:t>Stanford Parser gives the head word of each argument, we have to find </a:t>
            </a:r>
            <a:r>
              <a:rPr lang="en-US" dirty="0" err="1" smtClean="0"/>
              <a:t>Probase</a:t>
            </a:r>
            <a:r>
              <a:rPr lang="en-US" dirty="0" smtClean="0"/>
              <a:t> entities within a sliding window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2044</Words>
  <Application>Microsoft Office PowerPoint</Application>
  <PresentationFormat>全屏显示(4:3)</PresentationFormat>
  <Paragraphs>514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Action Extraction</vt:lpstr>
      <vt:lpstr>Outlines</vt:lpstr>
      <vt:lpstr>What is action?</vt:lpstr>
      <vt:lpstr>Why do we need action?</vt:lpstr>
      <vt:lpstr>Outlines</vt:lpstr>
      <vt:lpstr>Framework</vt:lpstr>
      <vt:lpstr>Probase</vt:lpstr>
      <vt:lpstr>Outlines</vt:lpstr>
      <vt:lpstr>Action Extraction</vt:lpstr>
      <vt:lpstr>Filtering Sentences</vt:lpstr>
      <vt:lpstr>Stanford Dependencies</vt:lpstr>
      <vt:lpstr>Stanford Dependencies</vt:lpstr>
      <vt:lpstr>Find Probase Instance</vt:lpstr>
      <vt:lpstr>Refine Extraction Results</vt:lpstr>
      <vt:lpstr>Evaluation of Action Extraction</vt:lpstr>
      <vt:lpstr>Outlines</vt:lpstr>
      <vt:lpstr>Action Clustering</vt:lpstr>
      <vt:lpstr>An Example of Action Clustering</vt:lpstr>
      <vt:lpstr>Filter Vague Entities &amp; Big concepts</vt:lpstr>
      <vt:lpstr>Kmeans Clustering</vt:lpstr>
      <vt:lpstr>Argument Conceptualization</vt:lpstr>
      <vt:lpstr>Result Display</vt:lpstr>
      <vt:lpstr>Result Display</vt:lpstr>
      <vt:lpstr>Result Display</vt:lpstr>
      <vt:lpstr>Result Display</vt:lpstr>
      <vt:lpstr>Outlines</vt:lpstr>
      <vt:lpstr>Next Delivery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Extraction</dc:title>
  <dc:creator>MC</dc:creator>
  <cp:lastModifiedBy>MC</cp:lastModifiedBy>
  <cp:revision>85</cp:revision>
  <dcterms:created xsi:type="dcterms:W3CDTF">2012-03-27T14:17:07Z</dcterms:created>
  <dcterms:modified xsi:type="dcterms:W3CDTF">2012-03-28T08:33:51Z</dcterms:modified>
</cp:coreProperties>
</file>