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3"/>
  </p:sldMasterIdLst>
  <p:notesMasterIdLst>
    <p:notesMasterId r:id="rId30"/>
  </p:notesMasterIdLst>
  <p:sldIdLst>
    <p:sldId id="256" r:id="rId4"/>
    <p:sldId id="258" r:id="rId5"/>
    <p:sldId id="259" r:id="rId6"/>
    <p:sldId id="257" r:id="rId7"/>
    <p:sldId id="260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74" r:id="rId25"/>
    <p:sldId id="280" r:id="rId26"/>
    <p:sldId id="281" r:id="rId27"/>
    <p:sldId id="282" r:id="rId28"/>
    <p:sldId id="283" r:id="rId29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AE8"/>
    <a:srgbClr val="D7D2CD"/>
    <a:srgbClr val="CC6600"/>
    <a:srgbClr val="33CC33"/>
    <a:srgbClr val="CCFF33"/>
    <a:srgbClr val="00CC99"/>
    <a:srgbClr val="D9EDEF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74" autoAdjust="0"/>
    <p:restoredTop sz="94660"/>
  </p:normalViewPr>
  <p:slideViewPr>
    <p:cSldViewPr>
      <p:cViewPr>
        <p:scale>
          <a:sx n="70" d="100"/>
          <a:sy n="70" d="100"/>
        </p:scale>
        <p:origin x="-1314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272A6-C79C-4014-8841-1FCF52069BD6}" type="datetimeFigureOut">
              <a:rPr lang="zh-CN" altLang="en-US" smtClean="0"/>
              <a:pPr/>
              <a:t>2013/6/12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5E60A-3D1D-439C-AAF0-300FC617A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5E60A-3D1D-439C-AAF0-300FC617ABA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BCEB-60F3-4C38-9929-E7B077FCECB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6923" y="1158222"/>
            <a:ext cx="2286000" cy="41275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441" y="4165667"/>
            <a:ext cx="3657600" cy="416052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10" name="矩形 9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8733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418768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802892" y="5788152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2063750" y="4495800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436006" y="4928702"/>
            <a:ext cx="660400" cy="517524"/>
          </a:xfrm>
        </p:spPr>
        <p:txBody>
          <a:bodyPr/>
          <a:lstStyle/>
          <a:p>
            <a:fld id="{B7C53FE7-D146-43F8-8597-91200FC0364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8E90-7E7C-437E-BA03-C7F185E519C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18161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BCF4-0E36-4D4E-B5A8-3477A356BAA1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 altLang="ja-JP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74E7F0-5195-4483-8191-B2ECD0565811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5444" y="1154557"/>
            <a:ext cx="2286000" cy="41275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644" y="4162806"/>
            <a:ext cx="3657600" cy="416052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9" name="矩形 8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435096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802892" y="5791200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2035627" y="4479888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8561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452334" y="4928702"/>
            <a:ext cx="660400" cy="517524"/>
          </a:xfrm>
        </p:spPr>
        <p:txBody>
          <a:bodyPr/>
          <a:lstStyle/>
          <a:p>
            <a:fld id="{BC0FFFE8-113B-41F8-8B87-38C51B7E55A4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601-D593-494A-B3FF-FC5FFF593D1F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26102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B26B-63B3-4342-93C0-5A3CE5D06EA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5300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736306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9530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70535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F5CE2B-3717-4863-B575-1F1CF440A780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4DEE-EBF0-4611-A66B-10D9486DB2EF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 altLang="ja-JP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576662-CFA1-4C45-88C7-B83271C9D00C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alt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altLang="ja-JP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B11D5B-6CD6-4A78-BC54-79680E638A69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0899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8305800" y="1065849"/>
            <a:ext cx="2011680" cy="416052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7706052" y="3722000"/>
            <a:ext cx="3200400" cy="39624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806434" y="5734050"/>
            <a:ext cx="6604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BEEC94C-A786-4488-8320-4B8600A81BB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audio" Target="file:///E:\Learning\Bachelor%20Thesis\Environmental%20Sound%20Recognition\notes\presentation\2\spoon_15.mp3" TargetMode="External"/><Relationship Id="rId7" Type="http://schemas.openxmlformats.org/officeDocument/2006/relationships/image" Target="../media/image26.jpeg"/><Relationship Id="rId2" Type="http://schemas.openxmlformats.org/officeDocument/2006/relationships/audio" Target="file:///E:\Learning\Bachelor%20Thesis\Environmental%20Sound%20Recognition\notes\presentation\2\glass+window+break_5.mp3" TargetMode="External"/><Relationship Id="rId1" Type="http://schemas.openxmlformats.org/officeDocument/2006/relationships/audio" Target="file:///E:\Learning\Bachelor%20Thesis\Environmental%20Sound%20Recognition\notes\presentation\2\aeroplane_18.mp3" TargetMode="External"/><Relationship Id="rId6" Type="http://schemas.openxmlformats.org/officeDocument/2006/relationships/image" Target="../media/image25.jpeg"/><Relationship Id="rId5" Type="http://schemas.openxmlformats.org/officeDocument/2006/relationships/slideLayout" Target="../slideLayouts/slideLayout2.xml"/><Relationship Id="rId4" Type="http://schemas.openxmlformats.org/officeDocument/2006/relationships/audio" Target="file:///E:\Learning\Bachelor%20Thesis\Environmental%20Sound%20Recognition\notes\presentation\2\waterfall_82.mp3" TargetMode="External"/><Relationship Id="rId9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imdb.com/search/title?sort=num_votes,desc&amp;title_type=tv_se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file:///E:\Learning\Bachelor%20Thesis\Environmental%20Sound%20Recognition\notes\presentation\4\office_6.wav" TargetMode="External"/><Relationship Id="rId2" Type="http://schemas.openxmlformats.org/officeDocument/2006/relationships/audio" Target="file:///E:\Learning\Bachelor%20Thesis\Environmental%20Sound%20Recognition\notes\presentation\4\cafeteria_3.wav" TargetMode="External"/><Relationship Id="rId1" Type="http://schemas.openxmlformats.org/officeDocument/2006/relationships/audio" Target="file:///E:\Learning\Bachelor%20Thesis\Environmental%20Sound%20Recognition\notes\presentation\4\beach_6.wav" TargetMode="External"/><Relationship Id="rId6" Type="http://schemas.openxmlformats.org/officeDocument/2006/relationships/image" Target="../media/image42.jpeg"/><Relationship Id="rId5" Type="http://schemas.openxmlformats.org/officeDocument/2006/relationships/slideLayout" Target="../slideLayouts/slideLayout2.xml"/><Relationship Id="rId4" Type="http://schemas.openxmlformats.org/officeDocument/2006/relationships/audio" Target="file:///E:\Learning\Bachelor%20Thesis\Environmental%20Sound%20Recognition\notes\presentation\4\park_3.wav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dsounds.com/typ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www.soundrangers.com/index.cfm?category=1&amp;left_cat=1" TargetMode="External"/><Relationship Id="rId4" Type="http://schemas.openxmlformats.org/officeDocument/2006/relationships/hyperlink" Target="http://www.mediacollege.com/downloads/sound-effec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Activity Inference from Audio Signal Using Knowledge Base</a:t>
            </a:r>
            <a:endParaRPr lang="zh-CN" altLang="zh-CN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Menglu Li, 12 June 2013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An Event Vocabulary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Expansion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10</a:t>
            </a:fld>
            <a:endParaRPr lang="en-US" altLang="ja-JP"/>
          </a:p>
        </p:txBody>
      </p:sp>
      <p:grpSp>
        <p:nvGrpSpPr>
          <p:cNvPr id="5" name="组合 4"/>
          <p:cNvGrpSpPr/>
          <p:nvPr/>
        </p:nvGrpSpPr>
        <p:grpSpPr>
          <a:xfrm>
            <a:off x="642933" y="1571612"/>
            <a:ext cx="8310595" cy="4929222"/>
            <a:chOff x="1214438" y="1643044"/>
            <a:chExt cx="7358062" cy="4643456"/>
          </a:xfrm>
        </p:grpSpPr>
        <p:sp>
          <p:nvSpPr>
            <p:cNvPr id="6" name="圆角矩形 5"/>
            <p:cNvSpPr/>
            <p:nvPr/>
          </p:nvSpPr>
          <p:spPr>
            <a:xfrm>
              <a:off x="3429000" y="1643044"/>
              <a:ext cx="2286000" cy="42864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Formalized Vocabulary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14500" y="2571750"/>
              <a:ext cx="1428750" cy="428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WordNet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929313" y="2571750"/>
              <a:ext cx="1428750" cy="428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Probase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429000" y="5857875"/>
              <a:ext cx="2286000" cy="42862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Verified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Vocabulary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429000" y="4286250"/>
              <a:ext cx="2286000" cy="42862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Expanded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Vocabulary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500688" y="3286125"/>
              <a:ext cx="2286000" cy="42862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Audible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Event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Set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14438" y="3286125"/>
              <a:ext cx="2428875" cy="42862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Audible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Event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Set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1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29000" y="5072063"/>
              <a:ext cx="2286000" cy="428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Sound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Search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Engine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3250407" y="1250156"/>
              <a:ext cx="500062" cy="21431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16200000" flipH="1">
              <a:off x="5357813" y="1285875"/>
              <a:ext cx="500062" cy="20716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>
              <a:off x="2285207" y="3142456"/>
              <a:ext cx="28575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5400000">
              <a:off x="6501607" y="3142456"/>
              <a:ext cx="28575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5322094" y="2964656"/>
              <a:ext cx="571500" cy="20716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6200000" flipH="1">
              <a:off x="3214688" y="2928937"/>
              <a:ext cx="571500" cy="21431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>
              <a:off x="4393407" y="4893469"/>
              <a:ext cx="357187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2"/>
            </p:cNvCxnSpPr>
            <p:nvPr/>
          </p:nvCxnSpPr>
          <p:spPr>
            <a:xfrm rot="5400000">
              <a:off x="4391819" y="5679282"/>
              <a:ext cx="35877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rot="5400000">
              <a:off x="3463926" y="3178175"/>
              <a:ext cx="221615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06625" y="3931124"/>
              <a:ext cx="1203374" cy="3479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merge</a:t>
              </a:r>
              <a:endParaRPr lang="zh-CN" altLang="en-US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cxnSp>
          <p:nvCxnSpPr>
            <p:cNvPr id="24" name="肘形连接符 49"/>
            <p:cNvCxnSpPr/>
            <p:nvPr/>
          </p:nvCxnSpPr>
          <p:spPr>
            <a:xfrm flipV="1">
              <a:off x="5715000" y="1857375"/>
              <a:ext cx="1588" cy="4214813"/>
            </a:xfrm>
            <a:prstGeom prst="curvedConnector3">
              <a:avLst>
                <a:gd name="adj1" fmla="val 190578838"/>
              </a:avLst>
            </a:prstGeom>
            <a:ln>
              <a:prstDash val="dash"/>
              <a:headEnd type="diamond"/>
              <a:tailEnd type="stealth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500938" y="2071688"/>
              <a:ext cx="1071562" cy="3479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accent3"/>
                  </a:solidFill>
                  <a:ea typeface="宋体" pitchFamily="2" charset="-122"/>
                </a:rPr>
                <a:t>iteration</a:t>
              </a:r>
              <a:endParaRPr lang="zh-CN" altLang="en-US" dirty="0">
                <a:solidFill>
                  <a:schemeClr val="accent3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An Event Vocabulary (cont’d)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11</a:t>
            </a:fld>
            <a:endParaRPr lang="en-US" altLang="ja-JP"/>
          </a:p>
        </p:txBody>
      </p:sp>
      <p:grpSp>
        <p:nvGrpSpPr>
          <p:cNvPr id="5" name="组合 4"/>
          <p:cNvGrpSpPr/>
          <p:nvPr/>
        </p:nvGrpSpPr>
        <p:grpSpPr>
          <a:xfrm>
            <a:off x="571473" y="1738322"/>
            <a:ext cx="8596369" cy="4608672"/>
            <a:chOff x="639762" y="1947747"/>
            <a:chExt cx="8670449" cy="4017793"/>
          </a:xfrm>
        </p:grpSpPr>
        <p:sp>
          <p:nvSpPr>
            <p:cNvPr id="6" name="圆角矩形 5"/>
            <p:cNvSpPr/>
            <p:nvPr/>
          </p:nvSpPr>
          <p:spPr>
            <a:xfrm>
              <a:off x="925488" y="2990411"/>
              <a:ext cx="1428760" cy="3860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alarm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bell 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25488" y="3805135"/>
              <a:ext cx="1428760" cy="4040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siren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alarm 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738067" y="2001809"/>
              <a:ext cx="1143008" cy="92869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alarm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system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140462" y="2915900"/>
              <a:ext cx="1656624" cy="45538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burglar alarm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直接箭头连接符 9"/>
            <p:cNvCxnSpPr>
              <a:stCxn id="8" idx="1"/>
            </p:cNvCxnSpPr>
            <p:nvPr/>
          </p:nvCxnSpPr>
          <p:spPr>
            <a:xfrm rot="10800000" flipV="1">
              <a:off x="2369049" y="2466156"/>
              <a:ext cx="1369019" cy="1516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1"/>
            </p:cNvCxnSpPr>
            <p:nvPr/>
          </p:nvCxnSpPr>
          <p:spPr>
            <a:xfrm rot="10800000" flipV="1">
              <a:off x="2369049" y="2466156"/>
              <a:ext cx="1369019" cy="754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1"/>
            </p:cNvCxnSpPr>
            <p:nvPr/>
          </p:nvCxnSpPr>
          <p:spPr>
            <a:xfrm rot="10800000" flipV="1">
              <a:off x="2369049" y="2466156"/>
              <a:ext cx="1369019" cy="24302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925488" y="4693775"/>
              <a:ext cx="1428760" cy="42951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car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horn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剪去对角的矩形 13"/>
            <p:cNvSpPr/>
            <p:nvPr/>
          </p:nvSpPr>
          <p:spPr>
            <a:xfrm>
              <a:off x="711200" y="2480966"/>
              <a:ext cx="1857375" cy="3175541"/>
            </a:xfrm>
            <a:prstGeom prst="snip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1425575" y="2519257"/>
              <a:ext cx="419079" cy="321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…</a:t>
              </a:r>
              <a:endParaRPr lang="zh-CN" altLang="en-US" b="1"/>
            </a:p>
          </p:txBody>
        </p:sp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1425575" y="3363807"/>
              <a:ext cx="419079" cy="321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…</a:t>
              </a:r>
              <a:endParaRPr lang="zh-CN" altLang="en-US" b="1"/>
            </a:p>
          </p:txBody>
        </p:sp>
        <p:sp>
          <p:nvSpPr>
            <p:cNvPr id="17" name="TextBox 21"/>
            <p:cNvSpPr txBox="1">
              <a:spLocks noChangeArrowheads="1"/>
            </p:cNvSpPr>
            <p:nvPr/>
          </p:nvSpPr>
          <p:spPr bwMode="auto">
            <a:xfrm>
              <a:off x="1425575" y="4233756"/>
              <a:ext cx="419079" cy="321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…</a:t>
              </a:r>
              <a:endParaRPr lang="zh-CN" altLang="en-US" b="1"/>
            </a:p>
          </p:txBody>
        </p:sp>
        <p:sp>
          <p:nvSpPr>
            <p:cNvPr id="18" name="TextBox 22"/>
            <p:cNvSpPr txBox="1">
              <a:spLocks noChangeArrowheads="1"/>
            </p:cNvSpPr>
            <p:nvPr/>
          </p:nvSpPr>
          <p:spPr bwMode="auto">
            <a:xfrm>
              <a:off x="1425575" y="5091006"/>
              <a:ext cx="419079" cy="321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…</a:t>
              </a:r>
              <a:endParaRPr lang="zh-CN" altLang="en-US" b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816" y="1947747"/>
              <a:ext cx="2428875" cy="3219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Present</a:t>
              </a:r>
              <a:r>
                <a:rPr lang="en-US" altLang="zh-CN" dirty="0" smtClean="0">
                  <a:ea typeface="宋体" pitchFamily="2" charset="-122"/>
                </a:rPr>
                <a:t> </a:t>
              </a:r>
              <a:r>
                <a:rPr lang="en-US" altLang="zh-CN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Vocabulary</a:t>
              </a:r>
              <a:endParaRPr lang="zh-CN" altLang="en-US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140461" y="4666243"/>
              <a:ext cx="1656623" cy="38087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fire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alarm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140461" y="3752153"/>
              <a:ext cx="1656623" cy="45704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Arial" pitchFamily="34" charset="0"/>
                  <a:cs typeface="Arial" pitchFamily="34" charset="0"/>
                </a:rPr>
                <a:t>smoke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Arial" pitchFamily="34" charset="0"/>
                  <a:cs typeface="Arial" pitchFamily="34" charset="0"/>
                </a:rPr>
                <a:t>alarm</a:t>
              </a: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直接箭头连接符 21"/>
            <p:cNvCxnSpPr>
              <a:stCxn id="8" idx="3"/>
            </p:cNvCxnSpPr>
            <p:nvPr/>
          </p:nvCxnSpPr>
          <p:spPr>
            <a:xfrm>
              <a:off x="4881075" y="2466156"/>
              <a:ext cx="1234762" cy="678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3"/>
              <a:endCxn id="21" idx="1"/>
            </p:cNvCxnSpPr>
            <p:nvPr/>
          </p:nvCxnSpPr>
          <p:spPr>
            <a:xfrm>
              <a:off x="4881075" y="2466156"/>
              <a:ext cx="1259386" cy="15145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3"/>
              <a:endCxn id="20" idx="1"/>
            </p:cNvCxnSpPr>
            <p:nvPr/>
          </p:nvCxnSpPr>
          <p:spPr>
            <a:xfrm>
              <a:off x="4881075" y="2466156"/>
              <a:ext cx="1259386" cy="23905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939960" y="3725388"/>
              <a:ext cx="1370251" cy="5634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Expanded</a:t>
              </a:r>
            </a:p>
            <a:p>
              <a:pPr>
                <a:defRPr/>
              </a:pPr>
              <a:r>
                <a:rPr lang="en-US" altLang="zh-CN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Event</a:t>
              </a:r>
              <a:r>
                <a:rPr lang="en-US" altLang="zh-CN" dirty="0">
                  <a:latin typeface="+mn-lt"/>
                  <a:ea typeface="宋体" pitchFamily="2" charset="-122"/>
                </a:rPr>
                <a:t> </a:t>
              </a:r>
              <a:r>
                <a:rPr lang="en-US" altLang="zh-CN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Set</a:t>
              </a:r>
              <a:endParaRPr lang="zh-CN" altLang="en-US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6" name="右大括号 25"/>
            <p:cNvSpPr/>
            <p:nvPr/>
          </p:nvSpPr>
          <p:spPr>
            <a:xfrm>
              <a:off x="7797086" y="3085626"/>
              <a:ext cx="122454" cy="1928812"/>
            </a:xfrm>
            <a:prstGeom prst="rightBrac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右箭头 26"/>
            <p:cNvSpPr/>
            <p:nvPr/>
          </p:nvSpPr>
          <p:spPr>
            <a:xfrm rot="10800000">
              <a:off x="2640010" y="4474389"/>
              <a:ext cx="6093772" cy="1137476"/>
            </a:xfrm>
            <a:prstGeom prst="bentArrow">
              <a:avLst>
                <a:gd name="adj1" fmla="val 11974"/>
                <a:gd name="adj2" fmla="val 17185"/>
                <a:gd name="adj3" fmla="val 20658"/>
                <a:gd name="adj4" fmla="val 4379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93960" y="3090359"/>
              <a:ext cx="1657233" cy="5634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Highly</a:t>
              </a:r>
              <a:r>
                <a:rPr lang="en-US" altLang="zh-CN" dirty="0">
                  <a:latin typeface="+mn-lt"/>
                  <a:ea typeface="宋体" pitchFamily="2" charset="-122"/>
                </a:rPr>
                <a:t> </a:t>
              </a:r>
              <a:r>
                <a:rPr lang="en-US" altLang="zh-CN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Shared</a:t>
              </a:r>
              <a:r>
                <a:rPr lang="en-US" altLang="zh-CN" dirty="0">
                  <a:latin typeface="+mn-lt"/>
                  <a:ea typeface="宋体" pitchFamily="2" charset="-122"/>
                </a:rPr>
                <a:t> </a:t>
              </a:r>
              <a:r>
                <a:rPr lang="en-US" altLang="zh-CN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Hypernym</a:t>
              </a:r>
              <a:endParaRPr lang="zh-CN" altLang="en-US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9762" y="5643560"/>
              <a:ext cx="4789493" cy="321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solidFill>
                    <a:schemeClr val="accent5"/>
                  </a:solidFill>
                  <a:latin typeface="+mn-lt"/>
                  <a:ea typeface="宋体" pitchFamily="2" charset="-122"/>
                </a:rPr>
                <a:t>shared </a:t>
              </a:r>
              <a:r>
                <a:rPr lang="en-US" altLang="zh-CN" dirty="0">
                  <a:solidFill>
                    <a:schemeClr val="accent5"/>
                  </a:solidFill>
                  <a:latin typeface="+mn-lt"/>
                  <a:ea typeface="宋体" pitchFamily="2" charset="-122"/>
                </a:rPr>
                <a:t>hyponym count = s </a:t>
              </a:r>
              <a:r>
                <a:rPr lang="en-US" altLang="zh-CN" dirty="0" smtClean="0">
                  <a:solidFill>
                    <a:schemeClr val="accent5"/>
                  </a:solidFill>
                  <a:latin typeface="+mn-lt"/>
                  <a:ea typeface="宋体" pitchFamily="2" charset="-122"/>
                </a:rPr>
                <a:t>= </a:t>
              </a:r>
              <a:r>
                <a:rPr lang="en-US" altLang="zh-CN" i="1" dirty="0" smtClean="0">
                  <a:solidFill>
                    <a:schemeClr val="accent5"/>
                  </a:solidFill>
                  <a:latin typeface="+mn-lt"/>
                  <a:ea typeface="宋体" pitchFamily="2" charset="-122"/>
                </a:rPr>
                <a:t>3</a:t>
              </a:r>
              <a:endParaRPr lang="zh-CN" altLang="en-US" i="1" dirty="0">
                <a:solidFill>
                  <a:schemeClr val="accent5"/>
                </a:solidFill>
                <a:latin typeface="+mn-lt"/>
                <a:ea typeface="宋体" pitchFamily="2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35477" y="2275317"/>
              <a:ext cx="3674734" cy="5634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accent4"/>
                  </a:solidFill>
                  <a:latin typeface="+mj-lt"/>
                  <a:ea typeface="宋体"/>
                </a:rPr>
                <a:t>proportion of </a:t>
              </a:r>
              <a:r>
                <a:rPr lang="en-US" altLang="zh-CN" dirty="0" smtClean="0">
                  <a:solidFill>
                    <a:schemeClr val="accent4"/>
                  </a:solidFill>
                  <a:latin typeface="+mj-lt"/>
                  <a:ea typeface="宋体"/>
                </a:rPr>
                <a:t>covered hyponym </a:t>
              </a:r>
              <a:endParaRPr lang="en-US" altLang="zh-CN" dirty="0">
                <a:solidFill>
                  <a:schemeClr val="accent4"/>
                </a:solidFill>
                <a:latin typeface="+mj-lt"/>
                <a:ea typeface="宋体"/>
              </a:endParaRPr>
            </a:p>
            <a:p>
              <a:pPr>
                <a:defRPr/>
              </a:pPr>
              <a:r>
                <a:rPr lang="en-US" altLang="zh-CN" dirty="0">
                  <a:solidFill>
                    <a:schemeClr val="accent4"/>
                  </a:solidFill>
                  <a:latin typeface="+mj-lt"/>
                  <a:ea typeface="宋体"/>
                </a:rPr>
                <a:t>= p </a:t>
              </a:r>
              <a:r>
                <a:rPr lang="en-US" altLang="zh-CN" i="1" dirty="0">
                  <a:solidFill>
                    <a:schemeClr val="accent4"/>
                  </a:solidFill>
                  <a:latin typeface="+mj-lt"/>
                  <a:ea typeface="宋体"/>
                </a:rPr>
                <a:t>= 3/(3+3) = 0.5</a:t>
              </a:r>
              <a:endParaRPr lang="zh-CN" altLang="en-US" i="1" dirty="0">
                <a:solidFill>
                  <a:schemeClr val="accent4"/>
                </a:solidFill>
                <a:latin typeface="+mj-lt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An Event Vocabulary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Expansion Threshold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EScore</a:t>
            </a:r>
            <a:r>
              <a:rPr lang="en-US" altLang="zh-CN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= log10(# of true events) * (# of true events / (# of false events + 1))</a:t>
            </a:r>
          </a:p>
          <a:p>
            <a:pPr>
              <a:buNone/>
            </a:pPr>
            <a:r>
              <a:rPr lang="en-US" altLang="zh-CN" sz="1800" dirty="0" smtClean="0">
                <a:latin typeface="+mj-lt"/>
              </a:rPr>
              <a:t>	</a:t>
            </a:r>
            <a:r>
              <a:rPr lang="en-US" altLang="zh-CN" sz="1800" dirty="0" smtClean="0">
                <a:latin typeface="+mj-lt"/>
                <a:cs typeface="Arial" pitchFamily="34" charset="0"/>
              </a:rPr>
              <a:t>s = shared hyponym count,  p = proportion of covered hyponyms</a:t>
            </a:r>
          </a:p>
          <a:p>
            <a:pPr>
              <a:buNone/>
            </a:pPr>
            <a:r>
              <a:rPr lang="en-US" altLang="zh-CN" sz="1800" dirty="0" smtClean="0"/>
              <a:t>	Expansion based on WordNet: s = 4, p = 0.4</a:t>
            </a:r>
          </a:p>
          <a:p>
            <a:pPr>
              <a:buNone/>
            </a:pPr>
            <a:r>
              <a:rPr lang="en-US" altLang="zh-CN" sz="1800" dirty="0" smtClean="0"/>
              <a:t>	Expansion based on Probase:   s = 32, p = 0.5</a:t>
            </a:r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Expansion Result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1800" dirty="0" smtClean="0"/>
              <a:t>before expansion: </a:t>
            </a:r>
            <a:r>
              <a:rPr lang="en-US" altLang="zh-CN" sz="1800" dirty="0" smtClean="0">
                <a:solidFill>
                  <a:schemeClr val="accent5"/>
                </a:solidFill>
              </a:rPr>
              <a:t>1594</a:t>
            </a:r>
            <a:r>
              <a:rPr lang="en-US" altLang="zh-CN" sz="1800" dirty="0" smtClean="0"/>
              <a:t> events</a:t>
            </a:r>
          </a:p>
          <a:p>
            <a:pPr>
              <a:buNone/>
            </a:pPr>
            <a:r>
              <a:rPr lang="en-US" altLang="zh-CN" sz="1800" dirty="0" smtClean="0"/>
              <a:t>	after expansion: </a:t>
            </a:r>
            <a:r>
              <a:rPr lang="en-US" altLang="zh-CN" sz="1800" dirty="0" smtClean="0">
                <a:solidFill>
                  <a:schemeClr val="accent4"/>
                </a:solidFill>
              </a:rPr>
              <a:t>4603</a:t>
            </a:r>
            <a:r>
              <a:rPr lang="en-US" altLang="zh-CN" sz="1800" dirty="0" smtClean="0"/>
              <a:t> events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12</a:t>
            </a:fld>
            <a:endParaRPr lang="en-US" altLang="ja-JP"/>
          </a:p>
        </p:txBody>
      </p:sp>
      <p:pic>
        <p:nvPicPr>
          <p:cNvPr id="7" name="图片 6" descr="be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4" y="2714622"/>
            <a:ext cx="1643074" cy="3810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Download Short Audio Clips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Filter Rules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Exact match and </a:t>
            </a:r>
            <a:r>
              <a:rPr lang="en-US" altLang="zh-CN" sz="2000" dirty="0" err="1" smtClean="0"/>
              <a:t>synset</a:t>
            </a:r>
            <a:r>
              <a:rPr lang="en-US" altLang="zh-CN" sz="2000" dirty="0" smtClean="0"/>
              <a:t> match.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Duration &lt; 40 seconds.</a:t>
            </a:r>
          </a:p>
          <a:p>
            <a:pPr marL="457200" indent="-457200">
              <a:buNone/>
            </a:pPr>
            <a:endParaRPr lang="en-US" altLang="zh-CN" dirty="0" smtClean="0"/>
          </a:p>
          <a:p>
            <a:r>
              <a:rPr lang="en-US" altLang="zh-CN" dirty="0" smtClean="0"/>
              <a:t># of Clips Crawled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chemeClr val="accent4"/>
                </a:solidFill>
              </a:rPr>
              <a:t>145K</a:t>
            </a:r>
            <a:r>
              <a:rPr lang="en-US" altLang="zh-CN" sz="2000" dirty="0" smtClean="0"/>
              <a:t> audio clips for 4603 events</a:t>
            </a:r>
          </a:p>
          <a:p>
            <a:pPr>
              <a:buNone/>
            </a:pPr>
            <a:r>
              <a:rPr lang="en-US" altLang="zh-CN" sz="2000" dirty="0" smtClean="0"/>
              <a:t>	Average: </a:t>
            </a:r>
            <a:r>
              <a:rPr lang="en-US" altLang="zh-CN" sz="2000" dirty="0" smtClean="0">
                <a:solidFill>
                  <a:schemeClr val="accent4"/>
                </a:solidFill>
              </a:rPr>
              <a:t>31 </a:t>
            </a:r>
            <a:r>
              <a:rPr lang="en-US" altLang="zh-CN" sz="2000" dirty="0" smtClean="0"/>
              <a:t>clips per event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13</a:t>
            </a:fld>
            <a:endParaRPr lang="en-US" altLang="ja-JP"/>
          </a:p>
        </p:txBody>
      </p:sp>
      <p:pic>
        <p:nvPicPr>
          <p:cNvPr id="5" name="aeroplane_18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857225" y="4683196"/>
            <a:ext cx="1486612" cy="1457460"/>
          </a:xfrm>
          <a:prstGeom prst="rect">
            <a:avLst/>
          </a:prstGeom>
        </p:spPr>
      </p:pic>
      <p:pic>
        <p:nvPicPr>
          <p:cNvPr id="6" name="glass+window+break_5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7"/>
          <a:stretch>
            <a:fillRect/>
          </a:stretch>
        </p:blipFill>
        <p:spPr>
          <a:xfrm>
            <a:off x="3000364" y="4682528"/>
            <a:ext cx="1252973" cy="1432922"/>
          </a:xfrm>
          <a:prstGeom prst="rect">
            <a:avLst/>
          </a:prstGeom>
        </p:spPr>
      </p:pic>
      <p:pic>
        <p:nvPicPr>
          <p:cNvPr id="7" name="spoon_15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8" cstate="print"/>
          <a:stretch>
            <a:fillRect/>
          </a:stretch>
        </p:blipFill>
        <p:spPr>
          <a:xfrm>
            <a:off x="4919495" y="4681378"/>
            <a:ext cx="1390828" cy="1390828"/>
          </a:xfrm>
          <a:prstGeom prst="rect">
            <a:avLst/>
          </a:prstGeom>
        </p:spPr>
      </p:pic>
      <p:pic>
        <p:nvPicPr>
          <p:cNvPr id="8" name="waterfall_82.mp3">
            <a:hlinkClick r:id="" action="ppaction://media"/>
          </p:cNvPr>
          <p:cNvPicPr>
            <a:picLocks noRot="1" noChangeAspect="1"/>
          </p:cNvPicPr>
          <p:nvPr>
            <a:audioFile r:link="rId4"/>
          </p:nvPr>
        </p:nvPicPr>
        <p:blipFill>
          <a:blip r:embed="rId9" cstate="print"/>
          <a:stretch>
            <a:fillRect/>
          </a:stretch>
        </p:blipFill>
        <p:spPr>
          <a:xfrm>
            <a:off x="6643703" y="4681698"/>
            <a:ext cx="2095512" cy="1402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282" y="621169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4"/>
                </a:solidFill>
              </a:rPr>
              <a:t>aeroplane_18</a:t>
            </a:r>
            <a:endParaRPr lang="zh-CN" altLang="en-US" i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2670" y="6211694"/>
            <a:ext cx="252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4"/>
                </a:solidFill>
              </a:rPr>
              <a:t>glass window break_5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628" y="6199551"/>
            <a:ext cx="145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4"/>
                </a:solidFill>
              </a:rPr>
              <a:t>spoon_15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3265" y="6211693"/>
            <a:ext cx="20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4"/>
                </a:solidFill>
              </a:rPr>
              <a:t>waterfall_82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2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85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525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4418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2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>
                <p:cTn id="2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Co-Occurrence 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TV Series Scripts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Top 50 series from Most Voted TV Series from IMDb</a:t>
            </a:r>
            <a:r>
              <a:rPr lang="en-US" altLang="zh-CN" sz="2000" baseline="30000" dirty="0" smtClean="0"/>
              <a:t>4</a:t>
            </a:r>
            <a:r>
              <a:rPr lang="en-US" altLang="zh-CN" sz="2000" dirty="0" smtClean="0"/>
              <a:t> (Internet Movie Database), </a:t>
            </a:r>
            <a:r>
              <a:rPr lang="en-US" altLang="zh-CN" sz="2000" dirty="0" smtClean="0">
                <a:solidFill>
                  <a:schemeClr val="accent5"/>
                </a:solidFill>
              </a:rPr>
              <a:t>30</a:t>
            </a:r>
            <a:r>
              <a:rPr lang="en-US" altLang="zh-CN" sz="2000" dirty="0" smtClean="0"/>
              <a:t> transcript archives of which are downloaded.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n-US" sz="1400" u="sng" dirty="0" smtClean="0">
                <a:hlinkClick r:id="rId2"/>
              </a:rPr>
              <a:t>http://www.imdb.com/search/title?sort=num_votes,desc&amp;title_type=tv_series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14</a:t>
            </a:fld>
            <a:endParaRPr lang="en-US" altLang="ja-JP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66720" y="3214686"/>
          <a:ext cx="4429157" cy="27222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84884"/>
                <a:gridCol w="1189923"/>
                <a:gridCol w="1454350"/>
              </a:tblGrid>
              <a:tr h="35719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Genre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en-US" altLang="zh-CN" sz="1600" baseline="0" dirty="0" smtClean="0">
                          <a:latin typeface="Arial" pitchFamily="34" charset="0"/>
                          <a:cs typeface="Arial" pitchFamily="34" charset="0"/>
                        </a:rPr>
                        <a:t> of Series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# of Episodes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Comedy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1233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Crime</a:t>
                      </a:r>
                      <a:r>
                        <a:rPr lang="en-US" altLang="zh-CN" sz="1600" baseline="0" dirty="0" smtClean="0">
                          <a:latin typeface="Arial" pitchFamily="34" charset="0"/>
                          <a:cs typeface="Arial" pitchFamily="34" charset="0"/>
                        </a:rPr>
                        <a:t> &amp; Mystery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799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Sci-Fi &amp; Action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773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Romance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826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Animation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470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r>
                        <a:rPr lang="en-US" altLang="zh-CN" sz="1600" baseline="0" dirty="0" smtClean="0">
                          <a:latin typeface="Arial" pitchFamily="34" charset="0"/>
                          <a:cs typeface="Arial" pitchFamily="34" charset="0"/>
                        </a:rPr>
                        <a:t> (1989-2011)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 pitchFamily="34" charset="0"/>
                          <a:cs typeface="Arial" pitchFamily="34" charset="0"/>
                        </a:rPr>
                        <a:t>3163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图片 5" descr="s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4556">
            <a:off x="5841328" y="2852889"/>
            <a:ext cx="2652982" cy="1285884"/>
          </a:xfrm>
          <a:prstGeom prst="rect">
            <a:avLst/>
          </a:prstGeom>
        </p:spPr>
      </p:pic>
      <p:pic>
        <p:nvPicPr>
          <p:cNvPr id="7" name="图片 6" descr="hw.jpg"/>
          <p:cNvPicPr>
            <a:picLocks noChangeAspect="1"/>
          </p:cNvPicPr>
          <p:nvPr/>
        </p:nvPicPr>
        <p:blipFill>
          <a:blip r:embed="rId4" cstate="print"/>
          <a:srcRect l="9438"/>
          <a:stretch>
            <a:fillRect/>
          </a:stretch>
        </p:blipFill>
        <p:spPr>
          <a:xfrm rot="20351272">
            <a:off x="5536516" y="4200045"/>
            <a:ext cx="1820684" cy="1608335"/>
          </a:xfrm>
          <a:prstGeom prst="rect">
            <a:avLst/>
          </a:prstGeom>
        </p:spPr>
      </p:pic>
      <p:pic>
        <p:nvPicPr>
          <p:cNvPr id="8" name="图片 7" descr="hous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684326">
            <a:off x="7260704" y="4518125"/>
            <a:ext cx="1738252" cy="115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Co-Occurrence Collection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Context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Context-Event Co-occurrence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15</a:t>
            </a:fld>
            <a:endParaRPr lang="en-US" altLang="ja-JP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5348" y="3000372"/>
          <a:ext cx="2286016" cy="33648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63324"/>
                <a:gridCol w="1022692"/>
              </a:tblGrid>
              <a:tr h="33648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Context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Count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648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store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35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648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bar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25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648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kitchen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648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cafeteria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81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648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corridor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21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648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office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38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648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lab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648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car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48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648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bedroom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103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43505" y="3000372"/>
            <a:ext cx="3024206" cy="3108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conference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photograph	1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people		2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laugh		1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data		1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conversation	1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phone		1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doctor		1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science		3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explode		1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presentation	1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apple		2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paper		1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Co-Occurrence Collection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Problems &amp;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Cannot recognize contexts like </a:t>
            </a:r>
            <a:r>
              <a:rPr lang="en-US" altLang="zh-CN" sz="2000" dirty="0" smtClean="0">
                <a:solidFill>
                  <a:schemeClr val="accent1"/>
                </a:solidFill>
              </a:rPr>
              <a:t>Cheesecake Factory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chemeClr val="accent1"/>
                </a:solidFill>
              </a:rPr>
              <a:t>Central Perk</a:t>
            </a:r>
            <a:r>
              <a:rPr lang="en-US" altLang="zh-CN" sz="2000" dirty="0" smtClean="0"/>
              <a:t>.</a:t>
            </a:r>
          </a:p>
          <a:p>
            <a:pPr marL="457200" indent="-457200">
              <a:buNone/>
            </a:pPr>
            <a:r>
              <a:rPr lang="en-US" altLang="zh-CN" sz="2000" dirty="0" smtClean="0"/>
              <a:t>	Named Entity Recognition (NER)</a:t>
            </a:r>
          </a:p>
          <a:p>
            <a:pPr marL="457200" indent="-457200">
              <a:buNone/>
            </a:pPr>
            <a:endParaRPr lang="en-US" altLang="zh-CN" sz="2000" dirty="0" smtClean="0"/>
          </a:p>
          <a:p>
            <a:pPr marL="457200" indent="-45720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chemeClr val="accent1"/>
                </a:solidFill>
              </a:rPr>
              <a:t>Central Perk</a:t>
            </a:r>
            <a:r>
              <a:rPr lang="en-US" altLang="zh-CN" sz="2000" dirty="0" smtClean="0"/>
              <a:t> -&gt; </a:t>
            </a:r>
            <a:r>
              <a:rPr lang="en-US" altLang="zh-CN" sz="2000" dirty="0" smtClean="0">
                <a:solidFill>
                  <a:schemeClr val="accent1"/>
                </a:solidFill>
              </a:rPr>
              <a:t>cafeteria</a:t>
            </a:r>
            <a:r>
              <a:rPr lang="en-US" altLang="zh-CN" sz="2000" dirty="0" smtClean="0"/>
              <a:t> : Probase taxonomy</a:t>
            </a:r>
          </a:p>
          <a:p>
            <a:endParaRPr lang="en-US" altLang="zh-CN" sz="22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000" dirty="0" smtClean="0"/>
              <a:t>Words like </a:t>
            </a:r>
            <a:r>
              <a:rPr lang="en-US" altLang="zh-CN" sz="2000" dirty="0" smtClean="0">
                <a:solidFill>
                  <a:schemeClr val="accent4"/>
                </a:solidFill>
              </a:rPr>
              <a:t>can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solidFill>
                  <a:schemeClr val="accent4"/>
                </a:solidFill>
              </a:rPr>
              <a:t>show</a:t>
            </a:r>
            <a:r>
              <a:rPr lang="en-US" altLang="zh-CN" sz="2000" dirty="0" smtClean="0"/>
              <a:t> are ambiguous.</a:t>
            </a:r>
          </a:p>
          <a:p>
            <a:pPr marL="457200" indent="-457200">
              <a:buNone/>
            </a:pPr>
            <a:r>
              <a:rPr lang="en-US" altLang="zh-CN" sz="2000" dirty="0" smtClean="0"/>
              <a:t>	Part-Of-Speech (POS) tagging</a:t>
            </a:r>
          </a:p>
          <a:p>
            <a:endParaRPr lang="en-US" altLang="zh-CN" sz="2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000" dirty="0" smtClean="0"/>
              <a:t>Topics and things that really happened are not very distinguishable.</a:t>
            </a:r>
          </a:p>
          <a:p>
            <a:pPr marL="457200" indent="-457200">
              <a:buNone/>
            </a:pPr>
            <a:r>
              <a:rPr lang="en-US" altLang="zh-CN" sz="2000" dirty="0" smtClean="0"/>
              <a:t>	Hopefully, event frequency can solve it.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16</a:t>
            </a:fld>
            <a:endParaRPr lang="en-US" altLang="ja-JP"/>
          </a:p>
        </p:txBody>
      </p:sp>
      <p:pic>
        <p:nvPicPr>
          <p:cNvPr id="5" name="图片 4" descr="n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30" y="3071810"/>
            <a:ext cx="8572529" cy="270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Co-Occurrence Collection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Rank co-occurred events by score: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18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SigScore</a:t>
            </a:r>
            <a:r>
              <a:rPr lang="en-US" altLang="zh-CN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(e) = frequency of e in corpus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		* log(# of contexts/# of contexts that e co-occurred with)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		* log(# of clips)</a:t>
            </a:r>
          </a:p>
          <a:p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Manually selected 10 contexts.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17</a:t>
            </a:fld>
            <a:endParaRPr lang="en-US" altLang="ja-JP"/>
          </a:p>
        </p:txBody>
      </p:sp>
      <p:sp>
        <p:nvSpPr>
          <p:cNvPr id="5" name="TextBox 4"/>
          <p:cNvSpPr txBox="1"/>
          <p:nvPr/>
        </p:nvSpPr>
        <p:spPr>
          <a:xfrm>
            <a:off x="5286380" y="3214686"/>
            <a:ext cx="2643206" cy="3416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office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desk 		2420.1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phone rings 	1814.7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phone dial 	1814.7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open door 		1377.1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chair 		1250.5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scan 		895.1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pick phone 	787.3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pen 		749.5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drawer 		664.1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hang phone 	262.7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conversation 	219.6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shredder 		200.9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page flip 		167.9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click computer mouse 	148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printer 		132.1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Copier		63.7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computer keyboard	57.5</a:t>
            </a:r>
            <a:endParaRPr lang="en-US" altLang="zh-CN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4429132"/>
            <a:ext cx="2643206" cy="193899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church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church bell 	292.2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toll 		144.5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pray 		129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cathedral 		97.7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silence 		67.7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chant 		34.2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audience applause 	30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piano 		24.8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choir 		22.1 </a:t>
            </a:r>
            <a:endParaRPr lang="en-US" altLang="zh-CN" sz="12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Sound Context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Feature Extraction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13-dim MFCC, its 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-order and 2</a:t>
            </a:r>
            <a:r>
              <a:rPr lang="en-US" altLang="zh-CN" sz="2000" baseline="30000" dirty="0" smtClean="0"/>
              <a:t>nd</a:t>
            </a:r>
            <a:r>
              <a:rPr lang="en-US" altLang="zh-CN" sz="2000" dirty="0" smtClean="0"/>
              <a:t>-order time derivative</a:t>
            </a:r>
          </a:p>
          <a:p>
            <a:pPr>
              <a:buNone/>
            </a:pPr>
            <a:endParaRPr lang="en-US" altLang="zh-CN" sz="800" dirty="0" smtClean="0"/>
          </a:p>
          <a:p>
            <a:r>
              <a:rPr lang="en-US" altLang="zh-CN" dirty="0" smtClean="0"/>
              <a:t>Event Classification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For each event (</a:t>
            </a:r>
            <a:r>
              <a:rPr lang="en-US" altLang="zh-CN" sz="2000" dirty="0" smtClean="0">
                <a:solidFill>
                  <a:schemeClr val="accent5"/>
                </a:solidFill>
              </a:rPr>
              <a:t>applause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chemeClr val="accent5"/>
                </a:solidFill>
              </a:rPr>
              <a:t>car horn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chemeClr val="accent5"/>
                </a:solidFill>
              </a:rPr>
              <a:t>copier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chemeClr val="accent5"/>
                </a:solidFill>
              </a:rPr>
              <a:t>toilet flush</a:t>
            </a:r>
            <a:r>
              <a:rPr lang="en-US" altLang="zh-CN" sz="2000" dirty="0" smtClean="0"/>
              <a:t>, etc.) :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1800" dirty="0" smtClean="0"/>
              <a:t>a 5-state left-to-right HMM with 16 Gaussian components;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Transition probability from one event model to another :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1800" dirty="0" smtClean="0"/>
              <a:t>according to co-occurrence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401123-DB1B-4260-887C-586E4D0B1CDF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5" name="图片 4" descr="3-state H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0" y="4357694"/>
            <a:ext cx="3559994" cy="2077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Sound Context Inference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HMM/GMM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Assumptions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1600" dirty="0" smtClean="0"/>
              <a:t>Limited Horizon Assumption</a:t>
            </a:r>
          </a:p>
          <a:p>
            <a:pPr>
              <a:buNone/>
            </a:pPr>
            <a:r>
              <a:rPr lang="en-US" altLang="zh-CN" sz="1600" dirty="0" smtClean="0"/>
              <a:t>	Stationary Process Assumption</a:t>
            </a:r>
          </a:p>
          <a:p>
            <a:pPr>
              <a:buNone/>
            </a:pPr>
            <a:endParaRPr lang="en-US" altLang="zh-CN" sz="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Markov Model: </a:t>
            </a:r>
            <a:r>
              <a:rPr lang="en-US" altLang="zh-CN" sz="2000" dirty="0" smtClean="0">
                <a:solidFill>
                  <a:schemeClr val="accent5"/>
                </a:solidFill>
              </a:rPr>
              <a:t>reason about states over time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1800" dirty="0" smtClean="0"/>
              <a:t>Given a set of states S = {s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, s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, …</a:t>
            </a:r>
            <a:r>
              <a:rPr lang="en-US" altLang="zh-CN" sz="1800" dirty="0" err="1" smtClean="0"/>
              <a:t>s</a:t>
            </a:r>
            <a:r>
              <a:rPr lang="en-US" altLang="zh-CN" sz="1800" baseline="-25000" dirty="0" err="1" smtClean="0"/>
              <a:t>|S</a:t>
            </a:r>
            <a:r>
              <a:rPr lang="en-US" altLang="zh-CN" sz="1800" baseline="-25000" dirty="0" smtClean="0"/>
              <a:t>|</a:t>
            </a:r>
            <a:r>
              <a:rPr lang="en-US" altLang="zh-CN" sz="1800" dirty="0" smtClean="0"/>
              <a:t>} we can observe a series over time      </a:t>
            </a:r>
          </a:p>
          <a:p>
            <a:pPr>
              <a:buNone/>
            </a:pPr>
            <a:r>
              <a:rPr lang="en-US" altLang="zh-CN" sz="1800" dirty="0" smtClean="0"/>
              <a:t>           S.</a:t>
            </a:r>
          </a:p>
          <a:p>
            <a:pPr>
              <a:buNone/>
            </a:pPr>
            <a:r>
              <a:rPr lang="en-US" altLang="zh-CN" sz="1800" dirty="0" smtClean="0"/>
              <a:t>	Parameterize transitions by defining transition matrix A: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1800" baseline="-250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ij</a:t>
            </a:r>
            <a:r>
              <a:rPr lang="en-US" altLang="zh-CN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= probability of </a:t>
            </a:r>
            <a:r>
              <a:rPr lang="en-US" altLang="zh-CN" sz="18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transitting</a:t>
            </a:r>
            <a:r>
              <a:rPr lang="en-US" altLang="zh-CN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from state </a:t>
            </a:r>
            <a:r>
              <a:rPr lang="en-US" altLang="zh-CN" sz="18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to j at any time t.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e.g. A weather system S = {sun, cloud, rain}, 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	we observe the weather over a few days 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	{z</a:t>
            </a:r>
            <a:r>
              <a:rPr lang="en-US" altLang="zh-CN" sz="1400" baseline="-250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= sun, z</a:t>
            </a:r>
            <a:r>
              <a:rPr lang="en-US" altLang="zh-CN" sz="1400" baseline="-25000" dirty="0" smtClean="0">
                <a:solidFill>
                  <a:schemeClr val="accent5">
                    <a:lumMod val="75000"/>
                  </a:schemeClr>
                </a:solidFill>
              </a:rPr>
              <a:t>2 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= cloud, z</a:t>
            </a:r>
            <a:r>
              <a:rPr lang="en-US" altLang="zh-CN" sz="1400" baseline="-250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 = cloud, z</a:t>
            </a:r>
            <a:r>
              <a:rPr lang="en-US" altLang="zh-CN" sz="1400" baseline="-25000" dirty="0" smtClean="0">
                <a:solidFill>
                  <a:schemeClr val="accent5">
                    <a:lumMod val="75000"/>
                  </a:schemeClr>
                </a:solidFill>
              </a:rPr>
              <a:t>4 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= rain, 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	z</a:t>
            </a:r>
            <a:r>
              <a:rPr lang="en-US" altLang="zh-CN" sz="1400" baseline="-25000" dirty="0" smtClean="0">
                <a:solidFill>
                  <a:schemeClr val="accent5">
                    <a:lumMod val="75000"/>
                  </a:schemeClr>
                </a:solidFill>
              </a:rPr>
              <a:t>5 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= cloud}.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401123-DB1B-4260-887C-586E4D0B1CDF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5" name="图片 4" descr="lh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86" y="2381306"/>
            <a:ext cx="3662699" cy="476191"/>
          </a:xfrm>
          <a:prstGeom prst="rect">
            <a:avLst/>
          </a:prstGeom>
        </p:spPr>
      </p:pic>
      <p:pic>
        <p:nvPicPr>
          <p:cNvPr id="6" name="图片 5" descr="sp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392" y="2786059"/>
            <a:ext cx="3291270" cy="333333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81034" y="4143380"/>
          <a:ext cx="402431" cy="268288"/>
        </p:xfrm>
        <a:graphic>
          <a:graphicData uri="http://schemas.openxmlformats.org/presentationml/2006/ole">
            <p:oleObj spid="_x0000_s1026" name="公式" r:id="rId5" imgW="228600" imgH="164880" progId="Equation.3">
              <p:embed/>
            </p:oleObj>
          </a:graphicData>
        </a:graphic>
      </p:graphicFrame>
      <p:pic>
        <p:nvPicPr>
          <p:cNvPr id="9" name="图片 8" descr="tma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1" y="5072075"/>
            <a:ext cx="3724603" cy="12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System Implementation</a:t>
            </a:r>
          </a:p>
          <a:p>
            <a:r>
              <a:rPr lang="en-US" altLang="zh-CN" dirty="0" smtClean="0"/>
              <a:t>Evaluation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Sound Context Inference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94B6D2"/>
              </a:buClr>
              <a:buNone/>
            </a:pPr>
            <a:r>
              <a:rPr lang="en-US" altLang="zh-CN" sz="1800" dirty="0" smtClean="0">
                <a:solidFill>
                  <a:srgbClr val="7BA79D">
                    <a:lumMod val="75000"/>
                  </a:srgbClr>
                </a:solidFill>
              </a:rPr>
              <a:t>	</a:t>
            </a:r>
            <a:r>
              <a:rPr lang="en-US" altLang="zh-CN" sz="1800" dirty="0" smtClean="0">
                <a:solidFill>
                  <a:prstClr val="black"/>
                </a:solidFill>
              </a:rPr>
              <a:t>MM aims to solve 2 problems: </a:t>
            </a:r>
          </a:p>
          <a:p>
            <a:pPr marL="342900" lvl="0" indent="-342900">
              <a:buClr>
                <a:srgbClr val="94B6D2"/>
              </a:buClr>
              <a:buFont typeface="+mj-lt"/>
              <a:buAutoNum type="arabicPeriod"/>
            </a:pPr>
            <a:r>
              <a:rPr lang="en-US" altLang="zh-CN" sz="1800" dirty="0" smtClean="0">
                <a:solidFill>
                  <a:prstClr val="black"/>
                </a:solidFill>
              </a:rPr>
              <a:t>The probability of a particular state sequence given A</a:t>
            </a:r>
          </a:p>
          <a:p>
            <a:pPr marL="342900" lvl="0" indent="-342900">
              <a:buClr>
                <a:srgbClr val="94B6D2"/>
              </a:buClr>
              <a:buFont typeface="+mj-lt"/>
              <a:buAutoNum type="arabicPeriod"/>
            </a:pP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buClr>
                <a:srgbClr val="94B6D2"/>
              </a:buClr>
              <a:buFont typeface="+mj-lt"/>
              <a:buAutoNum type="arabicPeriod"/>
            </a:pPr>
            <a:endParaRPr lang="en-US" altLang="zh-CN" sz="800" dirty="0" smtClean="0">
              <a:solidFill>
                <a:prstClr val="black"/>
              </a:solidFill>
            </a:endParaRPr>
          </a:p>
          <a:p>
            <a:pPr marL="342900" lvl="0" indent="-342900">
              <a:buClr>
                <a:srgbClr val="94B6D2"/>
              </a:buClr>
              <a:buFont typeface="+mj-lt"/>
              <a:buAutoNum type="arabicPeriod"/>
            </a:pPr>
            <a:r>
              <a:rPr lang="en-US" altLang="zh-CN" sz="1800" dirty="0" smtClean="0">
                <a:solidFill>
                  <a:prstClr val="black"/>
                </a:solidFill>
              </a:rPr>
              <a:t>Estimate A given an observed sequence</a:t>
            </a:r>
          </a:p>
          <a:p>
            <a:pPr lvl="0">
              <a:buClr>
                <a:srgbClr val="94B6D2"/>
              </a:buClr>
              <a:buNone/>
            </a:pPr>
            <a:endParaRPr lang="en-US" altLang="zh-C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4B6D2"/>
              </a:buClr>
              <a:buNone/>
            </a:pPr>
            <a:endParaRPr lang="en-US" altLang="zh-C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4B6D2"/>
              </a:buClr>
              <a:buNone/>
            </a:pPr>
            <a:endParaRPr lang="en-US" altLang="zh-CN" sz="800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Hidden Markov Model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1800" dirty="0" smtClean="0"/>
              <a:t>The states in S can not be observed, but some outputs.</a:t>
            </a:r>
          </a:p>
          <a:p>
            <a:pPr>
              <a:buNone/>
            </a:pPr>
            <a:r>
              <a:rPr lang="en-US" altLang="zh-CN" sz="1800" dirty="0" smtClean="0"/>
              <a:t>	An output alphabet V = {v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, v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, …, </a:t>
            </a:r>
            <a:r>
              <a:rPr lang="en-US" altLang="zh-CN" sz="1800" dirty="0" err="1" smtClean="0"/>
              <a:t>v</a:t>
            </a:r>
            <a:r>
              <a:rPr lang="en-US" altLang="zh-CN" sz="1800" baseline="-25000" dirty="0" err="1" smtClean="0"/>
              <a:t>|V</a:t>
            </a:r>
            <a:r>
              <a:rPr lang="en-US" altLang="zh-CN" sz="1800" baseline="-25000" dirty="0" smtClean="0"/>
              <a:t>|</a:t>
            </a:r>
            <a:r>
              <a:rPr lang="en-US" altLang="zh-CN" sz="1800" dirty="0" smtClean="0"/>
              <a:t>},</a:t>
            </a:r>
          </a:p>
          <a:p>
            <a:pPr>
              <a:buNone/>
            </a:pPr>
            <a:r>
              <a:rPr lang="en-US" altLang="zh-CN" sz="1800" dirty="0" smtClean="0"/>
              <a:t>	An emission matrix B where </a:t>
            </a:r>
            <a:r>
              <a:rPr lang="en-US" altLang="zh-CN" sz="1800" dirty="0" err="1" smtClean="0"/>
              <a:t>B</a:t>
            </a:r>
            <a:r>
              <a:rPr lang="en-US" altLang="zh-CN" sz="1800" baseline="-25000" dirty="0" err="1" smtClean="0"/>
              <a:t>ij</a:t>
            </a:r>
            <a:r>
              <a:rPr lang="en-US" altLang="zh-CN" sz="1800" dirty="0" smtClean="0"/>
              <a:t> = the probability that output </a:t>
            </a:r>
            <a:r>
              <a:rPr lang="en-US" altLang="zh-CN" sz="1800" dirty="0" err="1" smtClean="0"/>
              <a:t>v</a:t>
            </a:r>
            <a:r>
              <a:rPr lang="en-US" altLang="zh-CN" sz="1800" baseline="-25000" dirty="0" err="1" smtClean="0"/>
              <a:t>j</a:t>
            </a:r>
            <a:r>
              <a:rPr lang="en-US" altLang="zh-CN" sz="1800" dirty="0" smtClean="0"/>
              <a:t> is generated by state </a:t>
            </a:r>
            <a:r>
              <a:rPr lang="en-US" altLang="zh-CN" sz="1800" dirty="0" err="1" smtClean="0"/>
              <a:t>s</a:t>
            </a:r>
            <a:r>
              <a:rPr lang="en-US" altLang="zh-CN" sz="1800" baseline="-25000" dirty="0" err="1" smtClean="0"/>
              <a:t>i</a:t>
            </a:r>
            <a:r>
              <a:rPr lang="en-US" altLang="zh-CN" sz="1800" dirty="0" smtClean="0"/>
              <a:t>.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400" dirty="0" smtClean="0">
                <a:solidFill>
                  <a:srgbClr val="7BA79D">
                    <a:lumMod val="75000"/>
                  </a:srgbClr>
                </a:solidFill>
              </a:rPr>
              <a:t> e.g. output alphabet is the # of ice creams consumed {1 ice cream, 2 ice creams, 3 ice creams)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401123-DB1B-4260-887C-586E4D0B1CDF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5" name="图片 4" descr="m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56" y="3214686"/>
            <a:ext cx="3792167" cy="71915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91088" y="3321050"/>
          <a:ext cx="123825" cy="215900"/>
        </p:xfrm>
        <a:graphic>
          <a:graphicData uri="http://schemas.openxmlformats.org/presentationml/2006/ole">
            <p:oleObj spid="_x0000_s2050" name="公式" r:id="rId4" imgW="114120" imgH="215640" progId="Equation.3">
              <p:embed/>
            </p:oleObj>
          </a:graphicData>
        </a:graphic>
      </p:graphicFrame>
      <p:pic>
        <p:nvPicPr>
          <p:cNvPr id="7" name="图片 6" descr="p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262" y="2285993"/>
            <a:ext cx="969800" cy="591987"/>
          </a:xfrm>
          <a:prstGeom prst="rect">
            <a:avLst/>
          </a:prstGeom>
        </p:spPr>
      </p:pic>
      <p:pic>
        <p:nvPicPr>
          <p:cNvPr id="8" name="图片 7" descr="pz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045" y="2428868"/>
            <a:ext cx="985442" cy="288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gmm.png"/>
          <p:cNvPicPr>
            <a:picLocks noChangeAspect="1"/>
          </p:cNvPicPr>
          <p:nvPr/>
        </p:nvPicPr>
        <p:blipFill>
          <a:blip r:embed="rId2"/>
          <a:srcRect l="4843" r="6370"/>
          <a:stretch>
            <a:fillRect/>
          </a:stretch>
        </p:blipFill>
        <p:spPr>
          <a:xfrm>
            <a:off x="4798218" y="3786190"/>
            <a:ext cx="4256514" cy="19288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Sound Context Inference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1800" dirty="0" smtClean="0"/>
              <a:t>HMM aims to solve 3 problems: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Probability of an observed sequence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Estimate matrix A and B given some observed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Estimate the most likely series of states to generate the observations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Why GMM?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1800" dirty="0" smtClean="0"/>
              <a:t>Matrix B for discrete variables</a:t>
            </a:r>
          </a:p>
          <a:p>
            <a:pPr>
              <a:buNone/>
            </a:pPr>
            <a:r>
              <a:rPr lang="en-US" altLang="zh-CN" sz="1800" dirty="0" smtClean="0"/>
              <a:t>	GMM for continuous ones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401123-DB1B-4260-887C-586E4D0B1CD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Sound Context Inference (cont’d)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22</a:t>
            </a:fld>
            <a:endParaRPr lang="en-US" altLang="ja-JP"/>
          </a:p>
        </p:txBody>
      </p:sp>
      <p:pic>
        <p:nvPicPr>
          <p:cNvPr id="9" name="beach_6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/>
          <a:srcRect l="76389" t="16835" b="19192"/>
          <a:stretch>
            <a:fillRect/>
          </a:stretch>
        </p:blipFill>
        <p:spPr>
          <a:xfrm>
            <a:off x="7167578" y="3286124"/>
            <a:ext cx="1342283" cy="1500198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118585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Guess where they were recorded:)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bar, beach, cafeteria, church, concert, office, park, street, toilet or train?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1" name="cafeteria_3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/>
          <a:srcRect l="50875" t="16667" r="25750" b="16667"/>
          <a:stretch>
            <a:fillRect/>
          </a:stretch>
        </p:blipFill>
        <p:spPr>
          <a:xfrm>
            <a:off x="5095876" y="3214685"/>
            <a:ext cx="1285884" cy="1512805"/>
          </a:xfrm>
          <a:prstGeom prst="rect">
            <a:avLst/>
          </a:prstGeom>
        </p:spPr>
      </p:pic>
      <p:pic>
        <p:nvPicPr>
          <p:cNvPr id="12" name="office_6.wav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6"/>
          <a:srcRect t="21756" r="75641" b="19192"/>
          <a:stretch>
            <a:fillRect/>
          </a:stretch>
        </p:blipFill>
        <p:spPr>
          <a:xfrm>
            <a:off x="881034" y="3286124"/>
            <a:ext cx="1357322" cy="1357322"/>
          </a:xfrm>
          <a:prstGeom prst="rect">
            <a:avLst/>
          </a:prstGeom>
        </p:spPr>
      </p:pic>
      <p:pic>
        <p:nvPicPr>
          <p:cNvPr id="13" name="park_3.wav">
            <a:hlinkClick r:id="" action="ppaction://media"/>
          </p:cNvPr>
          <p:cNvPicPr>
            <a:picLocks noRot="1" noChangeAspect="1"/>
          </p:cNvPicPr>
          <p:nvPr>
            <a:audioFile r:link="rId4"/>
          </p:nvPr>
        </p:nvPicPr>
        <p:blipFill>
          <a:blip r:embed="rId6"/>
          <a:srcRect l="26125" t="20000" r="50500" b="16667"/>
          <a:stretch>
            <a:fillRect/>
          </a:stretch>
        </p:blipFill>
        <p:spPr>
          <a:xfrm>
            <a:off x="3024174" y="3286124"/>
            <a:ext cx="1285884" cy="1437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69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794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589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792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System Implementation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/>
                </a:solidFill>
              </a:rPr>
              <a:t>Evaluation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Performance Evaluation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Future Work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23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24</a:t>
            </a:fld>
            <a:endParaRPr lang="en-US" altLang="ja-JP"/>
          </a:p>
        </p:txBody>
      </p:sp>
      <p:pic>
        <p:nvPicPr>
          <p:cNvPr id="6" name="图片 5" descr="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00" y="2181224"/>
            <a:ext cx="6791325" cy="1104900"/>
          </a:xfrm>
          <a:prstGeom prst="rect">
            <a:avLst/>
          </a:prstGeom>
        </p:spPr>
      </p:pic>
      <p:pic>
        <p:nvPicPr>
          <p:cNvPr id="8" name="图表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56" y="3500438"/>
            <a:ext cx="485778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内容占位符 9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11858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Performance Evaluation</a:t>
            </a: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(Cont’d)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25</a:t>
            </a:fld>
            <a:endParaRPr lang="en-US" altLang="ja-JP"/>
          </a:p>
        </p:txBody>
      </p:sp>
      <p:pic>
        <p:nvPicPr>
          <p:cNvPr id="5" name="图片 4" descr="c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6" y="2143116"/>
            <a:ext cx="5342858" cy="40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38652" y="1571612"/>
            <a:ext cx="400049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bar -&gt; street: drum set -&gt; car start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4132273" y="2321695"/>
            <a:ext cx="642148" cy="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09694" y="1571612"/>
            <a:ext cx="228601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bar -&gt; cafeteria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2417348" y="2321314"/>
            <a:ext cx="642942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81760" y="3286124"/>
            <a:ext cx="2714644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church -&gt; beach :</a:t>
            </a:r>
          </a:p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chant -&gt; ocean wave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2381232" y="3571876"/>
            <a:ext cx="40005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381760" y="3929066"/>
            <a:ext cx="2714644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office -&gt; street:</a:t>
            </a:r>
          </a:p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copier -&gt; bus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直接箭头连接符 12"/>
          <p:cNvCxnSpPr>
            <a:endCxn id="12" idx="1"/>
          </p:cNvCxnSpPr>
          <p:nvPr/>
        </p:nvCxnSpPr>
        <p:spPr>
          <a:xfrm>
            <a:off x="4452934" y="421481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381100" y="6072206"/>
            <a:ext cx="464347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toilet -&gt; beach : toilet flush -&gt; ocean wave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1953001" y="5643181"/>
            <a:ext cx="8580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dirty="0" smtClean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Enlarge </a:t>
            </a:r>
            <a:r>
              <a:rPr lang="en-US" altLang="zh-CN" sz="2000" dirty="0" smtClean="0">
                <a:solidFill>
                  <a:schemeClr val="accent4"/>
                </a:solidFill>
              </a:rPr>
              <a:t>text corpus</a:t>
            </a:r>
            <a:r>
              <a:rPr lang="en-US" altLang="zh-CN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A combination of </a:t>
            </a:r>
            <a:r>
              <a:rPr lang="en-US" altLang="zh-CN" sz="2000" dirty="0" smtClean="0">
                <a:solidFill>
                  <a:schemeClr val="accent5"/>
                </a:solidFill>
              </a:rPr>
              <a:t>multiple audio features</a:t>
            </a:r>
            <a:r>
              <a:rPr lang="en-US" altLang="zh-CN" sz="2000" dirty="0" smtClean="0"/>
              <a:t>, especially some temporal features like ZCR.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smtClean="0"/>
              <a:t>Customize </a:t>
            </a:r>
            <a:r>
              <a:rPr lang="en-US" altLang="zh-CN" sz="2000" smtClean="0">
                <a:solidFill>
                  <a:schemeClr val="accent4"/>
                </a:solidFill>
              </a:rPr>
              <a:t>the </a:t>
            </a:r>
            <a:r>
              <a:rPr lang="en-US" altLang="zh-CN" sz="2000" dirty="0" smtClean="0">
                <a:solidFill>
                  <a:schemeClr val="accent4"/>
                </a:solidFill>
              </a:rPr>
              <a:t>number of GMM </a:t>
            </a:r>
            <a:r>
              <a:rPr lang="en-US" altLang="zh-CN" sz="2000" smtClean="0">
                <a:solidFill>
                  <a:schemeClr val="accent4"/>
                </a:solidFill>
              </a:rPr>
              <a:t>components </a:t>
            </a:r>
            <a:r>
              <a:rPr lang="en-US" altLang="zh-CN" sz="2000" smtClean="0"/>
              <a:t>for different events.</a:t>
            </a:r>
            <a:r>
              <a:rPr lang="en-US" altLang="zh-CN" sz="2000" smtClean="0">
                <a:solidFill>
                  <a:schemeClr val="accent4"/>
                </a:solidFill>
              </a:rPr>
              <a:t>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Try to replace the co-occurrence collection session by some other techniques, such as </a:t>
            </a:r>
            <a:r>
              <a:rPr lang="en-US" altLang="zh-CN" sz="2000" dirty="0" smtClean="0">
                <a:solidFill>
                  <a:schemeClr val="accent5"/>
                </a:solidFill>
              </a:rPr>
              <a:t>Google similarity distance</a:t>
            </a:r>
            <a:r>
              <a:rPr lang="en-US" altLang="zh-CN" sz="2000" dirty="0" smtClean="0"/>
              <a:t>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algn="r">
              <a:buNone/>
            </a:pPr>
            <a:r>
              <a:rPr lang="en-US" altLang="zh-CN" dirty="0" smtClean="0"/>
              <a:t>Thanks for listening :)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26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/>
                </a:solidFill>
              </a:rPr>
              <a:t>Introduction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Why Environmental Sound Recognition (ESR)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Terminology &amp; Typical Workflow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Our Work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System Implementation</a:t>
            </a:r>
          </a:p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ESR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Why </a:t>
            </a:r>
            <a:r>
              <a:rPr lang="en-US" altLang="zh-CN" dirty="0" smtClean="0">
                <a:solidFill>
                  <a:schemeClr val="accent4"/>
                </a:solidFill>
              </a:rPr>
              <a:t>activity inference</a:t>
            </a:r>
            <a:r>
              <a:rPr lang="en-US" altLang="zh-CN" dirty="0" smtClean="0"/>
              <a:t>?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Why from </a:t>
            </a:r>
            <a:r>
              <a:rPr lang="en-US" altLang="zh-CN" dirty="0" smtClean="0">
                <a:solidFill>
                  <a:schemeClr val="accent4"/>
                </a:solidFill>
              </a:rPr>
              <a:t>audio signal</a:t>
            </a:r>
            <a:r>
              <a:rPr lang="en-US" altLang="zh-CN" dirty="0" smtClean="0"/>
              <a:t>?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a rich set of information</a:t>
            </a:r>
          </a:p>
          <a:p>
            <a:pPr>
              <a:buNone/>
            </a:pPr>
            <a:r>
              <a:rPr lang="en-US" altLang="zh-CN" sz="2000" dirty="0" smtClean="0"/>
              <a:t>	insusceptible to the sensor’s position and orientation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4</a:t>
            </a:fld>
            <a:endParaRPr lang="en-US" altLang="ja-JP"/>
          </a:p>
        </p:txBody>
      </p:sp>
      <p:pic>
        <p:nvPicPr>
          <p:cNvPr id="5" name="图片 4" descr="phone vibe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48" y="2143118"/>
            <a:ext cx="1965823" cy="2724153"/>
          </a:xfrm>
          <a:prstGeom prst="rect">
            <a:avLst/>
          </a:prstGeom>
        </p:spPr>
      </p:pic>
      <p:pic>
        <p:nvPicPr>
          <p:cNvPr id="6" name="图片 5" descr="camer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47" y="2143118"/>
            <a:ext cx="2143140" cy="1585923"/>
          </a:xfrm>
          <a:prstGeom prst="rect">
            <a:avLst/>
          </a:prstGeom>
        </p:spPr>
      </p:pic>
      <p:pic>
        <p:nvPicPr>
          <p:cNvPr id="7" name="图片 6" descr="player.jpg"/>
          <p:cNvPicPr>
            <a:picLocks noChangeAspect="1"/>
          </p:cNvPicPr>
          <p:nvPr/>
        </p:nvPicPr>
        <p:blipFill>
          <a:blip r:embed="rId4"/>
          <a:srcRect t="4811" b="7770"/>
          <a:stretch>
            <a:fillRect/>
          </a:stretch>
        </p:blipFill>
        <p:spPr>
          <a:xfrm>
            <a:off x="7096140" y="2143116"/>
            <a:ext cx="2071702" cy="3007312"/>
          </a:xfrm>
          <a:prstGeom prst="rect">
            <a:avLst/>
          </a:prstGeom>
        </p:spPr>
      </p:pic>
      <p:pic>
        <p:nvPicPr>
          <p:cNvPr id="8" name="图片 7" descr="Screenshot_2013-06-11-17-37-12.png"/>
          <p:cNvPicPr>
            <a:picLocks noChangeAspect="1"/>
          </p:cNvPicPr>
          <p:nvPr/>
        </p:nvPicPr>
        <p:blipFill>
          <a:blip r:embed="rId5"/>
          <a:srcRect t="4839" b="13306"/>
          <a:stretch>
            <a:fillRect/>
          </a:stretch>
        </p:blipFill>
        <p:spPr>
          <a:xfrm>
            <a:off x="4881562" y="2143116"/>
            <a:ext cx="2060228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Terminology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5</a:t>
            </a:fld>
            <a:endParaRPr lang="en-US" altLang="ja-JP" dirty="0"/>
          </a:p>
        </p:txBody>
      </p:sp>
      <p:sp>
        <p:nvSpPr>
          <p:cNvPr id="16" name="内容占位符 2"/>
          <p:cNvSpPr>
            <a:spLocks noGrp="1"/>
          </p:cNvSpPr>
          <p:nvPr>
            <p:ph sz="quarter" idx="1"/>
          </p:nvPr>
        </p:nvSpPr>
        <p:spPr>
          <a:xfrm>
            <a:off x="504605" y="1571612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Context</a:t>
            </a:r>
            <a:r>
              <a:rPr lang="en-US" altLang="zh-CN" dirty="0" smtClean="0"/>
              <a:t> </a:t>
            </a:r>
            <a:r>
              <a:rPr lang="en-US" altLang="zh-CN" dirty="0" smtClean="0"/>
              <a:t>vs. </a:t>
            </a:r>
            <a:r>
              <a:rPr lang="en-US" altLang="zh-CN" dirty="0" smtClean="0">
                <a:solidFill>
                  <a:schemeClr val="accent4"/>
                </a:solidFill>
              </a:rPr>
              <a:t>Event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	</a:t>
            </a:r>
            <a:r>
              <a:rPr lang="en-US" altLang="zh-CN" sz="2000" dirty="0" smtClean="0">
                <a:solidFill>
                  <a:schemeClr val="accent5"/>
                </a:solidFill>
              </a:rPr>
              <a:t>café </a:t>
            </a:r>
            <a:r>
              <a:rPr lang="en-US" altLang="zh-CN" sz="2000" dirty="0" smtClean="0"/>
              <a:t>vs. </a:t>
            </a:r>
            <a:r>
              <a:rPr lang="en-US" altLang="zh-CN" sz="2000" dirty="0" smtClean="0">
                <a:solidFill>
                  <a:schemeClr val="accent4"/>
                </a:solidFill>
              </a:rPr>
              <a:t>cups hit dishes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chemeClr val="accent4"/>
                </a:solidFill>
              </a:rPr>
              <a:t>spoon stirring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chemeClr val="accent4"/>
                </a:solidFill>
              </a:rPr>
              <a:t> whisper</a:t>
            </a:r>
          </a:p>
          <a:p>
            <a:pPr>
              <a:buNone/>
            </a:pPr>
            <a:endParaRPr lang="en-US" altLang="zh-CN" sz="2000" dirty="0" smtClean="0">
              <a:solidFill>
                <a:schemeClr val="accent4"/>
              </a:solidFill>
            </a:endParaRPr>
          </a:p>
          <a:p>
            <a:r>
              <a:rPr lang="en-US" altLang="zh-CN" dirty="0" smtClean="0"/>
              <a:t>Temporal feature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</a:p>
          <a:p>
            <a:pPr>
              <a:buNone/>
            </a:pPr>
            <a:r>
              <a:rPr lang="en-US" altLang="zh-CN" sz="2000" dirty="0" smtClean="0"/>
              <a:t>	Short-Time Energy, Zero-Crossing Rate (ZCR)</a:t>
            </a:r>
          </a:p>
          <a:p>
            <a:endParaRPr lang="en-US" altLang="zh-CN" sz="2000" dirty="0" smtClean="0"/>
          </a:p>
          <a:p>
            <a:r>
              <a:rPr lang="en-US" altLang="zh-CN" dirty="0" smtClean="0"/>
              <a:t>Cepstral feature</a:t>
            </a:r>
          </a:p>
          <a:p>
            <a:pPr>
              <a:buNone/>
            </a:pPr>
            <a:r>
              <a:rPr lang="en-US" altLang="zh-CN" sz="2000" dirty="0" smtClean="0"/>
              <a:t>	MFCC</a:t>
            </a:r>
          </a:p>
          <a:p>
            <a:pPr>
              <a:buNone/>
            </a:pPr>
            <a:r>
              <a:rPr lang="en-US" altLang="zh-CN" sz="2000" dirty="0" smtClean="0"/>
              <a:t>	Harmonicity </a:t>
            </a:r>
            <a:r>
              <a:rPr lang="en-US" altLang="zh-CN" sz="2000" dirty="0" smtClean="0"/>
              <a:t>Prominence</a:t>
            </a:r>
            <a:endParaRPr lang="en-US" altLang="zh-CN" sz="2000" dirty="0" smtClean="0"/>
          </a:p>
        </p:txBody>
      </p:sp>
      <p:pic>
        <p:nvPicPr>
          <p:cNvPr id="9" name="图片 8" descr="tempor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34" y="3160057"/>
            <a:ext cx="6429420" cy="1197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 descr="frequency.png"/>
          <p:cNvPicPr>
            <a:picLocks noChangeAspect="1"/>
          </p:cNvPicPr>
          <p:nvPr/>
        </p:nvPicPr>
        <p:blipFill>
          <a:blip r:embed="rId3"/>
          <a:srcRect r="195"/>
          <a:stretch>
            <a:fillRect/>
          </a:stretch>
        </p:blipFill>
        <p:spPr>
          <a:xfrm>
            <a:off x="4595810" y="5143512"/>
            <a:ext cx="3286148" cy="1444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Typical Workflow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>
          <a:xfrm>
            <a:off x="8810653" y="5715016"/>
            <a:ext cx="660400" cy="521208"/>
          </a:xfrm>
        </p:spPr>
        <p:txBody>
          <a:bodyPr/>
          <a:lstStyle/>
          <a:p>
            <a:fld id="{7674E7F0-5195-4483-8191-B2ECD0565811}" type="slidenum">
              <a:rPr lang="en-US" altLang="ja-JP" smtClean="0"/>
              <a:pPr/>
              <a:t>6</a:t>
            </a:fld>
            <a:endParaRPr lang="en-US" altLang="ja-JP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52407" y="1357298"/>
            <a:ext cx="8858312" cy="4786346"/>
            <a:chOff x="452406" y="1643050"/>
            <a:chExt cx="8858312" cy="4786346"/>
          </a:xfrm>
        </p:grpSpPr>
        <p:sp>
          <p:nvSpPr>
            <p:cNvPr id="6" name="矩形 5"/>
            <p:cNvSpPr/>
            <p:nvPr/>
          </p:nvSpPr>
          <p:spPr>
            <a:xfrm>
              <a:off x="452406" y="3429000"/>
              <a:ext cx="2643206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features</a:t>
              </a:r>
            </a:p>
          </p:txBody>
        </p:sp>
        <p:pic>
          <p:nvPicPr>
            <p:cNvPr id="7" name="图片 6" descr="mfcc.jpg"/>
            <p:cNvPicPr>
              <a:picLocks noChangeAspect="1"/>
            </p:cNvPicPr>
            <p:nvPr/>
          </p:nvPicPr>
          <p:blipFill>
            <a:blip r:embed="rId2"/>
            <a:srcRect t="2445" b="68220"/>
            <a:stretch>
              <a:fillRect/>
            </a:stretch>
          </p:blipFill>
          <p:spPr>
            <a:xfrm>
              <a:off x="595282" y="3714752"/>
              <a:ext cx="3571900" cy="857256"/>
            </a:xfrm>
            <a:prstGeom prst="rect">
              <a:avLst/>
            </a:prstGeom>
          </p:spPr>
        </p:pic>
        <p:pic>
          <p:nvPicPr>
            <p:cNvPr id="8" name="图片 7" descr="cafe.png"/>
            <p:cNvPicPr>
              <a:picLocks noChangeAspect="1"/>
            </p:cNvPicPr>
            <p:nvPr/>
          </p:nvPicPr>
          <p:blipFill>
            <a:blip r:embed="rId3"/>
            <a:srcRect r="24638" b="5883"/>
            <a:stretch>
              <a:fillRect/>
            </a:stretch>
          </p:blipFill>
          <p:spPr>
            <a:xfrm>
              <a:off x="523844" y="2071678"/>
              <a:ext cx="3714776" cy="1214446"/>
            </a:xfrm>
            <a:prstGeom prst="rect">
              <a:avLst/>
            </a:prstGeom>
          </p:spPr>
        </p:pic>
        <p:sp>
          <p:nvSpPr>
            <p:cNvPr id="9" name="圆角矩形 8"/>
            <p:cNvSpPr/>
            <p:nvPr/>
          </p:nvSpPr>
          <p:spPr>
            <a:xfrm>
              <a:off x="595282" y="2214554"/>
              <a:ext cx="1000132" cy="21431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Talk: 100</a:t>
              </a:r>
              <a:endParaRPr lang="zh-CN" altLang="en-US" sz="11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23910" y="3016792"/>
              <a:ext cx="951050" cy="214314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Music: 150</a:t>
              </a:r>
              <a:endParaRPr lang="zh-CN" altLang="en-US" sz="11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666852" y="2214554"/>
              <a:ext cx="928694" cy="21431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Talk:100</a:t>
              </a:r>
              <a:endParaRPr lang="zh-CN" altLang="en-US" sz="11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095480" y="3000372"/>
              <a:ext cx="1143008" cy="21431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Spoon: 150</a:t>
              </a:r>
              <a:endParaRPr lang="zh-CN" altLang="en-US" sz="11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595546" y="2230974"/>
              <a:ext cx="928694" cy="19789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Talk: 150</a:t>
              </a:r>
              <a:endParaRPr lang="zh-CN" altLang="en-US" sz="11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2406" y="1785926"/>
              <a:ext cx="378621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1600" dirty="0" smtClean="0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annotated real life recordings</a:t>
              </a:r>
            </a:p>
          </p:txBody>
        </p:sp>
        <p:cxnSp>
          <p:nvCxnSpPr>
            <p:cNvPr id="15" name="直接箭头连接符 14"/>
            <p:cNvCxnSpPr>
              <a:stCxn id="7" idx="2"/>
              <a:endCxn id="22" idx="0"/>
            </p:cNvCxnSpPr>
            <p:nvPr/>
          </p:nvCxnSpPr>
          <p:spPr>
            <a:xfrm rot="5400000">
              <a:off x="2166918" y="478632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 descr="db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124" y="2000240"/>
              <a:ext cx="1357323" cy="1143008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4810124" y="1714488"/>
              <a:ext cx="150019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annotated DB</a:t>
              </a:r>
            </a:p>
          </p:txBody>
        </p:sp>
        <p:pic>
          <p:nvPicPr>
            <p:cNvPr id="18" name="图片 17" descr="cafe 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9082" y="2071679"/>
              <a:ext cx="1071570" cy="1000132"/>
            </a:xfrm>
            <a:prstGeom prst="rect">
              <a:avLst/>
            </a:prstGeom>
          </p:spPr>
        </p:pic>
        <p:cxnSp>
          <p:nvCxnSpPr>
            <p:cNvPr id="19" name="直接箭头连接符 18"/>
            <p:cNvCxnSpPr>
              <a:stCxn id="26" idx="0"/>
            </p:cNvCxnSpPr>
            <p:nvPr/>
          </p:nvCxnSpPr>
          <p:spPr>
            <a:xfrm rot="5400000" flipH="1" flipV="1">
              <a:off x="6417481" y="3036091"/>
              <a:ext cx="928693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739082" y="1643050"/>
              <a:ext cx="100016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context</a:t>
              </a:r>
            </a:p>
          </p:txBody>
        </p:sp>
        <p:cxnSp>
          <p:nvCxnSpPr>
            <p:cNvPr id="21" name="直接箭头连接符 20"/>
            <p:cNvCxnSpPr>
              <a:stCxn id="16" idx="3"/>
              <a:endCxn id="18" idx="1"/>
            </p:cNvCxnSpPr>
            <p:nvPr/>
          </p:nvCxnSpPr>
          <p:spPr>
            <a:xfrm>
              <a:off x="6167447" y="2571744"/>
              <a:ext cx="157163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图片 21" descr="3-state HMM.jpg"/>
            <p:cNvPicPr>
              <a:picLocks noChangeAspect="1"/>
            </p:cNvPicPr>
            <p:nvPr/>
          </p:nvPicPr>
          <p:blipFill>
            <a:blip r:embed="rId6"/>
            <a:srcRect l="17949" b="39158"/>
            <a:stretch>
              <a:fillRect/>
            </a:stretch>
          </p:blipFill>
          <p:spPr>
            <a:xfrm>
              <a:off x="873096" y="5000636"/>
              <a:ext cx="3016271" cy="1428760"/>
            </a:xfrm>
            <a:prstGeom prst="rect">
              <a:avLst/>
            </a:prstGeom>
          </p:spPr>
        </p:pic>
        <p:pic>
          <p:nvPicPr>
            <p:cNvPr id="23" name="图片 22" descr="wave.jpg"/>
            <p:cNvPicPr>
              <a:picLocks noChangeAspect="1"/>
            </p:cNvPicPr>
            <p:nvPr/>
          </p:nvPicPr>
          <p:blipFill>
            <a:blip r:embed="rId7"/>
            <a:srcRect t="7405"/>
            <a:stretch>
              <a:fillRect/>
            </a:stretch>
          </p:blipFill>
          <p:spPr>
            <a:xfrm>
              <a:off x="5810256" y="5429264"/>
              <a:ext cx="3000396" cy="893246"/>
            </a:xfrm>
            <a:prstGeom prst="rect">
              <a:avLst/>
            </a:prstGeom>
          </p:spPr>
        </p:pic>
        <p:cxnSp>
          <p:nvCxnSpPr>
            <p:cNvPr id="24" name="直接箭头连接符 23"/>
            <p:cNvCxnSpPr>
              <a:stCxn id="8" idx="2"/>
              <a:endCxn id="7" idx="0"/>
            </p:cNvCxnSpPr>
            <p:nvPr/>
          </p:nvCxnSpPr>
          <p:spPr>
            <a:xfrm rot="5400000">
              <a:off x="2166918" y="350043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52406" y="4714884"/>
              <a:ext cx="164307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HMM/GMM</a:t>
              </a:r>
            </a:p>
          </p:txBody>
        </p:sp>
        <p:pic>
          <p:nvPicPr>
            <p:cNvPr id="26" name="图片 25" descr="histogram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67380" y="3500438"/>
              <a:ext cx="2428892" cy="1260412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810256" y="5072074"/>
              <a:ext cx="328614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an unknown audio clip</a:t>
              </a:r>
            </a:p>
          </p:txBody>
        </p:sp>
        <p:sp>
          <p:nvSpPr>
            <p:cNvPr id="28" name="右弧形箭头 27"/>
            <p:cNvSpPr/>
            <p:nvPr/>
          </p:nvSpPr>
          <p:spPr>
            <a:xfrm rot="10800000">
              <a:off x="3881431" y="4286256"/>
              <a:ext cx="1918353" cy="1928827"/>
            </a:xfrm>
            <a:prstGeom prst="curvedLeftArrow">
              <a:avLst>
                <a:gd name="adj1" fmla="val 9289"/>
                <a:gd name="adj2" fmla="val 25891"/>
                <a:gd name="adj3" fmla="val 15675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43768" y="4500570"/>
              <a:ext cx="216695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Event  histogram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24570" y="2272721"/>
              <a:ext cx="228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cosine similarity </a:t>
              </a:r>
            </a:p>
            <a:p>
              <a:r>
                <a:rPr lang="en-US" altLang="zh-CN" sz="1600" dirty="0" smtClean="0"/>
                <a:t>&amp; k-NN</a:t>
              </a:r>
              <a:endParaRPr lang="zh-CN" altLang="en-US" sz="1600" dirty="0"/>
            </a:p>
          </p:txBody>
        </p:sp>
      </p:grpSp>
      <p:cxnSp>
        <p:nvCxnSpPr>
          <p:cNvPr id="31" name="直接箭头连接符 30"/>
          <p:cNvCxnSpPr>
            <a:stCxn id="16" idx="1"/>
          </p:cNvCxnSpPr>
          <p:nvPr/>
        </p:nvCxnSpPr>
        <p:spPr>
          <a:xfrm rot="10800000" flipV="1">
            <a:off x="4238625" y="2285991"/>
            <a:ext cx="57150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09562" y="1285860"/>
            <a:ext cx="8929718" cy="4786346"/>
            <a:chOff x="142844" y="1500174"/>
            <a:chExt cx="8929718" cy="4786346"/>
          </a:xfrm>
        </p:grpSpPr>
        <p:pic>
          <p:nvPicPr>
            <p:cNvPr id="6" name="图片 5" descr="mfcc.jpg"/>
            <p:cNvPicPr>
              <a:picLocks noChangeAspect="1"/>
            </p:cNvPicPr>
            <p:nvPr/>
          </p:nvPicPr>
          <p:blipFill>
            <a:blip r:embed="rId2">
              <a:grayscl/>
            </a:blip>
            <a:srcRect t="2445" b="68220"/>
            <a:stretch>
              <a:fillRect/>
            </a:stretch>
          </p:blipFill>
          <p:spPr>
            <a:xfrm>
              <a:off x="285720" y="5429264"/>
              <a:ext cx="2571768" cy="642942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6" idx="3"/>
              <a:endCxn id="10" idx="1"/>
            </p:cNvCxnSpPr>
            <p:nvPr/>
          </p:nvCxnSpPr>
          <p:spPr>
            <a:xfrm>
              <a:off x="2857488" y="5750735"/>
              <a:ext cx="635005" cy="42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图片 7" descr="cafe icon.pn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7858148" y="1643050"/>
              <a:ext cx="1071570" cy="96798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7358082" y="1500174"/>
              <a:ext cx="100016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1600" dirty="0" smtClean="0">
                  <a:solidFill>
                    <a:schemeClr val="bg1">
                      <a:lumMod val="65000"/>
                    </a:schemeClr>
                  </a:solidFill>
                </a:rPr>
                <a:t>context</a:t>
              </a:r>
            </a:p>
          </p:txBody>
        </p:sp>
        <p:pic>
          <p:nvPicPr>
            <p:cNvPr id="10" name="图片 9" descr="3-state HMM.jpg"/>
            <p:cNvPicPr>
              <a:picLocks noChangeAspect="1"/>
            </p:cNvPicPr>
            <p:nvPr/>
          </p:nvPicPr>
          <p:blipFill>
            <a:blip r:embed="rId4"/>
            <a:srcRect l="17949" b="39158"/>
            <a:stretch>
              <a:fillRect/>
            </a:stretch>
          </p:blipFill>
          <p:spPr>
            <a:xfrm>
              <a:off x="3492493" y="5223355"/>
              <a:ext cx="2008201" cy="1063165"/>
            </a:xfrm>
            <a:prstGeom prst="rect">
              <a:avLst/>
            </a:prstGeom>
          </p:spPr>
        </p:pic>
        <p:pic>
          <p:nvPicPr>
            <p:cNvPr id="11" name="图片 10" descr="wave.jpg"/>
            <p:cNvPicPr>
              <a:picLocks noChangeAspect="1"/>
            </p:cNvPicPr>
            <p:nvPr/>
          </p:nvPicPr>
          <p:blipFill>
            <a:blip r:embed="rId5">
              <a:grayscl/>
            </a:blip>
            <a:srcRect t="7405"/>
            <a:stretch>
              <a:fillRect/>
            </a:stretch>
          </p:blipFill>
          <p:spPr>
            <a:xfrm>
              <a:off x="6858016" y="5643578"/>
              <a:ext cx="1928825" cy="574229"/>
            </a:xfrm>
            <a:prstGeom prst="rect">
              <a:avLst/>
            </a:prstGeom>
          </p:spPr>
        </p:pic>
        <p:pic>
          <p:nvPicPr>
            <p:cNvPr id="12" name="图片 11" descr="histogram.jpg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6715140" y="4500570"/>
              <a:ext cx="1928826" cy="1000915"/>
            </a:xfrm>
            <a:prstGeom prst="rect">
              <a:avLst/>
            </a:prstGeom>
          </p:spPr>
        </p:pic>
        <p:sp>
          <p:nvSpPr>
            <p:cNvPr id="13" name="右弧形箭头 12"/>
            <p:cNvSpPr/>
            <p:nvPr/>
          </p:nvSpPr>
          <p:spPr>
            <a:xfrm rot="10800000">
              <a:off x="5715008" y="4857760"/>
              <a:ext cx="1000132" cy="1239501"/>
            </a:xfrm>
            <a:prstGeom prst="curvedLeftArrow">
              <a:avLst>
                <a:gd name="adj1" fmla="val 14436"/>
                <a:gd name="adj2" fmla="val 46625"/>
                <a:gd name="adj3" fmla="val 14526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4" name="图片 13" descr="kb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0034" y="2071678"/>
              <a:ext cx="1428760" cy="142876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28596" y="1714488"/>
              <a:ext cx="2357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knowledge bases</a:t>
              </a:r>
              <a:endParaRPr lang="zh-CN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1714488"/>
              <a:ext cx="1857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event vocabulary</a:t>
              </a:r>
              <a:endParaRPr lang="zh-CN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2071678"/>
              <a:ext cx="1714513" cy="1428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onsolas" pitchFamily="49" charset="0"/>
                  <a:cs typeface="Consolas" pitchFamily="49" charset="0"/>
                </a:rPr>
                <a:t>air horn</a:t>
              </a:r>
            </a:p>
            <a:p>
              <a:r>
                <a:rPr lang="en-US" altLang="zh-CN" sz="1200" dirty="0" smtClean="0">
                  <a:latin typeface="Consolas" pitchFamily="49" charset="0"/>
                  <a:cs typeface="Consolas" pitchFamily="49" charset="0"/>
                </a:rPr>
                <a:t>bite apple</a:t>
              </a:r>
            </a:p>
            <a:p>
              <a:r>
                <a:rPr lang="en-US" altLang="zh-CN" sz="1200" dirty="0" smtClean="0">
                  <a:latin typeface="Consolas" pitchFamily="49" charset="0"/>
                  <a:cs typeface="Consolas" pitchFamily="49" charset="0"/>
                </a:rPr>
                <a:t>hair dryer</a:t>
              </a:r>
            </a:p>
            <a:p>
              <a:r>
                <a:rPr lang="en-US" altLang="zh-CN" sz="1200" dirty="0" smtClean="0">
                  <a:latin typeface="Consolas" pitchFamily="49" charset="0"/>
                  <a:cs typeface="Consolas" pitchFamily="49" charset="0"/>
                </a:rPr>
                <a:t>piano note</a:t>
              </a:r>
            </a:p>
            <a:p>
              <a:r>
                <a:rPr lang="en-US" altLang="zh-CN" sz="1200" dirty="0" smtClean="0">
                  <a:latin typeface="Consolas" pitchFamily="49" charset="0"/>
                  <a:cs typeface="Consolas" pitchFamily="49" charset="0"/>
                </a:rPr>
                <a:t>vibrate cell phone</a:t>
              </a:r>
            </a:p>
            <a:p>
              <a:r>
                <a:rPr lang="en-US" altLang="zh-CN" sz="1200" dirty="0" smtClean="0"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r>
                <a:rPr lang="en-US" altLang="zh-CN" sz="1200" dirty="0" smtClean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grpSp>
          <p:nvGrpSpPr>
            <p:cNvPr id="18" name="组合 85"/>
            <p:cNvGrpSpPr/>
            <p:nvPr/>
          </p:nvGrpSpPr>
          <p:grpSpPr>
            <a:xfrm>
              <a:off x="642910" y="3643314"/>
              <a:ext cx="1433514" cy="1147762"/>
              <a:chOff x="357158" y="3643314"/>
              <a:chExt cx="1433514" cy="1147762"/>
            </a:xfrm>
          </p:grpSpPr>
          <p:pic>
            <p:nvPicPr>
              <p:cNvPr id="37" name="图片 36" descr="wav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28662" y="3643314"/>
                <a:ext cx="862010" cy="862010"/>
              </a:xfrm>
              <a:prstGeom prst="rect">
                <a:avLst/>
              </a:prstGeom>
            </p:spPr>
          </p:pic>
          <p:pic>
            <p:nvPicPr>
              <p:cNvPr id="38" name="图片 37" descr="wav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5786" y="3714752"/>
                <a:ext cx="862010" cy="862010"/>
              </a:xfrm>
              <a:prstGeom prst="rect">
                <a:avLst/>
              </a:prstGeom>
            </p:spPr>
          </p:pic>
          <p:pic>
            <p:nvPicPr>
              <p:cNvPr id="39" name="图片 38" descr="wav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2910" y="3786190"/>
                <a:ext cx="862010" cy="862010"/>
              </a:xfrm>
              <a:prstGeom prst="rect">
                <a:avLst/>
              </a:prstGeom>
            </p:spPr>
          </p:pic>
          <p:pic>
            <p:nvPicPr>
              <p:cNvPr id="40" name="图片 39" descr="wav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0034" y="3857628"/>
                <a:ext cx="862010" cy="862010"/>
              </a:xfrm>
              <a:prstGeom prst="rect">
                <a:avLst/>
              </a:prstGeom>
            </p:spPr>
          </p:pic>
          <p:pic>
            <p:nvPicPr>
              <p:cNvPr id="41" name="图片 40" descr="wav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57158" y="3929066"/>
                <a:ext cx="862010" cy="862010"/>
              </a:xfrm>
              <a:prstGeom prst="rect">
                <a:avLst/>
              </a:prstGeom>
            </p:spPr>
          </p:pic>
        </p:grpSp>
        <p:grpSp>
          <p:nvGrpSpPr>
            <p:cNvPr id="19" name="组合 88"/>
            <p:cNvGrpSpPr/>
            <p:nvPr/>
          </p:nvGrpSpPr>
          <p:grpSpPr>
            <a:xfrm>
              <a:off x="2500298" y="3929066"/>
              <a:ext cx="2330665" cy="642942"/>
              <a:chOff x="2428860" y="3929066"/>
              <a:chExt cx="2330665" cy="642942"/>
            </a:xfrm>
          </p:grpSpPr>
          <p:pic>
            <p:nvPicPr>
              <p:cNvPr id="34" name="图片 33" descr="frs.jp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8860" y="3929066"/>
                <a:ext cx="1125149" cy="389815"/>
              </a:xfrm>
              <a:prstGeom prst="rect">
                <a:avLst/>
              </a:prstGeom>
            </p:spPr>
          </p:pic>
          <p:pic>
            <p:nvPicPr>
              <p:cNvPr id="35" name="图片 34" descr="fss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71868" y="3929066"/>
                <a:ext cx="1187657" cy="343102"/>
              </a:xfrm>
              <a:prstGeom prst="rect">
                <a:avLst/>
              </a:prstGeom>
            </p:spPr>
          </p:pic>
          <p:pic>
            <p:nvPicPr>
              <p:cNvPr id="36" name="图片 35" descr="sj.jp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28861" y="4286256"/>
                <a:ext cx="2309826" cy="285752"/>
              </a:xfrm>
              <a:prstGeom prst="rect">
                <a:avLst/>
              </a:prstGeom>
            </p:spPr>
          </p:pic>
        </p:grpSp>
        <p:cxnSp>
          <p:nvCxnSpPr>
            <p:cNvPr id="20" name="直接箭头连接符 19"/>
            <p:cNvCxnSpPr>
              <a:stCxn id="14" idx="3"/>
              <a:endCxn id="17" idx="1"/>
            </p:cNvCxnSpPr>
            <p:nvPr/>
          </p:nvCxnSpPr>
          <p:spPr>
            <a:xfrm>
              <a:off x="1928794" y="278605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86314" y="3786190"/>
              <a:ext cx="1428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sound</a:t>
              </a:r>
            </a:p>
            <a:p>
              <a:r>
                <a:rPr lang="en-US" altLang="zh-CN" sz="1600" dirty="0" smtClean="0"/>
                <a:t>search</a:t>
              </a:r>
            </a:p>
            <a:p>
              <a:r>
                <a:rPr lang="en-US" altLang="zh-CN" sz="1600" dirty="0" smtClean="0"/>
                <a:t>engines</a:t>
              </a:r>
              <a:endParaRPr lang="zh-CN" altLang="en-US" sz="1600" dirty="0"/>
            </a:p>
          </p:txBody>
        </p:sp>
        <p:cxnSp>
          <p:nvCxnSpPr>
            <p:cNvPr id="22" name="直接箭头连接符 21"/>
            <p:cNvCxnSpPr>
              <a:stCxn id="17" idx="2"/>
            </p:cNvCxnSpPr>
            <p:nvPr/>
          </p:nvCxnSpPr>
          <p:spPr>
            <a:xfrm rot="5400000">
              <a:off x="3428202" y="3714753"/>
              <a:ext cx="429421" cy="7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36" idx="1"/>
            </p:cNvCxnSpPr>
            <p:nvPr/>
          </p:nvCxnSpPr>
          <p:spPr>
            <a:xfrm rot="10800000">
              <a:off x="2000233" y="4429132"/>
              <a:ext cx="50006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2844" y="3714752"/>
              <a:ext cx="9286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event</a:t>
              </a:r>
            </a:p>
            <a:p>
              <a:r>
                <a:rPr lang="en-US" altLang="zh-CN" sz="1600" dirty="0" smtClean="0"/>
                <a:t>audio</a:t>
              </a:r>
            </a:p>
            <a:p>
              <a:r>
                <a:rPr lang="en-US" altLang="zh-CN" sz="1600" dirty="0" smtClean="0"/>
                <a:t>clips</a:t>
              </a:r>
              <a:endParaRPr lang="zh-CN" altLang="en-US" sz="160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>
              <a:off x="893737" y="5106999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86282" y="2071678"/>
              <a:ext cx="11430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/>
                <a:t>tv</a:t>
              </a:r>
              <a:r>
                <a:rPr lang="en-US" altLang="zh-CN" sz="1600" dirty="0" smtClean="0"/>
                <a:t> series</a:t>
              </a:r>
            </a:p>
            <a:p>
              <a:r>
                <a:rPr lang="en-US" altLang="zh-CN" sz="1600" dirty="0" smtClean="0"/>
                <a:t>transcripts</a:t>
              </a:r>
              <a:endParaRPr lang="zh-CN" altLang="en-US" sz="1600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V="1">
              <a:off x="7465240" y="3536155"/>
              <a:ext cx="1785951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7215206" y="3286124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143768" y="3214686"/>
              <a:ext cx="1928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co-occur</a:t>
              </a:r>
            </a:p>
            <a:p>
              <a:r>
                <a:rPr lang="en-US" altLang="zh-CN" sz="1600" dirty="0" smtClean="0"/>
                <a:t>exact similarity</a:t>
              </a:r>
              <a:endParaRPr lang="en-US" altLang="zh-CN" sz="1600" dirty="0" smtClean="0"/>
            </a:p>
          </p:txBody>
        </p:sp>
        <p:grpSp>
          <p:nvGrpSpPr>
            <p:cNvPr id="30" name="组合 142"/>
            <p:cNvGrpSpPr/>
            <p:nvPr/>
          </p:nvGrpSpPr>
          <p:grpSpPr>
            <a:xfrm>
              <a:off x="5511151" y="1643050"/>
              <a:ext cx="2087407" cy="1980738"/>
              <a:chOff x="5441465" y="1411467"/>
              <a:chExt cx="2341748" cy="2305541"/>
            </a:xfrm>
          </p:grpSpPr>
          <p:pic>
            <p:nvPicPr>
              <p:cNvPr id="31" name="图片 30" descr="bing bang.jpg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21222387">
                <a:off x="5441465" y="2645438"/>
                <a:ext cx="1403418" cy="1071570"/>
              </a:xfrm>
              <a:prstGeom prst="rect">
                <a:avLst/>
              </a:prstGeom>
            </p:spPr>
          </p:pic>
          <p:pic>
            <p:nvPicPr>
              <p:cNvPr id="32" name="图片 31" descr="sherlock.jpg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20197491">
                <a:off x="5734886" y="1411467"/>
                <a:ext cx="884875" cy="1216701"/>
              </a:xfrm>
              <a:prstGeom prst="rect">
                <a:avLst/>
              </a:prstGeom>
            </p:spPr>
          </p:pic>
          <p:pic>
            <p:nvPicPr>
              <p:cNvPr id="33" name="图片 32" descr="friends.jpg"/>
              <p:cNvPicPr>
                <a:picLocks noChangeAspect="1"/>
              </p:cNvPicPr>
              <p:nvPr/>
            </p:nvPicPr>
            <p:blipFill>
              <a:blip r:embed="rId14" cstate="print"/>
              <a:srcRect l="5789" t="7895" r="5789" b="13156"/>
              <a:stretch>
                <a:fillRect/>
              </a:stretch>
            </p:blipFill>
            <p:spPr>
              <a:xfrm rot="1494416">
                <a:off x="6453787" y="2093147"/>
                <a:ext cx="1329426" cy="949590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7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/>
                </a:solidFill>
              </a:rPr>
              <a:t>System Implementation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Build An Event Vocabulary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Download Short Audio Clips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Co-Occurrence Collection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Sound Context Inference</a:t>
            </a:r>
          </a:p>
          <a:p>
            <a:r>
              <a:rPr lang="en-US" altLang="zh-CN" dirty="0" smtClean="0"/>
              <a:t>Evaluation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An Event Vocabulary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Initialization</a:t>
            </a:r>
          </a:p>
          <a:p>
            <a:pPr>
              <a:spcAft>
                <a:spcPts val="0"/>
              </a:spcAft>
              <a:buNone/>
            </a:pPr>
            <a:r>
              <a:rPr lang="en-US" sz="2000" dirty="0" smtClean="0">
                <a:latin typeface="Times New Roman"/>
                <a:ea typeface="宋体"/>
              </a:rPr>
              <a:t>	sound types listed in </a:t>
            </a:r>
            <a:r>
              <a:rPr lang="en-US" sz="2000" dirty="0" smtClean="0">
                <a:solidFill>
                  <a:schemeClr val="accent5"/>
                </a:solidFill>
                <a:latin typeface="Times New Roman"/>
                <a:ea typeface="宋体"/>
              </a:rPr>
              <a:t>FindSounds</a:t>
            </a:r>
            <a:r>
              <a:rPr lang="en-US" sz="2000" baseline="30000" dirty="0" smtClean="0">
                <a:solidFill>
                  <a:schemeClr val="accent5"/>
                </a:solidFill>
                <a:latin typeface="Times New Roman"/>
                <a:ea typeface="宋体"/>
              </a:rPr>
              <a:t>1</a:t>
            </a:r>
            <a:r>
              <a:rPr lang="en-US" sz="2000" dirty="0" smtClean="0">
                <a:latin typeface="Times New Roman"/>
                <a:ea typeface="宋体"/>
              </a:rPr>
              <a:t>, </a:t>
            </a:r>
            <a:r>
              <a:rPr lang="en-US" sz="2000" dirty="0" smtClean="0">
                <a:solidFill>
                  <a:schemeClr val="accent5"/>
                </a:solidFill>
                <a:latin typeface="Times New Roman"/>
                <a:ea typeface="宋体"/>
              </a:rPr>
              <a:t>MediaCollege</a:t>
            </a:r>
            <a:r>
              <a:rPr lang="en-US" sz="2000" baseline="30000" dirty="0" smtClean="0">
                <a:solidFill>
                  <a:schemeClr val="accent5"/>
                </a:solidFill>
                <a:latin typeface="Times New Roman"/>
                <a:ea typeface="宋体"/>
              </a:rPr>
              <a:t>2</a:t>
            </a:r>
            <a:r>
              <a:rPr lang="en-US" sz="2000" dirty="0" smtClean="0">
                <a:latin typeface="Times New Roman"/>
                <a:ea typeface="宋体"/>
              </a:rPr>
              <a:t> and </a:t>
            </a:r>
            <a:r>
              <a:rPr lang="en-US" sz="2000" dirty="0" smtClean="0">
                <a:solidFill>
                  <a:schemeClr val="accent5"/>
                </a:solidFill>
                <a:latin typeface="Times New Roman"/>
                <a:ea typeface="宋体"/>
              </a:rPr>
              <a:t>Soundrangers</a:t>
            </a:r>
            <a:r>
              <a:rPr lang="en-US" sz="2000" baseline="30000" dirty="0" smtClean="0">
                <a:solidFill>
                  <a:schemeClr val="accent5"/>
                </a:solidFill>
                <a:latin typeface="Times New Roman"/>
                <a:ea typeface="宋体"/>
              </a:rPr>
              <a:t>3</a:t>
            </a:r>
            <a:r>
              <a:rPr lang="en-US" sz="2000" dirty="0" smtClean="0">
                <a:latin typeface="Times New Roman"/>
                <a:ea typeface="宋体"/>
              </a:rPr>
              <a:t>, instances of </a:t>
            </a:r>
            <a:r>
              <a:rPr lang="en-US" sz="2000" i="1" dirty="0" smtClean="0">
                <a:latin typeface="Times New Roman"/>
                <a:ea typeface="宋体"/>
              </a:rPr>
              <a:t>sound</a:t>
            </a:r>
            <a:r>
              <a:rPr lang="en-US" sz="2000" dirty="0" smtClean="0">
                <a:latin typeface="Times New Roman"/>
                <a:ea typeface="宋体"/>
              </a:rPr>
              <a:t>, </a:t>
            </a:r>
            <a:r>
              <a:rPr lang="en-US" sz="2000" i="1" dirty="0" smtClean="0">
                <a:latin typeface="Times New Roman"/>
                <a:ea typeface="宋体"/>
              </a:rPr>
              <a:t>noise</a:t>
            </a:r>
            <a:r>
              <a:rPr lang="en-US" sz="2000" dirty="0" smtClean="0">
                <a:latin typeface="Times New Roman"/>
                <a:ea typeface="宋体"/>
              </a:rPr>
              <a:t>, </a:t>
            </a:r>
            <a:r>
              <a:rPr lang="en-US" sz="2000" i="1" dirty="0" smtClean="0">
                <a:latin typeface="Times New Roman"/>
                <a:ea typeface="宋体"/>
              </a:rPr>
              <a:t>sound</a:t>
            </a:r>
            <a:r>
              <a:rPr lang="en-US" sz="2000" dirty="0" smtClean="0">
                <a:latin typeface="Times New Roman"/>
                <a:ea typeface="宋体"/>
              </a:rPr>
              <a:t> </a:t>
            </a:r>
            <a:r>
              <a:rPr lang="en-US" sz="2000" i="1" dirty="0" smtClean="0">
                <a:latin typeface="Times New Roman"/>
                <a:ea typeface="宋体"/>
              </a:rPr>
              <a:t>effect</a:t>
            </a:r>
            <a:r>
              <a:rPr lang="en-US" sz="2000" dirty="0" smtClean="0">
                <a:latin typeface="Times New Roman"/>
                <a:ea typeface="宋体"/>
              </a:rPr>
              <a:t> and </a:t>
            </a:r>
            <a:r>
              <a:rPr lang="en-US" sz="2000" i="1" dirty="0" smtClean="0">
                <a:latin typeface="Times New Roman"/>
                <a:ea typeface="宋体"/>
              </a:rPr>
              <a:t>animal</a:t>
            </a:r>
            <a:r>
              <a:rPr lang="en-US" sz="2000" dirty="0" smtClean="0">
                <a:latin typeface="Times New Roman"/>
                <a:ea typeface="宋体"/>
              </a:rPr>
              <a:t> in </a:t>
            </a:r>
            <a:r>
              <a:rPr lang="en-US" sz="2000" dirty="0" smtClean="0">
                <a:solidFill>
                  <a:schemeClr val="accent5"/>
                </a:solidFill>
                <a:latin typeface="Times New Roman"/>
                <a:ea typeface="宋体"/>
              </a:rPr>
              <a:t>Probase</a:t>
            </a:r>
            <a:r>
              <a:rPr lang="en-US" sz="2000" dirty="0" smtClean="0">
                <a:latin typeface="Times New Roman"/>
                <a:ea typeface="宋体"/>
              </a:rPr>
              <a:t>,</a:t>
            </a:r>
            <a:r>
              <a:rPr lang="en-US" sz="2000" dirty="0" smtClean="0">
                <a:solidFill>
                  <a:schemeClr val="accent5"/>
                </a:solidFill>
                <a:latin typeface="Times New Roman"/>
                <a:ea typeface="宋体"/>
              </a:rPr>
              <a:t> </a:t>
            </a:r>
            <a:r>
              <a:rPr lang="en-US" sz="2000" dirty="0" smtClean="0">
                <a:latin typeface="Times New Roman"/>
                <a:ea typeface="宋体"/>
              </a:rPr>
              <a:t>hyponyms of </a:t>
            </a:r>
            <a:r>
              <a:rPr lang="en-US" sz="2000" i="1" dirty="0" smtClean="0">
                <a:latin typeface="Times New Roman"/>
                <a:ea typeface="宋体"/>
              </a:rPr>
              <a:t>sound</a:t>
            </a:r>
            <a:r>
              <a:rPr lang="en-US" sz="2000" dirty="0" smtClean="0">
                <a:latin typeface="Times New Roman"/>
                <a:ea typeface="宋体"/>
              </a:rPr>
              <a:t> and </a:t>
            </a:r>
            <a:r>
              <a:rPr lang="en-US" sz="2000" i="1" dirty="0" smtClean="0">
                <a:latin typeface="Times New Roman"/>
                <a:ea typeface="宋体"/>
              </a:rPr>
              <a:t>noise</a:t>
            </a:r>
            <a:r>
              <a:rPr lang="en-US" sz="2000" dirty="0" smtClean="0">
                <a:latin typeface="Times New Roman"/>
                <a:ea typeface="宋体"/>
              </a:rPr>
              <a:t> in </a:t>
            </a:r>
            <a:r>
              <a:rPr lang="en-US" sz="2000" dirty="0" smtClean="0">
                <a:solidFill>
                  <a:schemeClr val="accent5"/>
                </a:solidFill>
                <a:latin typeface="Times New Roman"/>
                <a:ea typeface="宋体"/>
              </a:rPr>
              <a:t>WordNet</a:t>
            </a:r>
          </a:p>
          <a:p>
            <a:pPr>
              <a:spcAft>
                <a:spcPts val="0"/>
              </a:spcAft>
              <a:buNone/>
            </a:pPr>
            <a:endParaRPr lang="en-US" sz="2000" dirty="0" smtClean="0">
              <a:latin typeface="Times New Roman"/>
              <a:ea typeface="宋体"/>
            </a:endParaRPr>
          </a:p>
          <a:p>
            <a:r>
              <a:rPr lang="en-US" dirty="0" smtClean="0">
                <a:latin typeface="Times New Roman"/>
                <a:ea typeface="宋体"/>
              </a:rPr>
              <a:t>Lemmatization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WordNet stemmer to stem words.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Discard … noise, … sound effects, … </a:t>
            </a:r>
          </a:p>
          <a:p>
            <a:pPr marL="457200" indent="-457200">
              <a:buNone/>
            </a:pPr>
            <a:r>
              <a:rPr lang="en-US" sz="2000" dirty="0" smtClean="0"/>
              <a:t>	ambience, sound of ..., etc.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000" dirty="0" smtClean="0"/>
              <a:t>VBG, VBN -&gt; VB</a:t>
            </a:r>
            <a:endParaRPr lang="zh-CN" altLang="en-US" sz="2000" dirty="0" smtClean="0"/>
          </a:p>
          <a:p>
            <a:pPr marL="457200" indent="-457200">
              <a:buNone/>
            </a:pPr>
            <a:endParaRPr lang="en-US" sz="2200" u="sng" kern="100" dirty="0" smtClean="0">
              <a:solidFill>
                <a:srgbClr val="0000FF"/>
              </a:solidFill>
              <a:latin typeface="Times New Roman"/>
              <a:ea typeface="宋体"/>
              <a:hlinkClick r:id="rId3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u="sng" kern="100" dirty="0" smtClean="0">
                <a:solidFill>
                  <a:srgbClr val="0000FF"/>
                </a:solidFill>
                <a:latin typeface="Times New Roman"/>
                <a:ea typeface="宋体"/>
                <a:hlinkClick r:id="rId3"/>
              </a:rPr>
              <a:t>http://www.findsounds.com/types.html</a:t>
            </a:r>
            <a:endParaRPr lang="en-US" sz="1400" u="sng" kern="100" dirty="0" smtClean="0">
              <a:solidFill>
                <a:srgbClr val="0000FF"/>
              </a:solidFill>
              <a:latin typeface="Times New Roman"/>
              <a:ea typeface="宋体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u="sng" kern="100" dirty="0" smtClean="0">
                <a:solidFill>
                  <a:srgbClr val="0000FF"/>
                </a:solidFill>
                <a:latin typeface="Times New Roman"/>
                <a:ea typeface="宋体"/>
                <a:hlinkClick r:id="rId4"/>
              </a:rPr>
              <a:t>http://www.mediacollege.com/downloads/sound-effects/</a:t>
            </a:r>
            <a:endParaRPr lang="en-US" sz="1400" u="sng" kern="100" dirty="0" smtClean="0">
              <a:solidFill>
                <a:srgbClr val="0000FF"/>
              </a:solidFill>
              <a:latin typeface="Times New Roman"/>
              <a:ea typeface="宋体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u="sng" kern="100" dirty="0" smtClean="0">
                <a:solidFill>
                  <a:srgbClr val="0000FF"/>
                </a:solidFill>
                <a:latin typeface="Times New Roman"/>
                <a:ea typeface="宋体"/>
                <a:hlinkClick r:id="rId5"/>
              </a:rPr>
              <a:t>http://www.soundrangers.com//index.cfm?category=1&amp;left_cat=1</a:t>
            </a:r>
            <a:endParaRPr lang="zh-CN" altLang="en-US" sz="1400" kern="100" dirty="0" smtClean="0">
              <a:latin typeface="Times New Roman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4E7F0-5195-4483-8191-B2ECD0565811}" type="slidenum">
              <a:rPr lang="en-US" altLang="ja-JP" smtClean="0"/>
              <a:pPr/>
              <a:t>9</a:t>
            </a:fld>
            <a:endParaRPr lang="en-US" altLang="ja-JP"/>
          </a:p>
        </p:txBody>
      </p:sp>
      <p:pic>
        <p:nvPicPr>
          <p:cNvPr id="5" name="图片 4" descr="noise"/>
          <p:cNvPicPr/>
          <p:nvPr/>
        </p:nvPicPr>
        <p:blipFill>
          <a:blip r:embed="rId6" cstate="print"/>
          <a:srcRect l="6586" t="4991" r="38536" b="49251"/>
          <a:stretch>
            <a:fillRect/>
          </a:stretch>
        </p:blipFill>
        <p:spPr bwMode="auto">
          <a:xfrm>
            <a:off x="5881694" y="2786058"/>
            <a:ext cx="242889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067B01-D092-4B6A-A413-1D88CA5AAB44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5D99679E-AABC-4352-AA14-F4E6153A1B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577</TotalTime>
  <Words>497</Words>
  <Application>Microsoft Office PowerPoint</Application>
  <PresentationFormat>A4 纸张(210x297 毫米)</PresentationFormat>
  <Paragraphs>371</Paragraphs>
  <Slides>26</Slides>
  <Notes>2</Notes>
  <HiddenSlides>0</HiddenSlides>
  <MMClips>8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凸显</vt:lpstr>
      <vt:lpstr>公式</vt:lpstr>
      <vt:lpstr>Activity Inference from Audio Signal Using Knowledge Base</vt:lpstr>
      <vt:lpstr>Roadmap</vt:lpstr>
      <vt:lpstr>Roadmap</vt:lpstr>
      <vt:lpstr>Why ESR</vt:lpstr>
      <vt:lpstr>Terminology</vt:lpstr>
      <vt:lpstr>Typical Workflow</vt:lpstr>
      <vt:lpstr>Our work</vt:lpstr>
      <vt:lpstr>Roadmap</vt:lpstr>
      <vt:lpstr>Build An Event Vocabulary</vt:lpstr>
      <vt:lpstr>Build An Event Vocabulary (cont’d)</vt:lpstr>
      <vt:lpstr>Build An Event Vocabulary (cont’d)</vt:lpstr>
      <vt:lpstr>Build An Event Vocabulary (cont’d)</vt:lpstr>
      <vt:lpstr>Download Short Audio Clips</vt:lpstr>
      <vt:lpstr>Co-Occurrence Collection</vt:lpstr>
      <vt:lpstr>Co-Occurrence Collection (cont’d)</vt:lpstr>
      <vt:lpstr>Co-Occurrence Collection (cont’d)</vt:lpstr>
      <vt:lpstr>Co-Occurrence Collection (cont’d)</vt:lpstr>
      <vt:lpstr>Sound Context Inference</vt:lpstr>
      <vt:lpstr>Sound Context Inference (cont’d)</vt:lpstr>
      <vt:lpstr>Sound Context Inference (cont’d)</vt:lpstr>
      <vt:lpstr>Sound Context Inference (cont’d)</vt:lpstr>
      <vt:lpstr>Sound Context Inference (cont’d)</vt:lpstr>
      <vt:lpstr>Roadmap</vt:lpstr>
      <vt:lpstr>Evaluation</vt:lpstr>
      <vt:lpstr>Evaluation (Cont’d)</vt:lpstr>
      <vt:lpstr>Evaluation (Cont’d)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Inference from Audio Signal Using Knowledge Base</dc:title>
  <dc:creator>Think</dc:creator>
  <cp:lastModifiedBy>Think</cp:lastModifiedBy>
  <cp:revision>61</cp:revision>
  <dcterms:created xsi:type="dcterms:W3CDTF">2013-06-11T08:14:13Z</dcterms:created>
  <dcterms:modified xsi:type="dcterms:W3CDTF">2013-06-12T06:46:21Z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TC011962389990</vt:lpwstr>
  </property>
</Properties>
</file>