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5" r:id="rId16"/>
    <p:sldId id="272" r:id="rId17"/>
    <p:sldId id="273" r:id="rId18"/>
    <p:sldId id="271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6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AFAF2-64D3-4A60-8C76-F3B8F053F5D7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E185-B3DB-47D9-98DA-B8CE427A5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91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51B02-2910-4A83-AA7C-AE2DFCC45C5C}" type="slidenum">
              <a:rPr lang="en-US"/>
              <a:pPr/>
              <a:t>4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dryad application is composed of a collection of processing vertices (processes).</a:t>
            </a:r>
          </a:p>
          <a:p>
            <a:r>
              <a:rPr lang="en-US"/>
              <a:t>The vertices communicate with each other through channels.</a:t>
            </a:r>
          </a:p>
          <a:p>
            <a:r>
              <a:rPr lang="en-US"/>
              <a:t>The vertices and channels should always compose into a directed acyclic graph.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62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04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19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4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3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003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34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2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53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74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8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4EB-E865-42B4-8029-8EC73DE547E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3B5A-2F64-447F-8A8E-EF015890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72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Parallel Programming over Distributed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65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12" y="1592224"/>
            <a:ext cx="43053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332037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Stop condition</a:t>
            </a:r>
            <a:r>
              <a:rPr lang="en-US" dirty="0" smtClean="0"/>
              <a:t>: A special input consisting of a Boolean value controls the data 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Recursion</a:t>
            </a:r>
            <a:r>
              <a:rPr lang="en-US" dirty="0" smtClean="0"/>
              <a:t>: Data passes through memory channels, so that computation continues on nodes where data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5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E.g., at the end of function f(X), we have two recursive calls:  f(X1)  and f(X2)</a:t>
            </a:r>
          </a:p>
          <a:p>
            <a:endParaRPr lang="en-US" dirty="0"/>
          </a:p>
          <a:p>
            <a:r>
              <a:rPr lang="en-US" dirty="0" smtClean="0"/>
              <a:t>If we execute f(X1) first, we need to hold on to X2, and shuffle X1 to all nodes to utilize parallelism </a:t>
            </a:r>
          </a:p>
          <a:p>
            <a:endParaRPr lang="en-US" dirty="0"/>
          </a:p>
          <a:p>
            <a:r>
              <a:rPr lang="en-US" dirty="0" smtClean="0"/>
              <a:t>Turn depth-first to breadth first to maximize parallelism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39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calling f(X1) and f(X2) separately</a:t>
            </a:r>
          </a:p>
          <a:p>
            <a:endParaRPr lang="en-US" dirty="0"/>
          </a:p>
          <a:p>
            <a:r>
              <a:rPr lang="en-US" dirty="0" smtClean="0"/>
              <a:t>Tag the data:</a:t>
            </a:r>
            <a:br>
              <a:rPr lang="en-US" dirty="0" smtClean="0"/>
            </a:br>
            <a:r>
              <a:rPr lang="en-US" dirty="0" smtClean="0"/>
              <a:t>X =  {&lt;</a:t>
            </a:r>
            <a:r>
              <a:rPr lang="en-US" dirty="0" err="1" smtClean="0"/>
              <a:t>tag,x</a:t>
            </a:r>
            <a:r>
              <a:rPr lang="en-US" dirty="0" smtClean="0"/>
              <a:t>&gt;}, where tag = 0 or 1</a:t>
            </a:r>
            <a:br>
              <a:rPr lang="en-US" dirty="0" smtClean="0"/>
            </a:br>
            <a:r>
              <a:rPr lang="en-US" dirty="0" smtClean="0"/>
              <a:t>&lt;0,x&gt; for x in X1</a:t>
            </a:r>
            <a:br>
              <a:rPr lang="en-US" dirty="0" smtClean="0"/>
            </a:br>
            <a:r>
              <a:rPr lang="en-US" dirty="0" smtClean="0"/>
              <a:t>&lt;1,x&gt; for x in X2</a:t>
            </a:r>
          </a:p>
          <a:p>
            <a:endParaRPr lang="en-US" dirty="0"/>
          </a:p>
          <a:p>
            <a:r>
              <a:rPr lang="en-US" dirty="0" smtClean="0"/>
              <a:t>Make one recursive call f(X)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call on tagged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execution will be performed with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BY tag </a:t>
            </a:r>
          </a:p>
          <a:p>
            <a:endParaRPr lang="en-US" dirty="0"/>
          </a:p>
          <a:p>
            <a:r>
              <a:rPr lang="en-US" dirty="0" smtClean="0"/>
              <a:t>Result reduced by tag</a:t>
            </a:r>
          </a:p>
          <a:p>
            <a:endParaRPr lang="en-US" dirty="0"/>
          </a:p>
          <a:p>
            <a:r>
              <a:rPr lang="en-US" dirty="0" smtClean="0"/>
              <a:t>If data is too fragmented by tagging, shuffle the data before execution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15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Decision Tree Construction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72" y="2066924"/>
            <a:ext cx="4790841" cy="352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498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Decision Tree Construction (recursive part)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1428736"/>
            <a:ext cx="4805726" cy="52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05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/* assume the input row is an id followed by </a:t>
            </a:r>
            <a:r>
              <a:rPr lang="en-US" sz="4800" dirty="0" smtClean="0"/>
              <a:t> a </a:t>
            </a:r>
            <a:r>
              <a:rPr lang="en-US" sz="4800" dirty="0"/>
              <a:t>list of n feature </a:t>
            </a:r>
            <a:r>
              <a:rPr lang="en-US" sz="4800" dirty="0" smtClean="0"/>
              <a:t>values:   id</a:t>
            </a:r>
            <a:r>
              <a:rPr lang="en-US" sz="4800" dirty="0"/>
              <a:t>: v1 v2 v3 ... </a:t>
            </a:r>
            <a:r>
              <a:rPr lang="en-US" sz="4800" dirty="0" err="1"/>
              <a:t>v_n</a:t>
            </a:r>
            <a:r>
              <a:rPr lang="en-US" sz="4800" dirty="0"/>
              <a:t> </a:t>
            </a:r>
            <a:r>
              <a:rPr lang="en-US" sz="4800" dirty="0" smtClean="0"/>
              <a:t>*/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Raw_Inputs</a:t>
            </a:r>
            <a:r>
              <a:rPr lang="en-US" sz="4800" dirty="0"/>
              <a:t> =</a:t>
            </a:r>
          </a:p>
          <a:p>
            <a:pPr marL="0" indent="0">
              <a:buNone/>
            </a:pPr>
            <a:r>
              <a:rPr lang="en-US" sz="4800" dirty="0"/>
              <a:t>  EXTRACT id, values</a:t>
            </a:r>
          </a:p>
          <a:p>
            <a:pPr marL="0" indent="0">
              <a:buNone/>
            </a:pPr>
            <a:r>
              <a:rPr lang="en-US" sz="4800" dirty="0"/>
              <a:t>  FROM input.txt</a:t>
            </a:r>
          </a:p>
          <a:p>
            <a:pPr marL="0" indent="0">
              <a:buNone/>
            </a:pPr>
            <a:r>
              <a:rPr lang="en-US" sz="4800" dirty="0"/>
              <a:t>  USING myextractor.exe;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/* k-row of (</a:t>
            </a:r>
            <a:r>
              <a:rPr lang="en-US" sz="4800" dirty="0" err="1"/>
              <a:t>cluster_id</a:t>
            </a:r>
            <a:r>
              <a:rPr lang="en-US" sz="4800" dirty="0"/>
              <a:t>, values) pairs */</a:t>
            </a:r>
          </a:p>
          <a:p>
            <a:pPr marL="0" indent="0">
              <a:buNone/>
            </a:pPr>
            <a:r>
              <a:rPr lang="en-US" sz="4800" dirty="0" err="1"/>
              <a:t>Init_Means</a:t>
            </a:r>
            <a:r>
              <a:rPr lang="en-US" sz="4800" dirty="0"/>
              <a:t> =</a:t>
            </a:r>
          </a:p>
          <a:p>
            <a:pPr marL="0" indent="0">
              <a:buNone/>
            </a:pPr>
            <a:r>
              <a:rPr lang="en-US" sz="4800" dirty="0"/>
              <a:t>  REDUCE </a:t>
            </a:r>
            <a:r>
              <a:rPr lang="en-US" sz="4800" dirty="0" err="1"/>
              <a:t>Raw_Inputs</a:t>
            </a:r>
            <a:r>
              <a:rPr lang="en-US" sz="4800" dirty="0"/>
              <a:t> ALL</a:t>
            </a:r>
          </a:p>
          <a:p>
            <a:pPr marL="0" indent="0">
              <a:buNone/>
            </a:pPr>
            <a:r>
              <a:rPr lang="en-US" sz="4800" dirty="0"/>
              <a:t>  PRODUCE (</a:t>
            </a:r>
            <a:r>
              <a:rPr lang="en-US" sz="4800" dirty="0" err="1"/>
              <a:t>cluster_id</a:t>
            </a:r>
            <a:r>
              <a:rPr lang="en-US" sz="4800" dirty="0"/>
              <a:t>, values)</a:t>
            </a:r>
          </a:p>
          <a:p>
            <a:pPr marL="0" indent="0">
              <a:buNone/>
            </a:pPr>
            <a:r>
              <a:rPr lang="en-US" sz="4800" dirty="0"/>
              <a:t>  USING </a:t>
            </a:r>
            <a:r>
              <a:rPr lang="en-US" sz="4800" dirty="0" err="1"/>
              <a:t>gen_random_centeroids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Means_Solution_Pairs</a:t>
            </a:r>
            <a:r>
              <a:rPr lang="en-US" sz="4800" dirty="0"/>
              <a:t> = </a:t>
            </a:r>
          </a:p>
          <a:p>
            <a:pPr marL="0" indent="0">
              <a:buNone/>
            </a:pPr>
            <a:r>
              <a:rPr lang="en-US" sz="4800" dirty="0"/>
              <a:t>  SELECT </a:t>
            </a:r>
            <a:r>
              <a:rPr lang="en-US" sz="4800" dirty="0" err="1"/>
              <a:t>Init_Means.cluster_id</a:t>
            </a:r>
            <a:r>
              <a:rPr lang="en-US" sz="4800" dirty="0"/>
              <a:t> as </a:t>
            </a:r>
            <a:r>
              <a:rPr lang="en-US" sz="4800" dirty="0" err="1"/>
              <a:t>mean_id</a:t>
            </a:r>
            <a:r>
              <a:rPr lang="en-US" sz="4800" dirty="0"/>
              <a:t>, </a:t>
            </a:r>
            <a:r>
              <a:rPr lang="en-US" sz="4800" dirty="0" err="1"/>
              <a:t>Init_Means.values</a:t>
            </a:r>
            <a:r>
              <a:rPr lang="en-US" sz="4800" dirty="0"/>
              <a:t>, </a:t>
            </a:r>
            <a:r>
              <a:rPr lang="en-US" sz="4800" dirty="0" err="1"/>
              <a:t>Inputs.values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FROM </a:t>
            </a:r>
            <a:r>
              <a:rPr lang="en-US" sz="4800" dirty="0" err="1"/>
              <a:t>Init_Means</a:t>
            </a:r>
            <a:r>
              <a:rPr lang="en-US" sz="4800" dirty="0"/>
              <a:t> CROSS JOIN </a:t>
            </a:r>
            <a:r>
              <a:rPr lang="en-US" sz="4800" dirty="0" err="1"/>
              <a:t>Raw_Inputs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/* solution is (</a:t>
            </a:r>
            <a:r>
              <a:rPr lang="en-US" sz="4800" dirty="0" err="1"/>
              <a:t>cluster_id</a:t>
            </a:r>
            <a:r>
              <a:rPr lang="en-US" sz="4800" dirty="0"/>
              <a:t>, id, values) */</a:t>
            </a:r>
          </a:p>
          <a:p>
            <a:pPr marL="0" indent="0">
              <a:buNone/>
            </a:pPr>
            <a:r>
              <a:rPr lang="en-US" sz="4800" dirty="0" err="1"/>
              <a:t>Init_Solution</a:t>
            </a:r>
            <a:r>
              <a:rPr lang="en-US" sz="4800" dirty="0"/>
              <a:t> = </a:t>
            </a:r>
          </a:p>
          <a:p>
            <a:pPr marL="0" indent="0">
              <a:buNone/>
            </a:pPr>
            <a:r>
              <a:rPr lang="en-US" sz="4800" dirty="0"/>
              <a:t>  REDUCE </a:t>
            </a:r>
            <a:r>
              <a:rPr lang="en-US" sz="4800" dirty="0" err="1"/>
              <a:t>Means_Solution_Pairs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ON </a:t>
            </a:r>
            <a:r>
              <a:rPr lang="en-US" sz="4800" dirty="0" err="1"/>
              <a:t>mean_id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PRODUCE </a:t>
            </a:r>
            <a:r>
              <a:rPr lang="en-US" sz="4800" dirty="0" err="1"/>
              <a:t>cluster_id</a:t>
            </a:r>
            <a:r>
              <a:rPr lang="en-US" sz="4800" dirty="0"/>
              <a:t>, id, values</a:t>
            </a:r>
          </a:p>
          <a:p>
            <a:pPr marL="0" indent="0">
              <a:buNone/>
            </a:pPr>
            <a:r>
              <a:rPr lang="en-US" sz="4800" dirty="0"/>
              <a:t>  USING </a:t>
            </a:r>
            <a:r>
              <a:rPr lang="en-US" sz="4800" dirty="0" err="1"/>
              <a:t>get_solution_by_nearest_means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k_means</a:t>
            </a:r>
            <a:r>
              <a:rPr lang="en-US" sz="4800" dirty="0"/>
              <a:t> (</a:t>
            </a:r>
            <a:r>
              <a:rPr lang="en-US" sz="4800" dirty="0" err="1"/>
              <a:t>Init_Solution</a:t>
            </a:r>
            <a:r>
              <a:rPr lang="en-US" sz="4800" dirty="0"/>
              <a:t>, </a:t>
            </a:r>
            <a:r>
              <a:rPr lang="en-US" sz="4800" dirty="0" err="1"/>
              <a:t>Init_Means</a:t>
            </a:r>
            <a:r>
              <a:rPr lang="en-US" sz="48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25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/Solution: &lt;</a:t>
            </a:r>
            <a:r>
              <a:rPr lang="en-US" sz="4400" dirty="0" err="1"/>
              <a:t>cluster_id</a:t>
            </a:r>
            <a:r>
              <a:rPr lang="en-US" sz="4400" dirty="0"/>
              <a:t>, id, values&gt; row </a:t>
            </a:r>
            <a:r>
              <a:rPr lang="en-US" sz="4400" dirty="0" smtClean="0"/>
              <a:t>set  </a:t>
            </a:r>
            <a:r>
              <a:rPr lang="en-US" sz="4400" dirty="0"/>
              <a:t>Means: &lt;</a:t>
            </a:r>
            <a:r>
              <a:rPr lang="en-US" sz="4400" dirty="0" err="1"/>
              <a:t>cluster_id</a:t>
            </a:r>
            <a:r>
              <a:rPr lang="en-US" sz="4400" dirty="0"/>
              <a:t>, values&gt; row set of size </a:t>
            </a:r>
            <a:r>
              <a:rPr lang="en-US" sz="4400" dirty="0" smtClean="0"/>
              <a:t>k*/</a:t>
            </a:r>
            <a:endParaRPr lang="en-US" sz="4400" dirty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FUNCTION </a:t>
            </a:r>
            <a:r>
              <a:rPr lang="en-US" sz="4400" dirty="0" err="1"/>
              <a:t>k_means</a:t>
            </a:r>
            <a:r>
              <a:rPr lang="en-US" sz="4400" dirty="0"/>
              <a:t> (Solution, Means) </a:t>
            </a:r>
            <a:r>
              <a:rPr lang="en-US" sz="4400" dirty="0" smtClean="0"/>
              <a:t>= BEGIN</a:t>
            </a:r>
          </a:p>
          <a:p>
            <a:pPr marL="0" indent="0">
              <a:buNone/>
            </a:pPr>
            <a:r>
              <a:rPr lang="en-US" sz="4400" dirty="0" smtClean="0"/>
              <a:t>  </a:t>
            </a:r>
            <a:r>
              <a:rPr lang="en-US" sz="4400" dirty="0" err="1"/>
              <a:t>New_Means</a:t>
            </a:r>
            <a:r>
              <a:rPr lang="en-US" sz="4400" dirty="0"/>
              <a:t> = </a:t>
            </a:r>
          </a:p>
          <a:p>
            <a:pPr marL="0" indent="0">
              <a:buNone/>
            </a:pPr>
            <a:r>
              <a:rPr lang="en-US" sz="4400" dirty="0"/>
              <a:t>    REDUCE Solution </a:t>
            </a:r>
          </a:p>
          <a:p>
            <a:pPr marL="0" indent="0">
              <a:buNone/>
            </a:pPr>
            <a:r>
              <a:rPr lang="en-US" sz="4400" dirty="0"/>
              <a:t>    ON </a:t>
            </a:r>
            <a:r>
              <a:rPr lang="en-US" sz="4400" dirty="0" err="1"/>
              <a:t>cluster_id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    PRODUCE </a:t>
            </a:r>
            <a:r>
              <a:rPr lang="en-US" sz="4400" dirty="0" err="1"/>
              <a:t>cluster_id</a:t>
            </a:r>
            <a:r>
              <a:rPr lang="en-US" sz="4400" dirty="0"/>
              <a:t>, values</a:t>
            </a:r>
          </a:p>
          <a:p>
            <a:pPr marL="0" indent="0">
              <a:buNone/>
            </a:pPr>
            <a:r>
              <a:rPr lang="en-US" sz="4400" dirty="0"/>
              <a:t>    USING </a:t>
            </a:r>
            <a:r>
              <a:rPr lang="en-US" sz="4400" dirty="0" err="1"/>
              <a:t>get_mean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en-US" sz="4400" dirty="0" err="1"/>
              <a:t>Means_Pairs</a:t>
            </a:r>
            <a:r>
              <a:rPr lang="en-US" sz="4400" dirty="0"/>
              <a:t> =</a:t>
            </a:r>
          </a:p>
          <a:p>
            <a:pPr marL="0" indent="0">
              <a:buNone/>
            </a:pPr>
            <a:r>
              <a:rPr lang="en-US" sz="4400" dirty="0"/>
              <a:t>    SELECT </a:t>
            </a:r>
            <a:r>
              <a:rPr lang="en-US" sz="4400" dirty="0" err="1"/>
              <a:t>Means.values</a:t>
            </a:r>
            <a:r>
              <a:rPr lang="en-US" sz="4400" dirty="0"/>
              <a:t>, </a:t>
            </a:r>
            <a:r>
              <a:rPr lang="en-US" sz="4400" dirty="0" err="1"/>
              <a:t>New_Means.values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FROM Means, </a:t>
            </a:r>
            <a:r>
              <a:rPr lang="en-US" sz="4400" dirty="0" err="1"/>
              <a:t>New_Means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WHERE </a:t>
            </a:r>
            <a:r>
              <a:rPr lang="en-US" sz="4400" dirty="0" err="1"/>
              <a:t>Means.cluster_id</a:t>
            </a:r>
            <a:r>
              <a:rPr lang="en-US" sz="4400" dirty="0"/>
              <a:t> == </a:t>
            </a:r>
            <a:r>
              <a:rPr lang="en-US" sz="4400" dirty="0" err="1"/>
              <a:t>New_Means.cluster_id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  </a:t>
            </a:r>
          </a:p>
          <a:p>
            <a:pPr marL="0" indent="0">
              <a:buNone/>
            </a:pPr>
            <a:r>
              <a:rPr lang="en-US" sz="4400" dirty="0"/>
              <a:t>  /* Return if the Means </a:t>
            </a:r>
            <a:r>
              <a:rPr lang="en-US" sz="4400" dirty="0" smtClean="0"/>
              <a:t>converge.  </a:t>
            </a:r>
            <a:r>
              <a:rPr lang="en-US" sz="4400" dirty="0" err="1" smtClean="0"/>
              <a:t>equal_means</a:t>
            </a:r>
            <a:r>
              <a:rPr lang="en-US" sz="4400" dirty="0" smtClean="0"/>
              <a:t> </a:t>
            </a:r>
            <a:r>
              <a:rPr lang="en-US" sz="4400" dirty="0"/>
              <a:t>is an aggregate function */</a:t>
            </a:r>
          </a:p>
          <a:p>
            <a:pPr marL="0" indent="0">
              <a:buNone/>
            </a:pPr>
            <a:r>
              <a:rPr lang="en-US" sz="4400" dirty="0"/>
              <a:t>  RETURN Solution</a:t>
            </a:r>
          </a:p>
          <a:p>
            <a:pPr marL="0" indent="0">
              <a:buNone/>
            </a:pPr>
            <a:r>
              <a:rPr lang="en-US" sz="4400" dirty="0"/>
              <a:t>  WHERE </a:t>
            </a:r>
            <a:r>
              <a:rPr lang="en-US" sz="4400" dirty="0" err="1"/>
              <a:t>equal_means</a:t>
            </a:r>
            <a:r>
              <a:rPr lang="en-US" sz="4400" dirty="0"/>
              <a:t> (</a:t>
            </a:r>
            <a:r>
              <a:rPr lang="en-US" sz="4400" dirty="0" err="1"/>
              <a:t>Means_Pairs</a:t>
            </a:r>
            <a:r>
              <a:rPr lang="en-US" sz="4400" dirty="0"/>
              <a:t>) = true;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en-US" sz="4400" dirty="0" err="1"/>
              <a:t>Means_Solution_Pairs</a:t>
            </a:r>
            <a:r>
              <a:rPr lang="en-US" sz="4400" dirty="0"/>
              <a:t> = </a:t>
            </a:r>
          </a:p>
          <a:p>
            <a:pPr marL="0" indent="0">
              <a:buNone/>
            </a:pPr>
            <a:r>
              <a:rPr lang="en-US" sz="4400" dirty="0"/>
              <a:t>    SELECT </a:t>
            </a:r>
            <a:r>
              <a:rPr lang="en-US" sz="4400" dirty="0" err="1"/>
              <a:t>New_Means.cluster_id</a:t>
            </a:r>
            <a:r>
              <a:rPr lang="en-US" sz="4400" dirty="0"/>
              <a:t> as </a:t>
            </a:r>
            <a:r>
              <a:rPr lang="en-US" sz="4400" dirty="0" err="1"/>
              <a:t>mean_id</a:t>
            </a:r>
            <a:r>
              <a:rPr lang="en-US" sz="4400" dirty="0"/>
              <a:t>, </a:t>
            </a:r>
            <a:r>
              <a:rPr lang="en-US" sz="4400" dirty="0" err="1"/>
              <a:t>New_Means.values</a:t>
            </a:r>
            <a:r>
              <a:rPr lang="en-US" sz="4400" dirty="0"/>
              <a:t>, </a:t>
            </a:r>
            <a:r>
              <a:rPr lang="en-US" sz="4400" dirty="0" err="1"/>
              <a:t>Solution.values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FROM </a:t>
            </a:r>
            <a:r>
              <a:rPr lang="en-US" sz="4400" dirty="0" err="1"/>
              <a:t>New_Means</a:t>
            </a:r>
            <a:r>
              <a:rPr lang="en-US" sz="4400" dirty="0"/>
              <a:t> CROSS JOIN Solution;</a:t>
            </a:r>
          </a:p>
          <a:p>
            <a:pPr marL="0" indent="0">
              <a:buNone/>
            </a:pP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en-US" sz="4400" dirty="0" err="1"/>
              <a:t>New_Solution</a:t>
            </a:r>
            <a:r>
              <a:rPr lang="en-US" sz="4400" dirty="0"/>
              <a:t> = </a:t>
            </a:r>
          </a:p>
          <a:p>
            <a:pPr marL="0" indent="0">
              <a:buNone/>
            </a:pPr>
            <a:r>
              <a:rPr lang="en-US" sz="4400" dirty="0"/>
              <a:t>    REDUCE </a:t>
            </a:r>
            <a:r>
              <a:rPr lang="en-US" sz="4400" dirty="0" err="1"/>
              <a:t>Means_Solution_Pairs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ON </a:t>
            </a:r>
            <a:r>
              <a:rPr lang="en-US" sz="4400" dirty="0" err="1"/>
              <a:t>mean_id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PRODUCE </a:t>
            </a:r>
            <a:r>
              <a:rPr lang="en-US" sz="4400" dirty="0" err="1"/>
              <a:t>cluster_id</a:t>
            </a:r>
            <a:r>
              <a:rPr lang="en-US" sz="4400" dirty="0"/>
              <a:t>, id, values</a:t>
            </a:r>
          </a:p>
          <a:p>
            <a:pPr marL="0" indent="0">
              <a:buNone/>
            </a:pPr>
            <a:r>
              <a:rPr lang="en-US" sz="4400" dirty="0"/>
              <a:t>    USING </a:t>
            </a:r>
            <a:r>
              <a:rPr lang="en-US" sz="4400" dirty="0" err="1"/>
              <a:t>get_solution_by_nearest_means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RETURN </a:t>
            </a:r>
            <a:r>
              <a:rPr lang="en-US" sz="4400" dirty="0" err="1"/>
              <a:t>k_means</a:t>
            </a:r>
            <a:r>
              <a:rPr lang="en-US" sz="4400" dirty="0"/>
              <a:t> (</a:t>
            </a:r>
            <a:r>
              <a:rPr lang="en-US" sz="4400" dirty="0" err="1"/>
              <a:t>New_Solution</a:t>
            </a:r>
            <a:r>
              <a:rPr lang="en-US" sz="4400" dirty="0"/>
              <a:t>, </a:t>
            </a:r>
            <a:r>
              <a:rPr lang="en-US" sz="4400" dirty="0" err="1"/>
              <a:t>New_Means</a:t>
            </a:r>
            <a:r>
              <a:rPr lang="en-US" sz="4400" dirty="0"/>
              <a:t>);</a:t>
            </a:r>
          </a:p>
          <a:p>
            <a:pPr marL="0" indent="0">
              <a:buNone/>
            </a:pPr>
            <a:r>
              <a:rPr lang="en-US" sz="4400" dirty="0"/>
              <a:t>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64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(Script)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14422"/>
            <a:ext cx="4247902" cy="5531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/* This is a version with tail recursion */</a:t>
            </a:r>
          </a:p>
          <a:p>
            <a:pPr>
              <a:buNone/>
            </a:pPr>
            <a:r>
              <a:rPr lang="en-US" sz="1200" dirty="0" smtClean="0"/>
              <a:t>/* The function below takes a </a:t>
            </a:r>
            <a:r>
              <a:rPr lang="en-US" sz="1200" dirty="0" err="1" smtClean="0"/>
              <a:t>rowset</a:t>
            </a:r>
            <a:r>
              <a:rPr lang="en-US" sz="1200" dirty="0" smtClean="0"/>
              <a:t> of labels and their corresponding</a:t>
            </a:r>
          </a:p>
          <a:p>
            <a:pPr>
              <a:buNone/>
            </a:pPr>
            <a:r>
              <a:rPr lang="en-US" sz="1200" dirty="0" smtClean="0"/>
              <a:t>  inputs, and returns rows of tags plus id</a:t>
            </a:r>
          </a:p>
          <a:p>
            <a:pPr>
              <a:buNone/>
            </a:pPr>
            <a:r>
              <a:rPr lang="en-US" sz="1200" dirty="0" smtClean="0"/>
              <a:t>  The </a:t>
            </a:r>
            <a:r>
              <a:rPr lang="en-US" sz="1200" dirty="0" err="1" smtClean="0"/>
              <a:t>ProblemSet</a:t>
            </a:r>
            <a:r>
              <a:rPr lang="en-US" sz="1200" dirty="0" smtClean="0"/>
              <a:t> contains a special column of tags */</a:t>
            </a:r>
          </a:p>
          <a:p>
            <a:pPr>
              <a:buNone/>
            </a:pPr>
            <a:r>
              <a:rPr lang="en-US" sz="1200" dirty="0" smtClean="0"/>
              <a:t>/* </a:t>
            </a:r>
            <a:r>
              <a:rPr lang="en-US" sz="1200" dirty="0" err="1" smtClean="0"/>
              <a:t>ProblemSet</a:t>
            </a:r>
            <a:r>
              <a:rPr lang="en-US" sz="1200" dirty="0" smtClean="0"/>
              <a:t> : &lt;tag, labels, inputs&gt; */</a:t>
            </a:r>
          </a:p>
          <a:p>
            <a:pPr>
              <a:buNone/>
            </a:pPr>
            <a:r>
              <a:rPr lang="en-US" sz="1200" dirty="0" smtClean="0"/>
              <a:t>FUNCTION </a:t>
            </a:r>
            <a:r>
              <a:rPr lang="en-US" sz="1200" dirty="0" err="1" smtClean="0"/>
              <a:t>decision_tree</a:t>
            </a:r>
            <a:r>
              <a:rPr lang="en-US" sz="1200" dirty="0" smtClean="0"/>
              <a:t> (</a:t>
            </a:r>
            <a:r>
              <a:rPr lang="en-US" sz="1200" dirty="0" err="1" smtClean="0"/>
              <a:t>ProblemSet</a:t>
            </a:r>
            <a:r>
              <a:rPr lang="en-US" sz="1200" dirty="0" smtClean="0"/>
              <a:t>) =</a:t>
            </a:r>
          </a:p>
          <a:p>
            <a:pPr>
              <a:buNone/>
            </a:pPr>
            <a:r>
              <a:rPr lang="en-US" sz="1200" dirty="0" smtClean="0"/>
              <a:t>BEGIN</a:t>
            </a:r>
          </a:p>
          <a:p>
            <a:pPr>
              <a:buNone/>
            </a:pPr>
            <a:r>
              <a:rPr lang="en-US" sz="1200" dirty="0" smtClean="0"/>
              <a:t>/* </a:t>
            </a:r>
            <a:r>
              <a:rPr lang="en-US" sz="1200" dirty="0" err="1" smtClean="0"/>
              <a:t>FreqVectors</a:t>
            </a:r>
            <a:r>
              <a:rPr lang="en-US" sz="1200" dirty="0" smtClean="0"/>
              <a:t> : &lt;labels, vector&gt; row set, where vector is the</a:t>
            </a:r>
          </a:p>
          <a:p>
            <a:pPr>
              <a:buNone/>
            </a:pPr>
            <a:r>
              <a:rPr lang="en-US" sz="1200" dirty="0" smtClean="0"/>
              <a:t>   histogram of all variables</a:t>
            </a:r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get_frequencies</a:t>
            </a:r>
            <a:r>
              <a:rPr lang="en-US" sz="1200" dirty="0" smtClean="0"/>
              <a:t> is an aggregate function </a:t>
            </a:r>
          </a:p>
          <a:p>
            <a:pPr>
              <a:buNone/>
            </a:pPr>
            <a:r>
              <a:rPr lang="en-US" sz="1200" dirty="0" smtClean="0"/>
              <a:t>   that returns m rows where m</a:t>
            </a:r>
          </a:p>
          <a:p>
            <a:pPr>
              <a:buNone/>
            </a:pPr>
            <a:r>
              <a:rPr lang="en-US" sz="1200" dirty="0" smtClean="0"/>
              <a:t>   is the total num of labels */</a:t>
            </a:r>
          </a:p>
          <a:p>
            <a:pPr>
              <a:buNone/>
            </a:pPr>
            <a:r>
              <a:rPr lang="en-US" sz="1200" dirty="0" err="1" smtClean="0"/>
              <a:t>FreqVectors</a:t>
            </a:r>
            <a:r>
              <a:rPr lang="en-US" sz="1200" dirty="0" smtClean="0"/>
              <a:t> =</a:t>
            </a:r>
          </a:p>
          <a:p>
            <a:pPr>
              <a:buNone/>
            </a:pPr>
            <a:r>
              <a:rPr lang="en-US" sz="1200" dirty="0" smtClean="0"/>
              <a:t>  SELECT ProblemSet.tag, </a:t>
            </a:r>
            <a:r>
              <a:rPr lang="en-US" sz="1200" dirty="0" err="1" smtClean="0"/>
              <a:t>ProblemSet.labels</a:t>
            </a:r>
            <a:r>
              <a:rPr lang="en-US" sz="1200" dirty="0" smtClean="0"/>
              <a:t>, </a:t>
            </a:r>
            <a:r>
              <a:rPr lang="en-US" sz="1200" dirty="0" err="1" smtClean="0"/>
              <a:t>get_frequencies</a:t>
            </a:r>
            <a:r>
              <a:rPr lang="en-US" sz="1200" dirty="0" smtClean="0"/>
              <a:t>(labels, inputs) as freq</a:t>
            </a:r>
          </a:p>
          <a:p>
            <a:pPr>
              <a:buNone/>
            </a:pPr>
            <a:r>
              <a:rPr lang="en-US" sz="1200" dirty="0" smtClean="0"/>
              <a:t>  FROM </a:t>
            </a:r>
            <a:r>
              <a:rPr lang="en-US" sz="1200" dirty="0" err="1" smtClean="0"/>
              <a:t>ProblemSet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GROUP BY ProblemSet.tag, </a:t>
            </a:r>
            <a:r>
              <a:rPr lang="en-US" sz="1200" dirty="0" err="1" smtClean="0"/>
              <a:t>ProblemSet.labels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/* pick a best variable id to split from </a:t>
            </a:r>
            <a:r>
              <a:rPr lang="en-US" sz="1200" dirty="0" err="1" smtClean="0"/>
              <a:t>FreqVector</a:t>
            </a:r>
            <a:r>
              <a:rPr lang="en-US" sz="1200" dirty="0" smtClean="0"/>
              <a:t> */</a:t>
            </a:r>
          </a:p>
          <a:p>
            <a:pPr>
              <a:buNone/>
            </a:pPr>
            <a:r>
              <a:rPr lang="en-US" sz="1200" dirty="0" err="1" smtClean="0"/>
              <a:t>Splitting_vars</a:t>
            </a:r>
            <a:r>
              <a:rPr lang="en-US" sz="1200" dirty="0" smtClean="0"/>
              <a:t> =</a:t>
            </a:r>
          </a:p>
          <a:p>
            <a:pPr>
              <a:buNone/>
            </a:pPr>
            <a:r>
              <a:rPr lang="en-US" sz="1200" dirty="0" smtClean="0"/>
              <a:t>  REDUCE </a:t>
            </a:r>
            <a:r>
              <a:rPr lang="en-US" sz="1200" dirty="0" err="1" smtClean="0"/>
              <a:t>FreqVectors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ON tag</a:t>
            </a:r>
          </a:p>
          <a:p>
            <a:pPr>
              <a:buNone/>
            </a:pPr>
            <a:r>
              <a:rPr lang="en-US" sz="1200" dirty="0" smtClean="0"/>
              <a:t>  PRODUCE tag, </a:t>
            </a:r>
            <a:r>
              <a:rPr lang="en-US" sz="1200" dirty="0" err="1" smtClean="0"/>
              <a:t>var</a:t>
            </a:r>
            <a:r>
              <a:rPr lang="en-US" sz="1200" dirty="0" smtClean="0"/>
              <a:t>, value</a:t>
            </a:r>
          </a:p>
          <a:p>
            <a:pPr>
              <a:buNone/>
            </a:pPr>
            <a:r>
              <a:rPr lang="en-US" sz="1200" dirty="0" smtClean="0"/>
              <a:t>  USING </a:t>
            </a:r>
            <a:r>
              <a:rPr lang="en-US" sz="1200" dirty="0" err="1" smtClean="0"/>
              <a:t>pick_split_var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YIELD RETURN </a:t>
            </a:r>
            <a:r>
              <a:rPr lang="en-US" sz="1200" dirty="0" err="1" smtClean="0"/>
              <a:t>Splitting_vars</a:t>
            </a:r>
            <a:r>
              <a:rPr lang="en-US" sz="1200" dirty="0" smtClean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184" y="1285860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 err="1" smtClean="0"/>
              <a:t>ProblemPlus</a:t>
            </a:r>
            <a:r>
              <a:rPr lang="en-US" sz="1200" dirty="0" smtClean="0"/>
              <a:t> =</a:t>
            </a:r>
          </a:p>
          <a:p>
            <a:pPr>
              <a:buNone/>
            </a:pPr>
            <a:r>
              <a:rPr lang="en-US" sz="1200" dirty="0" smtClean="0"/>
              <a:t>  SELECT *</a:t>
            </a:r>
          </a:p>
          <a:p>
            <a:pPr>
              <a:buNone/>
            </a:pPr>
            <a:r>
              <a:rPr lang="en-US" sz="1200" dirty="0" smtClean="0"/>
              <a:t>  FROM </a:t>
            </a:r>
            <a:r>
              <a:rPr lang="en-US" sz="1200" dirty="0" err="1" smtClean="0"/>
              <a:t>ProblemSet</a:t>
            </a:r>
            <a:r>
              <a:rPr lang="en-US" sz="1200" dirty="0" smtClean="0"/>
              <a:t>, </a:t>
            </a:r>
            <a:r>
              <a:rPr lang="en-US" sz="1200" dirty="0" err="1" smtClean="0"/>
              <a:t>Splitting_vars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WHERE ProblemSet.tag == Splitting_vars.tag;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ProblemSet_NewTag</a:t>
            </a:r>
            <a:r>
              <a:rPr lang="en-US" sz="1200" dirty="0" smtClean="0"/>
              <a:t> =</a:t>
            </a:r>
          </a:p>
          <a:p>
            <a:pPr>
              <a:buNone/>
            </a:pPr>
            <a:r>
              <a:rPr lang="en-US" sz="1200" dirty="0" smtClean="0"/>
              <a:t>  PROCESS </a:t>
            </a:r>
            <a:r>
              <a:rPr lang="en-US" sz="1200" dirty="0" err="1" smtClean="0"/>
              <a:t>ProblemPlus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PRODUCE tags, labels, inputs</a:t>
            </a:r>
          </a:p>
          <a:p>
            <a:pPr>
              <a:buNone/>
            </a:pPr>
            <a:r>
              <a:rPr lang="en-US" sz="1200" dirty="0" smtClean="0"/>
              <a:t>  USING </a:t>
            </a:r>
            <a:r>
              <a:rPr lang="en-US" sz="1200" dirty="0" err="1" smtClean="0"/>
              <a:t>add_new_tag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RETURN </a:t>
            </a:r>
            <a:r>
              <a:rPr lang="en-US" sz="1200" dirty="0" err="1" smtClean="0"/>
              <a:t>decision_tree</a:t>
            </a:r>
            <a:r>
              <a:rPr lang="en-US" sz="1200" dirty="0" smtClean="0"/>
              <a:t> (</a:t>
            </a:r>
            <a:r>
              <a:rPr lang="en-US" sz="1200" dirty="0" err="1" smtClean="0"/>
              <a:t>New_solution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13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(Script)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/*** Assume the input row is of following form: </a:t>
            </a:r>
          </a:p>
          <a:p>
            <a:r>
              <a:rPr lang="en-US" sz="1200" dirty="0" smtClean="0"/>
              <a:t>&lt;label&gt; &lt;id1:val1&gt; &lt;id2:val2&gt; ... &lt;</a:t>
            </a:r>
            <a:r>
              <a:rPr lang="en-US" sz="1200" dirty="0" err="1" smtClean="0"/>
              <a:t>id_n:val_n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Assume that label takes m distinct </a:t>
            </a:r>
            <a:r>
              <a:rPr lang="en-US" sz="1200" dirty="0" smtClean="0"/>
              <a:t>values ***/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RawProblemSet</a:t>
            </a:r>
            <a:r>
              <a:rPr lang="en-US" sz="1200" dirty="0" smtClean="0"/>
              <a:t>=</a:t>
            </a:r>
          </a:p>
          <a:p>
            <a:r>
              <a:rPr lang="en-US" sz="1200" dirty="0" smtClean="0"/>
              <a:t>  SELECT labels, inputs  /* inputs is a stream of input </a:t>
            </a:r>
            <a:r>
              <a:rPr lang="en-US" sz="1200" dirty="0" err="1" smtClean="0"/>
              <a:t>vars</a:t>
            </a:r>
            <a:r>
              <a:rPr lang="en-US" sz="1200" dirty="0" smtClean="0"/>
              <a:t> */</a:t>
            </a:r>
          </a:p>
          <a:p>
            <a:r>
              <a:rPr lang="en-US" sz="1200" dirty="0" smtClean="0"/>
              <a:t>  FROM input.txt</a:t>
            </a:r>
          </a:p>
          <a:p>
            <a:r>
              <a:rPr lang="en-US" sz="1200" dirty="0" smtClean="0"/>
              <a:t>  USING </a:t>
            </a:r>
            <a:r>
              <a:rPr lang="en-US" sz="1200" dirty="0" err="1" smtClean="0"/>
              <a:t>MyExtractor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ProblemSet</a:t>
            </a:r>
            <a:r>
              <a:rPr lang="en-US" sz="1200" dirty="0" smtClean="0"/>
              <a:t> = </a:t>
            </a:r>
          </a:p>
          <a:p>
            <a:r>
              <a:rPr lang="en-US" sz="1200" dirty="0" smtClean="0"/>
              <a:t>  PROCESS </a:t>
            </a:r>
            <a:r>
              <a:rPr lang="en-US" sz="1200" dirty="0" err="1" smtClean="0"/>
              <a:t>RawProblemSet</a:t>
            </a:r>
            <a:endParaRPr lang="en-US" sz="1200" dirty="0" smtClean="0"/>
          </a:p>
          <a:p>
            <a:r>
              <a:rPr lang="en-US" sz="1200" dirty="0" smtClean="0"/>
              <a:t>  PRODUCE tag, id, labels, inputs</a:t>
            </a:r>
          </a:p>
          <a:p>
            <a:r>
              <a:rPr lang="en-US" sz="1200" dirty="0" smtClean="0"/>
              <a:t>  USING </a:t>
            </a:r>
            <a:r>
              <a:rPr lang="en-US" sz="1200" dirty="0" err="1" smtClean="0"/>
              <a:t>add_tag_id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Results = </a:t>
            </a:r>
            <a:r>
              <a:rPr lang="en-US" sz="1200" dirty="0" err="1" smtClean="0"/>
              <a:t>decision_tree</a:t>
            </a:r>
            <a:r>
              <a:rPr lang="en-US" sz="1200" dirty="0" smtClean="0"/>
              <a:t>(</a:t>
            </a:r>
            <a:r>
              <a:rPr lang="en-US" sz="1200" dirty="0" err="1" smtClean="0"/>
              <a:t>ProblemSet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final_tree</a:t>
            </a:r>
            <a:r>
              <a:rPr lang="en-US" sz="1200" dirty="0" smtClean="0"/>
              <a:t> = </a:t>
            </a:r>
          </a:p>
          <a:p>
            <a:r>
              <a:rPr lang="en-US" sz="1200" dirty="0" smtClean="0"/>
              <a:t>  SELECT </a:t>
            </a:r>
            <a:r>
              <a:rPr lang="en-US" sz="1200" dirty="0" err="1" smtClean="0"/>
              <a:t>construct_tree</a:t>
            </a:r>
            <a:r>
              <a:rPr lang="en-US" sz="1200" dirty="0" smtClean="0"/>
              <a:t>(*)</a:t>
            </a:r>
          </a:p>
          <a:p>
            <a:r>
              <a:rPr lang="en-US" sz="1200" dirty="0" smtClean="0"/>
              <a:t>  FROM Results;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 execution environment for distributed, data-parallel applications</a:t>
            </a:r>
          </a:p>
          <a:p>
            <a:endParaRPr lang="en-US" dirty="0"/>
          </a:p>
          <a:p>
            <a:r>
              <a:rPr lang="en-US" dirty="0" smtClean="0"/>
              <a:t>Automatic management of scheduling, distribution, fault tolerance,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25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the algorithms (on dryad+ systems)</a:t>
            </a:r>
          </a:p>
          <a:p>
            <a:endParaRPr lang="en-US" dirty="0"/>
          </a:p>
          <a:p>
            <a:r>
              <a:rPr lang="en-US" dirty="0" smtClean="0"/>
              <a:t>Write more algorithms (currently 6 machine learning algorithms analyzed)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84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dirty="0" smtClean="0"/>
              <a:t>Many programs can be represented as a distributed execution DAG</a:t>
            </a:r>
          </a:p>
          <a:p>
            <a:endParaRPr lang="en-US" dirty="0"/>
          </a:p>
          <a:p>
            <a:r>
              <a:rPr lang="en-US" dirty="0" smtClean="0"/>
              <a:t>Iteration is not supported</a:t>
            </a:r>
          </a:p>
          <a:p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715000" y="1219200"/>
            <a:ext cx="2590800" cy="5257800"/>
            <a:chOff x="5715000" y="1219200"/>
            <a:chExt cx="2590800" cy="5257800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715000" y="1905000"/>
              <a:ext cx="2590800" cy="304800"/>
              <a:chOff x="3600" y="1056"/>
              <a:chExt cx="1632" cy="192"/>
            </a:xfrm>
          </p:grpSpPr>
          <p:sp>
            <p:nvSpPr>
              <p:cNvPr id="5" name="Oval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5715000" y="2819400"/>
              <a:ext cx="2590800" cy="304800"/>
              <a:chOff x="3600" y="1056"/>
              <a:chExt cx="1632" cy="192"/>
            </a:xfrm>
          </p:grpSpPr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Oval 1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2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6172200" y="4572000"/>
              <a:ext cx="1676400" cy="304800"/>
              <a:chOff x="3600" y="2880"/>
              <a:chExt cx="1056" cy="19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Oval 25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Oval 27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6172200" y="5486400"/>
              <a:ext cx="1676400" cy="304800"/>
              <a:chOff x="3600" y="2880"/>
              <a:chExt cx="1056" cy="192"/>
            </a:xfrm>
          </p:grpSpPr>
          <p:sp>
            <p:nvSpPr>
              <p:cNvPr id="24" name="Oval 3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Oval 33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84"/>
            <p:cNvGrpSpPr>
              <a:grpSpLocks/>
            </p:cNvGrpSpPr>
            <p:nvPr/>
          </p:nvGrpSpPr>
          <p:grpSpPr bwMode="auto">
            <a:xfrm>
              <a:off x="5867400" y="2209800"/>
              <a:ext cx="2286000" cy="609600"/>
              <a:chOff x="3696" y="1392"/>
              <a:chExt cx="1440" cy="384"/>
            </a:xfrm>
          </p:grpSpPr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696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4272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4848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>
                <a:off x="5136" y="13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66"/>
            <p:cNvGrpSpPr>
              <a:grpSpLocks/>
            </p:cNvGrpSpPr>
            <p:nvPr/>
          </p:nvGrpSpPr>
          <p:grpSpPr bwMode="auto">
            <a:xfrm>
              <a:off x="5867400" y="3124200"/>
              <a:ext cx="2286000" cy="1447800"/>
              <a:chOff x="3696" y="1968"/>
              <a:chExt cx="1440" cy="912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1152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>
                <a:off x="4272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>
                <a:off x="4272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60"/>
              <p:cNvSpPr>
                <a:spLocks noChangeShapeType="1"/>
              </p:cNvSpPr>
              <p:nvPr/>
            </p:nvSpPr>
            <p:spPr bwMode="auto">
              <a:xfrm flipH="1">
                <a:off x="4560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1"/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62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1152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63"/>
              <p:cNvSpPr>
                <a:spLocks noChangeShapeType="1"/>
              </p:cNvSpPr>
              <p:nvPr/>
            </p:nvSpPr>
            <p:spPr bwMode="auto">
              <a:xfrm flipH="1">
                <a:off x="4272" y="1968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 flipH="1">
                <a:off x="4560" y="1968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848" y="1968"/>
                <a:ext cx="28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83"/>
            <p:cNvGrpSpPr>
              <a:grpSpLocks/>
            </p:cNvGrpSpPr>
            <p:nvPr/>
          </p:nvGrpSpPr>
          <p:grpSpPr bwMode="auto">
            <a:xfrm>
              <a:off x="6324600" y="4876800"/>
              <a:ext cx="1371600" cy="609600"/>
              <a:chOff x="3984" y="3072"/>
              <a:chExt cx="864" cy="384"/>
            </a:xfrm>
          </p:grpSpPr>
          <p:sp>
            <p:nvSpPr>
              <p:cNvPr id="61" name="Line 67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68"/>
              <p:cNvSpPr>
                <a:spLocks noChangeShapeType="1"/>
              </p:cNvSpPr>
              <p:nvPr/>
            </p:nvSpPr>
            <p:spPr bwMode="auto">
              <a:xfrm flipH="1">
                <a:off x="3984" y="3072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69"/>
              <p:cNvSpPr>
                <a:spLocks noChangeShapeType="1"/>
              </p:cNvSpPr>
              <p:nvPr/>
            </p:nvSpPr>
            <p:spPr bwMode="auto">
              <a:xfrm flipH="1">
                <a:off x="3984" y="3072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70"/>
              <p:cNvSpPr>
                <a:spLocks noChangeShapeType="1"/>
              </p:cNvSpPr>
              <p:nvPr/>
            </p:nvSpPr>
            <p:spPr bwMode="auto">
              <a:xfrm flipH="1">
                <a:off x="3984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71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72"/>
              <p:cNvSpPr>
                <a:spLocks noChangeShapeType="1"/>
              </p:cNvSpPr>
              <p:nvPr/>
            </p:nvSpPr>
            <p:spPr bwMode="auto">
              <a:xfrm flipH="1">
                <a:off x="4272" y="3072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 flipH="1">
                <a:off x="4272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74"/>
              <p:cNvSpPr>
                <a:spLocks noChangeShapeType="1"/>
              </p:cNvSpPr>
              <p:nvPr/>
            </p:nvSpPr>
            <p:spPr bwMode="auto">
              <a:xfrm flipH="1">
                <a:off x="4272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75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76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77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78"/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79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80"/>
              <p:cNvSpPr>
                <a:spLocks noChangeShapeType="1"/>
              </p:cNvSpPr>
              <p:nvPr/>
            </p:nvSpPr>
            <p:spPr bwMode="auto">
              <a:xfrm flipH="1">
                <a:off x="4848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81"/>
              <p:cNvSpPr>
                <a:spLocks noChangeShapeType="1"/>
              </p:cNvSpPr>
              <p:nvPr/>
            </p:nvSpPr>
            <p:spPr bwMode="auto">
              <a:xfrm>
                <a:off x="4560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82"/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85"/>
            <p:cNvGrpSpPr>
              <a:grpSpLocks/>
            </p:cNvGrpSpPr>
            <p:nvPr/>
          </p:nvGrpSpPr>
          <p:grpSpPr bwMode="auto">
            <a:xfrm>
              <a:off x="5715000" y="1219200"/>
              <a:ext cx="2590800" cy="304800"/>
              <a:chOff x="3600" y="1056"/>
              <a:chExt cx="1632" cy="192"/>
            </a:xfrm>
          </p:grpSpPr>
          <p:sp>
            <p:nvSpPr>
              <p:cNvPr id="78" name="Oval 86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Oval 87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Oval 88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Oval 8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Oval 9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Oval 91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99"/>
            <p:cNvGrpSpPr>
              <a:grpSpLocks/>
            </p:cNvGrpSpPr>
            <p:nvPr/>
          </p:nvGrpSpPr>
          <p:grpSpPr bwMode="auto">
            <a:xfrm>
              <a:off x="5867400" y="1524000"/>
              <a:ext cx="2286000" cy="381000"/>
              <a:chOff x="3696" y="960"/>
              <a:chExt cx="1440" cy="240"/>
            </a:xfrm>
          </p:grpSpPr>
          <p:sp>
            <p:nvSpPr>
              <p:cNvPr id="85" name="Line 93"/>
              <p:cNvSpPr>
                <a:spLocks noChangeShapeType="1"/>
              </p:cNvSpPr>
              <p:nvPr/>
            </p:nvSpPr>
            <p:spPr bwMode="auto">
              <a:xfrm>
                <a:off x="3696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94"/>
              <p:cNvSpPr>
                <a:spLocks noChangeShapeType="1"/>
              </p:cNvSpPr>
              <p:nvPr/>
            </p:nvSpPr>
            <p:spPr bwMode="auto">
              <a:xfrm>
                <a:off x="3984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95"/>
              <p:cNvSpPr>
                <a:spLocks noChangeShapeType="1"/>
              </p:cNvSpPr>
              <p:nvPr/>
            </p:nvSpPr>
            <p:spPr bwMode="auto">
              <a:xfrm>
                <a:off x="4272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96"/>
              <p:cNvSpPr>
                <a:spLocks noChangeShapeType="1"/>
              </p:cNvSpPr>
              <p:nvPr/>
            </p:nvSpPr>
            <p:spPr bwMode="auto">
              <a:xfrm>
                <a:off x="4560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97"/>
              <p:cNvSpPr>
                <a:spLocks noChangeShapeType="1"/>
              </p:cNvSpPr>
              <p:nvPr/>
            </p:nvSpPr>
            <p:spPr bwMode="auto">
              <a:xfrm>
                <a:off x="4848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98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107"/>
            <p:cNvGrpSpPr>
              <a:grpSpLocks/>
            </p:cNvGrpSpPr>
            <p:nvPr/>
          </p:nvGrpSpPr>
          <p:grpSpPr bwMode="auto">
            <a:xfrm>
              <a:off x="6324600" y="5791200"/>
              <a:ext cx="1371600" cy="381000"/>
              <a:chOff x="3984" y="3648"/>
              <a:chExt cx="864" cy="240"/>
            </a:xfrm>
          </p:grpSpPr>
          <p:sp>
            <p:nvSpPr>
              <p:cNvPr id="92" name="Line 103"/>
              <p:cNvSpPr>
                <a:spLocks noChangeShapeType="1"/>
              </p:cNvSpPr>
              <p:nvPr/>
            </p:nvSpPr>
            <p:spPr bwMode="auto">
              <a:xfrm>
                <a:off x="3984" y="36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04"/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05"/>
              <p:cNvSpPr>
                <a:spLocks noChangeShapeType="1"/>
              </p:cNvSpPr>
              <p:nvPr/>
            </p:nvSpPr>
            <p:spPr bwMode="auto">
              <a:xfrm>
                <a:off x="4560" y="36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06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108"/>
            <p:cNvGrpSpPr>
              <a:grpSpLocks/>
            </p:cNvGrpSpPr>
            <p:nvPr/>
          </p:nvGrpSpPr>
          <p:grpSpPr bwMode="auto">
            <a:xfrm>
              <a:off x="6172200" y="6172200"/>
              <a:ext cx="1676400" cy="304800"/>
              <a:chOff x="3600" y="2880"/>
              <a:chExt cx="1056" cy="192"/>
            </a:xfrm>
          </p:grpSpPr>
          <p:sp>
            <p:nvSpPr>
              <p:cNvPr id="97" name="Oval 10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1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111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112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1575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= Directed Acyclic Graph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152400" y="2514600"/>
            <a:ext cx="1946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Processing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vertices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7010400" y="3124200"/>
            <a:ext cx="17287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Channels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(file, pipe,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 shared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 memory)</a:t>
            </a:r>
          </a:p>
        </p:txBody>
      </p:sp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9144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4" name="Oval 38"/>
          <p:cNvSpPr>
            <a:spLocks noChangeArrowheads="1"/>
          </p:cNvSpPr>
          <p:nvPr/>
        </p:nvSpPr>
        <p:spPr bwMode="auto">
          <a:xfrm>
            <a:off x="16764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5" name="Oval 39"/>
          <p:cNvSpPr>
            <a:spLocks noChangeArrowheads="1"/>
          </p:cNvSpPr>
          <p:nvPr/>
        </p:nvSpPr>
        <p:spPr bwMode="auto">
          <a:xfrm>
            <a:off x="25146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6" name="Oval 40"/>
          <p:cNvSpPr>
            <a:spLocks noChangeArrowheads="1"/>
          </p:cNvSpPr>
          <p:nvPr/>
        </p:nvSpPr>
        <p:spPr bwMode="auto">
          <a:xfrm>
            <a:off x="52578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7" name="Oval 41"/>
          <p:cNvSpPr>
            <a:spLocks noChangeArrowheads="1"/>
          </p:cNvSpPr>
          <p:nvPr/>
        </p:nvSpPr>
        <p:spPr bwMode="auto">
          <a:xfrm>
            <a:off x="19050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8" name="Oval 42"/>
          <p:cNvSpPr>
            <a:spLocks noChangeArrowheads="1"/>
          </p:cNvSpPr>
          <p:nvPr/>
        </p:nvSpPr>
        <p:spPr bwMode="auto">
          <a:xfrm>
            <a:off x="32004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9" name="Oval 43"/>
          <p:cNvSpPr>
            <a:spLocks noChangeArrowheads="1"/>
          </p:cNvSpPr>
          <p:nvPr/>
        </p:nvSpPr>
        <p:spPr bwMode="auto">
          <a:xfrm>
            <a:off x="40386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0" name="Oval 44"/>
          <p:cNvSpPr>
            <a:spLocks noChangeArrowheads="1"/>
          </p:cNvSpPr>
          <p:nvPr/>
        </p:nvSpPr>
        <p:spPr bwMode="auto">
          <a:xfrm>
            <a:off x="62484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1" name="Oval 45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2" name="Oval 46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3" name="Oval 47"/>
          <p:cNvSpPr>
            <a:spLocks noChangeArrowheads="1"/>
          </p:cNvSpPr>
          <p:nvPr/>
        </p:nvSpPr>
        <p:spPr bwMode="auto">
          <a:xfrm>
            <a:off x="13716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4" name="Oval 48"/>
          <p:cNvSpPr>
            <a:spLocks noChangeArrowheads="1"/>
          </p:cNvSpPr>
          <p:nvPr/>
        </p:nvSpPr>
        <p:spPr bwMode="auto">
          <a:xfrm>
            <a:off x="2133600" y="3581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5" name="Oval 49"/>
          <p:cNvSpPr>
            <a:spLocks noChangeArrowheads="1"/>
          </p:cNvSpPr>
          <p:nvPr/>
        </p:nvSpPr>
        <p:spPr bwMode="auto">
          <a:xfrm>
            <a:off x="3429000" y="4419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6" name="Oval 50"/>
          <p:cNvSpPr>
            <a:spLocks noChangeArrowheads="1"/>
          </p:cNvSpPr>
          <p:nvPr/>
        </p:nvSpPr>
        <p:spPr bwMode="auto">
          <a:xfrm>
            <a:off x="5943600" y="525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27" name="AutoShape 51"/>
          <p:cNvCxnSpPr>
            <a:cxnSpLocks noChangeShapeType="1"/>
            <a:stCxn id="152613" idx="0"/>
            <a:endCxn id="152623" idx="3"/>
          </p:cNvCxnSpPr>
          <p:nvPr/>
        </p:nvCxnSpPr>
        <p:spPr bwMode="auto">
          <a:xfrm flipV="1">
            <a:off x="1104900" y="5126038"/>
            <a:ext cx="322263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28" name="AutoShape 52"/>
          <p:cNvCxnSpPr>
            <a:cxnSpLocks noChangeShapeType="1"/>
            <a:stCxn id="152614" idx="0"/>
            <a:endCxn id="152623" idx="5"/>
          </p:cNvCxnSpPr>
          <p:nvPr/>
        </p:nvCxnSpPr>
        <p:spPr bwMode="auto">
          <a:xfrm flipH="1" flipV="1">
            <a:off x="1697038" y="5126038"/>
            <a:ext cx="169862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29" name="AutoShape 53"/>
          <p:cNvCxnSpPr>
            <a:cxnSpLocks noChangeShapeType="1"/>
            <a:stCxn id="152615" idx="0"/>
            <a:endCxn id="152622" idx="4"/>
          </p:cNvCxnSpPr>
          <p:nvPr/>
        </p:nvCxnSpPr>
        <p:spPr bwMode="auto">
          <a:xfrm flipV="1">
            <a:off x="2705100" y="5410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0" name="AutoShape 54"/>
          <p:cNvCxnSpPr>
            <a:cxnSpLocks noChangeShapeType="1"/>
            <a:stCxn id="152623" idx="7"/>
            <a:endCxn id="152624" idx="3"/>
          </p:cNvCxnSpPr>
          <p:nvPr/>
        </p:nvCxnSpPr>
        <p:spPr bwMode="auto">
          <a:xfrm flipV="1">
            <a:off x="1697038" y="3906838"/>
            <a:ext cx="4921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1" name="AutoShape 55"/>
          <p:cNvCxnSpPr>
            <a:cxnSpLocks noChangeShapeType="1"/>
            <a:stCxn id="152622" idx="0"/>
            <a:endCxn id="152624" idx="4"/>
          </p:cNvCxnSpPr>
          <p:nvPr/>
        </p:nvCxnSpPr>
        <p:spPr bwMode="auto">
          <a:xfrm flipH="1" flipV="1">
            <a:off x="2324100" y="3962400"/>
            <a:ext cx="3810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2" name="AutoShape 56"/>
          <p:cNvCxnSpPr>
            <a:cxnSpLocks noChangeShapeType="1"/>
            <a:stCxn id="152622" idx="7"/>
            <a:endCxn id="152625" idx="3"/>
          </p:cNvCxnSpPr>
          <p:nvPr/>
        </p:nvCxnSpPr>
        <p:spPr bwMode="auto">
          <a:xfrm flipV="1">
            <a:off x="2840038" y="4745038"/>
            <a:ext cx="6445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3" name="AutoShape 57"/>
          <p:cNvCxnSpPr>
            <a:cxnSpLocks noChangeShapeType="1"/>
            <a:stCxn id="152616" idx="1"/>
            <a:endCxn id="152625" idx="5"/>
          </p:cNvCxnSpPr>
          <p:nvPr/>
        </p:nvCxnSpPr>
        <p:spPr bwMode="auto">
          <a:xfrm flipH="1" flipV="1">
            <a:off x="3754438" y="4745038"/>
            <a:ext cx="1558925" cy="1254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4" name="AutoShape 58"/>
          <p:cNvCxnSpPr>
            <a:cxnSpLocks noChangeShapeType="1"/>
            <a:stCxn id="152616" idx="7"/>
            <a:endCxn id="152626" idx="3"/>
          </p:cNvCxnSpPr>
          <p:nvPr/>
        </p:nvCxnSpPr>
        <p:spPr bwMode="auto">
          <a:xfrm flipV="1">
            <a:off x="5583238" y="5583238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35" name="Oval 59"/>
          <p:cNvSpPr>
            <a:spLocks noChangeArrowheads="1"/>
          </p:cNvSpPr>
          <p:nvPr/>
        </p:nvSpPr>
        <p:spPr bwMode="auto">
          <a:xfrm>
            <a:off x="6477000" y="434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36" name="Oval 60"/>
          <p:cNvSpPr>
            <a:spLocks noChangeArrowheads="1"/>
          </p:cNvSpPr>
          <p:nvPr/>
        </p:nvSpPr>
        <p:spPr bwMode="auto">
          <a:xfrm>
            <a:off x="5410200" y="434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37" name="AutoShape 61"/>
          <p:cNvCxnSpPr>
            <a:cxnSpLocks noChangeShapeType="1"/>
            <a:stCxn id="152626" idx="7"/>
            <a:endCxn id="152635" idx="4"/>
          </p:cNvCxnSpPr>
          <p:nvPr/>
        </p:nvCxnSpPr>
        <p:spPr bwMode="auto">
          <a:xfrm flipV="1">
            <a:off x="6269038" y="4724400"/>
            <a:ext cx="398462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8" name="AutoShape 62"/>
          <p:cNvCxnSpPr>
            <a:cxnSpLocks noChangeShapeType="1"/>
            <a:stCxn id="152626" idx="0"/>
            <a:endCxn id="152635" idx="3"/>
          </p:cNvCxnSpPr>
          <p:nvPr/>
        </p:nvCxnSpPr>
        <p:spPr bwMode="auto">
          <a:xfrm flipV="1">
            <a:off x="6134100" y="4668838"/>
            <a:ext cx="3984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39" name="AutoShape 63"/>
          <p:cNvCxnSpPr>
            <a:cxnSpLocks noChangeShapeType="1"/>
            <a:stCxn id="152626" idx="1"/>
            <a:endCxn id="152636" idx="4"/>
          </p:cNvCxnSpPr>
          <p:nvPr/>
        </p:nvCxnSpPr>
        <p:spPr bwMode="auto">
          <a:xfrm flipH="1" flipV="1">
            <a:off x="5600700" y="4724400"/>
            <a:ext cx="398463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40" name="AutoShape 64"/>
          <p:cNvCxnSpPr>
            <a:cxnSpLocks noChangeShapeType="1"/>
            <a:stCxn id="152636" idx="2"/>
            <a:endCxn id="152624" idx="5"/>
          </p:cNvCxnSpPr>
          <p:nvPr/>
        </p:nvCxnSpPr>
        <p:spPr bwMode="auto">
          <a:xfrm flipH="1" flipV="1">
            <a:off x="2459038" y="3906838"/>
            <a:ext cx="2951162" cy="62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41" name="Oval 65"/>
          <p:cNvSpPr>
            <a:spLocks noChangeArrowheads="1"/>
          </p:cNvSpPr>
          <p:nvPr/>
        </p:nvSpPr>
        <p:spPr bwMode="auto">
          <a:xfrm>
            <a:off x="4419600" y="3810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42" name="Oval 66"/>
          <p:cNvSpPr>
            <a:spLocks noChangeArrowheads="1"/>
          </p:cNvSpPr>
          <p:nvPr/>
        </p:nvSpPr>
        <p:spPr bwMode="auto">
          <a:xfrm>
            <a:off x="5257800" y="3276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43" name="Oval 67"/>
          <p:cNvSpPr>
            <a:spLocks noChangeArrowheads="1"/>
          </p:cNvSpPr>
          <p:nvPr/>
        </p:nvSpPr>
        <p:spPr bwMode="auto">
          <a:xfrm>
            <a:off x="32766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44" name="Oval 68"/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45" name="Oval 69"/>
          <p:cNvSpPr>
            <a:spLocks noChangeArrowheads="1"/>
          </p:cNvSpPr>
          <p:nvPr/>
        </p:nvSpPr>
        <p:spPr bwMode="auto">
          <a:xfrm>
            <a:off x="40386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46" name="Oval 70"/>
          <p:cNvSpPr>
            <a:spLocks noChangeArrowheads="1"/>
          </p:cNvSpPr>
          <p:nvPr/>
        </p:nvSpPr>
        <p:spPr bwMode="auto">
          <a:xfrm>
            <a:off x="60960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47" name="AutoShape 71"/>
          <p:cNvCxnSpPr>
            <a:cxnSpLocks noChangeShapeType="1"/>
            <a:stCxn id="152625" idx="7"/>
            <a:endCxn id="152641" idx="3"/>
          </p:cNvCxnSpPr>
          <p:nvPr/>
        </p:nvCxnSpPr>
        <p:spPr bwMode="auto">
          <a:xfrm flipV="1">
            <a:off x="3754438" y="4135438"/>
            <a:ext cx="7207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48" name="AutoShape 72"/>
          <p:cNvCxnSpPr>
            <a:cxnSpLocks noChangeShapeType="1"/>
            <a:stCxn id="152636" idx="1"/>
            <a:endCxn id="152641" idx="5"/>
          </p:cNvCxnSpPr>
          <p:nvPr/>
        </p:nvCxnSpPr>
        <p:spPr bwMode="auto">
          <a:xfrm flipH="1" flipV="1">
            <a:off x="4745038" y="4135438"/>
            <a:ext cx="7207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49" name="AutoShape 73"/>
          <p:cNvCxnSpPr>
            <a:cxnSpLocks noChangeShapeType="1"/>
            <a:stCxn id="152624" idx="0"/>
            <a:endCxn id="152644" idx="3"/>
          </p:cNvCxnSpPr>
          <p:nvPr/>
        </p:nvCxnSpPr>
        <p:spPr bwMode="auto">
          <a:xfrm flipV="1">
            <a:off x="2324100" y="2611438"/>
            <a:ext cx="246063" cy="969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0" name="AutoShape 74"/>
          <p:cNvCxnSpPr>
            <a:cxnSpLocks noChangeShapeType="1"/>
            <a:stCxn id="152643" idx="1"/>
            <a:endCxn id="152644" idx="5"/>
          </p:cNvCxnSpPr>
          <p:nvPr/>
        </p:nvCxnSpPr>
        <p:spPr bwMode="auto">
          <a:xfrm flipH="1" flipV="1">
            <a:off x="2840038" y="2611438"/>
            <a:ext cx="4921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1" name="AutoShape 75"/>
          <p:cNvCxnSpPr>
            <a:cxnSpLocks noChangeShapeType="1"/>
            <a:stCxn id="152641" idx="6"/>
            <a:endCxn id="152642" idx="3"/>
          </p:cNvCxnSpPr>
          <p:nvPr/>
        </p:nvCxnSpPr>
        <p:spPr bwMode="auto">
          <a:xfrm flipV="1">
            <a:off x="4800600" y="3602038"/>
            <a:ext cx="5127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52" name="Oval 76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53" name="AutoShape 77"/>
          <p:cNvCxnSpPr>
            <a:cxnSpLocks noChangeShapeType="1"/>
            <a:stCxn id="152641" idx="7"/>
            <a:endCxn id="152652" idx="3"/>
          </p:cNvCxnSpPr>
          <p:nvPr/>
        </p:nvCxnSpPr>
        <p:spPr bwMode="auto">
          <a:xfrm flipV="1">
            <a:off x="4745038" y="2916238"/>
            <a:ext cx="5683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4" name="AutoShape 78"/>
          <p:cNvCxnSpPr>
            <a:cxnSpLocks noChangeShapeType="1"/>
            <a:stCxn id="152636" idx="0"/>
            <a:endCxn id="152646" idx="3"/>
          </p:cNvCxnSpPr>
          <p:nvPr/>
        </p:nvCxnSpPr>
        <p:spPr bwMode="auto">
          <a:xfrm flipV="1">
            <a:off x="5600700" y="2611438"/>
            <a:ext cx="550863" cy="173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5" name="AutoShape 79"/>
          <p:cNvCxnSpPr>
            <a:cxnSpLocks noChangeShapeType="1"/>
            <a:stCxn id="152635" idx="0"/>
            <a:endCxn id="152646" idx="4"/>
          </p:cNvCxnSpPr>
          <p:nvPr/>
        </p:nvCxnSpPr>
        <p:spPr bwMode="auto">
          <a:xfrm flipH="1" flipV="1">
            <a:off x="6286500" y="2667000"/>
            <a:ext cx="3810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6" name="AutoShape 80"/>
          <p:cNvCxnSpPr>
            <a:cxnSpLocks noChangeShapeType="1"/>
            <a:stCxn id="152652" idx="7"/>
            <a:endCxn id="152646" idx="2"/>
          </p:cNvCxnSpPr>
          <p:nvPr/>
        </p:nvCxnSpPr>
        <p:spPr bwMode="auto">
          <a:xfrm flipV="1">
            <a:off x="5583238" y="2476500"/>
            <a:ext cx="512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7" name="AutoShape 81"/>
          <p:cNvCxnSpPr>
            <a:cxnSpLocks noChangeShapeType="1"/>
            <a:stCxn id="152646" idx="1"/>
            <a:endCxn id="152621" idx="5"/>
          </p:cNvCxnSpPr>
          <p:nvPr/>
        </p:nvCxnSpPr>
        <p:spPr bwMode="auto">
          <a:xfrm flipH="1" flipV="1">
            <a:off x="5583238" y="1773238"/>
            <a:ext cx="5683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8" name="AutoShape 82"/>
          <p:cNvCxnSpPr>
            <a:cxnSpLocks noChangeShapeType="1"/>
            <a:stCxn id="152646" idx="0"/>
            <a:endCxn id="152620" idx="4"/>
          </p:cNvCxnSpPr>
          <p:nvPr/>
        </p:nvCxnSpPr>
        <p:spPr bwMode="auto">
          <a:xfrm flipV="1">
            <a:off x="6286500" y="18288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59" name="AutoShape 83"/>
          <p:cNvCxnSpPr>
            <a:cxnSpLocks noChangeShapeType="1"/>
            <a:stCxn id="152644" idx="1"/>
            <a:endCxn id="152617" idx="5"/>
          </p:cNvCxnSpPr>
          <p:nvPr/>
        </p:nvCxnSpPr>
        <p:spPr bwMode="auto">
          <a:xfrm flipH="1" flipV="1">
            <a:off x="2230438" y="1773238"/>
            <a:ext cx="3397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60" name="AutoShape 84"/>
          <p:cNvCxnSpPr>
            <a:cxnSpLocks noChangeShapeType="1"/>
            <a:stCxn id="152644" idx="7"/>
            <a:endCxn id="152618" idx="3"/>
          </p:cNvCxnSpPr>
          <p:nvPr/>
        </p:nvCxnSpPr>
        <p:spPr bwMode="auto">
          <a:xfrm flipV="1">
            <a:off x="2840038" y="1773238"/>
            <a:ext cx="4159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61" name="AutoShape 85"/>
          <p:cNvCxnSpPr>
            <a:cxnSpLocks noChangeShapeType="1"/>
            <a:stCxn id="152645" idx="0"/>
            <a:endCxn id="152619" idx="4"/>
          </p:cNvCxnSpPr>
          <p:nvPr/>
        </p:nvCxnSpPr>
        <p:spPr bwMode="auto">
          <a:xfrm flipV="1">
            <a:off x="4229100" y="182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62" name="AutoShape 86"/>
          <p:cNvCxnSpPr>
            <a:cxnSpLocks noChangeShapeType="1"/>
            <a:stCxn id="152643" idx="7"/>
            <a:endCxn id="152645" idx="3"/>
          </p:cNvCxnSpPr>
          <p:nvPr/>
        </p:nvCxnSpPr>
        <p:spPr bwMode="auto">
          <a:xfrm flipV="1">
            <a:off x="3602038" y="2611438"/>
            <a:ext cx="4921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63" name="AutoShape 87"/>
          <p:cNvCxnSpPr>
            <a:cxnSpLocks noChangeShapeType="1"/>
            <a:stCxn id="152641" idx="1"/>
            <a:endCxn id="152645" idx="4"/>
          </p:cNvCxnSpPr>
          <p:nvPr/>
        </p:nvCxnSpPr>
        <p:spPr bwMode="auto">
          <a:xfrm flipH="1" flipV="1">
            <a:off x="4229100" y="2667000"/>
            <a:ext cx="246063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64" name="Text Box 88"/>
          <p:cNvSpPr txBox="1">
            <a:spLocks noChangeArrowheads="1"/>
          </p:cNvSpPr>
          <p:nvPr/>
        </p:nvSpPr>
        <p:spPr bwMode="auto">
          <a:xfrm>
            <a:off x="3505200" y="6096000"/>
            <a:ext cx="1154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Inputs</a:t>
            </a:r>
          </a:p>
        </p:txBody>
      </p:sp>
      <p:sp>
        <p:nvSpPr>
          <p:cNvPr id="152665" name="Text Box 89"/>
          <p:cNvSpPr txBox="1">
            <a:spLocks noChangeArrowheads="1"/>
          </p:cNvSpPr>
          <p:nvPr/>
        </p:nvSpPr>
        <p:spPr bwMode="auto">
          <a:xfrm>
            <a:off x="7239000" y="1905000"/>
            <a:ext cx="143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latin typeface="Arial" pitchFamily="34" charset="0"/>
              </a:rPr>
              <a:t>Outputs</a:t>
            </a:r>
          </a:p>
        </p:txBody>
      </p:sp>
      <p:sp>
        <p:nvSpPr>
          <p:cNvPr id="152666" name="Line 90"/>
          <p:cNvSpPr>
            <a:spLocks noChangeShapeType="1"/>
          </p:cNvSpPr>
          <p:nvPr/>
        </p:nvSpPr>
        <p:spPr bwMode="auto">
          <a:xfrm flipH="1" flipV="1">
            <a:off x="2971800" y="6172200"/>
            <a:ext cx="5334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67" name="Line 91"/>
          <p:cNvSpPr>
            <a:spLocks noChangeShapeType="1"/>
          </p:cNvSpPr>
          <p:nvPr/>
        </p:nvSpPr>
        <p:spPr bwMode="auto">
          <a:xfrm flipV="1">
            <a:off x="4648200" y="6248400"/>
            <a:ext cx="533400" cy="76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68" name="Line 92"/>
          <p:cNvSpPr>
            <a:spLocks noChangeShapeType="1"/>
          </p:cNvSpPr>
          <p:nvPr/>
        </p:nvSpPr>
        <p:spPr bwMode="auto">
          <a:xfrm flipH="1" flipV="1">
            <a:off x="6705600" y="1676400"/>
            <a:ext cx="5334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69" name="Line 93"/>
          <p:cNvSpPr>
            <a:spLocks noChangeShapeType="1"/>
          </p:cNvSpPr>
          <p:nvPr/>
        </p:nvSpPr>
        <p:spPr bwMode="auto">
          <a:xfrm>
            <a:off x="1524000" y="3276600"/>
            <a:ext cx="5334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70" name="Line 94"/>
          <p:cNvSpPr>
            <a:spLocks noChangeShapeType="1"/>
          </p:cNvSpPr>
          <p:nvPr/>
        </p:nvSpPr>
        <p:spPr bwMode="auto">
          <a:xfrm flipV="1">
            <a:off x="1981200" y="2514600"/>
            <a:ext cx="4572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71" name="Line 95"/>
          <p:cNvSpPr>
            <a:spLocks noChangeShapeType="1"/>
          </p:cNvSpPr>
          <p:nvPr/>
        </p:nvSpPr>
        <p:spPr bwMode="auto">
          <a:xfrm flipH="1" flipV="1">
            <a:off x="6477000" y="3200400"/>
            <a:ext cx="5334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672" name="Oval 96"/>
          <p:cNvSpPr>
            <a:spLocks noChangeArrowheads="1"/>
          </p:cNvSpPr>
          <p:nvPr/>
        </p:nvSpPr>
        <p:spPr bwMode="auto">
          <a:xfrm>
            <a:off x="4495800" y="4724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73" name="AutoShape 97"/>
          <p:cNvCxnSpPr>
            <a:cxnSpLocks noChangeShapeType="1"/>
            <a:stCxn id="152672" idx="0"/>
            <a:endCxn id="152641" idx="4"/>
          </p:cNvCxnSpPr>
          <p:nvPr/>
        </p:nvCxnSpPr>
        <p:spPr bwMode="auto">
          <a:xfrm flipH="1" flipV="1">
            <a:off x="4610100" y="41910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74" name="Oval 98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675" name="AutoShape 99"/>
          <p:cNvCxnSpPr>
            <a:cxnSpLocks noChangeShapeType="1"/>
            <a:stCxn id="152624" idx="7"/>
            <a:endCxn id="152674" idx="3"/>
          </p:cNvCxnSpPr>
          <p:nvPr/>
        </p:nvCxnSpPr>
        <p:spPr bwMode="auto">
          <a:xfrm flipV="1">
            <a:off x="2459038" y="3449638"/>
            <a:ext cx="26352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76" name="AutoShape 100"/>
          <p:cNvCxnSpPr>
            <a:cxnSpLocks noChangeShapeType="1"/>
            <a:stCxn id="152641" idx="0"/>
            <a:endCxn id="152645" idx="5"/>
          </p:cNvCxnSpPr>
          <p:nvPr/>
        </p:nvCxnSpPr>
        <p:spPr bwMode="auto">
          <a:xfrm flipH="1" flipV="1">
            <a:off x="4364038" y="2611438"/>
            <a:ext cx="246062" cy="1198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77" name="AutoShape 101"/>
          <p:cNvCxnSpPr>
            <a:cxnSpLocks noChangeShapeType="1"/>
            <a:stCxn id="152643" idx="2"/>
            <a:endCxn id="152644" idx="4"/>
          </p:cNvCxnSpPr>
          <p:nvPr/>
        </p:nvCxnSpPr>
        <p:spPr bwMode="auto">
          <a:xfrm flipH="1" flipV="1">
            <a:off x="2705100" y="2667000"/>
            <a:ext cx="5715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78" name="AutoShape 102"/>
          <p:cNvCxnSpPr>
            <a:cxnSpLocks noChangeShapeType="1"/>
            <a:stCxn id="152643" idx="0"/>
            <a:endCxn id="152644" idx="6"/>
          </p:cNvCxnSpPr>
          <p:nvPr/>
        </p:nvCxnSpPr>
        <p:spPr bwMode="auto">
          <a:xfrm flipH="1" flipV="1">
            <a:off x="2895600" y="2476500"/>
            <a:ext cx="5715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17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PageRank</a:t>
            </a:r>
          </a:p>
          <a:p>
            <a:endParaRPr lang="en-US" dirty="0"/>
          </a:p>
          <a:p>
            <a:r>
              <a:rPr lang="en-US" dirty="0" smtClean="0"/>
              <a:t>K-Means</a:t>
            </a:r>
          </a:p>
          <a:p>
            <a:endParaRPr lang="en-US" dirty="0"/>
          </a:p>
          <a:p>
            <a:r>
              <a:rPr lang="en-US" dirty="0" smtClean="0"/>
              <a:t>Decision Tree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Iteration / Recursion is a must!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1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introduce a cyclic edge?</a:t>
            </a:r>
          </a:p>
          <a:p>
            <a:endParaRPr lang="en-US" dirty="0"/>
          </a:p>
          <a:p>
            <a:r>
              <a:rPr lang="en-US" dirty="0" smtClean="0"/>
              <a:t>Bind computation with data (process node)</a:t>
            </a:r>
          </a:p>
          <a:p>
            <a:endParaRPr lang="en-US" dirty="0"/>
          </a:p>
          <a:p>
            <a:r>
              <a:rPr lang="en-US" dirty="0" smtClean="0"/>
              <a:t>Take advanced of memory channels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88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DAG to directed graphs with cycles</a:t>
            </a:r>
          </a:p>
          <a:p>
            <a:pPr lvl="1"/>
            <a:r>
              <a:rPr lang="en-US" dirty="0" smtClean="0"/>
              <a:t>Function in SCOPE</a:t>
            </a:r>
          </a:p>
          <a:p>
            <a:pPr lvl="1"/>
            <a:r>
              <a:rPr lang="en-US" dirty="0" smtClean="0"/>
              <a:t>Function can be recursive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Tail recursion only</a:t>
            </a:r>
          </a:p>
          <a:p>
            <a:pPr lvl="1"/>
            <a:r>
              <a:rPr lang="en-US" dirty="0" smtClean="0"/>
              <a:t>One recursive call only</a:t>
            </a:r>
          </a:p>
          <a:p>
            <a:pPr lvl="1"/>
            <a:r>
              <a:rPr lang="en-US" dirty="0" smtClean="0"/>
              <a:t>No embedded recursive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33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tail recursion?</a:t>
            </a:r>
          </a:p>
          <a:p>
            <a:pPr lvl="1"/>
            <a:r>
              <a:rPr lang="en-US" dirty="0" smtClean="0"/>
              <a:t>Avoid having to “remember” previous status</a:t>
            </a:r>
          </a:p>
          <a:p>
            <a:endParaRPr lang="en-US" dirty="0"/>
          </a:p>
          <a:p>
            <a:r>
              <a:rPr lang="en-US" dirty="0" smtClean="0"/>
              <a:t>Why not just Loop? </a:t>
            </a:r>
          </a:p>
          <a:p>
            <a:pPr lvl="1"/>
            <a:r>
              <a:rPr lang="en-US" dirty="0" smtClean="0"/>
              <a:t>Many algorithms are more naturally expressed in recursion</a:t>
            </a:r>
          </a:p>
          <a:p>
            <a:pPr lvl="1"/>
            <a:r>
              <a:rPr lang="en-US" dirty="0" smtClean="0"/>
              <a:t>E.g. decision tree</a:t>
            </a:r>
          </a:p>
          <a:p>
            <a:pPr lvl="1"/>
            <a:endParaRPr lang="en-US" dirty="0"/>
          </a:p>
          <a:p>
            <a:r>
              <a:rPr lang="en-US" dirty="0" smtClean="0"/>
              <a:t>What if multiple recursive calls needed?</a:t>
            </a:r>
          </a:p>
          <a:p>
            <a:pPr lvl="1"/>
            <a:r>
              <a:rPr lang="en-US" dirty="0" smtClean="0"/>
              <a:t>E.g. decision tree </a:t>
            </a:r>
          </a:p>
          <a:p>
            <a:pPr lvl="1"/>
            <a:r>
              <a:rPr lang="en-US" dirty="0" smtClean="0"/>
              <a:t>“Merge” into one recursive call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10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</a:t>
            </a:r>
            <a:r>
              <a:rPr lang="en-US" altLang="zh-CN" dirty="0" smtClean="0"/>
              <a:t>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888433" cy="446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Code before calling the recursive function </a:t>
            </a:r>
            <a:br>
              <a:rPr lang="en-US" dirty="0" smtClean="0"/>
            </a:br>
            <a:r>
              <a:rPr lang="en-US" dirty="0" smtClean="0"/>
              <a:t>K-means()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940</Words>
  <Application>Microsoft Office PowerPoint</Application>
  <PresentationFormat>On-screen Show (4:3)</PresentationFormat>
  <Paragraphs>201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Advanced Parallel Programming over Distributed Data</vt:lpstr>
      <vt:lpstr>Dryad</vt:lpstr>
      <vt:lpstr>Dryad Expressive Power</vt:lpstr>
      <vt:lpstr>Job = Directed Acyclic Graph</vt:lpstr>
      <vt:lpstr>Advanced Algorithms</vt:lpstr>
      <vt:lpstr>Challenge</vt:lpstr>
      <vt:lpstr>Dryad+</vt:lpstr>
      <vt:lpstr>Recursion</vt:lpstr>
      <vt:lpstr>K-Means</vt:lpstr>
      <vt:lpstr>K-Means</vt:lpstr>
      <vt:lpstr>Multiple recursive calls</vt:lpstr>
      <vt:lpstr>Multiple recursive calls</vt:lpstr>
      <vt:lpstr>Recursive call on tagged data</vt:lpstr>
      <vt:lpstr>Example: Decision Tree Construction</vt:lpstr>
      <vt:lpstr>Example: Decision Tree Construction (recursive part)</vt:lpstr>
      <vt:lpstr>K-Means (Script)</vt:lpstr>
      <vt:lpstr>K-Means (Script)</vt:lpstr>
      <vt:lpstr>Decision Tree (Script)</vt:lpstr>
      <vt:lpstr>Decision Tree (Script)</vt:lpstr>
      <vt:lpstr>To Do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Haixun Wang</dc:creator>
  <cp:lastModifiedBy>v-kenzhu</cp:lastModifiedBy>
  <cp:revision>29</cp:revision>
  <dcterms:created xsi:type="dcterms:W3CDTF">2010-05-08T02:56:03Z</dcterms:created>
  <dcterms:modified xsi:type="dcterms:W3CDTF">2010-05-11T08:36:32Z</dcterms:modified>
</cp:coreProperties>
</file>