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7" autoAdjust="0"/>
  </p:normalViewPr>
  <p:slideViewPr>
    <p:cSldViewPr>
      <p:cViewPr>
        <p:scale>
          <a:sx n="100" d="100"/>
          <a:sy n="100" d="100"/>
        </p:scale>
        <p:origin x="-504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93224-D64D-49F0-923C-BD3BBA71EF92}" type="datetimeFigureOut">
              <a:rPr lang="zh-CN" altLang="en-US" smtClean="0"/>
              <a:pPr/>
              <a:t>2011/4/7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2EA05-0716-4246-B3C4-794881EE30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6703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A18-5A88-40F3-A0A9-CCE1B991DC2C}" type="datetime1">
              <a:rPr lang="zh-CN" altLang="en-US" smtClean="0"/>
              <a:pPr/>
              <a:t>2011/4/7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217E-AB9A-4849-9FC2-8299DE8BA7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B51D-418B-4FF6-A06F-8A5446879C0E}" type="datetime1">
              <a:rPr lang="zh-CN" altLang="en-US" smtClean="0"/>
              <a:pPr/>
              <a:t>2011/4/7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217E-AB9A-4849-9FC2-8299DE8BA7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9C2F-AA73-4991-B05F-EF01933A72A7}" type="datetime1">
              <a:rPr lang="zh-CN" altLang="en-US" smtClean="0"/>
              <a:pPr/>
              <a:t>2011/4/7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217E-AB9A-4849-9FC2-8299DE8BA7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70ED-C937-43F3-8902-A00FF2CC9188}" type="datetime1">
              <a:rPr lang="zh-CN" altLang="en-US" smtClean="0"/>
              <a:pPr/>
              <a:t>2011/4/7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217E-AB9A-4849-9FC2-8299DE8BA7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54B11-1EBC-4AA3-A8EB-C493B978873C}" type="datetime1">
              <a:rPr lang="zh-CN" altLang="en-US" smtClean="0"/>
              <a:pPr/>
              <a:t>2011/4/7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217E-AB9A-4849-9FC2-8299DE8BA7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5AC5-0920-48C2-8B7F-DF9341DF3C26}" type="datetime1">
              <a:rPr lang="zh-CN" altLang="en-US" smtClean="0"/>
              <a:pPr/>
              <a:t>2011/4/7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217E-AB9A-4849-9FC2-8299DE8BA7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FFAE-DD46-445F-8197-066F1C26CC08}" type="datetime1">
              <a:rPr lang="zh-CN" altLang="en-US" smtClean="0"/>
              <a:pPr/>
              <a:t>2011/4/7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217E-AB9A-4849-9FC2-8299DE8BA7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2E43-3A2A-4F66-A89E-091A910F1F5F}" type="datetime1">
              <a:rPr lang="zh-CN" altLang="en-US" smtClean="0"/>
              <a:pPr/>
              <a:t>2011/4/7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217E-AB9A-4849-9FC2-8299DE8BA7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22A2-B68D-4A8D-B385-E2C6CD032857}" type="datetime1">
              <a:rPr lang="zh-CN" altLang="en-US" smtClean="0"/>
              <a:pPr/>
              <a:t>2011/4/7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217E-AB9A-4849-9FC2-8299DE8BA7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7A6E-0363-480C-B761-C0C306B89FBA}" type="datetime1">
              <a:rPr lang="zh-CN" altLang="en-US" smtClean="0"/>
              <a:pPr/>
              <a:t>2011/4/7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217E-AB9A-4849-9FC2-8299DE8BA7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61AC-722F-40DB-AB74-6277EB2B4591}" type="datetime1">
              <a:rPr lang="zh-CN" altLang="en-US" smtClean="0"/>
              <a:pPr/>
              <a:t>2011/4/7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217E-AB9A-4849-9FC2-8299DE8BA7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D53C5-338C-4256-9B4F-4BDB7E45D4DF}" type="datetime1">
              <a:rPr lang="zh-CN" altLang="en-US" smtClean="0"/>
              <a:pPr/>
              <a:t>2011/4/7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217E-AB9A-4849-9FC2-8299DE8BA7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2376264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An Introduction to MCM</a:t>
            </a:r>
            <a:endParaRPr lang="zh-CN" alt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573016"/>
            <a:ext cx="6400800" cy="17526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---Based on paper </a:t>
            </a:r>
            <a:r>
              <a:rPr lang="en-US" altLang="zh-CN" dirty="0" smtClean="0">
                <a:solidFill>
                  <a:srgbClr val="00B050"/>
                </a:solidFill>
              </a:rPr>
              <a:t>Multiplier-less Multiple Constant Multiplication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B541-B5D9-47B2-BD4C-F4DBBA20D918}" type="datetime1">
              <a:rPr lang="zh-CN" altLang="en-US" smtClean="0"/>
              <a:pPr/>
              <a:t>2011/4/7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217E-AB9A-4849-9FC2-8299DE8BA70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3"/>
            <a:ext cx="7772400" cy="108012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Method to find the multiplier </a:t>
            </a:r>
            <a:r>
              <a:rPr lang="en-US" altLang="zh-CN" b="1" dirty="0" smtClean="0"/>
              <a:t>block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628800"/>
            <a:ext cx="7848872" cy="4464496"/>
          </a:xfrm>
        </p:spPr>
        <p:txBody>
          <a:bodyPr>
            <a:normAutofit fontScale="92500" lnSpcReduction="10000"/>
          </a:bodyPr>
          <a:lstStyle/>
          <a:p>
            <a:pPr algn="l">
              <a:buFontTx/>
              <a:buChar char="-"/>
            </a:pPr>
            <a:r>
              <a:rPr lang="en-US" altLang="zh-CN" dirty="0" smtClean="0">
                <a:solidFill>
                  <a:schemeClr val="tx1"/>
                </a:solidFill>
              </a:rPr>
              <a:t>The digital based recording or CSD are not the optimal approach.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For example: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CSD: 65x = x + 64x        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49x = 65x – 16x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45x = 49x – 4x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Optimal: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9x = 8x + x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45x = 5(9x) = 9x + 4(9x)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A18-5A88-40F3-A0A9-CCE1B991DC2C}" type="datetime1">
              <a:rPr lang="zh-CN" altLang="en-US" smtClean="0"/>
              <a:pPr/>
              <a:t>2011/4/7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217E-AB9A-4849-9FC2-8299DE8BA704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988840"/>
            <a:ext cx="4973053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148064" y="544522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 3.Contrast on Digital – CSD -- Optimal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3479" y="-7675"/>
            <a:ext cx="7772400" cy="113242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Topology graph of multiplier block</a:t>
            </a:r>
            <a:endParaRPr lang="zh-CN" alt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484784"/>
            <a:ext cx="8064896" cy="3888432"/>
          </a:xfrm>
        </p:spPr>
        <p:txBody>
          <a:bodyPr>
            <a:normAutofit/>
          </a:bodyPr>
          <a:lstStyle/>
          <a:p>
            <a:pPr algn="l">
              <a:buFontTx/>
              <a:buChar char="-"/>
            </a:pPr>
            <a:r>
              <a:rPr lang="en-US" altLang="zh-CN" sz="2400" dirty="0" smtClean="0">
                <a:solidFill>
                  <a:schemeClr val="tx1"/>
                </a:solidFill>
              </a:rPr>
              <a:t>CSD: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65x = x + 64x</a:t>
            </a:r>
          </a:p>
          <a:p>
            <a:pPr algn="l"/>
            <a:r>
              <a:rPr lang="en-US" altLang="zh-CN" sz="2400" dirty="0" smtClean="0">
                <a:solidFill>
                  <a:schemeClr val="tx1"/>
                </a:solidFill>
              </a:rPr>
              <a:t>           49x =  65x – 16x  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     45x = 49x – 4x</a:t>
            </a:r>
          </a:p>
          <a:p>
            <a:pPr algn="l"/>
            <a:endParaRPr lang="en-US" altLang="zh-CN" sz="2400" dirty="0">
              <a:solidFill>
                <a:schemeClr val="tx1"/>
              </a:solidFill>
            </a:endParaRPr>
          </a:p>
          <a:p>
            <a:pPr algn="l"/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400" dirty="0" smtClean="0">
                <a:solidFill>
                  <a:schemeClr val="tx1"/>
                </a:solidFill>
              </a:rPr>
              <a:t>- Optimal: 9x = 8x + x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</a:rPr>
              <a:t>     45x = 9x + 4(9x)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A18-5A88-40F3-A0A9-CCE1B991DC2C}" type="datetime1">
              <a:rPr lang="zh-CN" altLang="en-US" smtClean="0"/>
              <a:pPr/>
              <a:t>2011/4/7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217E-AB9A-4849-9FC2-8299DE8BA704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Right Arrow 5"/>
          <p:cNvSpPr/>
          <p:nvPr/>
        </p:nvSpPr>
        <p:spPr>
          <a:xfrm>
            <a:off x="3988321" y="2108862"/>
            <a:ext cx="64807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62390" y="2020083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86761" y="2029608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65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88275" y="2029608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49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577980" y="2010558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45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6"/>
            <a:endCxn id="8" idx="2"/>
          </p:cNvCxnSpPr>
          <p:nvPr/>
        </p:nvCxnSpPr>
        <p:spPr>
          <a:xfrm>
            <a:off x="5694438" y="2200103"/>
            <a:ext cx="392323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2"/>
          </p:cNvCxnSpPr>
          <p:nvPr/>
        </p:nvCxnSpPr>
        <p:spPr>
          <a:xfrm>
            <a:off x="6517826" y="2204865"/>
            <a:ext cx="270449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6"/>
          </p:cNvCxnSpPr>
          <p:nvPr/>
        </p:nvCxnSpPr>
        <p:spPr>
          <a:xfrm flipV="1">
            <a:off x="7220323" y="2196494"/>
            <a:ext cx="402902" cy="13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913513" y="2206019"/>
            <a:ext cx="373757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88633" y="2190578"/>
            <a:ext cx="373757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rved Down Arrow 17"/>
          <p:cNvSpPr/>
          <p:nvPr/>
        </p:nvSpPr>
        <p:spPr>
          <a:xfrm>
            <a:off x="5523532" y="1940149"/>
            <a:ext cx="805805" cy="1249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Down Arrow 18"/>
          <p:cNvSpPr/>
          <p:nvPr/>
        </p:nvSpPr>
        <p:spPr>
          <a:xfrm>
            <a:off x="5566394" y="1748823"/>
            <a:ext cx="1525886" cy="3600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5478412" y="1453543"/>
            <a:ext cx="2531615" cy="6793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20718" y="1798776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64</a:t>
            </a:r>
            <a:endParaRPr 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6329337" y="1582101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-16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7092280" y="1338127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-4</a:t>
            </a:r>
            <a:endParaRPr 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665292" y="2201108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 1</a:t>
            </a:r>
            <a:endParaRPr 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6440017" y="2188335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  1</a:t>
            </a:r>
            <a:endParaRPr 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7220323" y="2188163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  1</a:t>
            </a:r>
            <a:endParaRPr lang="en-US" sz="900" dirty="0"/>
          </a:p>
        </p:txBody>
      </p:sp>
      <p:sp>
        <p:nvSpPr>
          <p:cNvPr id="28" name="Rounded Rectangle 27"/>
          <p:cNvSpPr/>
          <p:nvPr/>
        </p:nvSpPr>
        <p:spPr>
          <a:xfrm>
            <a:off x="4550569" y="2460687"/>
            <a:ext cx="407531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45x = x + 64x – 16x – 4x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4067944" y="4103196"/>
            <a:ext cx="64807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449268" y="400506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37" name="Oval 36"/>
          <p:cNvSpPr/>
          <p:nvPr/>
        </p:nvSpPr>
        <p:spPr>
          <a:xfrm>
            <a:off x="6517826" y="400506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9</a:t>
            </a:r>
            <a:endParaRPr lang="en-US" sz="900" dirty="0"/>
          </a:p>
        </p:txBody>
      </p:sp>
      <p:sp>
        <p:nvSpPr>
          <p:cNvPr id="38" name="Oval 37"/>
          <p:cNvSpPr/>
          <p:nvPr/>
        </p:nvSpPr>
        <p:spPr>
          <a:xfrm>
            <a:off x="7524328" y="400506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45</a:t>
            </a:r>
            <a:endParaRPr lang="en-US" sz="9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064672" y="4175204"/>
            <a:ext cx="373757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7" idx="2"/>
          </p:cNvCxnSpPr>
          <p:nvPr/>
        </p:nvCxnSpPr>
        <p:spPr>
          <a:xfrm>
            <a:off x="5881316" y="4184729"/>
            <a:ext cx="636510" cy="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2"/>
          </p:cNvCxnSpPr>
          <p:nvPr/>
        </p:nvCxnSpPr>
        <p:spPr>
          <a:xfrm>
            <a:off x="6949874" y="4184729"/>
            <a:ext cx="574454" cy="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rved Down Arrow 43"/>
          <p:cNvSpPr/>
          <p:nvPr/>
        </p:nvSpPr>
        <p:spPr>
          <a:xfrm>
            <a:off x="5657107" y="3645025"/>
            <a:ext cx="1104278" cy="3600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Down Arrow 44"/>
          <p:cNvSpPr/>
          <p:nvPr/>
        </p:nvSpPr>
        <p:spPr>
          <a:xfrm>
            <a:off x="6761385" y="3645024"/>
            <a:ext cx="1152128" cy="3600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71753" y="3495750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8</a:t>
            </a:r>
            <a:endParaRPr 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7169348" y="3495750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4</a:t>
            </a:r>
            <a:endParaRPr 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5936332" y="4134272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 1</a:t>
            </a:r>
            <a:endParaRPr 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7021077" y="4134272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 1</a:t>
            </a:r>
            <a:endParaRPr lang="en-US" sz="900" dirty="0"/>
          </a:p>
        </p:txBody>
      </p:sp>
      <p:sp>
        <p:nvSpPr>
          <p:cNvPr id="50" name="Rounded Rectangle 49"/>
          <p:cNvSpPr/>
          <p:nvPr/>
        </p:nvSpPr>
        <p:spPr>
          <a:xfrm>
            <a:off x="4696195" y="4509120"/>
            <a:ext cx="407531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45x = (x + 8x) + 4(x + 8x)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16016" y="551723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4. Topology graph of multiplier block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152128"/>
          </a:xfrm>
        </p:spPr>
        <p:txBody>
          <a:bodyPr/>
          <a:lstStyle/>
          <a:p>
            <a:r>
              <a:rPr lang="en-US" dirty="0" smtClean="0"/>
              <a:t>  MCM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268760"/>
            <a:ext cx="8136904" cy="489654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Fig 5. MCM block</a:t>
            </a:r>
          </a:p>
          <a:p>
            <a:pPr marL="285750" indent="-285750" algn="l">
              <a:buFontTx/>
              <a:buChar char="-"/>
            </a:pPr>
            <a:r>
              <a:rPr lang="en-US" sz="1800" dirty="0" smtClean="0">
                <a:solidFill>
                  <a:schemeClr val="tx1"/>
                </a:solidFill>
              </a:rPr>
              <a:t>MCM is an extension of SCM. Multiplying a variable x by several constants, x1, x2, x3 … xn, in parallel, in a so-called multiplier block </a:t>
            </a:r>
          </a:p>
          <a:p>
            <a:pPr marL="285750" indent="-285750" algn="l">
              <a:buFontTx/>
              <a:buChar char="-"/>
            </a:pPr>
            <a:r>
              <a:rPr lang="en-US" sz="1800" dirty="0" smtClean="0">
                <a:solidFill>
                  <a:schemeClr val="tx1"/>
                </a:solidFill>
              </a:rPr>
              <a:t>Since intermediate results may be share, so we can reduce operations when comparing to separate SCMs.</a:t>
            </a: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sz="1800" dirty="0" smtClean="0">
                <a:solidFill>
                  <a:schemeClr val="tx1"/>
                </a:solidFill>
              </a:rPr>
              <a:t>Our problem is to find the decomposition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   for the MCM with the fewest operations</a:t>
            </a:r>
          </a:p>
          <a:p>
            <a:pPr marL="285750" indent="-285750" algn="l">
              <a:buFontTx/>
              <a:buChar char="-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A18-5A88-40F3-A0A9-CCE1B991DC2C}" type="datetime1">
              <a:rPr lang="zh-CN" altLang="en-US" smtClean="0"/>
              <a:pPr/>
              <a:t>2011/4/7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217E-AB9A-4849-9FC2-8299DE8BA704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Flowchart: Predefined Process 5"/>
          <p:cNvSpPr/>
          <p:nvPr/>
        </p:nvSpPr>
        <p:spPr>
          <a:xfrm>
            <a:off x="3244813" y="1592796"/>
            <a:ext cx="1368152" cy="129614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524733" y="2168860"/>
            <a:ext cx="72008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612965" y="2168860"/>
            <a:ext cx="72008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338006" y="1880828"/>
            <a:ext cx="576064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c2x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948669" y="2049810"/>
            <a:ext cx="576064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" name="Flowchart: Predefined Process 10"/>
          <p:cNvSpPr/>
          <p:nvPr/>
        </p:nvSpPr>
        <p:spPr>
          <a:xfrm>
            <a:off x="3249774" y="1576239"/>
            <a:ext cx="1368152" cy="129614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529694" y="2152303"/>
            <a:ext cx="72008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617926" y="1972283"/>
            <a:ext cx="72008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56287" y="1590353"/>
            <a:ext cx="576064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c1x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53630" y="2033253"/>
            <a:ext cx="576064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629361" y="1700808"/>
            <a:ext cx="72008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629361" y="2728367"/>
            <a:ext cx="72008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629361" y="2420888"/>
            <a:ext cx="72008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7991" y="2620355"/>
            <a:ext cx="576064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cnx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68760"/>
            <a:ext cx="2976848" cy="2369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463927" y="6056903"/>
            <a:ext cx="23042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Fig 6. Add/Subtract number, bit-width is 12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319184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008112"/>
          </a:xfrm>
        </p:spPr>
        <p:txBody>
          <a:bodyPr/>
          <a:lstStyle/>
          <a:p>
            <a:r>
              <a:rPr lang="en-US" dirty="0" smtClean="0"/>
              <a:t>MCM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268760"/>
            <a:ext cx="7992888" cy="4248472"/>
          </a:xfrm>
        </p:spPr>
        <p:txBody>
          <a:bodyPr/>
          <a:lstStyle/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Example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y1 = 23x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y2 = 81x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A18-5A88-40F3-A0A9-CCE1B991DC2C}" type="datetime1">
              <a:rPr lang="zh-CN" altLang="en-US" smtClean="0"/>
              <a:pPr/>
              <a:t>2011/4/7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217E-AB9A-4849-9FC2-8299DE8BA704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7" name="Right Brace 6"/>
          <p:cNvSpPr/>
          <p:nvPr/>
        </p:nvSpPr>
        <p:spPr>
          <a:xfrm>
            <a:off x="2411760" y="1973238"/>
            <a:ext cx="144016" cy="1008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59632" y="4509120"/>
            <a:ext cx="720080" cy="375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24014" y="4505722"/>
            <a:ext cx="720080" cy="375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9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27984" y="4505722"/>
            <a:ext cx="720080" cy="375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23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07904" y="5890529"/>
            <a:ext cx="720080" cy="375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81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>
            <a:off x="1619672" y="4293096"/>
            <a:ext cx="1440160" cy="21262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1619672" y="3933056"/>
            <a:ext cx="3168352" cy="5726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 rot="19708505">
            <a:off x="3675598" y="4640350"/>
            <a:ext cx="268116" cy="1329273"/>
          </a:xfrm>
          <a:prstGeom prst="curvedLeftArrow">
            <a:avLst>
              <a:gd name="adj1" fmla="val 25000"/>
              <a:gd name="adj2" fmla="val 7161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081636" y="2433489"/>
            <a:ext cx="924916" cy="87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979712" y="4649738"/>
            <a:ext cx="822498" cy="62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544094" y="4649738"/>
            <a:ext cx="883890" cy="87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148064" y="4624541"/>
            <a:ext cx="883890" cy="87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75742" y="4653136"/>
            <a:ext cx="883890" cy="87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427984" y="6046523"/>
            <a:ext cx="883890" cy="87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3918151">
            <a:off x="3085833" y="5326833"/>
            <a:ext cx="1162747" cy="121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/>
          <p:cNvSpPr/>
          <p:nvPr/>
        </p:nvSpPr>
        <p:spPr>
          <a:xfrm>
            <a:off x="4139952" y="1857425"/>
            <a:ext cx="432048" cy="12397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88024" y="1857425"/>
            <a:ext cx="2088232" cy="41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Y1 = 32x – </a:t>
            </a:r>
            <a:r>
              <a:rPr lang="en-US" b="1" u="sng" dirty="0" smtClean="0">
                <a:solidFill>
                  <a:srgbClr val="FF0000"/>
                </a:solidFill>
              </a:rPr>
              <a:t>(8x + x)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88024" y="2620616"/>
            <a:ext cx="2376264" cy="41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Y1 = 8</a:t>
            </a:r>
            <a:r>
              <a:rPr lang="en-US" b="1" u="sng" dirty="0">
                <a:solidFill>
                  <a:srgbClr val="FF0000"/>
                </a:solidFill>
              </a:rPr>
              <a:t>(8x + x) </a:t>
            </a:r>
            <a:r>
              <a:rPr lang="en-US" dirty="0" smtClean="0"/>
              <a:t>+ </a:t>
            </a:r>
            <a:r>
              <a:rPr lang="en-US" b="1" u="sng" dirty="0" smtClean="0">
                <a:solidFill>
                  <a:srgbClr val="FF0000"/>
                </a:solidFill>
              </a:rPr>
              <a:t>(8x + x)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7520" y="3702224"/>
            <a:ext cx="8838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32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2390961" y="4103973"/>
            <a:ext cx="8838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8</a:t>
            </a:r>
            <a:endParaRPr 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2041823" y="4668346"/>
            <a:ext cx="8838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27723" y="4684712"/>
            <a:ext cx="8838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-1</a:t>
            </a:r>
            <a:endParaRPr 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3904134" y="5077577"/>
            <a:ext cx="8838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67711" y="5267638"/>
            <a:ext cx="8838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2041823" y="638132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7. An example for MCM topology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3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5"/>
            <a:ext cx="7772400" cy="1152128"/>
          </a:xfrm>
        </p:spPr>
        <p:txBody>
          <a:bodyPr/>
          <a:lstStyle/>
          <a:p>
            <a:r>
              <a:rPr lang="en-US" dirty="0" smtClean="0"/>
              <a:t>MCM– </a:t>
            </a:r>
            <a:r>
              <a:rPr lang="en-US" sz="3200" dirty="0" smtClean="0"/>
              <a:t>A operation 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67544" y="1628800"/>
                <a:ext cx="8208912" cy="4752528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en-US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Fundamentals: the constants (The red ones) .</a:t>
                </a:r>
              </a:p>
              <a:p>
                <a:pPr algn="l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l"/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algn="l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l"/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342900" indent="-342900" algn="l">
                  <a:buFontTx/>
                  <a:buChar char="-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A operation: An operation on the fundamentals</a:t>
                </a:r>
              </a:p>
              <a:p>
                <a:pPr algn="l"/>
                <a:r>
                  <a:rPr lang="en-US" sz="2400" dirty="0" smtClean="0">
                    <a:solidFill>
                      <a:schemeClr val="tx1"/>
                    </a:solidFill>
                  </a:rPr>
                  <a:t>- Definition 1. A-operation.</a:t>
                </a:r>
              </a:p>
              <a:p>
                <a:pPr algn="l"/>
                <a:r>
                  <a:rPr lang="en-US" sz="2400" dirty="0" smtClean="0">
                    <a:solidFill>
                      <a:schemeClr val="tx1"/>
                    </a:solidFill>
                  </a:rPr>
                  <a:t>  Let l</a:t>
                </a:r>
                <a:r>
                  <a:rPr lang="en-US" sz="1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, l</a:t>
                </a:r>
                <a:r>
                  <a:rPr lang="en-US" sz="1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be integers (l-shift), r be an integer (r-shift). An A-operation is an operation with two integers u , v (fundamentals) and one output fundamental, define as: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9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19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≪ </m:t>
                            </m:r>
                            <m:sSub>
                              <m:sSub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9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p>
                        </m:sSup>
                        <m:d>
                          <m:d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≪</m:t>
                            </m:r>
                            <m:sSub>
                              <m:sSub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900" i="1">
                        <a:solidFill>
                          <a:schemeClr val="tx1"/>
                        </a:solidFill>
                        <a:latin typeface="Cambria Math"/>
                      </a:rPr>
                      <m:t>≫</m:t>
                    </m:r>
                    <m:r>
                      <a:rPr lang="en-US" sz="1900" i="1">
                        <a:solidFill>
                          <a:schemeClr val="tx1"/>
                        </a:solidFill>
                        <a:latin typeface="Cambria Math"/>
                      </a:rPr>
                      <m:t>𝑟</m:t>
                    </m:r>
                    <m:r>
                      <a:rPr lang="en-US" sz="1900" i="1">
                        <a:solidFill>
                          <a:schemeClr val="tx1"/>
                        </a:solidFill>
                        <a:latin typeface="Cambria Math"/>
                      </a:rPr>
                      <m:t>=|</m:t>
                    </m:r>
                    <m:sSup>
                      <m:s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1900" i="1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  <m:r>
                      <a:rPr lang="en-US" sz="1900" i="1">
                        <a:solidFill>
                          <a:schemeClr val="tx1"/>
                        </a:solidFill>
                        <a:latin typeface="Cambria Math"/>
                      </a:rPr>
                      <m:t>+ </m:t>
                    </m:r>
                    <m:sSup>
                      <m:s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US" sz="19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sup>
                    </m:sSup>
                    <m:sSup>
                      <m:s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1900" i="1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  <m:r>
                      <a:rPr lang="en-US" sz="1900" i="1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9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900" dirty="0" smtClean="0"/>
                  <a:t> </a:t>
                </a:r>
                <a:r>
                  <a:rPr lang="en-US" sz="1900" dirty="0" smtClean="0">
                    <a:solidFill>
                      <a:schemeClr val="tx1"/>
                    </a:solidFill>
                  </a:rPr>
                  <a:t> (1)</a:t>
                </a:r>
              </a:p>
              <a:p>
                <a:pPr algn="l"/>
                <a:r>
                  <a:rPr lang="en-US" sz="1900" dirty="0" smtClean="0">
                    <a:solidFill>
                      <a:schemeClr val="tx1"/>
                    </a:solidFill>
                  </a:rPr>
                  <a:t>          where,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𝑟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l"/>
                <a:endParaRPr lang="en-US" sz="19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7544" y="1628800"/>
                <a:ext cx="8208912" cy="4752528"/>
              </a:xfrm>
              <a:blipFill rotWithShape="1">
                <a:blip r:embed="rId2" cstate="print"/>
                <a:stretch>
                  <a:fillRect l="-1932" t="-2692" r="-149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A18-5A88-40F3-A0A9-CCE1B991DC2C}" type="datetime1">
              <a:rPr lang="zh-CN" altLang="en-US" smtClean="0"/>
              <a:pPr/>
              <a:t>2011/4/7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217E-AB9A-4849-9FC2-8299DE8BA704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5235" y="2060848"/>
            <a:ext cx="3402608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87624" y="3429000"/>
            <a:ext cx="2520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Fig 8. Fundamentals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3036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2101"/>
            <a:ext cx="7772400" cy="904651"/>
          </a:xfrm>
        </p:spPr>
        <p:txBody>
          <a:bodyPr/>
          <a:lstStyle/>
          <a:p>
            <a:r>
              <a:rPr lang="en-US" dirty="0" smtClean="0"/>
              <a:t>MCM- A operation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3568" y="1340768"/>
                <a:ext cx="7848872" cy="5112568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 algn="l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Graph expression for A operation</a:t>
                </a:r>
              </a:p>
              <a:p>
                <a:pPr marL="457200" indent="-457200" algn="l">
                  <a:buFontTx/>
                  <a:buChar char="-"/>
                </a:pPr>
                <a:endParaRPr lang="en-US" dirty="0"/>
              </a:p>
              <a:p>
                <a:pPr marL="457200" indent="-457200" algn="l">
                  <a:buFontTx/>
                  <a:buChar char="-"/>
                </a:pPr>
                <a:endParaRPr lang="en-US" dirty="0" smtClean="0"/>
              </a:p>
              <a:p>
                <a:pPr marL="457200" indent="-457200" algn="l">
                  <a:buFontTx/>
                  <a:buChar char="-"/>
                </a:pPr>
                <a:endParaRPr lang="en-US" dirty="0"/>
              </a:p>
              <a:p>
                <a:pPr marL="457200" indent="-457200" algn="l">
                  <a:buFontTx/>
                  <a:buChar char="-"/>
                </a:pPr>
                <a:endParaRPr lang="en-US" dirty="0" smtClean="0"/>
              </a:p>
              <a:p>
                <a:pPr marL="457200" indent="-457200" algn="l">
                  <a:buFontTx/>
                  <a:buChar char="-"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457200" indent="-457200" algn="l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Example:</a:t>
                </a:r>
              </a:p>
              <a:p>
                <a:pPr marL="457200" indent="-457200" algn="l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A-path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The structure of a multiplier block can be represented as a directed graph. We call such graph an A-path.</a:t>
                </a:r>
              </a:p>
              <a:p>
                <a:pPr marL="4114800" lvl="8" indent="-457200" algn="l">
                  <a:buFontTx/>
                  <a:buChar char="-"/>
                </a:pPr>
                <a:r>
                  <a:rPr lang="en-US" dirty="0"/>
                  <a:t> </a:t>
                </a:r>
                <a:r>
                  <a:rPr lang="en-US" dirty="0" smtClean="0"/>
                  <a:t>        </a:t>
                </a:r>
                <a:r>
                  <a:rPr lang="en-US" sz="1900" dirty="0">
                    <a:solidFill>
                      <a:schemeClr val="tx1"/>
                    </a:solidFill>
                  </a:rPr>
                  <a:t> </a:t>
                </a:r>
                <a:r>
                  <a:rPr lang="en-US" sz="1900" dirty="0" smtClean="0">
                    <a:solidFill>
                      <a:schemeClr val="tx1"/>
                    </a:solidFill>
                  </a:rPr>
                  <a:t>    </a:t>
                </a:r>
                <a:endParaRPr lang="en-US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4114800" lvl="8" indent="-457200" algn="l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900" b="0" i="1" smtClean="0">
                        <a:solidFill>
                          <a:schemeClr val="tx1"/>
                        </a:solidFill>
                        <a:latin typeface="Cambria Math"/>
                      </a:rPr>
                      <m:t>               </m:t>
                    </m:r>
                  </m:oMath>
                </a14:m>
                <a:endParaRPr lang="en-US" sz="900" dirty="0" smtClean="0">
                  <a:solidFill>
                    <a:schemeClr val="tx1"/>
                  </a:solidFill>
                </a:endParaRPr>
              </a:p>
              <a:p>
                <a:pPr marL="4114800" lvl="8" indent="-457200" algn="l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         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114800" lvl="8" indent="-457200" algn="l">
                  <a:buFontTx/>
                  <a:buChar char="-"/>
                </a:pPr>
                <a:endParaRPr lang="en-US" dirty="0" smtClean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3568" y="1340768"/>
                <a:ext cx="7848872" cy="5112568"/>
              </a:xfrm>
              <a:blipFill rotWithShape="1">
                <a:blip r:embed="rId2" cstate="print"/>
                <a:stretch>
                  <a:fillRect l="-1786" t="-2503" b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A18-5A88-40F3-A0A9-CCE1B991DC2C}" type="datetime1">
              <a:rPr lang="zh-CN" altLang="en-US" smtClean="0"/>
              <a:pPr/>
              <a:t>2011/4/7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217E-AB9A-4849-9FC2-8299DE8BA704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39243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267744" y="4097660"/>
            <a:ext cx="3384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Fig 9. Graph expression for the  A-operation</a:t>
            </a:r>
            <a:endParaRPr lang="en-US" sz="9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Rectangle 17"/>
              <p:cNvSpPr/>
              <p:nvPr/>
            </p:nvSpPr>
            <p:spPr>
              <a:xfrm>
                <a:off x="4499992" y="2564904"/>
                <a:ext cx="2376264" cy="4960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564904"/>
                <a:ext cx="2376264" cy="496044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Rectangle 20"/>
              <p:cNvSpPr/>
              <p:nvPr/>
            </p:nvSpPr>
            <p:spPr>
              <a:xfrm>
                <a:off x="4499992" y="3283868"/>
                <a:ext cx="4248608" cy="7840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+ 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(−1)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3283868"/>
                <a:ext cx="4248608" cy="784076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38691" y="4221088"/>
            <a:ext cx="841421" cy="72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0447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8064896" cy="1470025"/>
          </a:xfrm>
        </p:spPr>
        <p:txBody>
          <a:bodyPr/>
          <a:lstStyle/>
          <a:p>
            <a:r>
              <a:rPr lang="en-US" dirty="0" smtClean="0"/>
              <a:t>MCM- Formal problem statement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67544" y="1484784"/>
                <a:ext cx="8208912" cy="4392488"/>
              </a:xfrm>
            </p:spPr>
            <p:txBody>
              <a:bodyPr/>
              <a:lstStyle/>
              <a:p>
                <a:pPr marL="457200" indent="-457200" algn="l">
                  <a:buFontTx/>
                  <a:buChar char="-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Definition 2. MCM problem.</a:t>
                </a:r>
              </a:p>
              <a:p>
                <a:pPr marL="457200" indent="-457200" algn="l">
                  <a:buFontTx/>
                  <a:buChar char="-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Given a set of positive target constants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 }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 Find the smallest set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𝑤𝑖𝑡h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 ⊂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= 1, and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with 1 ≤ k ≤ m there exist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with, 0 ≤ i ≤ j &lt; k, and an A –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that</a:t>
                </a:r>
              </a:p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     (2)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Build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a A-path upon R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Example:</a:t>
                </a:r>
              </a:p>
              <a:p>
                <a:pPr marL="342900" indent="-342900" algn="l">
                  <a:buFontTx/>
                  <a:buChar char="-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algn="l"/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0" indent="-457200" algn="l">
                  <a:buFontTx/>
                  <a:buChar char="-"/>
                </a:pPr>
                <a:endParaRPr lang="en-US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7544" y="1484784"/>
                <a:ext cx="8208912" cy="4392488"/>
              </a:xfrm>
              <a:blipFill rotWithShape="1">
                <a:blip r:embed="rId2" cstate="print"/>
                <a:stretch>
                  <a:fillRect l="-817" t="-833" r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A18-5A88-40F3-A0A9-CCE1B991DC2C}" type="datetime1">
              <a:rPr lang="zh-CN" altLang="en-US" smtClean="0"/>
              <a:pPr/>
              <a:t>2011/4/7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217E-AB9A-4849-9FC2-8299DE8BA704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933056"/>
            <a:ext cx="546023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827584" y="5132412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R= {1, 9, 23, 81}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3892" y="4319178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 = {23, 81}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5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332657"/>
            <a:ext cx="7772400" cy="936104"/>
          </a:xfrm>
        </p:spPr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484784"/>
            <a:ext cx="7128792" cy="4464496"/>
          </a:xfrm>
        </p:spPr>
        <p:txBody>
          <a:bodyPr>
            <a:normAutofit lnSpcReduction="10000"/>
          </a:bodyPr>
          <a:lstStyle/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General multiplication in computer.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The SCM.</a:t>
            </a:r>
          </a:p>
          <a:p>
            <a:pPr marL="914400" lvl="1" indent="-457200" algn="l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Multiplier block</a:t>
            </a:r>
          </a:p>
          <a:p>
            <a:pPr marL="914400" lvl="1" indent="-457200" algn="l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How to find the MB</a:t>
            </a:r>
          </a:p>
          <a:p>
            <a:pPr marL="914400" lvl="1" indent="-457200" algn="l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Topology graph for MB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The MCM</a:t>
            </a:r>
          </a:p>
          <a:p>
            <a:pPr marL="914400" lvl="1" indent="-457200" algn="l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A-operation</a:t>
            </a:r>
          </a:p>
          <a:p>
            <a:pPr marL="914400" lvl="1" indent="-457200" algn="l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A–path</a:t>
            </a:r>
          </a:p>
          <a:p>
            <a:pPr marL="914400" lvl="1" indent="-457200" algn="l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The formal statement of MCM problem</a:t>
            </a:r>
          </a:p>
          <a:p>
            <a:pPr marL="914400" lvl="1" indent="-457200" algn="l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A18-5A88-40F3-A0A9-CCE1B991DC2C}" type="datetime1">
              <a:rPr lang="zh-CN" altLang="en-US" smtClean="0"/>
              <a:pPr/>
              <a:t>2011/4/7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217E-AB9A-4849-9FC2-8299DE8BA70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24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470025"/>
          </a:xfrm>
        </p:spPr>
        <p:txBody>
          <a:bodyPr/>
          <a:lstStyle/>
          <a:p>
            <a:r>
              <a:rPr lang="en-US" dirty="0" smtClean="0"/>
              <a:t>Continue contents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412776"/>
            <a:ext cx="7272808" cy="5040560"/>
          </a:xfrm>
        </p:spPr>
        <p:txBody>
          <a:bodyPr/>
          <a:lstStyle/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Algorithms for MCM problem</a:t>
            </a:r>
          </a:p>
          <a:p>
            <a:pPr marL="914400" lvl="1" indent="-457200" algn="l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Digital based recoding</a:t>
            </a:r>
          </a:p>
          <a:p>
            <a:pPr marL="914400" lvl="1" indent="-457200" algn="l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Common sub-expression elimination</a:t>
            </a:r>
          </a:p>
          <a:p>
            <a:pPr marL="914400" lvl="1" indent="-457200" algn="l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Graph based algorithms</a:t>
            </a:r>
          </a:p>
          <a:p>
            <a:pPr marL="914400" lvl="1" indent="-457200" algn="l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Hybrid algorithms (RAG-n)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A18-5A88-40F3-A0A9-CCE1B991DC2C}" type="datetime1">
              <a:rPr lang="zh-CN" altLang="en-US" smtClean="0"/>
              <a:pPr/>
              <a:t>2011/4/7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217E-AB9A-4849-9FC2-8299DE8BA70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075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How multiplier was done in computer</a:t>
            </a:r>
          </a:p>
          <a:p>
            <a:r>
              <a:rPr lang="en-US" altLang="zh-CN" dirty="0" smtClean="0"/>
              <a:t>Variable multiply  a constant number</a:t>
            </a:r>
          </a:p>
          <a:p>
            <a:r>
              <a:rPr lang="en-US" altLang="zh-CN" dirty="0" smtClean="0"/>
              <a:t>SCM (Single Constant Multiplication)</a:t>
            </a:r>
          </a:p>
          <a:p>
            <a:pPr lvl="1"/>
            <a:r>
              <a:rPr lang="en-US" altLang="zh-CN" dirty="0" smtClean="0"/>
              <a:t>Digital based recording</a:t>
            </a:r>
          </a:p>
          <a:p>
            <a:pPr lvl="1"/>
            <a:r>
              <a:rPr lang="en-US" altLang="zh-CN" dirty="0" smtClean="0"/>
              <a:t>CSD (Canonical signed digit)</a:t>
            </a:r>
          </a:p>
          <a:p>
            <a:r>
              <a:rPr lang="en-US" altLang="zh-CN" dirty="0" smtClean="0"/>
              <a:t>MCM (Multiple Constant Multiplication)</a:t>
            </a:r>
          </a:p>
          <a:p>
            <a:r>
              <a:rPr lang="en-US" altLang="zh-CN" dirty="0" smtClean="0"/>
              <a:t>To describe the question</a:t>
            </a:r>
          </a:p>
          <a:p>
            <a:r>
              <a:rPr lang="en-US" altLang="zh-CN" dirty="0" smtClean="0"/>
              <a:t>MCM algorithms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70ED-C937-43F3-8902-A00FF2CC9188}" type="datetime1">
              <a:rPr lang="zh-CN" altLang="en-US" smtClean="0"/>
              <a:pPr/>
              <a:t>2011/4/7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217E-AB9A-4849-9FC2-8299DE8BA70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Multiplication in computer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altLang="zh-CN" dirty="0" smtClean="0"/>
              <a:t>The pencil and paper work of the binary  multiplication</a:t>
            </a:r>
          </a:p>
          <a:p>
            <a:pPr>
              <a:buNone/>
            </a:pPr>
            <a:r>
              <a:rPr lang="en-US" altLang="zh-CN" dirty="0" smtClean="0"/>
              <a:t>          10111   Multiplicand</a:t>
            </a:r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X  </a:t>
            </a:r>
            <a:r>
              <a:rPr lang="en-US" altLang="zh-CN" u="sng" dirty="0" smtClean="0"/>
              <a:t>10011   </a:t>
            </a:r>
            <a:r>
              <a:rPr lang="en-US" altLang="zh-CN" dirty="0" smtClean="0"/>
              <a:t>Multiplier</a:t>
            </a:r>
            <a:r>
              <a:rPr lang="en-US" altLang="zh-CN" u="sng" dirty="0" smtClean="0"/>
              <a:t> </a:t>
            </a:r>
          </a:p>
          <a:p>
            <a:pPr>
              <a:buNone/>
            </a:pPr>
            <a:r>
              <a:rPr lang="en-US" altLang="zh-CN" dirty="0" smtClean="0"/>
              <a:t>          10111  </a:t>
            </a:r>
          </a:p>
          <a:p>
            <a:pPr>
              <a:buNone/>
            </a:pPr>
            <a:r>
              <a:rPr lang="en-US" altLang="zh-CN" dirty="0" smtClean="0"/>
              <a:t>       10111</a:t>
            </a:r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00000</a:t>
            </a:r>
          </a:p>
          <a:p>
            <a:pPr>
              <a:buNone/>
            </a:pPr>
            <a:r>
              <a:rPr lang="en-US" altLang="zh-CN" dirty="0" smtClean="0"/>
              <a:t>   00000</a:t>
            </a:r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10111</a:t>
            </a:r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110110101   Product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70ED-C937-43F3-8902-A00FF2CC9188}" type="datetime1">
              <a:rPr lang="zh-CN" altLang="en-US" smtClean="0"/>
              <a:pPr/>
              <a:t>2011/4/7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217E-AB9A-4849-9FC2-8299DE8BA704}" type="slidenum">
              <a:rPr lang="zh-CN" altLang="en-US" smtClean="0"/>
              <a:pPr/>
              <a:t>3</a:t>
            </a:fld>
            <a:endParaRPr lang="zh-CN" alt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431540" y="4257092"/>
            <a:ext cx="36724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Multiplication in computer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Tx/>
              <a:buChar char="-"/>
            </a:pPr>
            <a:r>
              <a:rPr lang="en-US" altLang="zh-CN" dirty="0" smtClean="0"/>
              <a:t>Hardware Multiplication </a:t>
            </a:r>
          </a:p>
          <a:p>
            <a:pPr lvl="2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10111 	 Multiplicand</a:t>
            </a:r>
          </a:p>
          <a:p>
            <a:pPr lvl="2">
              <a:buNone/>
            </a:pPr>
            <a:r>
              <a:rPr lang="en-US" altLang="zh-CN" dirty="0"/>
              <a:t> </a:t>
            </a:r>
            <a:r>
              <a:rPr lang="en-US" altLang="zh-CN" u="sng" dirty="0" smtClean="0"/>
              <a:t>10011 </a:t>
            </a:r>
            <a:r>
              <a:rPr lang="en-US" altLang="zh-CN" dirty="0" smtClean="0"/>
              <a:t>     Multiplier</a:t>
            </a:r>
          </a:p>
          <a:p>
            <a:pPr lvl="2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00000      Initial partial product</a:t>
            </a:r>
          </a:p>
          <a:p>
            <a:pPr lvl="2">
              <a:buNone/>
            </a:pPr>
            <a:r>
              <a:rPr lang="en-US" altLang="zh-CN" dirty="0"/>
              <a:t> </a:t>
            </a:r>
            <a:r>
              <a:rPr lang="en-US" altLang="zh-CN" u="sng" dirty="0" smtClean="0"/>
              <a:t>10111</a:t>
            </a:r>
            <a:r>
              <a:rPr lang="en-US" altLang="zh-CN" dirty="0" smtClean="0"/>
              <a:t>      Add multiplicand, since multiplier bit is 1</a:t>
            </a:r>
          </a:p>
          <a:p>
            <a:pPr lvl="2">
              <a:buNone/>
            </a:pPr>
            <a:r>
              <a:rPr lang="en-US" altLang="zh-CN" dirty="0" smtClean="0"/>
              <a:t> 10111      Partial product after add and before shift</a:t>
            </a:r>
          </a:p>
          <a:p>
            <a:pPr lvl="2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010111    Partial product after shift</a:t>
            </a:r>
          </a:p>
          <a:p>
            <a:pPr lvl="2">
              <a:buNone/>
            </a:pPr>
            <a:r>
              <a:rPr lang="en-US" altLang="zh-CN" dirty="0"/>
              <a:t> </a:t>
            </a:r>
            <a:r>
              <a:rPr lang="en-US" altLang="zh-CN" u="sng" dirty="0" smtClean="0"/>
              <a:t>10111</a:t>
            </a:r>
            <a:r>
              <a:rPr lang="en-US" altLang="zh-CN" dirty="0" smtClean="0"/>
              <a:t>       Add multiplicand, since multiplier bit is 1</a:t>
            </a:r>
          </a:p>
          <a:p>
            <a:pPr lvl="2">
              <a:buNone/>
            </a:pPr>
            <a:r>
              <a:rPr lang="en-US" altLang="zh-CN" dirty="0" smtClean="0"/>
              <a:t> 000101     Partial product after add and before shift</a:t>
            </a:r>
          </a:p>
          <a:p>
            <a:pPr lvl="2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1000101   Partial product after shift</a:t>
            </a:r>
          </a:p>
          <a:p>
            <a:pPr lvl="2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01000101   Partial product after shift</a:t>
            </a:r>
          </a:p>
          <a:p>
            <a:pPr lvl="2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001000101 Partial product after shift</a:t>
            </a:r>
          </a:p>
          <a:p>
            <a:pPr lvl="2">
              <a:buNone/>
            </a:pPr>
            <a:r>
              <a:rPr lang="en-US" altLang="zh-CN" dirty="0"/>
              <a:t> </a:t>
            </a:r>
            <a:r>
              <a:rPr lang="en-US" altLang="zh-CN" u="sng" dirty="0" smtClean="0"/>
              <a:t>10111</a:t>
            </a:r>
            <a:r>
              <a:rPr lang="en-US" altLang="zh-CN" dirty="0" smtClean="0"/>
              <a:t>           Add multiplicand, since multiplier bit is 1</a:t>
            </a:r>
          </a:p>
          <a:p>
            <a:pPr lvl="2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110110101  Partial product after add and before shift</a:t>
            </a:r>
          </a:p>
          <a:p>
            <a:pPr lvl="2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0110110101 Product after final shift</a:t>
            </a:r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70ED-C937-43F3-8902-A00FF2CC9188}" type="datetime1">
              <a:rPr lang="zh-CN" altLang="en-US" smtClean="0"/>
              <a:pPr/>
              <a:t>2011/4/7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217E-AB9A-4849-9FC2-8299DE8BA704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933057"/>
            <a:ext cx="106117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Multiplication in computer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70ED-C937-43F3-8902-A00FF2CC9188}" type="datetime1">
              <a:rPr lang="zh-CN" altLang="en-US" smtClean="0"/>
              <a:pPr/>
              <a:t>2011/4/7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217E-AB9A-4849-9FC2-8299DE8BA70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131840" y="1196752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Register B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835696" y="2564904"/>
            <a:ext cx="259228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Parallel adder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5220072" y="4293096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Shift Register Q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411760" y="4293096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Shift Register A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5576" y="4365104"/>
            <a:ext cx="10801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383868" y="2312876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3239852" y="3897052"/>
            <a:ext cx="7920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</p:cNvCxnSpPr>
          <p:nvPr/>
        </p:nvCxnSpPr>
        <p:spPr>
          <a:xfrm rot="5400000">
            <a:off x="2987824" y="5589240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2"/>
          </p:cNvCxnSpPr>
          <p:nvPr/>
        </p:nvCxnSpPr>
        <p:spPr>
          <a:xfrm rot="5400000">
            <a:off x="5796136" y="5589240"/>
            <a:ext cx="86409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V="1">
            <a:off x="2915816" y="3789040"/>
            <a:ext cx="3168352" cy="720080"/>
          </a:xfrm>
          <a:prstGeom prst="bentConnector3">
            <a:avLst>
              <a:gd name="adj1" fmla="val 1097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>
            <a:off x="3419872" y="5733256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3"/>
            <a:endCxn id="10" idx="1"/>
          </p:cNvCxnSpPr>
          <p:nvPr/>
        </p:nvCxnSpPr>
        <p:spPr>
          <a:xfrm>
            <a:off x="1835696" y="4725144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8" idx="1"/>
            <a:endCxn id="11" idx="0"/>
          </p:cNvCxnSpPr>
          <p:nvPr/>
        </p:nvCxnSpPr>
        <p:spPr>
          <a:xfrm rot="10800000" flipV="1">
            <a:off x="1295636" y="3032956"/>
            <a:ext cx="540060" cy="13321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79512" y="4725144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Content Placeholder 38" descr="头像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7" y="1268760"/>
            <a:ext cx="72008" cy="102393"/>
          </a:xfrm>
        </p:spPr>
      </p:pic>
      <p:cxnSp>
        <p:nvCxnSpPr>
          <p:cNvPr id="43" name="Straight Arrow Connector 42"/>
          <p:cNvCxnSpPr>
            <a:stCxn id="10" idx="3"/>
            <a:endCxn id="9" idx="1"/>
          </p:cNvCxnSpPr>
          <p:nvPr/>
        </p:nvCxnSpPr>
        <p:spPr>
          <a:xfrm>
            <a:off x="4427984" y="4725144"/>
            <a:ext cx="7920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9" idx="3"/>
            <a:endCxn id="8" idx="3"/>
          </p:cNvCxnSpPr>
          <p:nvPr/>
        </p:nvCxnSpPr>
        <p:spPr>
          <a:xfrm flipH="1" flipV="1">
            <a:off x="4427984" y="3032956"/>
            <a:ext cx="2808312" cy="1692188"/>
          </a:xfrm>
          <a:prstGeom prst="bentConnector3">
            <a:avLst>
              <a:gd name="adj1" fmla="val -81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80112" y="378904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Multiplier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47664" y="12687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Multiplicand</a:t>
            </a:r>
            <a:endParaRPr lang="zh-CN" altLang="en-US" dirty="0"/>
          </a:p>
        </p:txBody>
      </p:sp>
      <p:sp>
        <p:nvSpPr>
          <p:cNvPr id="49" name="Left-Right Arrow 48"/>
          <p:cNvSpPr/>
          <p:nvPr/>
        </p:nvSpPr>
        <p:spPr>
          <a:xfrm>
            <a:off x="3419872" y="5949280"/>
            <a:ext cx="2736304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644008" y="56612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Product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547664" y="630932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Fig.1 	Hardware implementation 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5576" y="26369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Cout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0" y="429309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n-US" altLang="zh-CN" b="1" dirty="0" smtClean="0"/>
              <a:t>Single constant multiplication (SCM)</a:t>
            </a:r>
            <a:endParaRPr lang="en-US" altLang="zh-C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8280920" cy="4320480"/>
          </a:xfrm>
        </p:spPr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-  A multiplication by a fixed-point constant can be done “Multiplier-less” using additions and shifts only.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For example: y = 5x ----</a:t>
            </a:r>
            <a:r>
              <a:rPr lang="en-US" altLang="zh-CN" dirty="0" smtClean="0">
                <a:solidFill>
                  <a:schemeClr val="tx1"/>
                </a:solidFill>
                <a:sym typeface="Wingdings" pitchFamily="2" charset="2"/>
              </a:rPr>
              <a:t>.&gt;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A18-5A88-40F3-A0A9-CCE1B991DC2C}" type="datetime1">
              <a:rPr lang="zh-CN" altLang="en-US" smtClean="0"/>
              <a:pPr/>
              <a:t>2011/4/7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217E-AB9A-4849-9FC2-8299DE8BA704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03648" y="357301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 2. SCM box</a:t>
            </a:r>
            <a:endParaRPr lang="zh-CN" altLang="en-US" dirty="0"/>
          </a:p>
        </p:txBody>
      </p:sp>
      <p:sp>
        <p:nvSpPr>
          <p:cNvPr id="8" name="Oval 7"/>
          <p:cNvSpPr/>
          <p:nvPr/>
        </p:nvSpPr>
        <p:spPr>
          <a:xfrm>
            <a:off x="7164287" y="4869160"/>
            <a:ext cx="1584177" cy="93610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Multiplier block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876256" y="5373216"/>
            <a:ext cx="28803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60032" y="5229200"/>
            <a:ext cx="2016223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y = (x&lt;&lt;2) + x</a:t>
            </a:r>
            <a:endParaRPr lang="en-US" dirty="0"/>
          </a:p>
        </p:txBody>
      </p:sp>
      <p:sp>
        <p:nvSpPr>
          <p:cNvPr id="11" name="Flowchart: Predefined Process 10"/>
          <p:cNvSpPr/>
          <p:nvPr/>
        </p:nvSpPr>
        <p:spPr>
          <a:xfrm>
            <a:off x="1547664" y="2060848"/>
            <a:ext cx="1368152" cy="129614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27584" y="2636912"/>
            <a:ext cx="72008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915816" y="2636912"/>
            <a:ext cx="72008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640857" y="2528900"/>
            <a:ext cx="576064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51520" y="2517862"/>
            <a:ext cx="576064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88641"/>
            <a:ext cx="7772400" cy="1224136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SCM- How to find a multiplier block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208912" cy="4464496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en-US" altLang="zh-CN" dirty="0" smtClean="0">
                <a:solidFill>
                  <a:schemeClr val="tx1"/>
                </a:solidFill>
              </a:rPr>
              <a:t>The crucial  stage is to decompose the multiplication into adds and shifts. Like the example, 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y =                             </a:t>
            </a:r>
            <a:endParaRPr lang="en-US" altLang="zh-CN" dirty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en-US" altLang="zh-CN" dirty="0" smtClean="0">
                <a:solidFill>
                  <a:schemeClr val="tx1"/>
                </a:solidFill>
              </a:rPr>
              <a:t>The straightforward(digital-base) method :</a:t>
            </a:r>
          </a:p>
          <a:p>
            <a:pPr lvl="8" algn="l"/>
            <a:r>
              <a:rPr lang="en-US" altLang="zh-CN" dirty="0" smtClean="0">
                <a:solidFill>
                  <a:schemeClr val="tx1"/>
                </a:solidFill>
              </a:rPr>
              <a:t>71x = 1000111x = x&lt;&lt;6 + x&lt;&lt;2 + x&lt;&lt;1 + 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A18-5A88-40F3-A0A9-CCE1B991DC2C}" type="datetime1">
              <a:rPr lang="zh-CN" altLang="en-US" smtClean="0"/>
              <a:pPr/>
              <a:t>2011/4/7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217E-AB9A-4849-9FC2-8299DE8BA704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1043608" y="2780928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(x&lt;&lt;2) + x</a:t>
            </a:r>
            <a:endParaRPr lang="zh-CN" alt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0" y="3938761"/>
            <a:ext cx="4248472" cy="18722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Translate 1’s in the binary representation of the constant C into shift, add adds up the shifted inputs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Curved Up Arrow 18"/>
          <p:cNvSpPr/>
          <p:nvPr/>
        </p:nvSpPr>
        <p:spPr>
          <a:xfrm>
            <a:off x="4716016" y="4221088"/>
            <a:ext cx="1440160" cy="2880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Curved Up Arrow 19"/>
          <p:cNvSpPr/>
          <p:nvPr/>
        </p:nvSpPr>
        <p:spPr>
          <a:xfrm>
            <a:off x="5220072" y="4221088"/>
            <a:ext cx="1728192" cy="2880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Curved Up Arrow 20"/>
          <p:cNvSpPr/>
          <p:nvPr/>
        </p:nvSpPr>
        <p:spPr>
          <a:xfrm>
            <a:off x="5364088" y="4221088"/>
            <a:ext cx="2304256" cy="2880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Curved Up Arrow 21"/>
          <p:cNvSpPr/>
          <p:nvPr/>
        </p:nvSpPr>
        <p:spPr>
          <a:xfrm>
            <a:off x="5508104" y="4221088"/>
            <a:ext cx="2736304" cy="2880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12160" y="4797152"/>
            <a:ext cx="244827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Need b/2 + O(1) adds, b is the bit-width of C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7"/>
            <a:ext cx="7772400" cy="108012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Method to find the multiplier box</a:t>
            </a:r>
            <a:endParaRPr lang="zh-CN" alt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988840"/>
            <a:ext cx="8064896" cy="4248472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-Alternatively,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			         </a:t>
            </a:r>
          </a:p>
          <a:p>
            <a:pPr algn="l"/>
            <a:endParaRPr lang="en-US" altLang="zh-CN" sz="2400" dirty="0">
              <a:solidFill>
                <a:schemeClr val="tx1"/>
              </a:solidFill>
            </a:endParaRPr>
          </a:p>
          <a:p>
            <a:pPr algn="l"/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endParaRPr lang="en-US" altLang="zh-CN" sz="2400" dirty="0">
              <a:solidFill>
                <a:schemeClr val="tx1"/>
              </a:solidFill>
            </a:endParaRPr>
          </a:p>
          <a:p>
            <a:pPr algn="l"/>
            <a:r>
              <a:rPr lang="en-US" altLang="zh-CN" sz="2400" dirty="0" smtClean="0">
                <a:solidFill>
                  <a:schemeClr val="tx1"/>
                </a:solidFill>
              </a:rPr>
              <a:t>    71x =1000111x= (x&lt;&lt;7 - x) – x&lt;&lt;5- x&lt;&lt;4 – x&lt;&lt;3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					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A18-5A88-40F3-A0A9-CCE1B991DC2C}" type="datetime1">
              <a:rPr lang="zh-CN" altLang="en-US" smtClean="0"/>
              <a:pPr/>
              <a:t>2011/4/7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217E-AB9A-4849-9FC2-8299DE8BA704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Cloud 5"/>
          <p:cNvSpPr/>
          <p:nvPr/>
        </p:nvSpPr>
        <p:spPr>
          <a:xfrm>
            <a:off x="0" y="2636912"/>
            <a:ext cx="4248472" cy="18722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Translate 0’s in the binary representation of the constant C into shift, subtracts from the closest constant.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Curved Up Arrow 6"/>
          <p:cNvSpPr/>
          <p:nvPr/>
        </p:nvSpPr>
        <p:spPr>
          <a:xfrm>
            <a:off x="1763688" y="4797152"/>
            <a:ext cx="2880320" cy="3600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Curved Up Arrow 7"/>
          <p:cNvSpPr/>
          <p:nvPr/>
        </p:nvSpPr>
        <p:spPr>
          <a:xfrm>
            <a:off x="1979712" y="4797152"/>
            <a:ext cx="3528392" cy="21602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Curved Up Arrow 8"/>
          <p:cNvSpPr/>
          <p:nvPr/>
        </p:nvSpPr>
        <p:spPr>
          <a:xfrm>
            <a:off x="2123728" y="4797152"/>
            <a:ext cx="4248472" cy="3600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16016" y="5445224"/>
            <a:ext cx="244827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Need b/2 + O(1) adds, b is the bit-width of C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5"/>
            <a:ext cx="7772400" cy="1008112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Method to find the multiplier block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412776"/>
            <a:ext cx="7992888" cy="4536504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en-US" altLang="zh-CN" dirty="0" smtClean="0">
                <a:solidFill>
                  <a:schemeClr val="tx1"/>
                </a:solidFill>
              </a:rPr>
              <a:t>Canonical signed digital (CSD)</a:t>
            </a:r>
          </a:p>
          <a:p>
            <a:pPr algn="l">
              <a:buFontTx/>
              <a:buChar char="-"/>
            </a:pPr>
            <a:endParaRPr lang="en-US" altLang="zh-CN" dirty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en-US" altLang="zh-CN" sz="2400" dirty="0" smtClean="0">
                <a:solidFill>
                  <a:schemeClr val="tx1"/>
                </a:solidFill>
              </a:rPr>
              <a:t>71x =100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0111</a:t>
            </a:r>
            <a:r>
              <a:rPr lang="en-US" altLang="zh-CN" sz="2400" dirty="0" smtClean="0">
                <a:solidFill>
                  <a:schemeClr val="tx1"/>
                </a:solidFill>
              </a:rPr>
              <a:t>x= 100</a:t>
            </a:r>
            <a:r>
              <a:rPr lang="en-US" altLang="zh-CN" sz="2400" dirty="0" smtClean="0">
                <a:solidFill>
                  <a:srgbClr val="FF0000"/>
                </a:solidFill>
              </a:rPr>
              <a:t>100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x = x&lt;&lt;6 + x&lt;&lt;3 - x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A18-5A88-40F3-A0A9-CCE1B991DC2C}" type="datetime1">
              <a:rPr lang="zh-CN" altLang="en-US" smtClean="0"/>
              <a:pPr/>
              <a:t>2011/4/7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217E-AB9A-4849-9FC2-8299DE8BA704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Cloud 5"/>
          <p:cNvSpPr/>
          <p:nvPr/>
        </p:nvSpPr>
        <p:spPr>
          <a:xfrm>
            <a:off x="467544" y="1916832"/>
            <a:ext cx="4248472" cy="18722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Decomposed into both adds and subtracts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Curved Up Arrow 6"/>
          <p:cNvSpPr/>
          <p:nvPr/>
        </p:nvSpPr>
        <p:spPr>
          <a:xfrm>
            <a:off x="2843808" y="4077072"/>
            <a:ext cx="1872208" cy="50405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Curved Up Arrow 7"/>
          <p:cNvSpPr/>
          <p:nvPr/>
        </p:nvSpPr>
        <p:spPr>
          <a:xfrm>
            <a:off x="3347864" y="4077072"/>
            <a:ext cx="2088232" cy="3600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3779912" y="3429000"/>
            <a:ext cx="2304256" cy="432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92080" y="4509120"/>
            <a:ext cx="244827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Need b/3 + O(1) adds or subtracts , on average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729</Words>
  <Application>Microsoft Office PowerPoint</Application>
  <PresentationFormat>On-screen Show (4:3)</PresentationFormat>
  <Paragraphs>232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An Introduction to MCM</vt:lpstr>
      <vt:lpstr>Content</vt:lpstr>
      <vt:lpstr>Multiplication in computer</vt:lpstr>
      <vt:lpstr>Multiplication in computer</vt:lpstr>
      <vt:lpstr>Multiplication in computer</vt:lpstr>
      <vt:lpstr>Single constant multiplication (SCM)</vt:lpstr>
      <vt:lpstr>SCM- How to find a multiplier block</vt:lpstr>
      <vt:lpstr>Method to find the multiplier box</vt:lpstr>
      <vt:lpstr>Method to find the multiplier block</vt:lpstr>
      <vt:lpstr>Method to find the multiplier block</vt:lpstr>
      <vt:lpstr>Topology graph of multiplier block</vt:lpstr>
      <vt:lpstr>  MCM</vt:lpstr>
      <vt:lpstr>MCM</vt:lpstr>
      <vt:lpstr>MCM– A operation </vt:lpstr>
      <vt:lpstr>MCM- A operation</vt:lpstr>
      <vt:lpstr>MCM- Formal problem statement </vt:lpstr>
      <vt:lpstr>Summary </vt:lpstr>
      <vt:lpstr>Continue contents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MCM</dc:title>
  <dc:creator>Alex</dc:creator>
  <cp:lastModifiedBy>Alex</cp:lastModifiedBy>
  <cp:revision>48</cp:revision>
  <dcterms:created xsi:type="dcterms:W3CDTF">2011-04-06T10:54:41Z</dcterms:created>
  <dcterms:modified xsi:type="dcterms:W3CDTF">2011-04-07T10:58:14Z</dcterms:modified>
</cp:coreProperties>
</file>