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DBD45-2E94-44FA-BF32-00EB68C031E4}" type="datetimeFigureOut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4748-F5EA-45A4-9DF1-E7A1F3653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9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4748-F5EA-45A4-9DF1-E7A1F36530E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4748-F5EA-45A4-9DF1-E7A1F36530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71D8-DF40-4ED5-81D1-CA52FA4C789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14D1-576E-42F9-8EF7-D27725939A4D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49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E3C4-6E98-4641-A64D-B97068D9DB3E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4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2FA-5D14-4DD0-BC8B-CB5B5CEF4383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2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16A-9AA1-4BF4-B0F8-F64E8BDB1E1E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4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5CB6-BDDD-48A2-82FE-6493B934AAD2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47A-00F0-4039-B438-FF4C32173C55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4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AB26-34A5-459C-8200-2EA770DF2DA9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5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FF1-034B-4CF1-A169-74D038F72AD8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4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8DFD-4F64-46B8-837C-15051A12D9C9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8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7D35-9B55-42AA-B304-331C53B29607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Advanced Data  and Programming Technologies Lab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123F-CFAC-4D8B-AC9D-42F520ED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i.toronto.edu/affinitypropagation/web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664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ea typeface="Verdana" pitchFamily="34" charset="0"/>
                <a:cs typeface="Times New Roman" pitchFamily="18" charset="0"/>
              </a:rPr>
              <a:t>Clustering by Passing </a:t>
            </a:r>
            <a:r>
              <a:rPr lang="en-US" altLang="zh-CN" dirty="0" smtClean="0">
                <a:ea typeface="Verdana" pitchFamily="34" charset="0"/>
                <a:cs typeface="Times New Roman" pitchFamily="18" charset="0"/>
              </a:rPr>
              <a:t>Messages</a:t>
            </a:r>
            <a:r>
              <a:rPr lang="en-US" altLang="zh-CN" dirty="0">
                <a:ea typeface="Verdana" pitchFamily="34" charset="0"/>
                <a:cs typeface="Times New Roman" pitchFamily="18" charset="0"/>
              </a:rPr>
              <a:t/>
            </a:r>
            <a:br>
              <a:rPr lang="en-US" altLang="zh-CN" dirty="0">
                <a:ea typeface="Verdana" pitchFamily="34" charset="0"/>
                <a:cs typeface="Times New Roman" pitchFamily="18" charset="0"/>
              </a:rPr>
            </a:br>
            <a:r>
              <a:rPr lang="en-US" altLang="zh-CN" dirty="0">
                <a:ea typeface="Verdana" pitchFamily="34" charset="0"/>
                <a:cs typeface="Times New Roman" pitchFamily="18" charset="0"/>
              </a:rPr>
              <a:t>Between Data Points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Brendan J. </a:t>
            </a:r>
            <a:r>
              <a:rPr lang="en-US" altLang="zh-CN" sz="2800" dirty="0" smtClean="0"/>
              <a:t>Frey &amp; </a:t>
            </a:r>
            <a:r>
              <a:rPr lang="en-US" altLang="zh-CN" sz="2800" dirty="0"/>
              <a:t>Delbert </a:t>
            </a:r>
            <a:r>
              <a:rPr lang="en-US" altLang="zh-CN" sz="2800" dirty="0" err="1" smtClean="0"/>
              <a:t>Dueck</a:t>
            </a:r>
            <a:endParaRPr lang="en-US" altLang="zh-CN" sz="2800" dirty="0" smtClean="0"/>
          </a:p>
          <a:p>
            <a:r>
              <a:rPr lang="en-US" altLang="zh-CN" sz="2000" i="1" dirty="0"/>
              <a:t>Science</a:t>
            </a:r>
            <a:r>
              <a:rPr lang="en-US" altLang="zh-CN" sz="2000" dirty="0"/>
              <a:t> 315, 972–976, February 2007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1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Oscillation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To avoid the </a:t>
                </a:r>
                <a:r>
                  <a:rPr lang="en-US" altLang="zh-CN" dirty="0" smtClean="0"/>
                  <a:t>numerical oscillation problem when applying the update rules, a damping factor is set.</a:t>
                </a:r>
              </a:p>
              <a:p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𝑢𝑝𝑑𝑎𝑡𝑒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2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Classical Methods VS 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K-means</a:t>
            </a:r>
          </a:p>
          <a:p>
            <a:pPr lvl="1"/>
            <a:r>
              <a:rPr lang="en-US" altLang="zh-CN" dirty="0" smtClean="0"/>
              <a:t>Initial centers/exemplars</a:t>
            </a:r>
          </a:p>
          <a:p>
            <a:pPr lvl="1"/>
            <a:r>
              <a:rPr lang="en-US" altLang="zh-CN" dirty="0" smtClean="0"/>
              <a:t>Number of clusters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HAC</a:t>
            </a:r>
          </a:p>
          <a:p>
            <a:pPr lvl="1"/>
            <a:r>
              <a:rPr lang="en-US" altLang="zh-CN" dirty="0" smtClean="0"/>
              <a:t>Fortunate sequence of pairwise grouping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AP</a:t>
            </a:r>
          </a:p>
          <a:p>
            <a:pPr lvl="1"/>
            <a:r>
              <a:rPr lang="en-US" altLang="zh-CN" dirty="0" smtClean="0"/>
              <a:t>Do not need to know the number of clusters</a:t>
            </a:r>
          </a:p>
          <a:p>
            <a:pPr lvl="1"/>
            <a:r>
              <a:rPr lang="en-US" altLang="zh-CN" dirty="0" smtClean="0"/>
              <a:t>Preference to points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2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Thank you very much!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1800" dirty="0" smtClean="0"/>
              <a:t>The demo application of AP can be found in:</a:t>
            </a:r>
          </a:p>
          <a:p>
            <a:pPr marL="0" indent="0" algn="ctr">
              <a:buNone/>
            </a:pPr>
            <a:r>
              <a:rPr lang="en-US" altLang="zh-CN" sz="1800" dirty="0" smtClean="0">
                <a:hlinkClick r:id="rId2"/>
              </a:rPr>
              <a:t>http://www.psi.toronto.edu/affinitypropagation/webapp/</a:t>
            </a:r>
            <a:endParaRPr lang="en-US" altLang="zh-CN" sz="1800" dirty="0" smtClean="0"/>
          </a:p>
          <a:p>
            <a:pPr marL="0" indent="0" algn="ctr"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8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Classical clustering methods</a:t>
            </a:r>
          </a:p>
          <a:p>
            <a:r>
              <a:rPr lang="en-US" altLang="zh-CN" dirty="0" smtClean="0"/>
              <a:t>Notion of Affinity Propagation</a:t>
            </a:r>
          </a:p>
          <a:p>
            <a:r>
              <a:rPr lang="en-US" altLang="zh-CN" dirty="0" smtClean="0"/>
              <a:t>The details of Affinity Propagation</a:t>
            </a:r>
          </a:p>
          <a:p>
            <a:r>
              <a:rPr lang="en-US" altLang="zh-CN" dirty="0" smtClean="0"/>
              <a:t>Classical methods VS AP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A888-E084-44CB-BA92-D454D9C9FA76}" type="datetime1">
              <a:rPr lang="zh-CN" altLang="en-US" smtClean="0"/>
              <a:t>2011/3/24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Classical Clustering Methods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K-means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 smtClean="0"/>
              <a:t>Randomly choose k points as centers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 smtClean="0"/>
              <a:t>Assign points to its nearest center to form k clusters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 smtClean="0"/>
              <a:t>Update the centers to be the mean of each cluster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 smtClean="0"/>
              <a:t>Iteratively run step 2 and 3 until the assignments are no longer changed</a:t>
            </a:r>
          </a:p>
          <a:p>
            <a:r>
              <a:rPr lang="en-US" altLang="zh-CN" sz="2800" dirty="0" smtClean="0"/>
              <a:t>Hierarchical Agglomerative Clustering</a:t>
            </a:r>
          </a:p>
          <a:p>
            <a:pPr lvl="1"/>
            <a:r>
              <a:rPr lang="en-US" altLang="zh-CN" sz="2400" dirty="0" smtClean="0"/>
              <a:t>Each data point is viewed as an initial cluster</a:t>
            </a:r>
          </a:p>
          <a:p>
            <a:pPr lvl="1"/>
            <a:r>
              <a:rPr lang="en-US" altLang="zh-CN" sz="2400" dirty="0" smtClean="0"/>
              <a:t>Merge clusters with similarity above a predefined threshold from bottom to top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8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Notion of Affinity Propagation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b="1" dirty="0" smtClean="0"/>
              <a:t>exemplars</a:t>
            </a:r>
            <a:r>
              <a:rPr lang="en-US" altLang="zh-CN" dirty="0" smtClean="0"/>
              <a:t> using feedbacks of the data points.</a:t>
            </a:r>
          </a:p>
          <a:p>
            <a:endParaRPr lang="en-US" altLang="zh-CN" dirty="0"/>
          </a:p>
          <a:p>
            <a:r>
              <a:rPr lang="en-US" altLang="zh-CN" dirty="0" smtClean="0"/>
              <a:t>Iteratively refine the set of exemplar by passing messages between data points.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9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definition of similarity is different depends on different applications</a:t>
            </a:r>
          </a:p>
          <a:p>
            <a:pPr lvl="1"/>
            <a:r>
              <a:rPr lang="en-US" altLang="zh-CN" dirty="0" smtClean="0"/>
              <a:t>Euclidean Distance</a:t>
            </a:r>
          </a:p>
          <a:p>
            <a:pPr lvl="1"/>
            <a:r>
              <a:rPr lang="en-US" altLang="zh-CN" dirty="0" smtClean="0"/>
              <a:t>Cosine similarity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Preferences</a:t>
            </a:r>
          </a:p>
          <a:p>
            <a:pPr lvl="1"/>
            <a:r>
              <a:rPr lang="en-US" altLang="zh-CN" dirty="0" smtClean="0"/>
              <a:t>Is it likely to be an exemplar?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0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Responsibility &amp; Availability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Responsibility(i, k)    </a:t>
            </a:r>
            <a:r>
              <a:rPr lang="en-US" altLang="zh-CN" dirty="0" err="1" smtClean="0"/>
              <a:t>i</a:t>
            </a:r>
            <a:r>
              <a:rPr lang="en-US" altLang="zh-CN" dirty="0" err="1" smtClean="0">
                <a:sym typeface="Wingdings" pitchFamily="2" charset="2"/>
              </a:rPr>
              <a:t>k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Reflects how well the candidate exemplar k serves as an exemplar. </a:t>
            </a:r>
            <a:endParaRPr lang="en-US" altLang="zh-CN" dirty="0"/>
          </a:p>
          <a:p>
            <a:r>
              <a:rPr lang="en-US" altLang="zh-CN" dirty="0" smtClean="0"/>
              <a:t>Availability(i, k)    </a:t>
            </a:r>
            <a:r>
              <a:rPr lang="en-US" altLang="zh-CN" dirty="0" err="1" smtClean="0"/>
              <a:t>k</a:t>
            </a:r>
            <a:r>
              <a:rPr lang="en-US" altLang="zh-CN" dirty="0" err="1" smtClean="0">
                <a:sym typeface="Wingdings" pitchFamily="2" charset="2"/>
              </a:rPr>
              <a:t>i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Reflects how </a:t>
            </a:r>
            <a:r>
              <a:rPr lang="en-US" altLang="zh-CN" dirty="0" smtClean="0"/>
              <a:t>appropriate for i to choose k as its exemplar.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74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Responsibility Update Rules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zh-CN" altLang="zh-CN" i="1">
                        <a:latin typeface="Cambria Math"/>
                      </a:rPr>
                      <m:t>←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′≠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Only if k is most responsible (similar) to i, this value would be positive.</a:t>
                </a:r>
              </a:p>
              <a:p>
                <a:pPr lvl="1"/>
                <a:r>
                  <a:rPr lang="en-US" altLang="zh-CN" dirty="0" smtClean="0"/>
                  <a:t>a(i, k’) is a non-positive real number that decrease the similarity.</a:t>
                </a:r>
              </a:p>
              <a:p>
                <a:r>
                  <a:rPr lang="en-US" altLang="zh-CN" dirty="0" smtClean="0"/>
                  <a:t>Self-responsibility r(k, k)</a:t>
                </a:r>
              </a:p>
              <a:p>
                <a:pPr lvl="1"/>
                <a:r>
                  <a:rPr lang="en-US" altLang="zh-CN" dirty="0" smtClean="0"/>
                  <a:t>Based on the preference, self-responsibility reflects the accumulated evidence from other points that k is an exemplar.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5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Availability Update Rules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⁡{0,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∉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0, 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dirty="0" smtClean="0"/>
                  <a:t>Only the positive responsibility value should be considered.</a:t>
                </a:r>
              </a:p>
              <a:p>
                <a:pPr lvl="1"/>
                <a:r>
                  <a:rPr lang="en-US" altLang="zh-CN" dirty="0" smtClean="0"/>
                  <a:t>If r(k, k) is negative, it means that k is not suitable to be an exemplar, such that, a(i, k) will drop below zero. </a:t>
                </a:r>
              </a:p>
              <a:p>
                <a:r>
                  <a:rPr lang="en-US" altLang="zh-CN" dirty="0" smtClean="0"/>
                  <a:t>Self-availability</a:t>
                </a:r>
              </a:p>
              <a:p>
                <a:pPr lvl="1"/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Based on the positive responsibilities sent to k, self-responsibility reflects the accumulated evidence that k is an exemplar.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44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203-F46A-4A12-82BF-D8B5A109CE34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3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Affinity Propagation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35896" y="548680"/>
                <a:ext cx="5112568" cy="5688632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Set all the a(i, k) to be zero.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For each i, k, </a:t>
                </a:r>
              </a:p>
              <a:p>
                <a:pPr marL="914400" lvl="1" indent="-514350"/>
                <a:r>
                  <a:rPr lang="en-US" altLang="zh-CN" sz="2000" dirty="0"/>
                  <a:t>U</a:t>
                </a:r>
                <a:r>
                  <a:rPr lang="en-US" altLang="zh-CN" sz="2000" dirty="0" smtClean="0"/>
                  <a:t>pdate responsibilities:</a:t>
                </a:r>
              </a:p>
              <a:p>
                <a:pPr marL="542925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zh-CN" altLang="zh-CN" sz="1600" i="1">
                          <a:latin typeface="Cambria Math"/>
                        </a:rPr>
                        <m:t>←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′≠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sz="1600" dirty="0" smtClean="0"/>
              </a:p>
              <a:p>
                <a:pPr marL="914400" lvl="1" indent="-514350"/>
                <a:r>
                  <a:rPr lang="en-US" altLang="zh-CN" sz="2000" dirty="0" smtClean="0"/>
                  <a:t>Update </a:t>
                </a:r>
                <a:r>
                  <a:rPr lang="en-US" altLang="zh-CN" sz="2000" dirty="0"/>
                  <a:t>availabilities</a:t>
                </a:r>
                <a:r>
                  <a:rPr lang="en-US" altLang="zh-CN" sz="2000" dirty="0" smtClean="0"/>
                  <a:t>:</a:t>
                </a:r>
              </a:p>
              <a:p>
                <a:pPr marL="542925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/>
                        </a:rPr>
                        <m:t>𝐼𝑓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b="0" i="1" dirty="0" smtClean="0">
                          <a:latin typeface="Cambria Math"/>
                        </a:rPr>
                        <m:t>𝑖</m:t>
                      </m:r>
                      <m:r>
                        <a:rPr lang="en-US" altLang="zh-CN" sz="1600" b="0" i="1" dirty="0" smtClean="0">
                          <a:latin typeface="Cambria Math"/>
                        </a:rPr>
                        <m:t>≠</m:t>
                      </m:r>
                      <m:r>
                        <a:rPr lang="en-US" altLang="zh-CN" sz="1600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CN" sz="1600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b="0" i="1" dirty="0" smtClean="0">
                          <a:latin typeface="Cambria Math"/>
                        </a:rPr>
                        <m:t>𝑡h𝑒𝑛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54292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⁡{0, </m:t>
                      </m:r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∉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⁡{0, 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54292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𝑒𝑙𝑠𝑒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54292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⁡{0, </m:t>
                          </m:r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pPr marL="1314450" lvl="2" indent="-514350">
                  <a:buFont typeface="+mj-lt"/>
                  <a:buAutoNum type="arabicPeriod"/>
                </a:pPr>
                <a:endParaRPr lang="en-US" altLang="zh-CN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Perform step 2 until the stop criterion or the max iteration limit </a:t>
                </a:r>
                <a:r>
                  <a:rPr lang="en-US" altLang="zh-CN" sz="2400" dirty="0" smtClean="0"/>
                  <a:t>is reached.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 smtClean="0"/>
                  <a:t>For a point </a:t>
                </a:r>
                <a:r>
                  <a:rPr lang="en-US" altLang="zh-CN" sz="2400" dirty="0"/>
                  <a:t>i</a:t>
                </a:r>
                <a:r>
                  <a:rPr lang="en-US" altLang="zh-CN" sz="2400" dirty="0" smtClean="0"/>
                  <a:t>, the point k which maximize the value of a(i, k)+r(i, k)  means k is the most suitable exemplar for i.</a:t>
                </a:r>
                <a:endParaRPr lang="en-US" altLang="zh-CN" sz="24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sz="24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896" y="548680"/>
                <a:ext cx="5112568" cy="5688632"/>
              </a:xfrm>
              <a:blipFill rotWithShape="1">
                <a:blip r:embed="rId2"/>
                <a:stretch>
                  <a:fillRect l="-1549" t="-1929"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Given a similarity matrix s including the preferences of data points. AP intends to find out a high-quality set of exemplars.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The process of AP is shown on the left side. r(i, k) stands for responsibility which transfers from i to k, and a(i, k) stands for availability which transfers from k to i.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FF1-034B-4CF1-A169-74D038F72AD8}" type="datetime1">
              <a:rPr lang="zh-CN" altLang="en-US" smtClean="0"/>
              <a:t>2011/3/24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123F-CFAC-4D8B-AC9D-42F520ED275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Advanced Data  and Programming Technologies Lab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5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804</Words>
  <Application>Microsoft Office PowerPoint</Application>
  <PresentationFormat>全屏显示(4:3)</PresentationFormat>
  <Paragraphs>122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Clustering by Passing Messages Between Data Points</vt:lpstr>
      <vt:lpstr>Overview</vt:lpstr>
      <vt:lpstr>Classical Clustering Methods</vt:lpstr>
      <vt:lpstr>Notion of Affinity Propagation</vt:lpstr>
      <vt:lpstr>Similarity</vt:lpstr>
      <vt:lpstr>Responsibility &amp; Availability</vt:lpstr>
      <vt:lpstr>Responsibility Update Rules</vt:lpstr>
      <vt:lpstr>Availability Update Rules</vt:lpstr>
      <vt:lpstr>Affinity Propagation</vt:lpstr>
      <vt:lpstr>Numerical Oscillation</vt:lpstr>
      <vt:lpstr>Classical Methods VS AP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</dc:creator>
  <cp:lastModifiedBy>MC</cp:lastModifiedBy>
  <cp:revision>38</cp:revision>
  <dcterms:created xsi:type="dcterms:W3CDTF">2011-03-24T03:16:48Z</dcterms:created>
  <dcterms:modified xsi:type="dcterms:W3CDTF">2011-03-24T07:29:38Z</dcterms:modified>
</cp:coreProperties>
</file>