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59" r:id="rId5"/>
    <p:sldId id="258" r:id="rId6"/>
    <p:sldId id="261" r:id="rId7"/>
    <p:sldId id="29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1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F4C7B-6A95-4DB7-A95F-79732E15CF40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BA438-5C60-49C7-88ED-44383984B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3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2F437-E092-45D5-A62D-1A54B20F8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2BA597-06DE-4EAE-B750-88CA3C9BB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A8036-8787-4CF5-BFE4-6F4CE396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69B0-F08E-4F01-A4DA-523E36AEF5EF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67AD8-00BE-4BD3-B14A-D32A80A5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F70DF-0C06-4240-9351-1B356486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8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A4283-2C98-4791-B8DF-638DB40F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9A4B3A-9E02-436B-BCCB-7E4254617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D5F98-8176-4F92-986F-6DFDCD1D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4F6B-AD02-413D-8471-1E8467F255B5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89ACB-1B15-401D-8161-3A4D2134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89351-D47E-4977-9B71-1E540768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7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4C2CD8-805E-4000-9393-F49F4C634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D160A7-B377-46A7-9CE2-CB8D1E6E9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77560-6BEA-4698-A917-1B894659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E162-B430-4F75-861F-8108175D647D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43C7B-66F0-44FA-B49C-395BE7BE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3B161-40D6-4A21-BE34-C5D0661A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6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41469-B0F6-4574-9BD3-B600CDE2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7E6F2-B6A9-4F67-8F25-16910010A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9E6C9-8365-45A7-A430-F513CBAF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1D46-66A5-42A7-B93E-EEC1247CA890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E2929-C93C-4825-B854-2E259CD9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3114E-B5CE-451F-854E-8CE60D2F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7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B8DE6-2DC2-46F3-A030-85A6DE5B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864814-2080-43E1-8B46-893F14630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E9D63-778C-4E7F-B25A-A4682E35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28CD-1C67-4E16-8B79-4F5F58DDF9FF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66F2B-EA9E-43C4-B84A-721710FE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C72AC-3458-4A95-AF04-B1D20140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6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B8C4D-4BA1-4659-8369-C4AAA616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D7770-A4EB-4330-BF80-5830DAF0A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C7BC46-92CA-4362-9342-6B05D5A50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66C07-5CBF-4B19-A7C7-D1F6B422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9A4B-E124-441C-BD6C-918BEE99DB95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5E5978-528C-486D-9739-C47F1B47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A93CD2-4B3D-4D0F-A133-98CE1B27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56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50694-87A8-4F22-99F4-80A22CBF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1CB17-AE2A-4C23-946E-2FC25A1D8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0A8757-F5BB-4675-9D23-BBAEB5337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FD4483-E307-4516-90D3-075A2DFFC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FDECC-ABBA-4D35-8452-5D09088D1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9EC6AD-C4B5-45C2-A309-A930215C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6B62-4F57-4D16-A87E-537E46E583E1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A3D135-FB05-4536-A40F-21CEBAF8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FC06B5-02E3-42FA-9E3F-666FEC1C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0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99BB9-3150-436A-ABE4-DC58603B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A1A234-6A93-41CD-A9B6-52D8F0CF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DC05-4FA1-49A4-933F-23864FC7BE62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89DA49-0039-4BE8-8838-2F4BFF05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A84EA8-096C-4380-9BCD-9873123F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40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FC7224-58CB-42D5-AB27-035893F7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B77-9933-4266-AA70-7E01ADD7853E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2C12AB-E246-42A4-9899-F5266131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03940F-3511-4F98-8EAF-636C082C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0F23A-1145-489A-B87D-972F94C4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EF4A7-0830-431B-AD12-19C620AAA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450775-F424-4A58-8241-5D8AB98B0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07817A-79EB-463E-B134-71541573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825F-87CC-401B-94C0-B93D48234783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BCB703-3343-4C93-A1EC-1C5E7C0E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B6B8C-41B9-4D10-B635-3ED31ED0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4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3BE7C-8B11-455D-ADA0-94DBC771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6A50D5-77C2-4B51-81B1-906ED6DB4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07C742-173F-4E79-8F9C-5366FC6E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7ACF39-AFCF-458E-9175-771B39FD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BF2-02BD-4A46-96B8-AC6DE5DF0835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8C254-105B-4B1B-862A-4B1588F3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841D7-D98E-4A4D-BD9E-4DB9E8BF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2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CDBA1C-FB74-419B-9876-DCC19612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F7D82-6CE5-49BB-809B-987943DF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C6D2B-24FD-4DBC-8E3E-98B8173A8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FD18-E1A6-4886-AA9A-6802527BCA38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BEC0A-2D16-4431-867F-66F50F078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307BA-DFF2-4698-A003-9181B3881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F99-63FB-491E-BAE7-BF1DCA070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E0979-972D-4BC8-B381-B6FBBE978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263" y="1122363"/>
            <a:ext cx="9614516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Conditioned Chinese Poetry Generation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8DEFC6-AD78-4532-86F7-210D8414A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174"/>
            <a:ext cx="9144000" cy="1351625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apple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1A5005-A37A-4410-81A1-5C6744DC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5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374F4-31A6-4D23-93EA-F733E090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Obtaining vernacular keywords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9EE7D-5F5D-4A16-BBCD-EFD24E865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Tokenize</a:t>
            </a:r>
            <a:r>
              <a:rPr lang="zh-CN" altLang="en-US" sz="2000" dirty="0"/>
              <a:t> </a:t>
            </a:r>
            <a:r>
              <a:rPr lang="en-US" altLang="zh-CN" sz="2000" dirty="0"/>
              <a:t>the creative background</a:t>
            </a:r>
          </a:p>
          <a:p>
            <a:endParaRPr lang="en-US" altLang="zh-CN" sz="2000" dirty="0"/>
          </a:p>
          <a:p>
            <a:r>
              <a:rPr lang="en-US" altLang="zh-CN" sz="2000" dirty="0"/>
              <a:t>According to the importance weight of the vernacular vocabulary, select the vernacular keywords with highest weights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 importance weights are trained by </a:t>
            </a:r>
            <a:r>
              <a:rPr lang="en-US" altLang="zh-CN" sz="2000" dirty="0" err="1"/>
              <a:t>TextRank</a:t>
            </a:r>
            <a:r>
              <a:rPr lang="en-US" altLang="zh-CN" sz="2000" dirty="0"/>
              <a:t> on the vernacular corpus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8B47F5-CA27-429A-AAFB-9CDDC3DF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6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140D2-46F2-40D9-BA68-5C3613D4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Obtaining poetry keywords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EB01C-4BF8-46B2-9020-7AA5812C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approaches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co-occurrence matrix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transformation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matrix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800" dirty="0"/>
              <a:t>How to use these two approaches?</a:t>
            </a:r>
          </a:p>
          <a:p>
            <a:pPr marL="0" indent="0">
              <a:buNone/>
            </a:pPr>
            <a:r>
              <a:rPr lang="en-US" altLang="zh-CN" sz="2000" dirty="0"/>
              <a:t>Input a vernacular keyword, the result is the correlation score between the vernacular keyword  and each poetry keyword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2E0DD3-5479-4D61-BE77-EDD09BA1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21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AE616-361A-4BEE-9DDF-97735DFB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Obtaining poetry keywords</a:t>
            </a:r>
            <a:r>
              <a:rPr lang="zh-CN" altLang="en-US" dirty="0"/>
              <a:t>（</a:t>
            </a:r>
            <a:r>
              <a:rPr lang="en-US" altLang="zh-CN" dirty="0"/>
              <a:t>co-occurrence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F1489B-4AFA-481A-8461-81D579A0D2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458" y="1825625"/>
                <a:ext cx="11017189" cy="4351338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/>
                  <a:t>The co-occurrence matrix 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constructed by counting the co-occurrence of all vernacular keywords and poetry keywords in each poem with translation</a:t>
                </a:r>
              </a:p>
              <a:p>
                <a:endParaRPr lang="en-US" altLang="zh-CN" sz="2400" dirty="0"/>
              </a:p>
              <a:p>
                <a:r>
                  <a:rPr lang="en-US" altLang="zh-CN" sz="24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b</m:t>
                        </m:r>
                      </m:sup>
                    </m:sSup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en-US" altLang="zh-CN" sz="2400" dirty="0"/>
                  <a:t>If the vernacular keywords with index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 and the ancient poetry keywords with index j appear in a poem with translation at the same time, then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Normalize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add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bias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remove zero elements</a:t>
                </a:r>
                <a:r>
                  <a:rPr lang="zh-CN" altLang="en-US" sz="2400" dirty="0"/>
                  <a:t>）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F1489B-4AFA-481A-8461-81D579A0D2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458" y="1825625"/>
                <a:ext cx="11017189" cy="4351338"/>
              </a:xfrm>
              <a:blipFill>
                <a:blip r:embed="rId2"/>
                <a:stretch>
                  <a:fillRect l="-775" t="-1821" r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5C70A5-BE7D-4D9E-ADB1-70968513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3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588F8-3B56-4ABB-B231-FC835242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Obtaining poetry keywords</a:t>
            </a:r>
            <a:r>
              <a:rPr lang="zh-CN" altLang="en-US" dirty="0"/>
              <a:t>（</a:t>
            </a:r>
            <a:r>
              <a:rPr lang="en-US" altLang="zh-CN" dirty="0"/>
              <a:t>transformation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39191C-EF81-431E-998A-9A04E17B6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Align vernacular and poetry embeddings to same space</a:t>
                </a:r>
              </a:p>
              <a:p>
                <a:r>
                  <a:rPr lang="en-US" altLang="zh-CN" sz="2000" dirty="0"/>
                  <a:t>Consider we have a transformation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for a certain meaning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vernacular expression is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poetry expression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then</a:t>
                </a:r>
                <a:r>
                  <a:rPr lang="zh-CN" altLang="en-US" sz="2000" dirty="0"/>
                  <a:t>：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r>
                  <a:rPr lang="en-US" altLang="zh-CN" sz="2000" dirty="0"/>
                  <a:t>Call Baidu Translation API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 obtain some corresponding points</a:t>
                </a:r>
                <a:r>
                  <a:rPr lang="zh-CN" altLang="en-US" sz="2000" dirty="0"/>
                  <a:t>（“春天”→“春”）。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Denote our corresponding points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𝑧h</m:t>
                            </m:r>
                          </m:sup>
                        </m:s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,  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𝑤𝑦𝑤</m:t>
                            </m:r>
                          </m:sup>
                        </m:sSup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000" dirty="0"/>
                  <a:t>，</a:t>
                </a:r>
                <a:r>
                  <a:rPr lang="en-US" altLang="zh-CN" sz="2000" dirty="0"/>
                  <a:t>then our loss can be expressed as</a:t>
                </a:r>
                <a:r>
                  <a:rPr lang="zh-CN" altLang="zh-CN" sz="2000" dirty="0"/>
                  <a:t>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zh-CN" altLang="zh-CN" sz="14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 kern="0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 ,</m:t>
                          </m:r>
                          <m:sSub>
                            <m:sSubPr>
                              <m:ctrlPr>
                                <a:rPr lang="zh-CN" altLang="zh-CN" sz="1400" i="1" kern="0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14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1400" i="1" kern="0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zh-CN" sz="1400" i="1" kern="0">
                                      <a:solidFill>
                                        <a:srgbClr val="080808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 kern="0">
                                          <a:solidFill>
                                            <a:srgbClr val="080808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solidFill>
                                            <a:srgbClr val="080808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宋体" panose="02010600030101010101" pitchFamily="2" charset="-122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solidFill>
                                            <a:srgbClr val="080808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宋体" panose="02010600030101010101" pitchFamily="2" charset="-122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sz="1400" i="1" kern="0">
                                          <a:solidFill>
                                            <a:srgbClr val="080808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800" i="1">
                                          <a:solidFill>
                                            <a:srgbClr val="080808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宋体" panose="02010600030101010101" pitchFamily="2" charset="-122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solidFill>
                                            <a:srgbClr val="080808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宋体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800" i="1">
                                          <a:solidFill>
                                            <a:srgbClr val="080808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宋体" panose="02010600030101010101" pitchFamily="2" charset="-122"/>
                                        </a:rPr>
                                        <m:t>𝑧h</m:t>
                                      </m:r>
                                    </m:sup>
                                  </m:sSubSup>
                                  <m:r>
                                    <a:rPr lang="en-US" altLang="zh-CN" sz="1800" i="1">
                                      <a:solidFill>
                                        <a:srgbClr val="080808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400" i="1" kern="0">
                                          <a:solidFill>
                                            <a:srgbClr val="080808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solidFill>
                                            <a:srgbClr val="080808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宋体" panose="02010600030101010101" pitchFamily="2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solidFill>
                                            <a:srgbClr val="080808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宋体" panose="02010600030101010101" pitchFamily="2" charset="-122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solidFill>
                                        <a:srgbClr val="080808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zh-CN" sz="1400" i="1" kern="0">
                                          <a:solidFill>
                                            <a:srgbClr val="080808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800" i="1">
                                          <a:solidFill>
                                            <a:srgbClr val="080808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宋体" panose="02010600030101010101" pitchFamily="2" charset="-122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solidFill>
                                            <a:srgbClr val="080808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宋体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800" i="1">
                                          <a:solidFill>
                                            <a:srgbClr val="080808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宋体" panose="02010600030101010101" pitchFamily="2" charset="-122"/>
                                        </a:rPr>
                                        <m:t>𝑤𝑦𝑤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 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39191C-EF81-431E-998A-9A04E17B6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9D1878B-B4E2-4FFB-9C09-E75ADFDCE2C3}"/>
              </a:ext>
            </a:extLst>
          </p:cNvPr>
          <p:cNvSpPr txBox="1"/>
          <p:nvPr/>
        </p:nvSpPr>
        <p:spPr>
          <a:xfrm>
            <a:off x="9188388" y="2927899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“春”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522522D-9829-40F7-A8B4-EA1A7D7FE430}"/>
              </a:ext>
            </a:extLst>
          </p:cNvPr>
          <p:cNvCxnSpPr>
            <a:endCxn id="4" idx="1"/>
          </p:cNvCxnSpPr>
          <p:nvPr/>
        </p:nvCxnSpPr>
        <p:spPr>
          <a:xfrm flipV="1">
            <a:off x="8833282" y="3127954"/>
            <a:ext cx="355106" cy="35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B84F2D-3494-4DBE-B584-DD0CEF37B22D}"/>
              </a:ext>
            </a:extLst>
          </p:cNvPr>
          <p:cNvSpPr txBox="1"/>
          <p:nvPr/>
        </p:nvSpPr>
        <p:spPr>
          <a:xfrm>
            <a:off x="8744504" y="3019703"/>
            <a:ext cx="34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3A8D-7DE9-49F0-A105-F91BFE7D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1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F75D5-3DD7-4034-8A4F-27DFAD0D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Poetry Decoder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B7ADFF-1F49-46DB-9A01-8BB196199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348"/>
                <a:ext cx="10515600" cy="492152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Transformer-based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auto-regressive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model</a:t>
                </a:r>
              </a:p>
              <a:p>
                <a:r>
                  <a:rPr lang="en-US" altLang="zh-CN" sz="2000" dirty="0"/>
                  <a:t>Chinese character</a:t>
                </a:r>
                <a:r>
                  <a:rPr lang="zh-CN" altLang="en-US" sz="2000" dirty="0"/>
                  <a:t>→</a:t>
                </a:r>
                <a:r>
                  <a:rPr lang="en-US" altLang="zh-CN" sz="2000" dirty="0"/>
                  <a:t>token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r>
                  <a:rPr lang="en-US" altLang="zh-CN" sz="2000" dirty="0"/>
                  <a:t>The embedding labels we defined are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format and rhyme label C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intra-position label P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segment label S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r>
                  <a:rPr lang="en-US" altLang="zh-CN" sz="2000" dirty="0"/>
                  <a:t>Final embedding of a token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i="1" kern="0" smtClea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0</m:t>
                          </m:r>
                        </m:sup>
                      </m:sSubSup>
                      <m:r>
                        <a:rPr lang="en-US" altLang="zh-CN" sz="1800" i="1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zh-CN" altLang="zh-CN" sz="14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1400" i="1" kern="0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zh-CN" sz="1800" i="1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zh-CN" altLang="zh-CN" sz="14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1400" i="1" kern="0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zh-CN" sz="1800" i="1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zh-CN" altLang="zh-CN" sz="14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1400" i="1" kern="0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zh-CN" sz="1800" i="1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zh-CN" altLang="zh-CN" sz="14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1400" i="1" kern="0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zh-CN" sz="1800" i="1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zh-CN" altLang="zh-CN" sz="14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1400" i="1" kern="0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B7ADFF-1F49-46DB-9A01-8BB196199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348"/>
                <a:ext cx="10515600" cy="4921527"/>
              </a:xfrm>
              <a:blipFill>
                <a:blip r:embed="rId2"/>
                <a:stretch>
                  <a:fillRect l="-638" t="-1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7F198B-05CA-46B9-ACF5-C63EED3A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55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E192F-AB74-42E9-8FEC-E6E60C41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Poetry Decoder</a:t>
            </a:r>
            <a:r>
              <a:rPr lang="zh-CN" altLang="en-US" dirty="0"/>
              <a:t>（</a:t>
            </a:r>
            <a:r>
              <a:rPr lang="en-US" altLang="zh-CN" dirty="0"/>
              <a:t>embedding labels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25B32-B31E-44E0-A04C-AFED74B7D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Use poem from Li Bai </a:t>
                </a:r>
                <a:r>
                  <a:rPr lang="zh-CN" altLang="en-US" sz="2000" dirty="0"/>
                  <a:t>“玉阶生白露，夜久侵罗袜。却下水精帘，玲珑望秋月。” </a:t>
                </a:r>
                <a:r>
                  <a:rPr lang="en-US" altLang="zh-CN" sz="2000" dirty="0"/>
                  <a:t>as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example</a:t>
                </a:r>
              </a:p>
              <a:p>
                <a:r>
                  <a:rPr lang="en-US" altLang="zh-CN" sz="2000" dirty="0"/>
                  <a:t>At training stage, model input is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“</a:t>
                </a:r>
                <a:r>
                  <a:rPr lang="en-US" altLang="zh-CN" sz="2000" dirty="0"/>
                  <a:t>&lt;</a:t>
                </a:r>
                <a:r>
                  <a:rPr lang="en-US" altLang="zh-CN" sz="2000" dirty="0" err="1"/>
                  <a:t>bos</a:t>
                </a:r>
                <a:r>
                  <a:rPr lang="en-US" altLang="zh-CN" sz="2000" dirty="0"/>
                  <a:t>&gt;</a:t>
                </a:r>
                <a:r>
                  <a:rPr lang="zh-CN" altLang="en-US" sz="2000" dirty="0"/>
                  <a:t>玉阶生白露，夜久侵罗袜。</a:t>
                </a:r>
                <a:r>
                  <a:rPr lang="en-US" altLang="zh-CN" sz="2000" dirty="0"/>
                  <a:t>&lt;/s&gt;</a:t>
                </a:r>
                <a:r>
                  <a:rPr lang="zh-CN" altLang="en-US" sz="2000" dirty="0"/>
                  <a:t>却下水精帘，玲珑望秋月。</a:t>
                </a:r>
                <a:r>
                  <a:rPr lang="en-US" altLang="zh-CN" sz="2000" dirty="0"/>
                  <a:t>&lt;/s&gt;</a:t>
                </a:r>
                <a:r>
                  <a:rPr lang="zh-CN" altLang="en-US" sz="2000" dirty="0"/>
                  <a:t>”</a:t>
                </a:r>
                <a:endParaRPr lang="en-US" altLang="zh-CN" sz="2000" dirty="0"/>
              </a:p>
              <a:p>
                <a:r>
                  <a:rPr lang="en-US" altLang="zh-CN" sz="2000" dirty="0"/>
                  <a:t>Format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rhyme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label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</a:t>
                </a:r>
              </a:p>
              <a:p>
                <a:pPr marL="266700" marR="15875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kern="100" smtClean="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 </m:t>
                      </m:r>
                      <m:r>
                        <a:rPr lang="en-US" altLang="zh-CN" sz="1800" i="1" kern="100" smtClean="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r>
                        <a:rPr lang="en-US" altLang="zh-CN" sz="1800" i="1" kern="100" smtClean="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 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{ </m:t>
                          </m:r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0 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 &lt;</m:t>
                      </m:r>
                      <m:r>
                        <m:rPr>
                          <m:lit/>
                        </m:rP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/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&gt; ,                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0 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 &lt;</m:t>
                      </m:r>
                      <m:r>
                        <m:rPr>
                          <m:lit/>
                        </m:rP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 , &lt;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𝑒𝑜𝑠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 }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sz="2000" dirty="0"/>
                  <a:t>Intra-position label P</a:t>
                </a:r>
              </a:p>
              <a:p>
                <a:pPr marL="266700" marR="15875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1800" i="1" kern="100" smtClean="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 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{ </m:t>
                          </m:r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11 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9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8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7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6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5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 &lt;</m:t>
                      </m:r>
                      <m:r>
                        <m:rPr>
                          <m:lit/>
                        </m:rP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/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&gt; ,        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266700" marR="15875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                       </m:t>
                          </m:r>
                          <m:r>
                            <a:rPr lang="en-US" altLang="zh-CN" sz="1800" b="0" i="1" kern="100" smtClea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 </m:t>
                          </m:r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11 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9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8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7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6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5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 &lt;</m:t>
                      </m:r>
                      <m:r>
                        <m:rPr>
                          <m:lit/>
                        </m:rP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/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&gt; , &lt;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𝑒𝑜𝑠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&gt; }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sz="2000" dirty="0"/>
                  <a:t>Segment label S</a:t>
                </a:r>
              </a:p>
              <a:p>
                <a:pPr marL="266700" marR="15875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</m:t>
                      </m:r>
                      <m:r>
                        <a:rPr lang="en-US" altLang="zh-CN" sz="1800" i="1" kern="100" smtClean="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 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{ </m:t>
                          </m:r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0 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 &lt;</m:t>
                      </m:r>
                      <m:r>
                        <m:rPr>
                          <m:lit/>
                        </m:rP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/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&gt; ,                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266700" marR="15875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               </m:t>
                          </m:r>
                          <m:r>
                            <a:rPr lang="en-US" altLang="zh-CN" sz="1800" b="0" i="1" kern="100" smtClea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</m:t>
                          </m:r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1 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r>
                        <a:rPr lang="en-US" altLang="zh-CN" sz="1800" b="0" i="1" kern="100" smtClean="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kern="100" smtClea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 &lt;</m:t>
                      </m:r>
                      <m:r>
                        <m:rPr>
                          <m:lit/>
                        </m:rP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/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&gt; , &lt;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𝑒𝑜𝑠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&gt; }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25B32-B31E-44E0-A04C-AFED74B7D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5FCFB2-2C03-4E17-AE3C-333B5E92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00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E192F-AB74-42E9-8FEC-E6E60C41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25B32-B31E-44E0-A04C-AFED74B7D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    “</a:t>
                </a:r>
                <a:r>
                  <a:rPr lang="en-US" altLang="zh-CN" sz="2000" dirty="0"/>
                  <a:t>&lt;</a:t>
                </a:r>
                <a:r>
                  <a:rPr lang="en-US" altLang="zh-CN" sz="2000" dirty="0" err="1"/>
                  <a:t>bos</a:t>
                </a:r>
                <a:r>
                  <a:rPr lang="en-US" altLang="zh-CN" sz="2000" dirty="0"/>
                  <a:t>&gt;</a:t>
                </a:r>
                <a:r>
                  <a:rPr lang="zh-CN" altLang="en-US" sz="2000" dirty="0"/>
                  <a:t>床前明月光，疑是地上霜。</a:t>
                </a:r>
                <a:r>
                  <a:rPr lang="en-US" altLang="zh-CN" sz="2000" dirty="0"/>
                  <a:t>&lt;/s&gt;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举头望明月，低头思故乡。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&lt;/s&gt;</a:t>
                </a:r>
                <a:r>
                  <a:rPr lang="zh-CN" altLang="en-US" sz="2000" dirty="0"/>
                  <a:t>”</a:t>
                </a:r>
                <a:endParaRPr lang="en-US" altLang="zh-CN" sz="2000" dirty="0"/>
              </a:p>
              <a:p>
                <a:r>
                  <a:rPr lang="en-US" altLang="zh-CN" sz="2000" dirty="0"/>
                  <a:t>Format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rhyme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label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</a:t>
                </a:r>
              </a:p>
              <a:p>
                <a:pPr marL="266700" marR="15875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kern="100" smtClean="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 </m:t>
                      </m:r>
                      <m:r>
                        <a:rPr lang="en-US" altLang="zh-CN" sz="1800" i="1" kern="100" smtClean="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r>
                        <a:rPr lang="en-US" altLang="zh-CN" sz="1800" i="1" kern="100" smtClean="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={…, 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0 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, &lt;</m:t>
                      </m:r>
                      <m:r>
                        <m:rPr>
                          <m:lit/>
                        </m:rP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&gt;}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sz="2000" dirty="0"/>
                  <a:t>Intra-position label P</a:t>
                </a:r>
              </a:p>
              <a:p>
                <a:pPr marL="266700" marR="15875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1800" i="1" kern="100" smtClean="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 </m:t>
                      </m:r>
                      <m:sSub>
                        <m:sSubPr>
                          <m:ctrlPr>
                            <a:rPr lang="zh-CN" altLang="zh-CN" sz="1800" i="1" kern="100" smtClea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kern="100" smtClea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{…,</m:t>
                          </m:r>
                          <m:r>
                            <a:rPr lang="en-US" altLang="zh-CN" sz="1800" b="0" i="1" kern="100" smtClea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</m:t>
                          </m:r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11 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9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8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7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6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5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 &lt;</m:t>
                      </m:r>
                      <m:r>
                        <m:rPr>
                          <m:lit/>
                        </m:rP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/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&gt;}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sz="2000" dirty="0"/>
                  <a:t>Segment label S</a:t>
                </a:r>
              </a:p>
              <a:p>
                <a:pPr marL="266700" marR="1587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</m:t>
                      </m:r>
                      <m:r>
                        <a:rPr lang="en-US" altLang="zh-CN" sz="1800" i="1" kern="100" smtClean="0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kern="10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{…, </m:t>
                          </m:r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1 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, &lt;</m:t>
                      </m:r>
                      <m:r>
                        <m:rPr>
                          <m:lit/>
                        </m:rPr>
                        <a:rPr lang="en-US" altLang="zh-CN" sz="1800" i="1" kern="10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/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</m:t>
                      </m:r>
                      <m:r>
                        <a:rPr lang="en-US" altLang="zh-CN" sz="1800" i="1" kern="10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&gt;}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25B32-B31E-44E0-A04C-AFED74B7D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5FCFB2-2C03-4E17-AE3C-333B5E92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26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68607-DDBD-4053-80F7-0F1E01BB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Poetry Decoder </a:t>
            </a:r>
            <a:r>
              <a:rPr lang="zh-CN" altLang="en-US" dirty="0"/>
              <a:t>（</a:t>
            </a:r>
            <a:r>
              <a:rPr lang="en-US" altLang="zh-CN" dirty="0"/>
              <a:t>global dynamic attention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14886F-10CD-4CB1-BE12-642EAA1FD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We need to consider future format and rhyme information to better decoding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For future tokens, the word embedding is unknown, but the embeddings such as format and rhyme labels are known: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000" i="1" kern="0" smtClea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0</m:t>
                          </m:r>
                        </m:sup>
                      </m:sSubSup>
                      <m:r>
                        <a:rPr lang="en-US" altLang="zh-CN" sz="2000" i="1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2000" i="1" kern="0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i="1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zh-CN" altLang="zh-CN" sz="20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2000" i="1" kern="0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i="1">
                          <a:solidFill>
                            <a:srgbClr val="080808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zh-CN" altLang="zh-CN" sz="2000" i="1" kern="0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80808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2000" i="1" kern="0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8080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sz="2000" dirty="0"/>
                  <a:t>On the basis of self-attention mechanism, we add global dynamic attention: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                          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                       自注意力                                                    全局动态注意力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14886F-10CD-4CB1-BE12-642EAA1FD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8BBC75C-99A0-40A0-B478-27DA18F42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74" y="4288243"/>
            <a:ext cx="4474732" cy="14023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FF4ED3-3C99-42AC-8174-69229A54C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62" y="4124002"/>
            <a:ext cx="4245643" cy="15510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30C8F5D-1E35-4484-990A-B1FE35719DCA}"/>
              </a:ext>
            </a:extLst>
          </p:cNvPr>
          <p:cNvSpPr txBox="1"/>
          <p:nvPr/>
        </p:nvSpPr>
        <p:spPr>
          <a:xfrm>
            <a:off x="2494625" y="599229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Self-attention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EAE1C8-6AD6-4801-8A62-58EF0E4ACA4A}"/>
              </a:ext>
            </a:extLst>
          </p:cNvPr>
          <p:cNvSpPr txBox="1"/>
          <p:nvPr/>
        </p:nvSpPr>
        <p:spPr>
          <a:xfrm>
            <a:off x="6909918" y="5992297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Global dynamic attention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1D533-0587-4405-8565-F023BC39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0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07FA6-9914-4802-B6C8-308FDD37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Poetry Decoder </a:t>
            </a:r>
            <a:r>
              <a:rPr lang="zh-CN" altLang="en-US" dirty="0"/>
              <a:t>（</a:t>
            </a:r>
            <a:r>
              <a:rPr lang="en-US" altLang="zh-CN" dirty="0"/>
              <a:t>keyword input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C223DB-2701-4748-959C-03A959385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Inport keyword information in the global dynamic attention module. Because keywords, just like format and rhyme labels, are visible in the whole process of poetry generation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Append to the front of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separate by </a:t>
                </a:r>
                <a:r>
                  <a:rPr lang="en-US" altLang="zh-CN" sz="2000" dirty="0" err="1"/>
                  <a:t>seperator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C223DB-2701-4748-959C-03A959385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ABFB37-E576-461E-AF71-5A0FF8C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21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E0979-972D-4BC8-B381-B6FBBE978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Datasets</a:t>
            </a:r>
            <a:endParaRPr lang="zh-CN" altLang="en-US" sz="44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06D54F4-0949-4AFD-A061-1E453E6CE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91A767-13BC-4C83-B745-4AF64B5A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7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D0138-473C-4C61-A087-8E5448A6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8457A-7A8A-4AAC-A7CB-E2B673AC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 (BTP)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Datasets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AE9BED-9451-4918-91F2-27A324E8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51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15220-BFE3-489E-844D-1D9DE3F0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Poetry Datasets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BAAC1-578C-4A19-A8BF-6BEC224D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Gushiwen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pPr marL="0" indent="0">
              <a:buNone/>
            </a:pPr>
            <a:r>
              <a:rPr lang="en-US" altLang="zh-CN" sz="2000" dirty="0"/>
              <a:t>2178</a:t>
            </a:r>
            <a:r>
              <a:rPr lang="zh-CN" altLang="en-US" sz="2000" dirty="0"/>
              <a:t> </a:t>
            </a:r>
            <a:r>
              <a:rPr lang="en-US" altLang="zh-CN" sz="2000" dirty="0"/>
              <a:t>poems</a:t>
            </a:r>
            <a:r>
              <a:rPr lang="zh-CN" altLang="en-US" sz="2000" dirty="0"/>
              <a:t>，</a:t>
            </a:r>
            <a:r>
              <a:rPr lang="en-US" altLang="zh-CN" sz="2000" dirty="0"/>
              <a:t>1302</a:t>
            </a:r>
            <a:r>
              <a:rPr lang="zh-CN" altLang="en-US" sz="2000" dirty="0"/>
              <a:t> </a:t>
            </a:r>
            <a:r>
              <a:rPr lang="en-US" altLang="zh-CN" sz="2000" dirty="0"/>
              <a:t>has</a:t>
            </a:r>
            <a:r>
              <a:rPr lang="zh-CN" altLang="en-US" sz="2000" dirty="0"/>
              <a:t> </a:t>
            </a:r>
            <a:r>
              <a:rPr lang="en-US" altLang="zh-CN" sz="2000" dirty="0"/>
              <a:t>creative background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XiChuangZhu</a:t>
            </a:r>
            <a:r>
              <a:rPr lang="en-US" altLang="zh-CN" dirty="0"/>
              <a:t> Dataset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580936 poems with good format</a:t>
            </a:r>
          </a:p>
          <a:p>
            <a:pPr marL="0" indent="0">
              <a:buNone/>
            </a:pPr>
            <a:r>
              <a:rPr lang="en-US" altLang="zh-CN" sz="2000" dirty="0"/>
              <a:t>2614 with translation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A25A85-1391-42C3-9D89-2491C0054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89" y="3699930"/>
            <a:ext cx="9538011" cy="117390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2EA5F2-ADDD-4EF9-936A-E1E6FB47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0328-7B26-48BF-92AB-629784D1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Keywords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4A71C-075D-48B2-9BB9-E082BD47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CN" dirty="0"/>
              <a:t>Vocabulary</a:t>
            </a:r>
          </a:p>
          <a:p>
            <a:pPr marL="0" indent="0">
              <a:buNone/>
            </a:pPr>
            <a:r>
              <a:rPr lang="en-US" altLang="zh-CN" sz="2000" dirty="0"/>
              <a:t>Tokenize with </a:t>
            </a:r>
            <a:r>
              <a:rPr lang="en-US" altLang="zh-CN" sz="2000" dirty="0" err="1"/>
              <a:t>JieBa</a:t>
            </a:r>
            <a:r>
              <a:rPr lang="en-US" altLang="zh-CN" sz="2000" dirty="0"/>
              <a:t>, remove stop words</a:t>
            </a:r>
          </a:p>
          <a:p>
            <a:pPr marL="0" indent="0">
              <a:buNone/>
            </a:pPr>
            <a:r>
              <a:rPr lang="en-US" altLang="zh-CN" sz="2000" dirty="0"/>
              <a:t>29849</a:t>
            </a:r>
            <a:r>
              <a:rPr lang="zh-CN" altLang="en-US" sz="2000" dirty="0"/>
              <a:t> </a:t>
            </a:r>
            <a:r>
              <a:rPr lang="en-US" altLang="zh-CN" sz="2000" dirty="0"/>
              <a:t>poetry</a:t>
            </a:r>
            <a:r>
              <a:rPr lang="zh-CN" altLang="en-US" sz="2000" dirty="0"/>
              <a:t> </a:t>
            </a:r>
            <a:r>
              <a:rPr lang="en-US" altLang="zh-CN" sz="2000" dirty="0"/>
              <a:t>keywords</a:t>
            </a:r>
            <a:r>
              <a:rPr lang="zh-CN" altLang="en-US" sz="2000" dirty="0"/>
              <a:t>，</a:t>
            </a:r>
            <a:r>
              <a:rPr lang="en-US" altLang="zh-CN" sz="2000" dirty="0"/>
              <a:t>9498</a:t>
            </a:r>
            <a:r>
              <a:rPr lang="zh-CN" altLang="en-US" sz="2000" dirty="0"/>
              <a:t> </a:t>
            </a:r>
            <a:r>
              <a:rPr lang="en-US" altLang="zh-CN" sz="2000" dirty="0"/>
              <a:t>vernacular keywords</a:t>
            </a:r>
          </a:p>
          <a:p>
            <a:endParaRPr lang="en-US" altLang="zh-CN" dirty="0"/>
          </a:p>
          <a:p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</a:p>
          <a:p>
            <a:pPr marL="0" indent="0">
              <a:buNone/>
            </a:pPr>
            <a:r>
              <a:rPr lang="en-US" altLang="zh-CN" sz="2000" dirty="0" err="1"/>
              <a:t>TextRank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，</a:t>
            </a:r>
            <a:r>
              <a:rPr lang="en-US" altLang="zh-CN" sz="2000" dirty="0"/>
              <a:t>input keyword sequence</a:t>
            </a:r>
          </a:p>
          <a:p>
            <a:endParaRPr lang="en-US" altLang="zh-CN" dirty="0"/>
          </a:p>
          <a:p>
            <a:r>
              <a:rPr lang="en-US" altLang="zh-CN" dirty="0"/>
              <a:t>Word embedding</a:t>
            </a:r>
          </a:p>
          <a:p>
            <a:pPr marL="0" indent="0">
              <a:buNone/>
            </a:pPr>
            <a:r>
              <a:rPr lang="en-US" altLang="zh-CN" sz="2000" dirty="0"/>
              <a:t>Vernacular:</a:t>
            </a:r>
            <a:r>
              <a:rPr lang="zh-CN" altLang="en-US" sz="2000" dirty="0"/>
              <a:t> </a:t>
            </a:r>
            <a:r>
              <a:rPr lang="en-US" altLang="zh-CN" sz="2000" dirty="0"/>
              <a:t>pretrained</a:t>
            </a:r>
            <a:r>
              <a:rPr lang="zh-CN" altLang="en-US" sz="2000" dirty="0"/>
              <a:t> </a:t>
            </a:r>
            <a:r>
              <a:rPr lang="en-US" altLang="zh-CN" sz="2000" dirty="0"/>
              <a:t>glove vectors</a:t>
            </a:r>
          </a:p>
          <a:p>
            <a:pPr marL="0" indent="0">
              <a:buNone/>
            </a:pPr>
            <a:r>
              <a:rPr lang="en-US" altLang="zh-CN" sz="2000" dirty="0"/>
              <a:t>Poetry: train a glove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BB03FA-CAD4-4F44-9F96-369CB27A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87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16EA3-1C33-41FA-AD17-1864DBBE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Corresponding points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017FB-B527-4CA0-A99B-4D9C79E5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8491" cy="4351338"/>
          </a:xfrm>
        </p:spPr>
        <p:txBody>
          <a:bodyPr/>
          <a:lstStyle/>
          <a:p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Baidu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（</a:t>
            </a:r>
            <a:r>
              <a:rPr lang="en-US" altLang="zh-CN" dirty="0"/>
              <a:t>vernacular</a:t>
            </a:r>
            <a:r>
              <a:rPr lang="zh-CN" altLang="en-US" dirty="0"/>
              <a:t>→</a:t>
            </a:r>
            <a:r>
              <a:rPr lang="en-US" altLang="zh-CN" dirty="0" err="1"/>
              <a:t>wenyanwen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7036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63ED06-6180-41A8-950A-56D6D3E7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21" y="1690688"/>
            <a:ext cx="7241580" cy="207344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5C24C-6E3F-4F2B-87B8-F82B8253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240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E0979-972D-4BC8-B381-B6FBBE978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Experimental</a:t>
            </a:r>
            <a:r>
              <a:rPr lang="zh-CN" altLang="en-US" sz="4400" dirty="0"/>
              <a:t> </a:t>
            </a:r>
            <a:r>
              <a:rPr lang="en-US" altLang="zh-CN" sz="4400" dirty="0"/>
              <a:t>Results</a:t>
            </a:r>
            <a:endParaRPr lang="zh-CN" altLang="en-US" sz="44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06D54F4-0949-4AFD-A061-1E453E6CE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BCCDEE-3CBC-45C1-BEBA-2DF49087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24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5F379-32B5-4CCE-88F7-6181D839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Vernacular keywords</a:t>
            </a:r>
            <a:r>
              <a:rPr lang="zh-CN" altLang="en-US" dirty="0"/>
              <a:t>→</a:t>
            </a:r>
            <a:r>
              <a:rPr lang="en-US" altLang="zh-CN" dirty="0"/>
              <a:t>poetry keywords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B4C53-7C2D-462C-91A7-2E259B1D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j-lt"/>
              </a:rPr>
              <a:t>Modern expression of common images in ancient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j-lt"/>
              </a:rPr>
              <a:t>oems</a:t>
            </a:r>
            <a:endParaRPr lang="zh-CN" altLang="en-US" sz="2400" dirty="0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5DF42A-6BE5-458F-AD13-83342158A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6" y="2429905"/>
            <a:ext cx="7539308" cy="406297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C7384-F184-4648-A2C9-F88D4031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467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5F379-32B5-4CCE-88F7-6181D839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Vernacular keywords</a:t>
            </a:r>
            <a:r>
              <a:rPr lang="zh-CN" altLang="en-US" dirty="0"/>
              <a:t>→</a:t>
            </a:r>
            <a:r>
              <a:rPr lang="en-US" altLang="zh-CN" dirty="0"/>
              <a:t>poetry keywords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B4C53-7C2D-462C-91A7-2E259B1D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23377" cy="54718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Images that are not common in ancient poetry but common in modern expression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D7B87A-35C5-477F-B8AF-9D32979D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81" y="2372813"/>
            <a:ext cx="8217438" cy="390180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3A9FCD-AFA7-4350-B705-18725DAF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77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5F379-32B5-4CCE-88F7-6181D839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Vernacular keywords</a:t>
            </a:r>
            <a:r>
              <a:rPr lang="zh-CN" altLang="en-US" dirty="0"/>
              <a:t>→</a:t>
            </a:r>
            <a:r>
              <a:rPr lang="en-US" altLang="zh-CN" dirty="0"/>
              <a:t>poetry keywords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B4C53-7C2D-462C-91A7-2E259B1D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910" cy="53982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Images that are not common in ancient poetry but common in modern expression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50F310-DFDC-4BA6-9BB4-F9F27F545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67" y="2365446"/>
            <a:ext cx="7235866" cy="412742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1AE611-5920-47BE-8D00-D71DD677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88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5F379-32B5-4CCE-88F7-6181D839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Vernacular keywords</a:t>
            </a:r>
            <a:r>
              <a:rPr lang="zh-CN" altLang="en-US" dirty="0"/>
              <a:t>→</a:t>
            </a:r>
            <a:r>
              <a:rPr lang="en-US" altLang="zh-CN" dirty="0"/>
              <a:t>poetry keywords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B4C53-7C2D-462C-91A7-2E259B1D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6146" cy="539821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Famous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place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D9284C-965F-4B70-A2D1-4903CFA6A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02" y="2500383"/>
            <a:ext cx="8814795" cy="373807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2EB8CB-30CF-4074-BF94-E6935EE7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03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CCE94-24C3-4770-A010-37C27B0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Conditioned Poetry Generation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9F072-FBC3-461B-ADD1-09596583C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</a:rPr>
              <a:t>Can we reduce perplexity and maintain(or improve) diversity by combining the background and rhyme of poetry creation at the same time?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D0922A-727E-4FE0-8224-34E0C3E51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47" y="2548341"/>
            <a:ext cx="7872505" cy="354262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0CDFB-F198-47CA-9EE4-479EE898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23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69B29-22C2-426D-B0D6-59C81D52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Conditioned Poetry Generation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A0033-5236-4B72-B1A3-8CF3BA702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24612"/>
          </a:xfrm>
        </p:spPr>
        <p:txBody>
          <a:bodyPr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A</a:t>
            </a:r>
            <a:r>
              <a:rPr lang="en-US" altLang="zh-CN" sz="2000" b="0" i="0" dirty="0">
                <a:solidFill>
                  <a:srgbClr val="000000"/>
                </a:solidFill>
                <a:effectLst/>
              </a:rPr>
              <a:t>fter combining the background information, will it reduce the performance of the decoder in format and rhyme?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FF5C1F-D99B-4BE8-B5F9-DB2E8F27F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42" y="2727218"/>
            <a:ext cx="9513716" cy="254611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784F76-4D3B-481F-B4AB-40ECB63C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1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E0979-972D-4BC8-B381-B6FBBE978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Background</a:t>
            </a:r>
            <a:endParaRPr lang="zh-CN" altLang="en-US" sz="44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06D54F4-0949-4AFD-A061-1E453E6CE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E9DC6C-962D-43F8-BBAC-69A728A7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07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ADFD0-7D8A-4DBD-BAFE-2EEE58C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C47BD-6A81-4F26-8E09-1D1C4C89C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3043"/>
            <a:ext cx="10515600" cy="2773008"/>
          </a:xfrm>
        </p:spPr>
        <p:txBody>
          <a:bodyPr>
            <a:norm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</a:rPr>
              <a:t>Input both the creation background and rhyme, evaluate the four aspects of the generated poetry: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b="0" i="0" dirty="0">
                <a:solidFill>
                  <a:srgbClr val="000000"/>
                </a:solidFill>
                <a:effectLst/>
              </a:rPr>
              <a:t> Content: is the content empty, broad, and obscure 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b="0" i="0" dirty="0">
                <a:solidFill>
                  <a:srgbClr val="000000"/>
                </a:solidFill>
                <a:effectLst/>
              </a:rPr>
              <a:t> Fluency: the fluency of poetry generation 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b="0" i="0" dirty="0">
                <a:solidFill>
                  <a:srgbClr val="000000"/>
                </a:solidFill>
                <a:effectLst/>
              </a:rPr>
              <a:t> Relevance: whether it conforms to the connotation expressed by the user's input   	creation background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</a:t>
            </a:r>
            <a:r>
              <a:rPr lang="en-US" altLang="zh-CN" sz="2000" b="0" i="0" dirty="0">
                <a:solidFill>
                  <a:srgbClr val="000000"/>
                </a:solidFill>
                <a:effectLst/>
              </a:rPr>
              <a:t>  rhyme: whether the generated poetry rhymes and is it catchy to read?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CE3EC5-65EC-46C0-A502-94D6ABA10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78" y="4088406"/>
            <a:ext cx="9855443" cy="225912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B29113-0F29-4195-9457-CF0D086E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386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A899E-C053-4E5D-A836-5DE6C09B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05B3E-4FF8-4E90-B3F2-85798BEC5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2064"/>
          </a:xfrm>
        </p:spPr>
        <p:txBody>
          <a:bodyPr/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</a:rPr>
              <a:t>The words with the highest similarity are not necessarily the best in poem writing</a:t>
            </a:r>
          </a:p>
          <a:p>
            <a:r>
              <a:rPr lang="en-US" altLang="zh-CN" sz="2000" dirty="0"/>
              <a:t>Possibly corresponding points</a:t>
            </a:r>
            <a:r>
              <a:rPr lang="zh-CN" altLang="en-US" sz="2000" dirty="0"/>
              <a:t>（“享受”→“食”、“吃饭”→“食”）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55CBB0-80FE-4B02-9D23-9096E9E9E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06" y="2842626"/>
            <a:ext cx="8787987" cy="330959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B5355A-115C-414D-A528-15969234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6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B2DC3-0D10-4E48-BB41-52336C9F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results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51D5DB-21F3-4D57-83D2-0910B2B13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61" y="1849991"/>
            <a:ext cx="8307878" cy="3485489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2C7595-0408-4A0B-9606-D814FBF9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50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DE9F6-049A-4AC2-863D-D38F0ED9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3DE69E-92FF-4EDF-8E91-DE8B6E015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763" y="1690688"/>
            <a:ext cx="7550474" cy="4627032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DDC7BC-FE14-4A12-B9A4-852D2EAB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957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E0979-972D-4BC8-B381-B6FBBE978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Conclusion</a:t>
            </a:r>
            <a:endParaRPr lang="zh-CN" altLang="en-US" sz="44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06D54F4-0949-4AFD-A061-1E453E6CE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37EF6C-89FF-4CD7-98F8-F0D8E6B8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45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1692A-97F8-410C-9F8C-D6AAF84B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AAA75-5669-4605-9A65-5A7145065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667260" cy="5317725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/>
              <a:t>Task</a:t>
            </a:r>
          </a:p>
          <a:p>
            <a:pPr marL="0" indent="0"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Poetry output not only conform to the given format and rhyme label, but also express people’s own experience, mood, or writing motivation</a:t>
            </a:r>
            <a:endParaRPr lang="en-US" altLang="zh-CN" sz="2000" dirty="0"/>
          </a:p>
          <a:p>
            <a:r>
              <a:rPr lang="en-US" altLang="zh-CN" sz="2000" dirty="0"/>
              <a:t>Datasets</a:t>
            </a:r>
          </a:p>
          <a:p>
            <a:pPr marL="0" indent="0">
              <a:buNone/>
            </a:pPr>
            <a:r>
              <a:rPr lang="en-US" altLang="zh-CN" sz="2000" dirty="0" err="1"/>
              <a:t>XiChuangZhu</a:t>
            </a:r>
            <a:r>
              <a:rPr lang="en-US" altLang="zh-CN" sz="2000" dirty="0"/>
              <a:t> Dataset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Gushiwen</a:t>
            </a:r>
            <a:r>
              <a:rPr lang="en-US" altLang="zh-CN" sz="2000" dirty="0"/>
              <a:t> Dataset</a:t>
            </a:r>
          </a:p>
          <a:p>
            <a:r>
              <a:rPr lang="en-US" altLang="zh-CN" sz="2000" dirty="0"/>
              <a:t>Approach</a:t>
            </a:r>
          </a:p>
          <a:p>
            <a:pPr marL="0" indent="0">
              <a:buNone/>
            </a:pPr>
            <a:r>
              <a:rPr lang="en-US" altLang="zh-CN" sz="2000" dirty="0"/>
              <a:t>Three-step BTP</a:t>
            </a:r>
          </a:p>
          <a:p>
            <a:r>
              <a:rPr lang="en-US" altLang="zh-CN" sz="2000" dirty="0"/>
              <a:t>Results</a:t>
            </a:r>
          </a:p>
          <a:p>
            <a:pPr marL="0" indent="0">
              <a:buNone/>
            </a:pPr>
            <a:r>
              <a:rPr lang="en-US" altLang="zh-CN" sz="2000" b="0" i="0" dirty="0">
                <a:solidFill>
                  <a:srgbClr val="000000"/>
                </a:solidFill>
                <a:effectLst/>
              </a:rPr>
              <a:t>Combining conditions effectively, reducing perplexity and maintaining diversity. </a:t>
            </a:r>
          </a:p>
          <a:p>
            <a:pPr marL="0" indent="0">
              <a:buNone/>
            </a:pPr>
            <a:r>
              <a:rPr lang="en-US" altLang="zh-CN" sz="2000" b="0" i="0" dirty="0">
                <a:solidFill>
                  <a:srgbClr val="000000"/>
                </a:solidFill>
                <a:effectLst/>
              </a:rPr>
              <a:t>In the comparison of the same task, the content and fluency are slightly improved, and the music beauty is greatly improved.</a:t>
            </a:r>
            <a:endParaRPr lang="en-US" altLang="zh-CN" sz="2000" dirty="0"/>
          </a:p>
          <a:p>
            <a:r>
              <a:rPr lang="en-US" altLang="zh-CN" sz="2000" dirty="0"/>
              <a:t>Future work</a:t>
            </a:r>
          </a:p>
          <a:p>
            <a:pPr marL="0" indent="0">
              <a:buNone/>
            </a:pPr>
            <a:r>
              <a:rPr lang="en-US" altLang="zh-CN" sz="2000" dirty="0"/>
              <a:t>Vernacular kw set</a:t>
            </a:r>
            <a:r>
              <a:rPr lang="zh-CN" altLang="en-US" sz="2000" dirty="0"/>
              <a:t>→</a:t>
            </a:r>
            <a:r>
              <a:rPr lang="en-US" altLang="zh-CN" sz="2000" dirty="0"/>
              <a:t>poetry kw set</a:t>
            </a:r>
          </a:p>
          <a:p>
            <a:pPr marL="0" indent="0">
              <a:buNone/>
            </a:pPr>
            <a:r>
              <a:rPr lang="en-US" altLang="zh-CN" sz="2000" dirty="0"/>
              <a:t>modeling of emotional tone</a:t>
            </a:r>
          </a:p>
          <a:p>
            <a:pPr marL="0" indent="0">
              <a:buNone/>
            </a:pPr>
            <a:r>
              <a:rPr lang="en-US" altLang="zh-CN" sz="2000" dirty="0"/>
              <a:t>addition to vernacular vocabulary</a:t>
            </a:r>
            <a:r>
              <a:rPr lang="zh-CN" altLang="en-US" sz="2000" dirty="0"/>
              <a:t>，</a:t>
            </a:r>
            <a:r>
              <a:rPr lang="en-US" altLang="zh-CN" sz="2000" dirty="0"/>
              <a:t>combined with social network language words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7C09F6-4855-4027-ADDB-37914D43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275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E0979-972D-4BC8-B381-B6FBBE978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Thank you </a:t>
            </a:r>
            <a:r>
              <a:rPr lang="en-US" altLang="zh-CN" sz="4400"/>
              <a:t>for listening</a:t>
            </a:r>
            <a:endParaRPr lang="zh-CN" altLang="en-US" sz="44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06D54F4-0949-4AFD-A061-1E453E6CE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6B2CF5-F48A-4233-9E09-0423A335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77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27464-4073-459B-AEF3-001D5064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Chinese poetry</a:t>
            </a:r>
            <a:r>
              <a:rPr lang="zh-CN" altLang="en-US" dirty="0"/>
              <a:t> </a:t>
            </a:r>
            <a:r>
              <a:rPr lang="en-US" altLang="zh-CN" dirty="0"/>
              <a:t>writing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E12B5-9CBA-49E0-BF85-149F751D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《蕙风词话》</a:t>
            </a:r>
            <a:r>
              <a:rPr lang="zh-CN" altLang="en-US" sz="2000" dirty="0"/>
              <a:t>：</a:t>
            </a:r>
            <a:r>
              <a:rPr lang="zh-CN" altLang="zh-CN" sz="2000" dirty="0"/>
              <a:t>“吾观风雨，吾览江山，常觉风雨江山之外，别有动吾心者”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Emotional</a:t>
            </a:r>
            <a:r>
              <a:rPr lang="zh-CN" altLang="en-US" sz="2000" dirty="0"/>
              <a:t> </a:t>
            </a:r>
            <a:r>
              <a:rPr lang="en-US" altLang="zh-CN" sz="2000" dirty="0"/>
              <a:t>Feeling + Format/Rhyme</a:t>
            </a:r>
            <a:r>
              <a:rPr lang="zh-CN" altLang="en-US" sz="2000" dirty="0"/>
              <a:t>→</a:t>
            </a:r>
            <a:r>
              <a:rPr lang="en-US" altLang="zh-CN" sz="2000" dirty="0"/>
              <a:t>Poetry</a:t>
            </a:r>
            <a:endParaRPr lang="zh-CN" altLang="en-US" sz="20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BE5FD5B-6938-44EC-AAB6-64048D2B7C3F}"/>
              </a:ext>
            </a:extLst>
          </p:cNvPr>
          <p:cNvGrpSpPr/>
          <p:nvPr/>
        </p:nvGrpSpPr>
        <p:grpSpPr>
          <a:xfrm>
            <a:off x="1065321" y="3338003"/>
            <a:ext cx="10061358" cy="2672178"/>
            <a:chOff x="1020932" y="3355759"/>
            <a:chExt cx="10061358" cy="267217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596B304-42B0-4D1D-B450-C093413B7A53}"/>
                </a:ext>
              </a:extLst>
            </p:cNvPr>
            <p:cNvSpPr/>
            <p:nvPr/>
          </p:nvSpPr>
          <p:spPr>
            <a:xfrm>
              <a:off x="2849732" y="5406501"/>
              <a:ext cx="5840054" cy="6214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360FC8-CEE9-4C44-B0CF-444822810562}"/>
                </a:ext>
              </a:extLst>
            </p:cNvPr>
            <p:cNvSpPr/>
            <p:nvPr/>
          </p:nvSpPr>
          <p:spPr>
            <a:xfrm>
              <a:off x="6906827" y="3355759"/>
              <a:ext cx="4175463" cy="14293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DA75999-7F97-49B2-A897-FCE2AF4203FA}"/>
                </a:ext>
              </a:extLst>
            </p:cNvPr>
            <p:cNvSpPr/>
            <p:nvPr/>
          </p:nvSpPr>
          <p:spPr>
            <a:xfrm>
              <a:off x="1020932" y="3355759"/>
              <a:ext cx="5450889" cy="1429305"/>
            </a:xfrm>
            <a:prstGeom prst="rect">
              <a:avLst/>
            </a:prstGeom>
            <a:solidFill>
              <a:srgbClr val="FDDF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BF5C552-5D0A-4207-9D6B-5CB70C4FC64D}"/>
                </a:ext>
              </a:extLst>
            </p:cNvPr>
            <p:cNvSpPr txBox="1"/>
            <p:nvPr/>
          </p:nvSpPr>
          <p:spPr>
            <a:xfrm>
              <a:off x="1109709" y="3604334"/>
              <a:ext cx="5362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333333"/>
                  </a:solidFill>
                  <a:latin typeface="arial" panose="020B0604020202020204" pitchFamily="34" charset="0"/>
                </a:rPr>
                <a:t>Background </a:t>
              </a:r>
              <a:r>
                <a:rPr lang="en-US" altLang="zh-CN" b="1" dirty="0">
                  <a:solidFill>
                    <a:srgbClr val="333333"/>
                  </a:solidFill>
                  <a:latin typeface="arial" panose="020B0604020202020204" pitchFamily="34" charset="0"/>
                </a:rPr>
                <a:t>B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：</a:t>
              </a:r>
              <a:endPara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endParaRPr>
            </a:p>
            <a:p>
              <a:r>
                <a:rPr lang="en-US" altLang="zh-CN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        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九月十五日的扬州旅舍，在一个月明星稀的夜晚，诗人抬望天空一轮皓月，思乡之情油然而生。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C7B6727-A062-42A8-B621-30879CA0BDBA}"/>
                </a:ext>
              </a:extLst>
            </p:cNvPr>
            <p:cNvSpPr txBox="1"/>
            <p:nvPr/>
          </p:nvSpPr>
          <p:spPr>
            <a:xfrm>
              <a:off x="7004481" y="3595456"/>
              <a:ext cx="39328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Format and Rhyme Label Sequence </a:t>
              </a:r>
              <a:r>
                <a:rPr lang="en-US" altLang="zh-CN" b="1" dirty="0"/>
                <a:t>C</a:t>
              </a:r>
              <a:r>
                <a:rPr lang="zh-CN" altLang="en-US" dirty="0"/>
                <a:t>：</a:t>
              </a:r>
              <a:endParaRPr lang="en-US" altLang="zh-CN" dirty="0"/>
            </a:p>
            <a:p>
              <a:r>
                <a:rPr lang="zh-CN" altLang="en-US" dirty="0"/>
                <a:t>（</a:t>
              </a:r>
              <a:r>
                <a:rPr lang="en-US" altLang="zh-CN" dirty="0"/>
                <a:t>how long is each sentence</a:t>
              </a:r>
              <a:r>
                <a:rPr lang="zh-CN" altLang="en-US" dirty="0"/>
                <a:t>，</a:t>
              </a:r>
              <a:r>
                <a:rPr lang="en-US" altLang="zh-CN" dirty="0"/>
                <a:t>rhyme class, </a:t>
              </a:r>
              <a:r>
                <a:rPr lang="en-US" altLang="zh-CN" dirty="0" err="1"/>
                <a:t>etc</a:t>
              </a:r>
              <a:r>
                <a:rPr lang="zh-CN" altLang="en-US" dirty="0"/>
                <a:t>）</a:t>
              </a:r>
              <a:endParaRPr lang="en-US" altLang="zh-CN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69D86F8-FC2A-423D-A08E-C57CC7570236}"/>
                </a:ext>
              </a:extLst>
            </p:cNvPr>
            <p:cNvSpPr txBox="1"/>
            <p:nvPr/>
          </p:nvSpPr>
          <p:spPr>
            <a:xfrm>
              <a:off x="2965142" y="5548543"/>
              <a:ext cx="5724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床前明月光，疑是地上霜。举头望明月，低头思故乡。</a:t>
              </a:r>
            </a:p>
          </p:txBody>
        </p:sp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954938F5-40FA-4906-AC84-98EE585199BE}"/>
                </a:ext>
              </a:extLst>
            </p:cNvPr>
            <p:cNvSpPr/>
            <p:nvPr/>
          </p:nvSpPr>
          <p:spPr>
            <a:xfrm>
              <a:off x="4110361" y="4864963"/>
              <a:ext cx="337352" cy="461639"/>
            </a:xfrm>
            <a:prstGeom prst="downArrow">
              <a:avLst/>
            </a:prstGeom>
            <a:solidFill>
              <a:srgbClr val="FDDF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B99038D5-FE36-4B53-A329-E8BEC487E8DD}"/>
                </a:ext>
              </a:extLst>
            </p:cNvPr>
            <p:cNvSpPr/>
            <p:nvPr/>
          </p:nvSpPr>
          <p:spPr>
            <a:xfrm>
              <a:off x="7575613" y="4834800"/>
              <a:ext cx="337352" cy="46163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421E96-F716-424E-A404-F7CC0BDE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37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7436B-6DD0-478B-9D5C-25F17CB6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87F25-CFF6-47BF-9B79-E8529E558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Traditional Machine Poetry Writing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000"/>
              <a:t>Template-based methods</a:t>
            </a:r>
            <a:r>
              <a:rPr lang="zh-CN" altLang="en-US" sz="2000"/>
              <a:t>、</a:t>
            </a:r>
            <a:r>
              <a:rPr lang="en-US" altLang="zh-CN" sz="2000" dirty="0"/>
              <a:t>Statistical machine learning methods</a:t>
            </a:r>
            <a:r>
              <a:rPr lang="zh-CN" altLang="en-US" sz="2000" dirty="0"/>
              <a:t>（</a:t>
            </a:r>
            <a:r>
              <a:rPr lang="en-US" altLang="zh-CN" sz="2000" dirty="0"/>
              <a:t>genetic algorithms</a:t>
            </a:r>
            <a:r>
              <a:rPr lang="zh-CN" altLang="en-US" sz="2000" dirty="0"/>
              <a:t>、</a:t>
            </a:r>
            <a:r>
              <a:rPr lang="en-US" altLang="zh-CN" sz="2000" dirty="0"/>
              <a:t>statistical machine translation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dirty="0"/>
              <a:t>Neural Network-Based Poetry Writing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Enhance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fluency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rhyme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poetry</a:t>
            </a:r>
          </a:p>
          <a:p>
            <a:pPr marL="0" indent="0">
              <a:buNone/>
            </a:pPr>
            <a:r>
              <a:rPr lang="en-US" altLang="zh-CN" sz="2000" dirty="0"/>
              <a:t>	RNN</a:t>
            </a:r>
            <a:r>
              <a:rPr lang="zh-CN" altLang="en-US" sz="2000" dirty="0"/>
              <a:t>、</a:t>
            </a:r>
            <a:r>
              <a:rPr lang="en-US" altLang="zh-CN" sz="2000" dirty="0"/>
              <a:t>Polish</a:t>
            </a:r>
            <a:r>
              <a:rPr lang="zh-CN" altLang="en-US" sz="2000" dirty="0"/>
              <a:t> </a:t>
            </a:r>
            <a:r>
              <a:rPr lang="en-US" altLang="zh-CN" sz="2000" dirty="0"/>
              <a:t>models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 Disentangling different styles (types) of poetry corresponding to the different distribution of hidden variables</a:t>
            </a:r>
          </a:p>
          <a:p>
            <a:pPr marL="0" indent="0">
              <a:buNone/>
            </a:pPr>
            <a:r>
              <a:rPr lang="en-US" altLang="zh-CN" sz="2000" dirty="0"/>
              <a:t>	often use VAE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Conditioned poetry generation</a:t>
            </a:r>
          </a:p>
          <a:p>
            <a:pPr marL="0" indent="0">
              <a:buNone/>
            </a:pPr>
            <a:r>
              <a:rPr lang="en-US" altLang="zh-CN" sz="2000" dirty="0"/>
              <a:t>	WM</a:t>
            </a:r>
            <a:r>
              <a:rPr lang="zh-CN" altLang="en-US" sz="2000" dirty="0"/>
              <a:t>（</a:t>
            </a:r>
            <a:r>
              <a:rPr lang="en-US" altLang="zh-CN" sz="2000" dirty="0"/>
              <a:t>keyword + format + rhyme</a:t>
            </a:r>
            <a:r>
              <a:rPr lang="zh-CN" altLang="en-US" sz="2000" dirty="0"/>
              <a:t> </a:t>
            </a:r>
            <a:r>
              <a:rPr lang="en-US" altLang="zh-CN" sz="2000" dirty="0"/>
              <a:t>class</a:t>
            </a:r>
            <a:r>
              <a:rPr lang="zh-CN" altLang="en-US" sz="2000" dirty="0"/>
              <a:t>），</a:t>
            </a:r>
            <a:r>
              <a:rPr lang="en-US" altLang="zh-CN" sz="2000" dirty="0"/>
              <a:t>Transformer-based</a:t>
            </a:r>
            <a:r>
              <a:rPr lang="zh-CN" altLang="en-US" sz="2000" dirty="0"/>
              <a:t>（</a:t>
            </a:r>
            <a:r>
              <a:rPr lang="en-US" altLang="zh-CN" sz="2000" dirty="0"/>
              <a:t>topic + format</a:t>
            </a:r>
            <a:r>
              <a:rPr lang="zh-CN" altLang="en-US" sz="2000" dirty="0"/>
              <a:t>），</a:t>
            </a:r>
            <a:r>
              <a:rPr lang="en-US" altLang="zh-CN" sz="2000" dirty="0"/>
              <a:t>	Transformer-based</a:t>
            </a:r>
            <a:r>
              <a:rPr lang="zh-CN" altLang="en-US" sz="2000" dirty="0"/>
              <a:t>（</a:t>
            </a:r>
            <a:r>
              <a:rPr lang="en-US" altLang="zh-CN" sz="2000" dirty="0"/>
              <a:t>format and rhyme label sequence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B83A05-41BC-4D8A-B819-01912C4B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65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A3AE9-4F02-480C-803E-41438A0C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8AC2A-1B23-4945-A8E1-E80697D4A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3353"/>
          </a:xfrm>
        </p:spPr>
        <p:txBody>
          <a:bodyPr/>
          <a:lstStyle/>
          <a:p>
            <a:r>
              <a:rPr lang="en-US" altLang="zh-CN" sz="2000" dirty="0"/>
              <a:t>To let modern people express their motivation in beautiful poems</a:t>
            </a:r>
          </a:p>
          <a:p>
            <a:r>
              <a:rPr lang="en-US" altLang="zh-CN" sz="2000" dirty="0"/>
              <a:t>This kind of motivation can be: the latest experience, the present mood, the vision of the future, and even the life experience</a:t>
            </a:r>
            <a:endParaRPr lang="zh-CN" altLang="en-US" sz="20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8BAC7E3-835F-4A82-A70B-9B327A849533}"/>
              </a:ext>
            </a:extLst>
          </p:cNvPr>
          <p:cNvGrpSpPr/>
          <p:nvPr/>
        </p:nvGrpSpPr>
        <p:grpSpPr>
          <a:xfrm>
            <a:off x="1065321" y="3338003"/>
            <a:ext cx="10061358" cy="2672178"/>
            <a:chOff x="1020932" y="3355759"/>
            <a:chExt cx="10061358" cy="267217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F24F4DF-2D61-466D-87AD-58E6157FF78E}"/>
                </a:ext>
              </a:extLst>
            </p:cNvPr>
            <p:cNvSpPr/>
            <p:nvPr/>
          </p:nvSpPr>
          <p:spPr>
            <a:xfrm>
              <a:off x="2849732" y="5406501"/>
              <a:ext cx="5840054" cy="6214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957282-6639-414B-8F6B-8C976F5456AA}"/>
                </a:ext>
              </a:extLst>
            </p:cNvPr>
            <p:cNvSpPr/>
            <p:nvPr/>
          </p:nvSpPr>
          <p:spPr>
            <a:xfrm>
              <a:off x="6906827" y="3355759"/>
              <a:ext cx="4175463" cy="14293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3E9F1B5-D65A-4FE0-821D-FC01921393B1}"/>
                </a:ext>
              </a:extLst>
            </p:cNvPr>
            <p:cNvSpPr/>
            <p:nvPr/>
          </p:nvSpPr>
          <p:spPr>
            <a:xfrm>
              <a:off x="1020932" y="3355759"/>
              <a:ext cx="5450889" cy="1429305"/>
            </a:xfrm>
            <a:prstGeom prst="rect">
              <a:avLst/>
            </a:prstGeom>
            <a:solidFill>
              <a:srgbClr val="FDDF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7B1D1FE-1823-4E19-870C-28DE1E73FD79}"/>
                </a:ext>
              </a:extLst>
            </p:cNvPr>
            <p:cNvSpPr txBox="1"/>
            <p:nvPr/>
          </p:nvSpPr>
          <p:spPr>
            <a:xfrm>
              <a:off x="1109709" y="3604334"/>
              <a:ext cx="5362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333333"/>
                  </a:solidFill>
                  <a:latin typeface="arial" panose="020B0604020202020204" pitchFamily="34" charset="0"/>
                </a:rPr>
                <a:t>Background </a:t>
              </a:r>
              <a:r>
                <a:rPr lang="en-US" altLang="zh-CN" b="1" dirty="0">
                  <a:solidFill>
                    <a:srgbClr val="333333"/>
                  </a:solidFill>
                  <a:latin typeface="arial" panose="020B0604020202020204" pitchFamily="34" charset="0"/>
                </a:rPr>
                <a:t>B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：</a:t>
              </a:r>
              <a:endPara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endParaRPr>
            </a:p>
            <a:p>
              <a:r>
                <a:rPr lang="en-US" altLang="zh-CN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        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九月十五日的扬州旅舍，在一个月明星稀的夜晚，诗人抬望天空一轮皓月，思乡之情油然而生。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DA5850B-E4EC-41B3-9E90-F4E556A404BA}"/>
                </a:ext>
              </a:extLst>
            </p:cNvPr>
            <p:cNvSpPr txBox="1"/>
            <p:nvPr/>
          </p:nvSpPr>
          <p:spPr>
            <a:xfrm>
              <a:off x="7004481" y="3595456"/>
              <a:ext cx="39328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Format and Rhyme Label Sequence </a:t>
              </a:r>
              <a:r>
                <a:rPr lang="en-US" altLang="zh-CN" b="1" dirty="0"/>
                <a:t>C</a:t>
              </a:r>
              <a:r>
                <a:rPr lang="zh-CN" altLang="en-US" dirty="0"/>
                <a:t>：</a:t>
              </a:r>
              <a:endParaRPr lang="en-US" altLang="zh-CN" dirty="0"/>
            </a:p>
            <a:p>
              <a:r>
                <a:rPr lang="zh-CN" altLang="en-US" dirty="0"/>
                <a:t>（</a:t>
              </a:r>
              <a:r>
                <a:rPr lang="en-US" altLang="zh-CN" dirty="0"/>
                <a:t>how long is each sentence</a:t>
              </a:r>
              <a:r>
                <a:rPr lang="zh-CN" altLang="en-US" dirty="0"/>
                <a:t>，</a:t>
              </a:r>
              <a:r>
                <a:rPr lang="en-US" altLang="zh-CN" dirty="0"/>
                <a:t>rhyme class, </a:t>
              </a:r>
              <a:r>
                <a:rPr lang="en-US" altLang="zh-CN" dirty="0" err="1"/>
                <a:t>etc</a:t>
              </a:r>
              <a:r>
                <a:rPr lang="zh-CN" altLang="en-US" dirty="0"/>
                <a:t>）</a:t>
              </a:r>
              <a:endParaRPr lang="en-US" altLang="zh-CN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0EF3DBB-228D-498A-A2A2-4DD0EA37B80A}"/>
                </a:ext>
              </a:extLst>
            </p:cNvPr>
            <p:cNvSpPr txBox="1"/>
            <p:nvPr/>
          </p:nvSpPr>
          <p:spPr>
            <a:xfrm>
              <a:off x="2965142" y="5548543"/>
              <a:ext cx="5724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床前明月光，疑是地上霜。举头望明月，低头思故乡。</a:t>
              </a:r>
            </a:p>
          </p:txBody>
        </p: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D3EC30C4-7A70-4060-AB23-D560D7F6FF94}"/>
                </a:ext>
              </a:extLst>
            </p:cNvPr>
            <p:cNvSpPr/>
            <p:nvPr/>
          </p:nvSpPr>
          <p:spPr>
            <a:xfrm>
              <a:off x="4110361" y="4864963"/>
              <a:ext cx="337352" cy="461639"/>
            </a:xfrm>
            <a:prstGeom prst="downArrow">
              <a:avLst/>
            </a:prstGeom>
            <a:solidFill>
              <a:srgbClr val="FDDF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13FC6267-031F-4B5E-B89A-D6CC77EB1B14}"/>
                </a:ext>
              </a:extLst>
            </p:cNvPr>
            <p:cNvSpPr/>
            <p:nvPr/>
          </p:nvSpPr>
          <p:spPr>
            <a:xfrm>
              <a:off x="7575613" y="4834800"/>
              <a:ext cx="337352" cy="46163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8C592A1C-B069-4A28-9DCD-A25C018AEB71}"/>
              </a:ext>
            </a:extLst>
          </p:cNvPr>
          <p:cNvSpPr txBox="1"/>
          <p:nvPr/>
        </p:nvSpPr>
        <p:spPr>
          <a:xfrm>
            <a:off x="9711778" y="551479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Challenge?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4131DD95-4816-419A-8ED4-10E40619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4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A3AE9-4F02-480C-803E-41438A0C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8AC2A-1B23-4945-A8E1-E80697D4A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3353"/>
          </a:xfrm>
        </p:spPr>
        <p:txBody>
          <a:bodyPr/>
          <a:lstStyle/>
          <a:p>
            <a:r>
              <a:rPr lang="en-US" altLang="zh-CN" sz="2000" dirty="0"/>
              <a:t>Difference between modern and ancient poetry expressions</a:t>
            </a:r>
          </a:p>
          <a:p>
            <a:r>
              <a:rPr lang="en-US" altLang="zh-CN" sz="2000" dirty="0"/>
              <a:t>Very few background or translation train data</a:t>
            </a:r>
          </a:p>
          <a:p>
            <a:endParaRPr lang="en-US" altLang="zh-CN" sz="20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8BAC7E3-835F-4A82-A70B-9B327A849533}"/>
              </a:ext>
            </a:extLst>
          </p:cNvPr>
          <p:cNvGrpSpPr/>
          <p:nvPr/>
        </p:nvGrpSpPr>
        <p:grpSpPr>
          <a:xfrm>
            <a:off x="1065321" y="3338003"/>
            <a:ext cx="10061358" cy="2672178"/>
            <a:chOff x="1020932" y="3355759"/>
            <a:chExt cx="10061358" cy="267217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F24F4DF-2D61-466D-87AD-58E6157FF78E}"/>
                </a:ext>
              </a:extLst>
            </p:cNvPr>
            <p:cNvSpPr/>
            <p:nvPr/>
          </p:nvSpPr>
          <p:spPr>
            <a:xfrm>
              <a:off x="2849732" y="5406501"/>
              <a:ext cx="5840054" cy="6214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957282-6639-414B-8F6B-8C976F5456AA}"/>
                </a:ext>
              </a:extLst>
            </p:cNvPr>
            <p:cNvSpPr/>
            <p:nvPr/>
          </p:nvSpPr>
          <p:spPr>
            <a:xfrm>
              <a:off x="6906827" y="3355759"/>
              <a:ext cx="4175463" cy="14293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3E9F1B5-D65A-4FE0-821D-FC01921393B1}"/>
                </a:ext>
              </a:extLst>
            </p:cNvPr>
            <p:cNvSpPr/>
            <p:nvPr/>
          </p:nvSpPr>
          <p:spPr>
            <a:xfrm>
              <a:off x="1020932" y="3355759"/>
              <a:ext cx="5450889" cy="1429305"/>
            </a:xfrm>
            <a:prstGeom prst="rect">
              <a:avLst/>
            </a:prstGeom>
            <a:solidFill>
              <a:srgbClr val="FDDF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7B1D1FE-1823-4E19-870C-28DE1E73FD79}"/>
                </a:ext>
              </a:extLst>
            </p:cNvPr>
            <p:cNvSpPr txBox="1"/>
            <p:nvPr/>
          </p:nvSpPr>
          <p:spPr>
            <a:xfrm>
              <a:off x="1109709" y="3604334"/>
              <a:ext cx="5362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333333"/>
                  </a:solidFill>
                  <a:latin typeface="arial" panose="020B0604020202020204" pitchFamily="34" charset="0"/>
                </a:rPr>
                <a:t>Background </a:t>
              </a:r>
              <a:r>
                <a:rPr lang="en-US" altLang="zh-CN" b="1" dirty="0">
                  <a:solidFill>
                    <a:srgbClr val="333333"/>
                  </a:solidFill>
                  <a:latin typeface="arial" panose="020B0604020202020204" pitchFamily="34" charset="0"/>
                </a:rPr>
                <a:t>B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：</a:t>
              </a:r>
              <a:endPara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endParaRPr>
            </a:p>
            <a:p>
              <a:r>
                <a:rPr lang="en-US" altLang="zh-CN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        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九月十五日的扬州旅舍，在一个月明星稀的夜晚，诗人抬望天空一轮皓月，思乡之情油然而生。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DA5850B-E4EC-41B3-9E90-F4E556A404BA}"/>
                </a:ext>
              </a:extLst>
            </p:cNvPr>
            <p:cNvSpPr txBox="1"/>
            <p:nvPr/>
          </p:nvSpPr>
          <p:spPr>
            <a:xfrm>
              <a:off x="7004481" y="3595456"/>
              <a:ext cx="39328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Format and Rhyme Label Sequence </a:t>
              </a:r>
              <a:r>
                <a:rPr lang="en-US" altLang="zh-CN" b="1" dirty="0"/>
                <a:t>C</a:t>
              </a:r>
              <a:r>
                <a:rPr lang="zh-CN" altLang="en-US" dirty="0"/>
                <a:t>：</a:t>
              </a:r>
              <a:endParaRPr lang="en-US" altLang="zh-CN" dirty="0"/>
            </a:p>
            <a:p>
              <a:r>
                <a:rPr lang="zh-CN" altLang="en-US" dirty="0"/>
                <a:t>（</a:t>
              </a:r>
              <a:r>
                <a:rPr lang="en-US" altLang="zh-CN" dirty="0"/>
                <a:t>how long is each sentence</a:t>
              </a:r>
              <a:r>
                <a:rPr lang="zh-CN" altLang="en-US" dirty="0"/>
                <a:t>，</a:t>
              </a:r>
              <a:r>
                <a:rPr lang="en-US" altLang="zh-CN" dirty="0"/>
                <a:t>rhyme class, </a:t>
              </a:r>
              <a:r>
                <a:rPr lang="en-US" altLang="zh-CN" dirty="0" err="1"/>
                <a:t>etc</a:t>
              </a:r>
              <a:r>
                <a:rPr lang="zh-CN" altLang="en-US" dirty="0"/>
                <a:t>）</a:t>
              </a:r>
              <a:endParaRPr lang="en-US" altLang="zh-CN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0EF3DBB-228D-498A-A2A2-4DD0EA37B80A}"/>
                </a:ext>
              </a:extLst>
            </p:cNvPr>
            <p:cNvSpPr txBox="1"/>
            <p:nvPr/>
          </p:nvSpPr>
          <p:spPr>
            <a:xfrm>
              <a:off x="2965142" y="5548543"/>
              <a:ext cx="5724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床前明月光，疑是地上霜。举头望明月，低头思故乡。</a:t>
              </a:r>
            </a:p>
          </p:txBody>
        </p: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D3EC30C4-7A70-4060-AB23-D560D7F6FF94}"/>
                </a:ext>
              </a:extLst>
            </p:cNvPr>
            <p:cNvSpPr/>
            <p:nvPr/>
          </p:nvSpPr>
          <p:spPr>
            <a:xfrm>
              <a:off x="4110361" y="4864963"/>
              <a:ext cx="337352" cy="461639"/>
            </a:xfrm>
            <a:prstGeom prst="downArrow">
              <a:avLst/>
            </a:prstGeom>
            <a:solidFill>
              <a:srgbClr val="FDDF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13FC6267-031F-4B5E-B89A-D6CC77EB1B14}"/>
                </a:ext>
              </a:extLst>
            </p:cNvPr>
            <p:cNvSpPr/>
            <p:nvPr/>
          </p:nvSpPr>
          <p:spPr>
            <a:xfrm>
              <a:off x="7575613" y="4834800"/>
              <a:ext cx="337352" cy="46163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6AB47-BDA4-48CF-BF48-765EC839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1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E0979-972D-4BC8-B381-B6FBBE978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Our Model</a:t>
            </a:r>
            <a:endParaRPr lang="zh-CN" altLang="en-US" sz="44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06D54F4-0949-4AFD-A061-1E453E6CE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C6B40D-F6D8-45F4-8B5D-306F0D52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9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9AC2B-E7EB-4EE7-AD5D-47C479A5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8806" cy="1325563"/>
          </a:xfrm>
        </p:spPr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869A6-56D3-4781-9133-1EFCDA7C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4" y="1825625"/>
            <a:ext cx="5477522" cy="4351338"/>
          </a:xfrm>
        </p:spPr>
        <p:txBody>
          <a:bodyPr/>
          <a:lstStyle/>
          <a:p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propose BTP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（</a:t>
            </a:r>
            <a:r>
              <a:rPr lang="en-US" altLang="zh-CN" sz="2000" dirty="0"/>
              <a:t>Background To Poetry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Three steps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Obtain vernacular keywords 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 find the corresponding poetry keywords 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According to the obtained poetry    	keywords and metrical label, 	generates ancient poems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FF8321-2E70-46F3-9E49-BB4B38FA5F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66" y="1482571"/>
            <a:ext cx="6652334" cy="44308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E353EBA-73AA-4F75-8E98-C5E9D2B0DDC0}"/>
              </a:ext>
            </a:extLst>
          </p:cNvPr>
          <p:cNvSpPr txBox="1"/>
          <p:nvPr/>
        </p:nvSpPr>
        <p:spPr>
          <a:xfrm>
            <a:off x="9022387" y="470178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Vernacular  </a:t>
            </a:r>
            <a:r>
              <a:rPr lang="zh-CN" altLang="en-US" sz="2000" dirty="0"/>
              <a:t>白话文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463FA-2B34-4CF5-BEBB-A619C96F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F99-63FB-491E-BAE7-BF1DCA0703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0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1688</Words>
  <Application>Microsoft Office PowerPoint</Application>
  <PresentationFormat>宽屏</PresentationFormat>
  <Paragraphs>234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等线</vt:lpstr>
      <vt:lpstr>等线 Light</vt:lpstr>
      <vt:lpstr>Arial</vt:lpstr>
      <vt:lpstr>Arial</vt:lpstr>
      <vt:lpstr>Cambria Math</vt:lpstr>
      <vt:lpstr>Times New Roman</vt:lpstr>
      <vt:lpstr>Office 主题​​</vt:lpstr>
      <vt:lpstr>Conditioned Chinese Poetry Generation</vt:lpstr>
      <vt:lpstr>Table of Contents</vt:lpstr>
      <vt:lpstr>Background</vt:lpstr>
      <vt:lpstr>Chinese poetry writing</vt:lpstr>
      <vt:lpstr>Related Works</vt:lpstr>
      <vt:lpstr>Our task</vt:lpstr>
      <vt:lpstr>Challenge</vt:lpstr>
      <vt:lpstr>Our Model</vt:lpstr>
      <vt:lpstr>Overview</vt:lpstr>
      <vt:lpstr>Obtaining vernacular keywords</vt:lpstr>
      <vt:lpstr>Obtaining poetry keywords</vt:lpstr>
      <vt:lpstr>Obtaining poetry keywords（co-occurrence）</vt:lpstr>
      <vt:lpstr>Obtaining poetry keywords（transformation）</vt:lpstr>
      <vt:lpstr>Poetry Decoder</vt:lpstr>
      <vt:lpstr>Poetry Decoder（embedding labels）</vt:lpstr>
      <vt:lpstr>Quiz</vt:lpstr>
      <vt:lpstr>Poetry Decoder （global dynamic attention）</vt:lpstr>
      <vt:lpstr>Poetry Decoder （keyword input）</vt:lpstr>
      <vt:lpstr>Datasets</vt:lpstr>
      <vt:lpstr>Poetry Datasets</vt:lpstr>
      <vt:lpstr>Keywords</vt:lpstr>
      <vt:lpstr>Corresponding points</vt:lpstr>
      <vt:lpstr>Experimental Results</vt:lpstr>
      <vt:lpstr>Vernacular keywords→poetry keywords</vt:lpstr>
      <vt:lpstr>Vernacular keywords→poetry keywords</vt:lpstr>
      <vt:lpstr>Vernacular keywords→poetry keywords</vt:lpstr>
      <vt:lpstr>Vernacular keywords→poetry keywords</vt:lpstr>
      <vt:lpstr>Conditioned Poetry Generation</vt:lpstr>
      <vt:lpstr>Conditioned Poetry Generation</vt:lpstr>
      <vt:lpstr>Human evaluation</vt:lpstr>
      <vt:lpstr>Human evaluation</vt:lpstr>
      <vt:lpstr>More results</vt:lpstr>
      <vt:lpstr>More results</vt:lpstr>
      <vt:lpstr>Conclusion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基于条件控制的中文诗歌生成</dc:title>
  <dc:creator>陈 浩平</dc:creator>
  <cp:lastModifiedBy>陈 浩平</cp:lastModifiedBy>
  <cp:revision>123</cp:revision>
  <dcterms:created xsi:type="dcterms:W3CDTF">2021-05-30T07:51:32Z</dcterms:created>
  <dcterms:modified xsi:type="dcterms:W3CDTF">2021-06-02T07:11:21Z</dcterms:modified>
</cp:coreProperties>
</file>