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256" r:id="rId2"/>
    <p:sldId id="257" r:id="rId3"/>
    <p:sldId id="260" r:id="rId4"/>
    <p:sldId id="265" r:id="rId5"/>
    <p:sldId id="266" r:id="rId6"/>
    <p:sldId id="261" r:id="rId7"/>
    <p:sldId id="267" r:id="rId8"/>
    <p:sldId id="262" r:id="rId9"/>
    <p:sldId id="268" r:id="rId10"/>
    <p:sldId id="263" r:id="rId11"/>
    <p:sldId id="269" r:id="rId12"/>
    <p:sldId id="274" r:id="rId13"/>
    <p:sldId id="271" r:id="rId14"/>
    <p:sldId id="275" r:id="rId15"/>
    <p:sldId id="272" r:id="rId16"/>
    <p:sldId id="273" r:id="rId17"/>
    <p:sldId id="264" r:id="rId18"/>
    <p:sldId id="279" r:id="rId19"/>
    <p:sldId id="280" r:id="rId20"/>
    <p:sldId id="281" r:id="rId21"/>
    <p:sldId id="291" r:id="rId22"/>
    <p:sldId id="276" r:id="rId23"/>
    <p:sldId id="282" r:id="rId24"/>
    <p:sldId id="283" r:id="rId25"/>
    <p:sldId id="277" r:id="rId26"/>
    <p:sldId id="258" r:id="rId27"/>
    <p:sldId id="285" r:id="rId28"/>
    <p:sldId id="259" r:id="rId29"/>
    <p:sldId id="293" r:id="rId30"/>
    <p:sldId id="298" r:id="rId31"/>
    <p:sldId id="294" r:id="rId32"/>
    <p:sldId id="295" r:id="rId33"/>
    <p:sldId id="296" r:id="rId34"/>
    <p:sldId id="301" r:id="rId35"/>
    <p:sldId id="286" r:id="rId36"/>
    <p:sldId id="299" r:id="rId37"/>
    <p:sldId id="300" r:id="rId38"/>
    <p:sldId id="292" r:id="rId39"/>
    <p:sldId id="29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6B49-FF38-4C18-9C7B-8B5B19F8EEB7}" type="datetimeFigureOut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88F9-2A4B-4E14-AE6D-60F2774713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A88F9-2A4B-4E14-AE6D-60F27747131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464-87B8-474C-ABED-6A8A3A2047DF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9741-43FB-4A2C-A617-88E524EEEA16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6016-28BE-463F-97DC-E877584998B3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46CD-BF94-4853-9CAE-22A0DA9222F4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C213-3509-4140-937B-61D8C47A5E79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7FBB-56C9-4C9B-83B0-78427952CEE1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60E8-6D88-4267-930D-C192A0539828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DB45-85CA-443F-A285-397681993BEE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8AA8-ED5C-4F0A-A86E-381721987D2D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41A-317D-423F-BB34-FA8C7595F6F5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030-B150-4AA4-8484-4F1DC92FAACA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2237-777A-443B-BCEE-1C2FB0EAC36B}" type="datetime1">
              <a:rPr lang="zh-CN" altLang="en-US" smtClean="0"/>
              <a:pPr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44F1-29B5-4C40-A06A-B60BB41F81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Coreference Resolution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Zhao </a:t>
            </a:r>
            <a:r>
              <a:rPr lang="en-US" altLang="zh-CN" dirty="0" err="1" smtClean="0"/>
              <a:t>Yilong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History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Applications</a:t>
            </a:r>
          </a:p>
          <a:p>
            <a:r>
              <a:rPr lang="en-US" altLang="zh-CN" dirty="0" smtClean="0"/>
              <a:t>Three Milestones for Supervised Learning</a:t>
            </a:r>
          </a:p>
          <a:p>
            <a:pPr lvl="1"/>
            <a:r>
              <a:rPr lang="en-US" altLang="zh-CN" dirty="0" smtClean="0"/>
              <a:t>Mention-Pair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Entity-Mention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Mention-Ranking Model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State-of-the-Art Methods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Mention-Pair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Enumerate over all possible NP pairs in the document and label them as training examples</a:t>
            </a:r>
          </a:p>
          <a:p>
            <a:r>
              <a:rPr lang="en-US" altLang="zh-CN" dirty="0" smtClean="0"/>
              <a:t>2. Use an appropriate learning algorithm to learn a classification model for NP pairs</a:t>
            </a:r>
          </a:p>
          <a:p>
            <a:r>
              <a:rPr lang="en-US" altLang="zh-CN" dirty="0" smtClean="0"/>
              <a:t>3. Use an clustering algorithm to merge the coreferent pairs into clusters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Mention-Pair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Barack Obama </a:t>
            </a:r>
            <a:r>
              <a:rPr lang="en-US" altLang="zh-CN" dirty="0" smtClean="0">
                <a:solidFill>
                  <a:srgbClr val="000000"/>
                </a:solidFill>
              </a:rPr>
              <a:t>nominated </a:t>
            </a:r>
            <a:r>
              <a:rPr lang="en-US" altLang="zh-CN" dirty="0" smtClean="0">
                <a:solidFill>
                  <a:srgbClr val="CC0000"/>
                </a:solidFill>
              </a:rPr>
              <a:t>Hillary Rodham Clinton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as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CC0000"/>
                </a:solidFill>
              </a:rPr>
              <a:t>secretary of state</a:t>
            </a:r>
            <a:r>
              <a:rPr lang="en-US" altLang="zh-CN" dirty="0" smtClean="0">
                <a:solidFill>
                  <a:srgbClr val="000000"/>
                </a:solidFill>
              </a:rPr>
              <a:t> on Monday.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</a:t>
            </a:r>
            <a:r>
              <a:rPr lang="en-US" altLang="zh-CN" dirty="0" smtClean="0">
                <a:solidFill>
                  <a:srgbClr val="000000"/>
                </a:solidFill>
              </a:rPr>
              <a:t> chose </a:t>
            </a:r>
            <a:r>
              <a:rPr lang="en-US" altLang="zh-CN" dirty="0" smtClean="0">
                <a:solidFill>
                  <a:srgbClr val="CC0000"/>
                </a:solidFill>
              </a:rPr>
              <a:t>Clinton</a:t>
            </a:r>
            <a:r>
              <a:rPr lang="en-US" altLang="zh-CN" dirty="0" smtClean="0">
                <a:solidFill>
                  <a:srgbClr val="000000"/>
                </a:solidFill>
              </a:rPr>
              <a:t> because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had foreign affair experience as a former </a:t>
            </a:r>
            <a:r>
              <a:rPr lang="en-US" altLang="zh-CN" dirty="0" smtClean="0">
                <a:solidFill>
                  <a:srgbClr val="CC0000"/>
                </a:solidFill>
              </a:rPr>
              <a:t>First Lady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sz="2800" dirty="0" smtClean="0"/>
          </a:p>
          <a:p>
            <a:r>
              <a:rPr lang="en-US" altLang="zh-CN" dirty="0" smtClean="0"/>
              <a:t>Training Examples</a:t>
            </a:r>
          </a:p>
          <a:p>
            <a:pPr lvl="1"/>
            <a:r>
              <a:rPr lang="en-US" altLang="zh-CN" dirty="0" smtClean="0"/>
              <a:t>Positive Examples</a:t>
            </a:r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blue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blue</a:t>
            </a:r>
            <a:r>
              <a:rPr lang="en-US" altLang="zh-CN" dirty="0" smtClean="0"/>
              <a:t>) (</a:t>
            </a:r>
            <a:r>
              <a:rPr lang="en-US" altLang="zh-CN" dirty="0" smtClean="0">
                <a:solidFill>
                  <a:srgbClr val="C00000"/>
                </a:solidFill>
              </a:rPr>
              <a:t>red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</a:rPr>
              <a:t>red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Negative Examples</a:t>
            </a:r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blue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</a:rPr>
              <a:t>red</a:t>
            </a:r>
            <a:r>
              <a:rPr lang="en-US" altLang="zh-CN" dirty="0" smtClean="0"/>
              <a:t>) (</a:t>
            </a:r>
            <a:r>
              <a:rPr lang="en-US" altLang="zh-CN" dirty="0" smtClean="0">
                <a:solidFill>
                  <a:srgbClr val="C00000"/>
                </a:solidFill>
              </a:rPr>
              <a:t>red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blue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Mention-Pair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Possible Features in the Classification Model</a:t>
            </a:r>
          </a:p>
          <a:p>
            <a:pPr lvl="1"/>
            <a:r>
              <a:rPr lang="en-US" altLang="zh-CN" dirty="0" smtClean="0"/>
              <a:t>String-Matching Features</a:t>
            </a:r>
          </a:p>
          <a:p>
            <a:pPr lvl="2"/>
            <a:r>
              <a:rPr lang="en-US" altLang="zh-CN" dirty="0" smtClean="0"/>
              <a:t>Exact/Substring matching</a:t>
            </a:r>
          </a:p>
          <a:p>
            <a:pPr lvl="3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0000"/>
                </a:solidFill>
              </a:rPr>
              <a:t>Hillary Rodham Clinton, Clinton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Prefix/Suffix matching</a:t>
            </a:r>
          </a:p>
          <a:p>
            <a:pPr lvl="2"/>
            <a:r>
              <a:rPr lang="en-US" altLang="zh-CN" dirty="0" smtClean="0"/>
              <a:t>Head noun matching</a:t>
            </a:r>
          </a:p>
          <a:p>
            <a:pPr lvl="1"/>
            <a:r>
              <a:rPr lang="en-US" altLang="zh-CN" dirty="0" smtClean="0"/>
              <a:t>POS-Tags</a:t>
            </a:r>
          </a:p>
          <a:p>
            <a:pPr lvl="1"/>
            <a:r>
              <a:rPr lang="en-US" altLang="zh-CN" dirty="0" smtClean="0"/>
              <a:t>Semantic Class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Mention-Pair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Possible Features in the Classification Model</a:t>
            </a:r>
          </a:p>
          <a:p>
            <a:pPr lvl="1"/>
            <a:r>
              <a:rPr lang="en-US" altLang="zh-CN" dirty="0" smtClean="0"/>
              <a:t>Agreement Features</a:t>
            </a:r>
          </a:p>
          <a:p>
            <a:pPr lvl="2"/>
            <a:r>
              <a:rPr lang="en-US" altLang="zh-CN" dirty="0" smtClean="0"/>
              <a:t>Gender agreement</a:t>
            </a:r>
          </a:p>
          <a:p>
            <a:pPr lvl="3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0000"/>
                </a:solidFill>
              </a:rPr>
              <a:t>First Lady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Number agreement</a:t>
            </a:r>
          </a:p>
          <a:p>
            <a:pPr lvl="1"/>
            <a:r>
              <a:rPr lang="en-US" altLang="zh-CN" dirty="0" smtClean="0"/>
              <a:t>Distance</a:t>
            </a:r>
          </a:p>
          <a:p>
            <a:pPr lvl="2"/>
            <a:r>
              <a:rPr lang="en-US" altLang="zh-CN" dirty="0" smtClean="0"/>
              <a:t>Closer NPs tend to be </a:t>
            </a:r>
            <a:r>
              <a:rPr lang="en-US" altLang="zh-CN" dirty="0" smtClean="0"/>
              <a:t>coreferent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Mention-Pair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Merge Coreferent Pairs into Clusters</a:t>
            </a:r>
          </a:p>
          <a:p>
            <a:pPr lvl="1"/>
            <a:r>
              <a:rPr lang="en-US" altLang="zh-CN" dirty="0" smtClean="0"/>
              <a:t>A Straightforward Approach</a:t>
            </a:r>
          </a:p>
          <a:p>
            <a:pPr lvl="2"/>
            <a:r>
              <a:rPr lang="en-US" altLang="zh-CN" dirty="0" smtClean="0"/>
              <a:t>Closest-First Clustering</a:t>
            </a:r>
          </a:p>
          <a:p>
            <a:pPr lvl="3"/>
            <a:r>
              <a:rPr lang="en-US" altLang="zh-CN" dirty="0" smtClean="0"/>
              <a:t>Pick the closest antecedent </a:t>
            </a:r>
          </a:p>
          <a:p>
            <a:pPr lvl="2"/>
            <a:r>
              <a:rPr lang="en-US" altLang="zh-CN" dirty="0" smtClean="0"/>
              <a:t>Best-First Clustering</a:t>
            </a:r>
          </a:p>
          <a:p>
            <a:pPr lvl="3"/>
            <a:r>
              <a:rPr lang="en-US" altLang="zh-CN" dirty="0" smtClean="0"/>
              <a:t>Pick the best antecedent</a:t>
            </a:r>
          </a:p>
          <a:p>
            <a:pPr lvl="1"/>
            <a:r>
              <a:rPr lang="en-US" altLang="zh-CN" dirty="0" smtClean="0"/>
              <a:t>Train another clustering model</a:t>
            </a:r>
          </a:p>
          <a:p>
            <a:pPr lvl="2"/>
            <a:r>
              <a:rPr lang="en-US" altLang="zh-CN" dirty="0" smtClean="0"/>
              <a:t>Bad idea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Mention-Pair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Weakness</a:t>
            </a:r>
          </a:p>
          <a:p>
            <a:pPr lvl="1"/>
            <a:r>
              <a:rPr lang="en-US" altLang="zh-CN" dirty="0" smtClean="0"/>
              <a:t>Unbalanced training data</a:t>
            </a:r>
          </a:p>
          <a:p>
            <a:pPr lvl="2"/>
            <a:r>
              <a:rPr lang="en-US" altLang="zh-CN" dirty="0" smtClean="0"/>
              <a:t>Given N NPs, we generate N^2 training examples, most of which are negative examples</a:t>
            </a:r>
          </a:p>
          <a:p>
            <a:pPr lvl="1"/>
            <a:r>
              <a:rPr lang="en-US" altLang="zh-CN" dirty="0" smtClean="0"/>
              <a:t>Modeling based on pairs is inherently a bad choice</a:t>
            </a:r>
          </a:p>
          <a:p>
            <a:pPr lvl="2"/>
            <a:r>
              <a:rPr lang="en-US" altLang="zh-CN" dirty="0" smtClean="0"/>
              <a:t>Classification process treat NP pairs independently</a:t>
            </a:r>
          </a:p>
          <a:p>
            <a:pPr lvl="3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Mr. Clinton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Clinton</a:t>
            </a:r>
            <a:r>
              <a:rPr lang="en-US" altLang="zh-CN" dirty="0" smtClean="0"/>
              <a:t>) (</a:t>
            </a:r>
            <a:r>
              <a:rPr lang="en-US" altLang="zh-CN" dirty="0" smtClean="0">
                <a:solidFill>
                  <a:srgbClr val="CC0000"/>
                </a:solidFill>
              </a:rPr>
              <a:t>Clinton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/>
              <a:t>) (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Mr. Clinton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Limited Expressiveness</a:t>
            </a:r>
          </a:p>
          <a:p>
            <a:pPr lvl="3"/>
            <a:r>
              <a:rPr lang="en-US" altLang="zh-CN" dirty="0" smtClean="0"/>
              <a:t>Most features limited to individual NPs themselves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History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Applications</a:t>
            </a:r>
          </a:p>
          <a:p>
            <a:r>
              <a:rPr lang="en-US" altLang="zh-CN" dirty="0" smtClean="0"/>
              <a:t>Three Milestones for Supervised Learning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Mention-Pair Model</a:t>
            </a:r>
          </a:p>
          <a:p>
            <a:pPr lvl="1"/>
            <a:r>
              <a:rPr lang="en-US" altLang="zh-CN" dirty="0" smtClean="0"/>
              <a:t>Entity-Mention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Mention-Ranking Model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State-of-the-Art Methods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Entity-Mention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Instead of focusing on “pairs”,  we focus on entity(cluster), possibly partially formed ones</a:t>
            </a:r>
          </a:p>
          <a:p>
            <a:pPr lvl="1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Barack Obama </a:t>
            </a:r>
            <a:r>
              <a:rPr lang="en-US" altLang="zh-CN" dirty="0" smtClean="0">
                <a:solidFill>
                  <a:srgbClr val="000000"/>
                </a:solidFill>
              </a:rPr>
              <a:t>nominated </a:t>
            </a:r>
            <a:r>
              <a:rPr lang="en-US" altLang="zh-CN" dirty="0" smtClean="0">
                <a:solidFill>
                  <a:srgbClr val="CC0000"/>
                </a:solidFill>
              </a:rPr>
              <a:t>Hillary Rodham Clinton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as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CC0000"/>
                </a:solidFill>
              </a:rPr>
              <a:t>secretary of state</a:t>
            </a:r>
            <a:r>
              <a:rPr lang="en-US" altLang="zh-CN" dirty="0" smtClean="0">
                <a:solidFill>
                  <a:srgbClr val="000000"/>
                </a:solidFill>
              </a:rPr>
              <a:t> on Monday.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</a:t>
            </a:r>
            <a:r>
              <a:rPr lang="en-US" altLang="zh-CN" dirty="0" smtClean="0">
                <a:solidFill>
                  <a:srgbClr val="000000"/>
                </a:solidFill>
              </a:rPr>
              <a:t> chose </a:t>
            </a:r>
            <a:r>
              <a:rPr lang="en-US" altLang="zh-CN" dirty="0" smtClean="0">
                <a:solidFill>
                  <a:srgbClr val="CC0000"/>
                </a:solidFill>
              </a:rPr>
              <a:t>Clinton</a:t>
            </a:r>
            <a:r>
              <a:rPr lang="en-US" altLang="zh-CN" dirty="0" smtClean="0">
                <a:solidFill>
                  <a:srgbClr val="000000"/>
                </a:solidFill>
              </a:rPr>
              <a:t> because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had foreign affair experience as a former </a:t>
            </a:r>
            <a:r>
              <a:rPr lang="en-US" altLang="zh-CN" dirty="0" smtClean="0">
                <a:solidFill>
                  <a:srgbClr val="CC0000"/>
                </a:solidFill>
              </a:rPr>
              <a:t>First Lady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({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Barack Obama 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</a:t>
            </a:r>
            <a:r>
              <a:rPr lang="en-US" altLang="zh-CN" dirty="0" smtClean="0"/>
              <a:t>},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({</a:t>
            </a:r>
            <a:r>
              <a:rPr lang="en-US" altLang="zh-CN" dirty="0" smtClean="0">
                <a:solidFill>
                  <a:srgbClr val="CC0000"/>
                </a:solidFill>
              </a:rPr>
              <a:t>Hillary Rodham Clinton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C0000"/>
                </a:solidFill>
              </a:rPr>
              <a:t>secretary of state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C0000"/>
                </a:solidFill>
              </a:rPr>
              <a:t>Clinton</a:t>
            </a:r>
            <a:r>
              <a:rPr lang="en-US" altLang="zh-CN" dirty="0" smtClean="0"/>
              <a:t>},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Entity-Mention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Improvement</a:t>
            </a:r>
          </a:p>
          <a:p>
            <a:pPr lvl="1"/>
            <a:r>
              <a:rPr lang="en-US" altLang="zh-CN" dirty="0" smtClean="0"/>
              <a:t>More training examples</a:t>
            </a:r>
          </a:p>
          <a:p>
            <a:pPr lvl="2"/>
            <a:r>
              <a:rPr lang="en-US" altLang="zh-CN" dirty="0" smtClean="0"/>
              <a:t>Mention-Pair model have at most N^2 examples</a:t>
            </a:r>
          </a:p>
          <a:p>
            <a:pPr lvl="1"/>
            <a:r>
              <a:rPr lang="en-US" altLang="zh-CN" dirty="0" smtClean="0"/>
              <a:t>Better Features</a:t>
            </a:r>
          </a:p>
          <a:p>
            <a:pPr lvl="2"/>
            <a:r>
              <a:rPr lang="en-US" altLang="zh-CN" dirty="0" smtClean="0"/>
              <a:t>0/1 features -&gt; real-valued  features</a:t>
            </a:r>
          </a:p>
          <a:p>
            <a:pPr lvl="1"/>
            <a:r>
              <a:rPr lang="en-US" altLang="zh-CN" dirty="0" smtClean="0"/>
              <a:t>Classification decisions have dependencies between each other</a:t>
            </a:r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Mr. Clinton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Clinton</a:t>
            </a:r>
            <a:r>
              <a:rPr lang="en-US" altLang="zh-CN" dirty="0" smtClean="0"/>
              <a:t>) (</a:t>
            </a:r>
            <a:r>
              <a:rPr lang="en-US" altLang="zh-CN" dirty="0" smtClean="0">
                <a:solidFill>
                  <a:srgbClr val="CC0000"/>
                </a:solidFill>
              </a:rPr>
              <a:t>Clinton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/>
              <a:t>) (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Mr. Clinton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C0000"/>
                </a:solidFill>
              </a:rPr>
              <a:t> She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({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Mr. Clinton}, Clinton</a:t>
            </a:r>
            <a:r>
              <a:rPr lang="en-US" altLang="zh-CN" dirty="0" smtClean="0"/>
              <a:t>) ({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Mr. Clinton, Clinton</a:t>
            </a:r>
            <a:r>
              <a:rPr lang="en-US" altLang="zh-CN" dirty="0" smtClean="0"/>
              <a:t>}, </a:t>
            </a:r>
            <a:r>
              <a:rPr lang="en-US" altLang="zh-CN" dirty="0" smtClean="0">
                <a:solidFill>
                  <a:srgbClr val="C00000"/>
                </a:solidFill>
              </a:rPr>
              <a:t>She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图片 5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700808"/>
            <a:ext cx="2188287" cy="286206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图片 6" descr="Hillary-Clint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00808"/>
            <a:ext cx="2276292" cy="28803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 smtClean="0"/>
              <a:t>History</a:t>
            </a:r>
          </a:p>
          <a:p>
            <a:pPr lvl="1"/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Three Milestones for Supervised Learning</a:t>
            </a:r>
          </a:p>
          <a:p>
            <a:pPr lvl="1"/>
            <a:r>
              <a:rPr lang="en-US" altLang="zh-CN" dirty="0" smtClean="0"/>
              <a:t>Mention-Pair Model</a:t>
            </a:r>
          </a:p>
          <a:p>
            <a:pPr lvl="1"/>
            <a:r>
              <a:rPr lang="en-US" altLang="zh-CN" dirty="0" smtClean="0"/>
              <a:t>Entity-Mention Model</a:t>
            </a:r>
          </a:p>
          <a:p>
            <a:pPr lvl="1"/>
            <a:r>
              <a:rPr lang="en-US" altLang="zh-CN" dirty="0" smtClean="0"/>
              <a:t>Mention-Ranking Model</a:t>
            </a:r>
          </a:p>
          <a:p>
            <a:r>
              <a:rPr lang="en-US" altLang="zh-CN" dirty="0" smtClean="0"/>
              <a:t>State-of-the-Art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Entity-Mention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Weakness</a:t>
            </a:r>
          </a:p>
          <a:p>
            <a:pPr lvl="1"/>
            <a:r>
              <a:rPr lang="en-US" altLang="zh-CN" dirty="0" smtClean="0"/>
              <a:t>Training data even more unbalanced</a:t>
            </a:r>
          </a:p>
          <a:p>
            <a:pPr lvl="1"/>
            <a:r>
              <a:rPr lang="en-US" altLang="zh-CN" dirty="0" smtClean="0"/>
              <a:t>Introduce an ordered process</a:t>
            </a:r>
          </a:p>
          <a:p>
            <a:pPr lvl="2"/>
            <a:r>
              <a:rPr lang="en-US" altLang="zh-CN" dirty="0" smtClean="0"/>
              <a:t>The classification process is not fair</a:t>
            </a:r>
          </a:p>
          <a:p>
            <a:pPr lvl="2"/>
            <a:r>
              <a:rPr lang="en-US" altLang="zh-CN" dirty="0" smtClean="0"/>
              <a:t>NPs in early-formed clusters gain a natural advantage</a:t>
            </a:r>
          </a:p>
          <a:p>
            <a:pPr lvl="1"/>
            <a:r>
              <a:rPr lang="en-US" altLang="zh-CN" dirty="0" smtClean="0"/>
              <a:t>Sounds great, but simply doesn’t work</a:t>
            </a:r>
          </a:p>
          <a:p>
            <a:pPr lvl="2"/>
            <a:r>
              <a:rPr lang="en-US" altLang="zh-CN" dirty="0" smtClean="0"/>
              <a:t>Little real performance improvement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History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Applications</a:t>
            </a:r>
          </a:p>
          <a:p>
            <a:r>
              <a:rPr lang="en-US" altLang="zh-CN" dirty="0" smtClean="0"/>
              <a:t>Three Milestones for Supervised Learning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Mention-Pair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Entity-Mention Model</a:t>
            </a:r>
          </a:p>
          <a:p>
            <a:pPr lvl="1"/>
            <a:r>
              <a:rPr lang="en-US" altLang="zh-CN" dirty="0" smtClean="0"/>
              <a:t>Mention-Ranking Model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State-of-the-Art Methods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Mention-Ranking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Instead of a classification problem, we treat Coreference Resolution as a ranking problem</a:t>
            </a:r>
          </a:p>
          <a:p>
            <a:pPr lvl="1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Barack Obama </a:t>
            </a:r>
            <a:r>
              <a:rPr lang="en-US" altLang="zh-CN" dirty="0" smtClean="0">
                <a:solidFill>
                  <a:srgbClr val="000000"/>
                </a:solidFill>
              </a:rPr>
              <a:t>nominated </a:t>
            </a:r>
            <a:r>
              <a:rPr lang="en-US" altLang="zh-CN" dirty="0" smtClean="0">
                <a:solidFill>
                  <a:srgbClr val="CC0000"/>
                </a:solidFill>
              </a:rPr>
              <a:t>Hillary Rodham Clinton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as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CC0000"/>
                </a:solidFill>
              </a:rPr>
              <a:t>secretary of state</a:t>
            </a:r>
            <a:r>
              <a:rPr lang="en-US" altLang="zh-CN" dirty="0" smtClean="0">
                <a:solidFill>
                  <a:srgbClr val="000000"/>
                </a:solidFill>
              </a:rPr>
              <a:t> on Monday.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</a:t>
            </a:r>
            <a:r>
              <a:rPr lang="en-US" altLang="zh-CN" dirty="0" smtClean="0">
                <a:solidFill>
                  <a:srgbClr val="000000"/>
                </a:solidFill>
              </a:rPr>
              <a:t> chose </a:t>
            </a:r>
            <a:r>
              <a:rPr lang="en-US" altLang="zh-CN" dirty="0" smtClean="0">
                <a:solidFill>
                  <a:srgbClr val="CC0000"/>
                </a:solidFill>
              </a:rPr>
              <a:t>Clinton</a:t>
            </a:r>
            <a:r>
              <a:rPr lang="en-US" altLang="zh-CN" dirty="0" smtClean="0">
                <a:solidFill>
                  <a:srgbClr val="000000"/>
                </a:solidFill>
              </a:rPr>
              <a:t> because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had foreign affair experience as a former </a:t>
            </a:r>
            <a:r>
              <a:rPr lang="en-US" altLang="zh-CN" dirty="0" smtClean="0">
                <a:solidFill>
                  <a:srgbClr val="CC0000"/>
                </a:solidFill>
              </a:rPr>
              <a:t>First Lady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Barack Obama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0000"/>
                </a:solidFill>
              </a:rPr>
              <a:t>Hillary Rodham Clinton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CC0000"/>
                </a:solidFill>
              </a:rPr>
              <a:t>Clinton, First Lady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Mention-Ranking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Use algorithms such as Ranking-SVM to learn a ranking model</a:t>
            </a:r>
          </a:p>
          <a:p>
            <a:r>
              <a:rPr lang="en-US" altLang="zh-CN" dirty="0" smtClean="0"/>
              <a:t>Given an target NP, choose the candidate that is ranked as the better choice the largest number of times</a:t>
            </a:r>
          </a:p>
          <a:p>
            <a:r>
              <a:rPr lang="en-US" altLang="zh-CN" dirty="0" smtClean="0"/>
              <a:t>Weakness</a:t>
            </a:r>
          </a:p>
          <a:p>
            <a:pPr lvl="1"/>
            <a:r>
              <a:rPr lang="en-US" altLang="zh-CN" dirty="0" smtClean="0"/>
              <a:t>Modeling based on pairs</a:t>
            </a:r>
          </a:p>
          <a:p>
            <a:pPr lvl="1"/>
            <a:r>
              <a:rPr lang="en-US" altLang="zh-CN" dirty="0" smtClean="0"/>
              <a:t>What if there are some NPs that refer to nothing in the context at all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History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Applications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Three Milestones for Supervised Learning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Mention-Pair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Entity-Mention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Mention-Ranking Model</a:t>
            </a:r>
          </a:p>
          <a:p>
            <a:r>
              <a:rPr lang="en-US" altLang="zh-CN" dirty="0" smtClean="0"/>
              <a:t>State-of-the-Art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Multi-Pass </a:t>
            </a:r>
            <a:r>
              <a:rPr lang="en-US" altLang="zh-CN" dirty="0" smtClean="0"/>
              <a:t>Sieve </a:t>
            </a:r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Supervised Learning has little potential left for further improvements</a:t>
            </a:r>
          </a:p>
          <a:p>
            <a:pPr lvl="1"/>
            <a:r>
              <a:rPr lang="en-US" altLang="zh-CN" dirty="0" smtClean="0"/>
              <a:t>Rich set of features</a:t>
            </a:r>
          </a:p>
          <a:p>
            <a:pPr lvl="1"/>
            <a:r>
              <a:rPr lang="en-US" altLang="zh-CN" dirty="0" smtClean="0"/>
              <a:t>Different kinds of representations for tanning examples</a:t>
            </a:r>
          </a:p>
          <a:p>
            <a:pPr lvl="1"/>
            <a:r>
              <a:rPr lang="en-US" altLang="zh-CN" dirty="0" smtClean="0"/>
              <a:t>All kinds of complex syntactic/semantic information incorporated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smtClean="0"/>
              <a:t>Realisti</a:t>
            </a:r>
            <a:r>
              <a:rPr lang="en-US" altLang="zh-CN" dirty="0" smtClean="0"/>
              <a:t>c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second </a:t>
            </a:r>
            <a:r>
              <a:rPr lang="en-US" altLang="zh-CN" dirty="0">
                <a:solidFill>
                  <a:srgbClr val="7030A0"/>
                </a:solidFill>
              </a:rPr>
              <a:t>attack</a:t>
            </a:r>
            <a:r>
              <a:rPr lang="en-US" altLang="zh-CN" dirty="0"/>
              <a:t> occurred after some rocket </a:t>
            </a:r>
            <a:r>
              <a:rPr lang="en-US" altLang="zh-CN" dirty="0" smtClean="0"/>
              <a:t>firings aimed</a:t>
            </a:r>
            <a:r>
              <a:rPr lang="en-US" altLang="zh-CN" dirty="0"/>
              <a:t>, apparently, toward [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Israelis</a:t>
            </a:r>
            <a:r>
              <a:rPr lang="en-US" altLang="zh-CN" dirty="0"/>
              <a:t>], apparently </a:t>
            </a:r>
            <a:r>
              <a:rPr lang="en-US" altLang="zh-CN" dirty="0" smtClean="0"/>
              <a:t>in retaliation</a:t>
            </a:r>
            <a:r>
              <a:rPr lang="en-US" altLang="zh-CN" dirty="0"/>
              <a:t>.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</a:t>
            </a:r>
            <a:r>
              <a:rPr lang="en-US" altLang="zh-CN" dirty="0"/>
              <a:t>]’re checking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our</a:t>
            </a:r>
            <a:r>
              <a:rPr lang="en-US" altLang="zh-CN" dirty="0"/>
              <a:t> facts on that one. </a:t>
            </a:r>
            <a:r>
              <a:rPr lang="en-US" altLang="zh-CN" dirty="0" smtClean="0"/>
              <a:t>... The </a:t>
            </a:r>
            <a:r>
              <a:rPr lang="en-US" altLang="zh-CN" dirty="0">
                <a:solidFill>
                  <a:srgbClr val="FFC000"/>
                </a:solidFill>
              </a:rPr>
              <a:t>president</a:t>
            </a:r>
            <a:r>
              <a:rPr lang="en-US" altLang="zh-CN" dirty="0"/>
              <a:t>, quoted by </a:t>
            </a:r>
            <a:r>
              <a:rPr lang="en-US" altLang="zh-CN" dirty="0" smtClean="0">
                <a:solidFill>
                  <a:srgbClr val="C00000"/>
                </a:solidFill>
              </a:rPr>
              <a:t>Ari Fleischer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C000"/>
                </a:solidFill>
              </a:rPr>
              <a:t>his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spokesman</a:t>
            </a:r>
            <a:r>
              <a:rPr lang="en-US" altLang="zh-CN" dirty="0"/>
              <a:t>, </a:t>
            </a:r>
            <a:r>
              <a:rPr lang="en-US" altLang="zh-CN" dirty="0" smtClean="0"/>
              <a:t>is saying </a:t>
            </a:r>
            <a:r>
              <a:rPr lang="en-US" altLang="zh-CN" dirty="0">
                <a:solidFill>
                  <a:srgbClr val="FFC000"/>
                </a:solidFill>
              </a:rPr>
              <a:t>he</a:t>
            </a:r>
            <a:r>
              <a:rPr lang="en-US" altLang="zh-CN" dirty="0"/>
              <a:t>’s concerned the </a:t>
            </a:r>
            <a:r>
              <a:rPr lang="en-US" altLang="zh-CN" dirty="0">
                <a:solidFill>
                  <a:srgbClr val="7030A0"/>
                </a:solidFill>
              </a:rPr>
              <a:t>strike</a:t>
            </a:r>
            <a:r>
              <a:rPr lang="en-US" altLang="zh-CN" dirty="0"/>
              <a:t> will undermine </a:t>
            </a:r>
            <a:r>
              <a:rPr lang="en-US" altLang="zh-CN" dirty="0" smtClean="0"/>
              <a:t>efforts by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Palestinian</a:t>
            </a:r>
            <a:r>
              <a:rPr lang="en-US" altLang="zh-CN" dirty="0" smtClean="0"/>
              <a:t>  authorities </a:t>
            </a:r>
            <a:r>
              <a:rPr lang="en-US" altLang="zh-CN" dirty="0"/>
              <a:t>to bring an end to terrorist </a:t>
            </a:r>
            <a:r>
              <a:rPr lang="en-US" altLang="zh-CN" dirty="0" smtClean="0"/>
              <a:t>attacks and </a:t>
            </a:r>
            <a:r>
              <a:rPr lang="en-US" altLang="zh-CN" dirty="0"/>
              <a:t>does not contribute to the security of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Israel</a:t>
            </a:r>
            <a:r>
              <a:rPr lang="en-US" altLang="zh-CN" dirty="0"/>
              <a:t>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Multi-Pass Sieve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Consists of multiple layers of sieve</a:t>
            </a:r>
          </a:p>
          <a:p>
            <a:r>
              <a:rPr lang="en-US" altLang="zh-CN" dirty="0" smtClean="0"/>
              <a:t>Each pass </a:t>
            </a:r>
            <a:r>
              <a:rPr lang="en-US" altLang="zh-CN" dirty="0" smtClean="0"/>
              <a:t>represents a deterministic model that only select the best candidate at each pass given information from previous passes</a:t>
            </a:r>
          </a:p>
          <a:p>
            <a:r>
              <a:rPr lang="en-US" altLang="zh-CN" dirty="0" smtClean="0"/>
              <a:t>Passes</a:t>
            </a:r>
            <a:r>
              <a:rPr lang="en-US" altLang="zh-CN" dirty="0" smtClean="0"/>
              <a:t> are applied in decreasing order of precision</a:t>
            </a:r>
          </a:p>
          <a:p>
            <a:r>
              <a:rPr lang="en-US" altLang="zh-CN" dirty="0" smtClean="0"/>
              <a:t>Some features are </a:t>
            </a:r>
            <a:r>
              <a:rPr lang="en-US" altLang="zh-CN" dirty="0" smtClean="0"/>
              <a:t>global information that are </a:t>
            </a:r>
            <a:r>
              <a:rPr lang="en-US" altLang="zh-CN" dirty="0" smtClean="0"/>
              <a:t>shared across passes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Pass-1 &amp; Pass-2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Pass-1(</a:t>
            </a:r>
            <a:r>
              <a:rPr lang="en-US" altLang="zh-CN" dirty="0" smtClean="0"/>
              <a:t>Exact </a:t>
            </a:r>
            <a:r>
              <a:rPr lang="en-US" altLang="zh-CN" dirty="0" smtClean="0"/>
              <a:t>Match)</a:t>
            </a:r>
          </a:p>
          <a:p>
            <a:pPr lvl="1"/>
            <a:r>
              <a:rPr lang="en-US" altLang="zh-CN" dirty="0" smtClean="0"/>
              <a:t>Exact Match</a:t>
            </a:r>
          </a:p>
          <a:p>
            <a:r>
              <a:rPr lang="en-US" altLang="zh-CN" dirty="0" smtClean="0"/>
              <a:t>Pass-2(</a:t>
            </a:r>
            <a:r>
              <a:rPr lang="en-US" altLang="zh-CN" dirty="0" smtClean="0"/>
              <a:t>Precise </a:t>
            </a:r>
            <a:r>
              <a:rPr lang="en-US" altLang="zh-CN" dirty="0" smtClean="0"/>
              <a:t>Constructs)</a:t>
            </a:r>
          </a:p>
          <a:p>
            <a:pPr lvl="1"/>
            <a:r>
              <a:rPr lang="en-US" altLang="zh-CN" dirty="0" smtClean="0"/>
              <a:t>Appositive</a:t>
            </a:r>
          </a:p>
          <a:p>
            <a:pPr lvl="2"/>
            <a:r>
              <a:rPr lang="en-US" altLang="zh-CN" dirty="0" smtClean="0"/>
              <a:t>Our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mentor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Kenny</a:t>
            </a:r>
            <a:r>
              <a:rPr lang="en-US" altLang="zh-CN" dirty="0" smtClean="0"/>
              <a:t>, said that… </a:t>
            </a:r>
          </a:p>
          <a:p>
            <a:pPr lvl="2"/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President</a:t>
            </a:r>
            <a:r>
              <a:rPr lang="en-US" altLang="zh-CN" dirty="0" smtClean="0"/>
              <a:t>] 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Obama</a:t>
            </a:r>
            <a:r>
              <a:rPr lang="en-US" altLang="zh-CN" dirty="0" smtClean="0"/>
              <a:t>]…, 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Professor</a:t>
            </a:r>
            <a:r>
              <a:rPr lang="en-US" altLang="zh-CN" dirty="0" smtClean="0"/>
              <a:t>] 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Kenny</a:t>
            </a:r>
            <a:r>
              <a:rPr lang="en-US" altLang="zh-CN" dirty="0" smtClean="0"/>
              <a:t>]…</a:t>
            </a:r>
          </a:p>
          <a:p>
            <a:pPr lvl="1"/>
            <a:r>
              <a:rPr lang="en-US" altLang="zh-CN" dirty="0" smtClean="0"/>
              <a:t>Acronym</a:t>
            </a:r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WTO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 smtClean="0"/>
              <a:t>orld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dirty="0" smtClean="0"/>
              <a:t>rade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altLang="zh-CN" dirty="0" smtClean="0"/>
              <a:t>rganization)</a:t>
            </a:r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History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Applications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Three Milestones for Supervised Learning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Mention-Pair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Entity-Mention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Mention-Ranking Model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State-of-the-Art Methods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Pass-1 &amp; Pass-2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Pass-2(</a:t>
            </a:r>
            <a:r>
              <a:rPr lang="en-US" altLang="zh-CN" dirty="0" smtClean="0"/>
              <a:t>Precise </a:t>
            </a:r>
            <a:r>
              <a:rPr lang="en-US" altLang="zh-CN" dirty="0" smtClean="0"/>
              <a:t>Constructs)</a:t>
            </a:r>
          </a:p>
          <a:p>
            <a:pPr lvl="1"/>
            <a:r>
              <a:rPr lang="en-US" altLang="zh-CN" dirty="0" err="1" smtClean="0"/>
              <a:t>Demonym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Israel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Israeli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Relative </a:t>
            </a:r>
            <a:r>
              <a:rPr lang="en-US" altLang="zh-CN" dirty="0" smtClean="0"/>
              <a:t>Pronoun</a:t>
            </a:r>
          </a:p>
          <a:p>
            <a:pPr lvl="2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finance street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which</a:t>
            </a:r>
            <a:r>
              <a:rPr lang="en-US" altLang="zh-CN" dirty="0" smtClean="0"/>
              <a:t>] has already </a:t>
            </a:r>
            <a:r>
              <a:rPr lang="en-US" altLang="zh-CN" dirty="0" smtClean="0"/>
              <a:t>formed in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Waitan</a:t>
            </a:r>
            <a:r>
              <a:rPr lang="en-US" altLang="zh-CN" dirty="0" smtClean="0"/>
              <a:t> </a:t>
            </a:r>
            <a:r>
              <a:rPr lang="en-US" altLang="zh-CN" dirty="0" smtClean="0"/>
              <a:t>district…</a:t>
            </a:r>
          </a:p>
          <a:p>
            <a:pPr lvl="1"/>
            <a:r>
              <a:rPr lang="en-US" altLang="zh-CN" dirty="0" smtClean="0"/>
              <a:t>Predicate </a:t>
            </a:r>
            <a:r>
              <a:rPr lang="en-US" altLang="zh-CN" dirty="0" smtClean="0"/>
              <a:t>Nominative</a:t>
            </a:r>
          </a:p>
          <a:p>
            <a:pPr lvl="2"/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York-based College Board</a:t>
            </a:r>
            <a:r>
              <a:rPr lang="en-US" altLang="zh-CN" dirty="0" smtClean="0"/>
              <a:t>] </a:t>
            </a:r>
            <a:r>
              <a:rPr lang="en-US" altLang="zh-CN" dirty="0" smtClean="0"/>
              <a:t>is 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nonprofit organization that administers the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SATs and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promotes higher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education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Pass-3(</a:t>
            </a:r>
            <a:r>
              <a:rPr lang="en-US" altLang="zh-CN" dirty="0" smtClean="0"/>
              <a:t>Strict Head </a:t>
            </a:r>
            <a:r>
              <a:rPr lang="en-US" altLang="zh-CN" dirty="0" smtClean="0"/>
              <a:t>Matching)</a:t>
            </a:r>
          </a:p>
          <a:p>
            <a:pPr lvl="1"/>
            <a:r>
              <a:rPr lang="en-US" altLang="zh-CN" dirty="0" smtClean="0"/>
              <a:t>Cluster </a:t>
            </a:r>
            <a:r>
              <a:rPr lang="en-US" altLang="zh-CN" dirty="0" smtClean="0"/>
              <a:t>Head Match</a:t>
            </a:r>
          </a:p>
          <a:p>
            <a:pPr lvl="2"/>
            <a:r>
              <a:rPr lang="en-US" altLang="zh-CN" dirty="0" smtClean="0"/>
              <a:t>Head word match any head word in a previous cluster</a:t>
            </a:r>
          </a:p>
          <a:p>
            <a:pPr lvl="1"/>
            <a:r>
              <a:rPr lang="en-US" altLang="zh-CN" dirty="0" smtClean="0"/>
              <a:t>Word Inclusion</a:t>
            </a:r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smtClean="0"/>
              <a:t>. . intervene in the 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Florida Supreme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Court</a:t>
            </a:r>
            <a:r>
              <a:rPr lang="en-US" altLang="zh-CN" dirty="0" smtClean="0"/>
              <a:t>]’s move . . . does look like very </a:t>
            </a:r>
            <a:r>
              <a:rPr lang="en-US" altLang="zh-CN" dirty="0" smtClean="0"/>
              <a:t>dramatic change </a:t>
            </a:r>
            <a:r>
              <a:rPr lang="en-US" altLang="zh-CN" dirty="0" smtClean="0"/>
              <a:t>made by [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Florida court</a:t>
            </a:r>
            <a:r>
              <a:rPr lang="en-US" altLang="zh-CN" dirty="0" smtClean="0"/>
              <a:t>] point </a:t>
            </a:r>
            <a:r>
              <a:rPr lang="en-US" altLang="zh-CN" dirty="0" smtClean="0"/>
              <a:t>to . . .</a:t>
            </a:r>
          </a:p>
          <a:p>
            <a:pPr lvl="1"/>
            <a:r>
              <a:rPr lang="en-US" altLang="zh-CN" dirty="0" smtClean="0"/>
              <a:t>Compatible </a:t>
            </a:r>
            <a:r>
              <a:rPr lang="en-US" altLang="zh-CN" dirty="0" smtClean="0"/>
              <a:t>Modifiers</a:t>
            </a:r>
          </a:p>
          <a:p>
            <a:pPr lvl="2"/>
            <a:r>
              <a:rPr lang="en-US" altLang="zh-CN" dirty="0" smtClean="0"/>
              <a:t>Only work for a particular pair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Pass-4 &amp; Pass-5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Both are built upon Pass-3</a:t>
            </a:r>
          </a:p>
          <a:p>
            <a:r>
              <a:rPr lang="en-US" altLang="zh-CN" dirty="0" smtClean="0"/>
              <a:t>Pass-4(</a:t>
            </a:r>
            <a:r>
              <a:rPr lang="en-US" altLang="zh-CN" dirty="0" smtClean="0"/>
              <a:t>Variants of Strict </a:t>
            </a:r>
            <a:r>
              <a:rPr lang="en-US" altLang="zh-CN" dirty="0" smtClean="0"/>
              <a:t>Head)</a:t>
            </a:r>
          </a:p>
          <a:p>
            <a:pPr lvl="1"/>
            <a:r>
              <a:rPr lang="en-US" altLang="zh-CN" dirty="0" smtClean="0"/>
              <a:t>Removes the Compatible modifiers constraint</a:t>
            </a:r>
            <a:endParaRPr lang="en-US" altLang="zh-CN" dirty="0" smtClean="0"/>
          </a:p>
          <a:p>
            <a:r>
              <a:rPr lang="en-US" altLang="zh-CN" dirty="0" smtClean="0"/>
              <a:t>Pass-5(</a:t>
            </a:r>
            <a:r>
              <a:rPr lang="en-US" altLang="zh-CN" dirty="0" smtClean="0"/>
              <a:t>Variants of Strict </a:t>
            </a:r>
            <a:r>
              <a:rPr lang="en-US" altLang="zh-CN" dirty="0" smtClean="0"/>
              <a:t>Head)</a:t>
            </a:r>
          </a:p>
          <a:p>
            <a:pPr lvl="1"/>
            <a:r>
              <a:rPr lang="en-US" altLang="zh-CN" dirty="0" smtClean="0"/>
              <a:t>Removes </a:t>
            </a:r>
            <a:r>
              <a:rPr lang="en-US" altLang="zh-CN" dirty="0" smtClean="0"/>
              <a:t>the W</a:t>
            </a:r>
            <a:r>
              <a:rPr lang="en-US" altLang="zh-CN" dirty="0" smtClean="0"/>
              <a:t>ord Inclusion </a:t>
            </a:r>
            <a:r>
              <a:rPr lang="en-US" altLang="zh-CN" dirty="0" smtClean="0"/>
              <a:t>constraint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Pass-6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Pass-6(Relaxed </a:t>
            </a:r>
            <a:r>
              <a:rPr lang="en-US" altLang="zh-CN" dirty="0" smtClean="0"/>
              <a:t>Head </a:t>
            </a:r>
            <a:r>
              <a:rPr lang="en-US" altLang="zh-CN" dirty="0" smtClean="0"/>
              <a:t>Matching)</a:t>
            </a:r>
          </a:p>
          <a:p>
            <a:pPr lvl="1"/>
            <a:r>
              <a:rPr lang="en-US" altLang="zh-CN" dirty="0" smtClean="0"/>
              <a:t>Relax the head word to take some noun modifiers into account</a:t>
            </a:r>
          </a:p>
          <a:p>
            <a:r>
              <a:rPr lang="en-US" altLang="zh-CN" dirty="0" smtClean="0"/>
              <a:t>Pass-7(Pronouns)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Gender</a:t>
            </a:r>
          </a:p>
          <a:p>
            <a:pPr lvl="1"/>
            <a:r>
              <a:rPr lang="en-US" altLang="zh-CN" dirty="0" smtClean="0"/>
              <a:t>Person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 Agreement</a:t>
            </a:r>
          </a:p>
          <a:p>
            <a:r>
              <a:rPr lang="en-US" altLang="zh-CN" dirty="0" smtClean="0"/>
              <a:t>Gender Agreement</a:t>
            </a:r>
          </a:p>
          <a:p>
            <a:r>
              <a:rPr lang="en-US" altLang="zh-CN" dirty="0" smtClean="0"/>
              <a:t>Certain Semantic Information</a:t>
            </a:r>
          </a:p>
          <a:p>
            <a:pPr lvl="1"/>
            <a:r>
              <a:rPr lang="en-US" altLang="zh-CN" dirty="0" smtClean="0"/>
              <a:t>NER output</a:t>
            </a:r>
          </a:p>
          <a:p>
            <a:pPr lvl="1"/>
            <a:r>
              <a:rPr lang="en-US" altLang="zh-CN" dirty="0" smtClean="0"/>
              <a:t>Animate or no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Multi-Pass Sieve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Improvements</a:t>
            </a:r>
          </a:p>
          <a:p>
            <a:pPr lvl="1"/>
            <a:r>
              <a:rPr lang="en-US" altLang="zh-CN" dirty="0" smtClean="0"/>
              <a:t>Overcome all the problems caused by the training data</a:t>
            </a:r>
          </a:p>
          <a:p>
            <a:pPr lvl="1"/>
            <a:r>
              <a:rPr lang="en-US" altLang="zh-CN" dirty="0" smtClean="0"/>
              <a:t>Has a flexible structure</a:t>
            </a:r>
          </a:p>
          <a:p>
            <a:pPr lvl="2"/>
            <a:r>
              <a:rPr lang="en-US" altLang="zh-CN" dirty="0" smtClean="0"/>
              <a:t>We can plug in a new deterministic model very easily</a:t>
            </a:r>
          </a:p>
          <a:p>
            <a:pPr lvl="2"/>
            <a:r>
              <a:rPr lang="en-US" altLang="zh-CN" dirty="0" smtClean="0"/>
              <a:t>They extend this model in 2011 with 4 more passes </a:t>
            </a:r>
          </a:p>
          <a:p>
            <a:pPr lvl="1"/>
            <a:r>
              <a:rPr lang="en-US" altLang="zh-CN" dirty="0" smtClean="0"/>
              <a:t>Harness the fruits from Supervised Learning methods</a:t>
            </a:r>
          </a:p>
          <a:p>
            <a:pPr lvl="2"/>
            <a:r>
              <a:rPr lang="en-US" altLang="zh-CN" dirty="0" smtClean="0"/>
              <a:t>They tell them which features are the best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Multi-Pass Sieve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Weakness</a:t>
            </a:r>
          </a:p>
          <a:p>
            <a:pPr lvl="1"/>
            <a:r>
              <a:rPr lang="en-US" altLang="zh-CN" dirty="0" smtClean="0"/>
              <a:t>Not straightforward</a:t>
            </a:r>
          </a:p>
          <a:p>
            <a:pPr lvl="2"/>
            <a:r>
              <a:rPr lang="en-US" altLang="zh-CN" dirty="0" smtClean="0"/>
              <a:t>Many subtleties in the underlying details</a:t>
            </a:r>
          </a:p>
          <a:p>
            <a:pPr lvl="1"/>
            <a:r>
              <a:rPr lang="en-US" altLang="zh-CN" dirty="0" smtClean="0"/>
              <a:t>Involves too much fine-tuning</a:t>
            </a:r>
          </a:p>
          <a:p>
            <a:pPr lvl="2"/>
            <a:r>
              <a:rPr lang="en-US" altLang="zh-CN" dirty="0" smtClean="0"/>
              <a:t>Order of the passes</a:t>
            </a:r>
          </a:p>
          <a:p>
            <a:pPr lvl="2"/>
            <a:r>
              <a:rPr lang="en-US" altLang="zh-CN" dirty="0" smtClean="0"/>
              <a:t>Model selection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>
              <a:buNone/>
            </a:pPr>
            <a:r>
              <a:rPr lang="en-US" altLang="zh-CN" sz="4400" dirty="0" smtClean="0"/>
              <a:t>Q &amp; A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algn="ctr">
              <a:buNone/>
            </a:pPr>
            <a:r>
              <a:rPr lang="en-US" altLang="zh-CN" sz="4400" dirty="0" smtClean="0"/>
              <a:t>Thank You</a:t>
            </a:r>
          </a:p>
          <a:p>
            <a:pPr algn="ctr">
              <a:buNone/>
            </a:pPr>
            <a:r>
              <a:rPr lang="en-US" altLang="zh-CN" sz="4400" dirty="0" smtClean="0"/>
              <a:t>Have A Nice Day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Documents</a:t>
            </a:r>
          </a:p>
          <a:p>
            <a:pPr lvl="1"/>
            <a:r>
              <a:rPr lang="en-US" altLang="zh-CN" dirty="0" smtClean="0"/>
              <a:t>With NPs(Noun Phrases/Mentions) already identified by human or by other NLP tools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Set of NPs that are referring to the same real-world entity in this particular context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Barack Obama </a:t>
            </a:r>
            <a:r>
              <a:rPr lang="en-US" altLang="zh-CN" dirty="0" smtClean="0">
                <a:solidFill>
                  <a:srgbClr val="000000"/>
                </a:solidFill>
              </a:rPr>
              <a:t>nominated </a:t>
            </a:r>
            <a:r>
              <a:rPr lang="en-US" altLang="zh-CN" dirty="0" smtClean="0">
                <a:solidFill>
                  <a:srgbClr val="CC0000"/>
                </a:solidFill>
              </a:rPr>
              <a:t>Hillary Rodham Clinton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as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CC0000"/>
                </a:solidFill>
              </a:rPr>
              <a:t>secretary of state</a:t>
            </a:r>
            <a:r>
              <a:rPr lang="en-US" altLang="zh-CN" dirty="0" smtClean="0">
                <a:solidFill>
                  <a:srgbClr val="000000"/>
                </a:solidFill>
              </a:rPr>
              <a:t> on Monday.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</a:t>
            </a:r>
            <a:r>
              <a:rPr lang="en-US" altLang="zh-CN" dirty="0" smtClean="0">
                <a:solidFill>
                  <a:srgbClr val="000000"/>
                </a:solidFill>
              </a:rPr>
              <a:t> chose </a:t>
            </a:r>
            <a:r>
              <a:rPr lang="en-US" altLang="zh-CN" dirty="0" smtClean="0">
                <a:solidFill>
                  <a:srgbClr val="CC0000"/>
                </a:solidFill>
              </a:rPr>
              <a:t>Clinton</a:t>
            </a:r>
            <a:r>
              <a:rPr lang="en-US" altLang="zh-CN" dirty="0" smtClean="0">
                <a:solidFill>
                  <a:srgbClr val="000000"/>
                </a:solidFill>
              </a:rPr>
              <a:t> because </a:t>
            </a:r>
            <a:r>
              <a:rPr lang="en-US" altLang="zh-CN" dirty="0" smtClean="0">
                <a:solidFill>
                  <a:srgbClr val="CC0000"/>
                </a:solidFill>
              </a:rPr>
              <a:t>she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had foreign affair experience as a former </a:t>
            </a:r>
            <a:r>
              <a:rPr lang="en-US" altLang="zh-CN" dirty="0" smtClean="0">
                <a:solidFill>
                  <a:srgbClr val="CC0000"/>
                </a:solidFill>
              </a:rPr>
              <a:t>First Lady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sz="2800" dirty="0" smtClean="0"/>
          </a:p>
          <a:p>
            <a:r>
              <a:rPr lang="en-US" altLang="zh-CN" dirty="0" smtClean="0"/>
              <a:t>{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Barack Obama, his, He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{</a:t>
            </a:r>
            <a:r>
              <a:rPr lang="en-US" altLang="zh-CN" dirty="0" smtClean="0">
                <a:solidFill>
                  <a:srgbClr val="CC0000"/>
                </a:solidFill>
              </a:rPr>
              <a:t>Hillary Rodham Clinton, secretary of state,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CC0000"/>
                </a:solidFill>
              </a:rPr>
              <a:t>Clinton, she, First Lady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 descr="1216945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1944216" cy="264629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6" name="图片 5" descr="Hillary-Clint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124744"/>
            <a:ext cx="2105570" cy="26642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  <a:p>
            <a:pPr lvl="1"/>
            <a:r>
              <a:rPr lang="en-US" altLang="zh-CN" dirty="0" smtClean="0"/>
              <a:t>History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Applications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Three Milestones for Supervised Learning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Mention-Pair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Entity-Mention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Mention-Ranking Model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State-of-the-Art Methods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Before 1990s</a:t>
            </a:r>
          </a:p>
          <a:p>
            <a:pPr lvl="1"/>
            <a:r>
              <a:rPr lang="en-US" altLang="zh-CN" dirty="0" smtClean="0"/>
              <a:t>Heuristic Rules, Grammar Rules</a:t>
            </a:r>
          </a:p>
          <a:p>
            <a:r>
              <a:rPr lang="en-US" altLang="zh-CN" dirty="0" smtClean="0"/>
              <a:t>1990 ~ Present</a:t>
            </a:r>
          </a:p>
          <a:p>
            <a:pPr lvl="1"/>
            <a:r>
              <a:rPr lang="en-US" altLang="zh-CN" dirty="0" smtClean="0"/>
              <a:t>Supervised Learning Methods</a:t>
            </a:r>
          </a:p>
          <a:p>
            <a:pPr lvl="2"/>
            <a:r>
              <a:rPr lang="en-US" altLang="zh-CN" dirty="0" smtClean="0"/>
              <a:t>Mention-Pair, Entity-Mention, Mention-Ranking</a:t>
            </a:r>
          </a:p>
          <a:p>
            <a:pPr lvl="1"/>
            <a:r>
              <a:rPr lang="en-US" altLang="zh-CN" dirty="0" smtClean="0"/>
              <a:t>External Knowledge Sources</a:t>
            </a:r>
          </a:p>
          <a:p>
            <a:pPr lvl="2"/>
            <a:r>
              <a:rPr lang="en-US" altLang="zh-CN" dirty="0" smtClean="0"/>
              <a:t>WordNet, FrameNet, YAGO</a:t>
            </a:r>
          </a:p>
          <a:p>
            <a:pPr lvl="1"/>
            <a:r>
              <a:rPr lang="en-US" altLang="zh-CN" dirty="0" smtClean="0"/>
              <a:t>Unsupervised Learning Methods</a:t>
            </a:r>
          </a:p>
          <a:p>
            <a:pPr lvl="2"/>
            <a:r>
              <a:rPr lang="en-US" altLang="zh-CN" dirty="0" smtClean="0"/>
              <a:t>Multi-Pass Sieve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History</a:t>
            </a:r>
          </a:p>
          <a:p>
            <a:pPr lvl="1"/>
            <a:r>
              <a:rPr lang="en-US" altLang="zh-CN" dirty="0" smtClean="0"/>
              <a:t>Applications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Three Milestones for Supervised Learning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Mention-Pair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Entity-Mention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Mention-Ranking Model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State-of-the-Art Methods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Supporting tool for many NLP tasks that focus on entities</a:t>
            </a:r>
          </a:p>
          <a:p>
            <a:pPr lvl="1"/>
            <a:r>
              <a:rPr lang="en-US" altLang="zh-CN" dirty="0" smtClean="0"/>
              <a:t>Relation Extraction</a:t>
            </a:r>
          </a:p>
          <a:p>
            <a:pPr lvl="1"/>
            <a:r>
              <a:rPr lang="en-US" altLang="zh-CN" dirty="0" smtClean="0"/>
              <a:t>Name-Entity Recognition</a:t>
            </a:r>
          </a:p>
          <a:p>
            <a:r>
              <a:rPr lang="en-US" altLang="zh-CN" dirty="0" smtClean="0"/>
              <a:t>Building block for all NLP tasks that handle text beyond sentence-level</a:t>
            </a:r>
          </a:p>
          <a:p>
            <a:pPr lvl="1"/>
            <a:r>
              <a:rPr lang="en-US" altLang="zh-CN" dirty="0" smtClean="0"/>
              <a:t>Question Answering</a:t>
            </a:r>
          </a:p>
          <a:p>
            <a:pPr lvl="1"/>
            <a:r>
              <a:rPr lang="en-US" altLang="zh-CN" dirty="0" smtClean="0"/>
              <a:t>Text Summarization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4F1-29B5-4C40-A06A-B60BB41F81D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1333</Words>
  <Application>Microsoft Office PowerPoint</Application>
  <PresentationFormat>全屏显示(4:3)</PresentationFormat>
  <Paragraphs>313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Coreference Resolution</vt:lpstr>
      <vt:lpstr>Outline</vt:lpstr>
      <vt:lpstr>Outline</vt:lpstr>
      <vt:lpstr>Problem Definition</vt:lpstr>
      <vt:lpstr>Problem Definition</vt:lpstr>
      <vt:lpstr>Outline</vt:lpstr>
      <vt:lpstr>History</vt:lpstr>
      <vt:lpstr>Outline</vt:lpstr>
      <vt:lpstr>Applications</vt:lpstr>
      <vt:lpstr>Outline</vt:lpstr>
      <vt:lpstr>Mention-Pair Model</vt:lpstr>
      <vt:lpstr>Mention-Pair Model</vt:lpstr>
      <vt:lpstr>Mention-Pair Model</vt:lpstr>
      <vt:lpstr>Mention-Pair Model</vt:lpstr>
      <vt:lpstr>Mention-Pair Model</vt:lpstr>
      <vt:lpstr>Mention-Pair Model</vt:lpstr>
      <vt:lpstr>Outline</vt:lpstr>
      <vt:lpstr>Entity-Mention Model</vt:lpstr>
      <vt:lpstr>Entity-Mention Model</vt:lpstr>
      <vt:lpstr>Entity-Mention Model</vt:lpstr>
      <vt:lpstr>Performance Metrics</vt:lpstr>
      <vt:lpstr>Outline</vt:lpstr>
      <vt:lpstr>Mention-Ranking Model</vt:lpstr>
      <vt:lpstr>Mention-Ranking Model</vt:lpstr>
      <vt:lpstr>Outline</vt:lpstr>
      <vt:lpstr>Multi-Pass Sieve Motivation</vt:lpstr>
      <vt:lpstr>A Realistic Example</vt:lpstr>
      <vt:lpstr>Multi-Pass Sieve</vt:lpstr>
      <vt:lpstr>Pass-1 &amp; Pass-2</vt:lpstr>
      <vt:lpstr>Pass-1 &amp; Pass-2</vt:lpstr>
      <vt:lpstr>Pass-3</vt:lpstr>
      <vt:lpstr>Pass-4 &amp; Pass-5</vt:lpstr>
      <vt:lpstr>Pass-6</vt:lpstr>
      <vt:lpstr>Global Information</vt:lpstr>
      <vt:lpstr>Performance Metrics</vt:lpstr>
      <vt:lpstr>Multi-Pass Sieve</vt:lpstr>
      <vt:lpstr>Multi-Pass Sieve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Coreference Resolution</dc:title>
  <dc:creator>Ber</dc:creator>
  <cp:lastModifiedBy>Ber</cp:lastModifiedBy>
  <cp:revision>28</cp:revision>
  <dcterms:created xsi:type="dcterms:W3CDTF">2013-05-05T15:51:15Z</dcterms:created>
  <dcterms:modified xsi:type="dcterms:W3CDTF">2013-05-08T05:59:11Z</dcterms:modified>
</cp:coreProperties>
</file>