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1"/>
  </p:notesMasterIdLst>
  <p:handoutMasterIdLst>
    <p:handoutMasterId r:id="rId12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563" autoAdjust="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56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2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5C846-F2AF-433E-8F3B-5FDC802953AF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5F463-A808-44D8-BD9A-84AD9DBB02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6744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C65F4-5349-4CBF-9C79-C80E8C785A0F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8074C-E2C3-49BC-8307-25C5A2F19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323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E805E-F562-4C4B-8475-2E6B5608C7C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5683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67F2-7C5C-4F88-8808-899C7832513F}" type="datetime1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2B1-738E-40F0-878B-319ED1DD4215}" type="datetime1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3B3A-75F7-4088-B7A6-EC7D52AD414E}" type="datetime1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0239-A506-4B17-8743-59D82F1CEE4D}" type="datetime1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8FDC-71F3-45D2-8CDE-6B0A1141FD80}" type="datetime1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DF72-DE13-43A9-93D0-AC811C0E1266}" type="datetime1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FE92-ADB8-4DBD-93F2-44143618029B}" type="datetime1">
              <a:rPr lang="en-US" smtClean="0"/>
              <a:pPr/>
              <a:t>7/1/2010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C492-EA29-4D13-82A4-03DDB5F31F68}" type="datetime1">
              <a:rPr lang="en-US" smtClean="0"/>
              <a:pPr/>
              <a:t>7/1/2010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DB7B-A91F-4F85-B99F-6DF98F81A67A}" type="datetime1">
              <a:rPr lang="en-US" smtClean="0"/>
              <a:pPr/>
              <a:t>7/1/2010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44A5-F341-49B7-B3FF-CFF59BCC7CDF}" type="datetime1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5728-E663-4C3F-A27F-0ED176DDEDDE}" type="datetime1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1BBC-3D7F-48E7-8EEE-679844BA9944}" type="datetime1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98AE9-C426-463A-BB57-FF3A589D2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mailto:scope" TargetMode="External"/><Relationship Id="rId2" Type="http://schemas.openxmlformats.org/officeDocument/2006/relationships/hyperlink" Target="http://scope/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file:///\\sasch1034101\Releases\ScopeWorkshops\101" TargetMode="External"/><Relationship Id="rId2" Type="http://schemas.openxmlformats.org/officeDocument/2006/relationships/hyperlink" Target="file:///\\sasch1034101\Releases\Cosmos2ClientTools\Versions\Current\amd64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Cosmos and SCOPE</a:t>
            </a:r>
            <a:br>
              <a:rPr lang="en-US" dirty="0" smtClean="0"/>
            </a:br>
            <a:r>
              <a:rPr lang="en-US" sz="3600" dirty="0" smtClean="0"/>
              <a:t>Data! I need more data!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Cosmos Team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798AE9-C426-463A-BB57-FF3A589D2F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80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/>
          <a:lstStyle/>
          <a:p>
            <a:r>
              <a:rPr lang="en-US" dirty="0" smtClean="0"/>
              <a:t>We collect &gt;1 PB every month</a:t>
            </a:r>
          </a:p>
          <a:p>
            <a:pPr lvl="1"/>
            <a:r>
              <a:rPr lang="en-US" dirty="0" err="1" smtClean="0"/>
              <a:t>SearchUX</a:t>
            </a:r>
            <a:r>
              <a:rPr lang="en-US" dirty="0" smtClean="0"/>
              <a:t> is ~200 TB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Toolbar is ~100 TB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Search is ~300 TB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Web snapshots are ~100 TB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MSN, Hotmail, IE, web, etc…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much data are we collecting?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681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hlinkClick r:id="rId2"/>
              </a:rPr>
              <a:t>http://cosmos</a:t>
            </a:r>
            <a:endParaRPr lang="en-US" sz="4000" dirty="0" smtClean="0"/>
          </a:p>
          <a:p>
            <a:r>
              <a:rPr lang="en-US" sz="4000" dirty="0" smtClean="0">
                <a:hlinkClick r:id="rId3"/>
              </a:rPr>
              <a:t>mailto:cosmos</a:t>
            </a:r>
            <a:endParaRPr lang="en-US" sz="4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13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write some scripts!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8A798AE9-C426-463A-BB57-FF3A589D2FF1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10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Please create a new directory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Scope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Scope</a:t>
            </a:r>
          </a:p>
          <a:p>
            <a:r>
              <a:rPr lang="en-US" dirty="0" smtClean="0"/>
              <a:t>Get SCOPE and other Cosmos client tools</a:t>
            </a:r>
          </a:p>
          <a:p>
            <a:pPr lvl="1"/>
            <a:r>
              <a:rPr lang="en-US" dirty="0" smtClean="0"/>
              <a:t>Copy </a:t>
            </a:r>
            <a:r>
              <a:rPr lang="en-US" dirty="0">
                <a:hlinkClick r:id="rId2" action="ppaction://hlinkfile"/>
              </a:rPr>
              <a:t>\\</a:t>
            </a:r>
            <a:r>
              <a:rPr lang="en-US" dirty="0" smtClean="0">
                <a:hlinkClick r:id="rId2" action="ppaction://hlinkfile"/>
              </a:rPr>
              <a:t>sasch1034101\Releases\Cosmos2ClientTools\Versions\Current\amd64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(sorry about the long path, you’ll never have to type it again)</a:t>
            </a:r>
          </a:p>
          <a:p>
            <a:pPr lvl="1"/>
            <a:r>
              <a:rPr lang="en-US" dirty="0" smtClean="0"/>
              <a:t>Update</a:t>
            </a:r>
          </a:p>
          <a:p>
            <a:r>
              <a:rPr lang="en-US" dirty="0" smtClean="0"/>
              <a:t>Get workshop files</a:t>
            </a:r>
          </a:p>
          <a:p>
            <a:pPr lvl="1"/>
            <a:r>
              <a:rPr lang="en-US" dirty="0" smtClean="0"/>
              <a:t>Copy </a:t>
            </a:r>
            <a:br>
              <a:rPr lang="en-US" dirty="0" smtClean="0"/>
            </a:br>
            <a:r>
              <a:rPr lang="en-US" dirty="0" smtClean="0">
                <a:hlinkClick r:id="rId3" action="ppaction://hlinkfile"/>
              </a:rPr>
              <a:t>\\sasch1034101\Releases\ScopeWorkshops\101</a:t>
            </a:r>
            <a:r>
              <a:rPr lang="en-US" dirty="0" smtClean="0"/>
              <a:t> </a:t>
            </a:r>
          </a:p>
          <a:p>
            <a:r>
              <a:rPr lang="en-US" dirty="0" smtClean="0"/>
              <a:t>Run SCOPE</a:t>
            </a:r>
          </a:p>
          <a:p>
            <a:pPr lvl="1"/>
            <a:r>
              <a:rPr lang="en-US" dirty="0" smtClean="0"/>
              <a:t>Just type “scope”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65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 Extract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Load “exercise1.script”: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393192" lvl="1" indent="0"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Run by hitting F5</a:t>
            </a:r>
            <a:br>
              <a:rPr lang="en-US" dirty="0" smtClean="0">
                <a:sym typeface="Wingdings" pitchFamily="2" charset="2"/>
              </a:rPr>
            </a:b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Observe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results grid</a:t>
            </a:r>
            <a:br>
              <a:rPr lang="en-US" dirty="0" smtClean="0">
                <a:sym typeface="Wingdings" pitchFamily="2" charset="2"/>
              </a:rPr>
            </a:b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Compare with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text in sample.in!</a:t>
            </a:r>
          </a:p>
          <a:p>
            <a:pPr marL="109728" indent="0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2029361"/>
            <a:ext cx="3505200" cy="132343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EXTRACT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A,B,C,D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sample.in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8080"/>
                </a:solidFill>
                <a:latin typeface="Courier New"/>
              </a:rPr>
              <a:t>DefaultTextExtractor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OUTPUT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TO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sample.out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7787" y="2472004"/>
            <a:ext cx="3856663" cy="400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967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script and run again: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Notice that the output is the same!</a:t>
            </a:r>
          </a:p>
          <a:p>
            <a:pPr lvl="1"/>
            <a:r>
              <a:rPr lang="en-US" dirty="0" smtClean="0"/>
              <a:t>You’ll rarely need to use EXTRACT.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 SELECT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410361"/>
            <a:ext cx="3505200" cy="132343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SELECT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A,B,C,D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sample.in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8080"/>
                </a:solidFill>
                <a:latin typeface="Courier New"/>
              </a:rPr>
              <a:t>DefaultTextExtractor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OUTPUT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TO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sample.out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4863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839200" cy="53766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can have (C#) expressions in SELECT list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sort output: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But watch out for</a:t>
            </a:r>
            <a:br>
              <a:rPr lang="en-US" dirty="0" smtClean="0"/>
            </a:br>
            <a:r>
              <a:rPr lang="en-US" dirty="0" smtClean="0"/>
              <a:t>numeric strings!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 SELECT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029361"/>
            <a:ext cx="3733800" cy="132343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SELECT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A +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 "_a_"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AS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A,B,C,D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sample.in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8080"/>
                </a:solidFill>
                <a:latin typeface="Courier New"/>
              </a:rPr>
              <a:t>DefaultTextExtractor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OUTPUT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TO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sample.out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069140"/>
            <a:ext cx="3733800" cy="156966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SELECT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A +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 "_a_"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AS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A,B,C,D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sample.in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8080"/>
                </a:solidFill>
                <a:latin typeface="Courier New"/>
              </a:rPr>
              <a:t>DefaultTextExtractor</a:t>
            </a:r>
            <a:r>
              <a:rPr lang="en-US" sz="1600" b="1" dirty="0" smtClean="0">
                <a:solidFill>
                  <a:srgbClr val="008080"/>
                </a:solidFill>
                <a:latin typeface="Courier New"/>
              </a:rPr>
              <a:t/>
            </a:r>
            <a:br>
              <a:rPr lang="en-US" sz="1600" b="1" dirty="0" smtClean="0">
                <a:solidFill>
                  <a:srgbClr val="008080"/>
                </a:solidFill>
                <a:latin typeface="Courier New"/>
              </a:rPr>
            </a:br>
            <a:r>
              <a:rPr lang="en-US" sz="1600" b="1" dirty="0" smtClean="0">
                <a:solidFill>
                  <a:srgbClr val="008080"/>
                </a:solidFill>
                <a:latin typeface="Courier New"/>
              </a:rPr>
              <a:t>ORDER BY 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OUTPUT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TO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sample.out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24200"/>
            <a:ext cx="4036041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434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script and run:</a:t>
            </a:r>
          </a:p>
          <a:p>
            <a:pPr marL="109728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Notice that the third</a:t>
            </a:r>
            <a:br>
              <a:rPr lang="en-US" dirty="0" smtClean="0"/>
            </a:br>
            <a:r>
              <a:rPr lang="en-US" dirty="0" smtClean="0"/>
              <a:t>column is now integer</a:t>
            </a:r>
          </a:p>
          <a:p>
            <a:pPr lvl="1"/>
            <a:r>
              <a:rPr lang="en-US" dirty="0" smtClean="0"/>
              <a:t>Sorting obeys data 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 SELECT (3)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181761"/>
            <a:ext cx="5638800" cy="132343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SELECT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A +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 "_a_"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AS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A, B, </a:t>
            </a:r>
            <a:r>
              <a:rPr lang="en-US" sz="1600" b="1" dirty="0" err="1" smtClean="0">
                <a:solidFill>
                  <a:srgbClr val="3333FF"/>
                </a:solidFill>
                <a:latin typeface="Courier New"/>
              </a:rPr>
              <a:t>int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.Parse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(C)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C,D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sample.in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8080"/>
                </a:solidFill>
                <a:latin typeface="Courier New"/>
              </a:rPr>
              <a:t>DefaultTextExtractor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OUTPUT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TO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sample.out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971800"/>
            <a:ext cx="4130329" cy="320040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865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915400" cy="49956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Reload exercise1.script (or exercise1_backup.script)</a:t>
            </a:r>
          </a:p>
          <a:p>
            <a:r>
              <a:rPr lang="en-US" dirty="0" smtClean="0"/>
              <a:t>Save as </a:t>
            </a:r>
            <a:r>
              <a:rPr lang="en-US" dirty="0" err="1" smtClean="0"/>
              <a:t>MyExtractor.script</a:t>
            </a:r>
            <a:r>
              <a:rPr lang="en-US" dirty="0" smtClean="0"/>
              <a:t> (so you can keep it)</a:t>
            </a:r>
          </a:p>
          <a:p>
            <a:r>
              <a:rPr lang="en-US" dirty="0" smtClean="0"/>
              <a:t>Then:</a:t>
            </a:r>
          </a:p>
          <a:p>
            <a:pPr lvl="1"/>
            <a:r>
              <a:rPr lang="en-US" dirty="0" smtClean="0"/>
              <a:t>Highlight “</a:t>
            </a:r>
            <a:r>
              <a:rPr lang="en-US" dirty="0" err="1" smtClean="0"/>
              <a:t>DefaultTextExtractor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Replace with “</a:t>
            </a:r>
            <a:r>
              <a:rPr lang="en-US" dirty="0" err="1" smtClean="0"/>
              <a:t>MyExtractor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Right click on “</a:t>
            </a:r>
            <a:r>
              <a:rPr lang="en-US" dirty="0" err="1" smtClean="0"/>
              <a:t>MyExtractor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Select “Implement”</a:t>
            </a:r>
          </a:p>
          <a:p>
            <a:pPr lvl="1"/>
            <a:r>
              <a:rPr lang="en-US" dirty="0" smtClean="0"/>
              <a:t>Select “Extractor”</a:t>
            </a:r>
          </a:p>
          <a:p>
            <a:r>
              <a:rPr lang="en-US" dirty="0" smtClean="0"/>
              <a:t>Admire inserted text</a:t>
            </a:r>
          </a:p>
          <a:p>
            <a:pPr lvl="1"/>
            <a:r>
              <a:rPr lang="en-US" dirty="0" smtClean="0"/>
              <a:t>#CS / #ENDCS section</a:t>
            </a:r>
          </a:p>
          <a:p>
            <a:pPr lvl="1"/>
            <a:r>
              <a:rPr lang="en-US" dirty="0" smtClean="0"/>
              <a:t>Class Extractor implements Produces() and Extract() methods.</a:t>
            </a:r>
          </a:p>
          <a:p>
            <a:r>
              <a:rPr lang="en-US" dirty="0" smtClean="0"/>
              <a:t>Does  it run?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SCOPE Objects: Extractor 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0"/>
            <a:ext cx="43434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6851010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Declares the output </a:t>
            </a:r>
            <a:r>
              <a:rPr lang="en-US" dirty="0" err="1" smtClean="0"/>
              <a:t>RowSet</a:t>
            </a:r>
            <a:r>
              <a:rPr lang="en-US" dirty="0" smtClean="0"/>
              <a:t> column types</a:t>
            </a:r>
          </a:p>
          <a:p>
            <a:r>
              <a:rPr lang="en-US" dirty="0" smtClean="0"/>
              <a:t>Called at Compile-time only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Returns whatever columns it was called with </a:t>
            </a:r>
            <a:br>
              <a:rPr lang="en-US" dirty="0" smtClean="0"/>
            </a:br>
            <a:r>
              <a:rPr lang="en-US" dirty="0" smtClean="0"/>
              <a:t>(but all Strings)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Ignores user’s list of columns, but specifies data type of output </a:t>
            </a:r>
            <a:r>
              <a:rPr lang="en-US" dirty="0" err="1" smtClean="0"/>
              <a:t>RowSet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“Produces”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3352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2485072"/>
            <a:ext cx="6934200" cy="1477328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Schema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Produces(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columns,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Schema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(columns);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4888468"/>
            <a:ext cx="69342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Schema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A,B,C:int,D,X:int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37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Provides the content of each row at runtime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one simply parses columns from tab-delimited text lines.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“Extract” Method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905000"/>
            <a:ext cx="7924800" cy="3970318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Row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Extract(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reader, </a:t>
            </a:r>
            <a:r>
              <a:rPr lang="en-US" b="1" dirty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Row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output,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line;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((line =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reader.ReadLine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!=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tokens =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line.Split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'\t'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tokens.Length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++i)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output[i].Set(tokens[i]);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output;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15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you flipped a coin 10 times…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Would you be surprised to get 50% heads?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How about 70% heads?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What about 80% heads?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Now supposed you flipped it 100,000 times…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Now you’d be surprised to get 70% heads!!  Why?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How does this apply to search data?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data = better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20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Note the:  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 in parameter list</a:t>
            </a:r>
          </a:p>
          <a:p>
            <a:r>
              <a:rPr lang="en-US" dirty="0" smtClean="0"/>
              <a:t>You can pass parameters into SCOPE objects!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Exercise: Add a “-</a:t>
            </a:r>
            <a:r>
              <a:rPr lang="en-US" dirty="0" err="1" smtClean="0"/>
              <a:t>toUpper</a:t>
            </a:r>
            <a:r>
              <a:rPr lang="en-US" dirty="0" smtClean="0"/>
              <a:t>” parameter to </a:t>
            </a:r>
            <a:r>
              <a:rPr lang="en-US" dirty="0" err="1" smtClean="0"/>
              <a:t>MyExtractor</a:t>
            </a:r>
            <a:r>
              <a:rPr lang="en-US" dirty="0" smtClean="0"/>
              <a:t> which forces all columns to upper case.</a:t>
            </a:r>
          </a:p>
          <a:p>
            <a:pPr lvl="1"/>
            <a:r>
              <a:rPr lang="en-US" dirty="0" smtClean="0"/>
              <a:t>Hint: </a:t>
            </a:r>
            <a:r>
              <a:rPr lang="en-US" dirty="0" err="1" smtClean="0"/>
              <a:t>String.ToUpper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Run script with and without the parameter value, compare results</a:t>
            </a:r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Parameters in SCOPE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692685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229600" cy="50718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Familiar aggregates are available </a:t>
            </a:r>
          </a:p>
          <a:p>
            <a:pPr lvl="1"/>
            <a:r>
              <a:rPr lang="en-US" dirty="0" smtClean="0"/>
              <a:t>But our data has distinct keys, what to group by?</a:t>
            </a:r>
          </a:p>
          <a:p>
            <a:pPr lvl="1"/>
            <a:r>
              <a:rPr lang="en-US" dirty="0" smtClean="0"/>
              <a:t>Let’s make up non-distinct keys!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Modify </a:t>
            </a:r>
            <a:br>
              <a:rPr lang="en-US" dirty="0" smtClean="0"/>
            </a:br>
            <a:r>
              <a:rPr lang="en-US" dirty="0" smtClean="0"/>
              <a:t>exercise1.script</a:t>
            </a:r>
          </a:p>
          <a:p>
            <a:endParaRPr lang="en-US" dirty="0"/>
          </a:p>
          <a:p>
            <a:r>
              <a:rPr lang="en-US" dirty="0" smtClean="0"/>
              <a:t>Add SELECT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Or open </a:t>
            </a:r>
            <a:br>
              <a:rPr lang="en-US" dirty="0" smtClean="0"/>
            </a:br>
            <a:r>
              <a:rPr lang="en-US" dirty="0" err="1" smtClean="0"/>
              <a:t>aggregate_exercise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 and observe </a:t>
            </a:r>
            <a:r>
              <a:rPr lang="en-US" dirty="0" err="1" smtClean="0"/>
              <a:t>A_Key</a:t>
            </a:r>
            <a:r>
              <a:rPr lang="en-US" dirty="0" smtClean="0"/>
              <a:t> column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Aggregates – SUM, MIN, MAX, AVG, Count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2515612"/>
            <a:ext cx="5791200" cy="304698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/>
              </a:rPr>
              <a:t>statement1 = </a:t>
            </a:r>
            <a:r>
              <a:rPr lang="en-US" sz="1600" b="1" dirty="0">
                <a:solidFill>
                  <a:srgbClr val="0000FF"/>
                </a:solidFill>
                <a:latin typeface="Courier New"/>
              </a:rPr>
              <a:t>EXTRACT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A,B,C,D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"sample.in"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8080"/>
                </a:solidFill>
                <a:latin typeface="Courier New"/>
              </a:rPr>
              <a:t>DefaultTextExtractor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A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  ,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.Parse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(B) </a:t>
            </a:r>
            <a:r>
              <a:rPr lang="en-US" sz="1600" b="1" dirty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B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  ,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.Parse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(C) </a:t>
            </a:r>
            <a:r>
              <a:rPr lang="en-US" sz="1600" b="1" dirty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C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  ,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D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  ,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.Parse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A.Substring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(8)) % 3) </a:t>
            </a:r>
            <a:r>
              <a:rPr lang="en-US" sz="1600" b="1" dirty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A_Key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statement1;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OUTPUT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/>
              </a:rPr>
              <a:t>TO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</a:rPr>
              <a:t>sample.out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30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 add this statement: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Don’t need GROUP BY, SCOPE automatically groups by all non-aggregate columns.</a:t>
            </a:r>
          </a:p>
          <a:p>
            <a:pPr lvl="1"/>
            <a:r>
              <a:rPr lang="en-US" dirty="0" smtClean="0"/>
              <a:t>(But you can specify GROUP BY, if you must.)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254984"/>
            <a:ext cx="3877985" cy="163121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A_Key</a:t>
            </a:r>
            <a:endParaRPr lang="en-US" sz="20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/>
              </a:rPr>
              <a:t>	, </a:t>
            </a:r>
            <a:r>
              <a:rPr lang="en-US" sz="2000" b="1" dirty="0">
                <a:solidFill>
                  <a:srgbClr val="8B0000"/>
                </a:solidFill>
                <a:latin typeface="Courier New"/>
              </a:rPr>
              <a:t>MAX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(C) 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Max_C</a:t>
            </a:r>
            <a:endParaRPr lang="en-US" sz="20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/>
              </a:rPr>
              <a:t>	, </a:t>
            </a:r>
            <a:r>
              <a:rPr lang="en-US" sz="2000" b="1" dirty="0">
                <a:solidFill>
                  <a:srgbClr val="8B0000"/>
                </a:solidFill>
                <a:latin typeface="Courier New"/>
              </a:rPr>
              <a:t>AVG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(C) 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Avg_C</a:t>
            </a:r>
            <a:endParaRPr lang="en-US" sz="20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/>
              </a:rPr>
              <a:t>	, </a:t>
            </a:r>
            <a:r>
              <a:rPr lang="en-US" sz="2000" b="1" dirty="0">
                <a:solidFill>
                  <a:srgbClr val="8B0000"/>
                </a:solidFill>
                <a:latin typeface="Courier New"/>
              </a:rPr>
              <a:t>COUNT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Count;</a:t>
            </a:r>
          </a:p>
          <a:p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209800"/>
            <a:ext cx="338979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Aggregates – SUM, MIN, MAX, AVG, Count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471136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REDUCE processes all rows with same set of keys.  </a:t>
            </a:r>
            <a:br>
              <a:rPr lang="en-US" dirty="0" smtClean="0"/>
            </a:br>
            <a:r>
              <a:rPr lang="en-US" dirty="0" smtClean="0"/>
              <a:t>Your Reducer can do *any* calculation involving those rows!</a:t>
            </a:r>
          </a:p>
          <a:p>
            <a:r>
              <a:rPr lang="en-US" dirty="0" smtClean="0"/>
              <a:t>For this exercise, let’s return A from the current row and D </a:t>
            </a:r>
            <a:r>
              <a:rPr lang="en-US" dirty="0"/>
              <a:t>from the immediately previous row within the same key.</a:t>
            </a:r>
          </a:p>
          <a:p>
            <a:pPr lvl="1"/>
            <a:r>
              <a:rPr lang="en-US" dirty="0"/>
              <a:t>Yes, you could do this with a self-join, but maybe not on 5 billion rows</a:t>
            </a:r>
            <a:r>
              <a:rPr lang="en-US" dirty="0" smtClean="0"/>
              <a:t>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exercise_aggregate.script</a:t>
            </a:r>
            <a:r>
              <a:rPr lang="en-US" dirty="0" smtClean="0"/>
              <a:t>, remove the SELECT statement and add: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Highlight “</a:t>
            </a:r>
            <a:r>
              <a:rPr lang="en-US" dirty="0" err="1" smtClean="0"/>
              <a:t>MyReducer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Right-click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Implement</a:t>
            </a:r>
            <a:r>
              <a:rPr lang="en-US" dirty="0" err="1" smtClean="0">
                <a:sym typeface="Wingdings" pitchFamily="2" charset="2"/>
              </a:rPr>
              <a:t>Reducer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and Reducer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551872"/>
            <a:ext cx="8305800" cy="147732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REDUCE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/>
              </a:rPr>
              <a:t>//A, B, C, D, </a:t>
            </a:r>
            <a:r>
              <a:rPr lang="en-US" b="1" dirty="0" err="1">
                <a:solidFill>
                  <a:srgbClr val="008000"/>
                </a:solidFill>
                <a:latin typeface="Courier New"/>
              </a:rPr>
              <a:t>A_Key</a:t>
            </a:r>
            <a:endParaRPr lang="en-US" b="1" dirty="0">
              <a:solidFill>
                <a:srgbClr val="008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A_Key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PRODUCE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A_Key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Cur_A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Prev_D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MyReducer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PRESORT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   </a:t>
            </a:r>
            <a:r>
              <a:rPr lang="en-US" b="1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/>
              </a:rPr>
              <a:t>note: bad for </a:t>
            </a:r>
            <a:r>
              <a:rPr lang="en-US" b="1" dirty="0" err="1">
                <a:solidFill>
                  <a:srgbClr val="008000"/>
                </a:solidFill>
                <a:latin typeface="Courier New"/>
              </a:rPr>
              <a:t>perf</a:t>
            </a:r>
            <a:r>
              <a:rPr lang="en-US" b="1" dirty="0">
                <a:solidFill>
                  <a:srgbClr val="008000"/>
                </a:solidFill>
                <a:latin typeface="Courier New"/>
              </a:rPr>
              <a:t>, good </a:t>
            </a:r>
            <a:r>
              <a:rPr lang="en-US" b="1" dirty="0" smtClean="0">
                <a:solidFill>
                  <a:srgbClr val="008000"/>
                </a:solidFill>
                <a:latin typeface="Courier New"/>
              </a:rPr>
              <a:t>for sample!</a:t>
            </a:r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36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10600" cy="5529072"/>
          </a:xfrm>
        </p:spPr>
        <p:txBody>
          <a:bodyPr>
            <a:normAutofit/>
          </a:bodyPr>
          <a:lstStyle/>
          <a:p>
            <a:r>
              <a:rPr lang="en-US" dirty="0" smtClean="0"/>
              <a:t>Says what the output types should be</a:t>
            </a:r>
          </a:p>
          <a:p>
            <a:r>
              <a:rPr lang="en-US" dirty="0" smtClean="0"/>
              <a:t>Called at Compile-time only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This Reducer always returns </a:t>
            </a:r>
            <a:br>
              <a:rPr lang="en-US" dirty="0" smtClean="0"/>
            </a:br>
            <a:r>
              <a:rPr lang="en-US" dirty="0" err="1" smtClean="0"/>
              <a:t>A_Key:int</a:t>
            </a:r>
            <a:r>
              <a:rPr lang="en-US" dirty="0" smtClean="0"/>
              <a:t>, </a:t>
            </a:r>
            <a:r>
              <a:rPr lang="en-US" dirty="0" err="1" smtClean="0"/>
              <a:t>Cur_A:String</a:t>
            </a:r>
            <a:r>
              <a:rPr lang="en-US" dirty="0" smtClean="0"/>
              <a:t>, </a:t>
            </a:r>
            <a:r>
              <a:rPr lang="en-US" dirty="0" err="1" smtClean="0"/>
              <a:t>Prev_D:String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“Produces”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3352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713672"/>
            <a:ext cx="8001000" cy="1477328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override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/>
              </a:rPr>
              <a:t>Schema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Produces(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[] columns,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>
                <a:solidFill>
                  <a:srgbClr val="008080"/>
                </a:solidFill>
                <a:latin typeface="Courier New"/>
              </a:rPr>
              <a:t>Schema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input)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/>
              </a:rPr>
              <a:t>Schema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800000"/>
                </a:solidFill>
                <a:latin typeface="Courier New"/>
              </a:rPr>
              <a:t>A_Key:int</a:t>
            </a:r>
            <a:r>
              <a:rPr lang="en-US" b="1" dirty="0">
                <a:solidFill>
                  <a:srgbClr val="800000"/>
                </a:solidFill>
                <a:latin typeface="Courier New"/>
              </a:rPr>
              <a:t>, </a:t>
            </a:r>
            <a:r>
              <a:rPr lang="en-US" b="1" dirty="0" err="1">
                <a:solidFill>
                  <a:srgbClr val="800000"/>
                </a:solidFill>
                <a:latin typeface="Courier New"/>
              </a:rPr>
              <a:t>Cur_A</a:t>
            </a:r>
            <a:r>
              <a:rPr lang="en-US" b="1" dirty="0">
                <a:solidFill>
                  <a:srgbClr val="800000"/>
                </a:solidFill>
                <a:latin typeface="Courier New"/>
              </a:rPr>
              <a:t>, </a:t>
            </a:r>
            <a:r>
              <a:rPr lang="en-US" b="1" dirty="0" err="1">
                <a:solidFill>
                  <a:srgbClr val="800000"/>
                </a:solidFill>
                <a:latin typeface="Courier New"/>
              </a:rPr>
              <a:t>Prev_D</a:t>
            </a:r>
            <a:r>
              <a:rPr lang="en-US" b="1" dirty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4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“Reduce” 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062639"/>
            <a:ext cx="8458200" cy="418576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/>
              </a:rPr>
              <a:t>override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>
                <a:solidFill>
                  <a:srgbClr val="008080"/>
                </a:solidFill>
                <a:latin typeface="Courier New"/>
              </a:rPr>
              <a:t>IEnumerable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400" b="1" dirty="0">
                <a:solidFill>
                  <a:srgbClr val="008080"/>
                </a:solidFill>
                <a:latin typeface="Courier New"/>
              </a:rPr>
              <a:t>Row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Reduce(</a:t>
            </a:r>
            <a:r>
              <a:rPr lang="en-US" sz="1400" b="1" dirty="0" err="1" smtClean="0">
                <a:solidFill>
                  <a:srgbClr val="008080"/>
                </a:solidFill>
                <a:latin typeface="Courier New"/>
              </a:rPr>
              <a:t>RowSet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input, </a:t>
            </a:r>
            <a:r>
              <a:rPr lang="en-US" sz="1400" b="1" dirty="0">
                <a:solidFill>
                  <a:srgbClr val="008080"/>
                </a:solidFill>
                <a:latin typeface="Courier New"/>
              </a:rPr>
              <a:t>Row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output, </a:t>
            </a:r>
            <a:r>
              <a:rPr lang="en-US" sz="1400" b="1" dirty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/>
              </a:rPr>
              <a:t>bool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firstRow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Courier New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;		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	</a:t>
            </a:r>
          </a:p>
          <a:p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    String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prev_D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>
                <a:solidFill>
                  <a:srgbClr val="800000"/>
                </a:solidFill>
                <a:latin typeface="Courier New"/>
              </a:rPr>
              <a:t>"uninitialized"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/>
              </a:rPr>
              <a:t>foreach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008080"/>
                </a:solidFill>
                <a:latin typeface="Courier New"/>
              </a:rPr>
              <a:t>Row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row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input.Rows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{</a:t>
            </a:r>
            <a:endParaRPr lang="en-US" sz="14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(!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firstRow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</a:rPr>
              <a:t>	{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	    row[4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].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CopyTo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(output[0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]);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</a:rPr>
              <a:t>A_Key</a:t>
            </a:r>
            <a:r>
              <a:rPr lang="en-US" sz="1400" b="1" dirty="0">
                <a:solidFill>
                  <a:srgbClr val="008000"/>
                </a:solidFill>
                <a:latin typeface="Courier New"/>
              </a:rPr>
              <a:t> &lt;-- key for the group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row[0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].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CopyTo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(output[1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]);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</a:rPr>
              <a:t>Cur_a</a:t>
            </a:r>
            <a:r>
              <a:rPr lang="en-US" sz="1400" b="1" dirty="0">
                <a:solidFill>
                  <a:srgbClr val="008000"/>
                </a:solidFill>
                <a:latin typeface="Courier New"/>
              </a:rPr>
              <a:t> &lt;-- col A from input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output[2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].Set(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prev_D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);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</a:rPr>
              <a:t>Prev_d</a:t>
            </a:r>
            <a:r>
              <a:rPr lang="en-US" sz="1400" b="1" dirty="0">
                <a:solidFill>
                  <a:srgbClr val="008000"/>
                </a:solidFill>
                <a:latin typeface="Courier New"/>
              </a:rPr>
              <a:t> &lt;-- col D from previous row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yield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output;		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prev_D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= row[3].</a:t>
            </a:r>
            <a:r>
              <a:rPr lang="en-US" sz="1400" b="1" dirty="0">
                <a:solidFill>
                  <a:srgbClr val="008080"/>
                </a:solidFill>
                <a:latin typeface="Courier New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firstRow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400" b="1" dirty="0">
                <a:solidFill>
                  <a:srgbClr val="0000FF"/>
                </a:solidFill>
                <a:latin typeface="Courier New"/>
              </a:rPr>
              <a:t>false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en-US" sz="1400" b="1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	      // </a:t>
            </a:r>
            <a:r>
              <a:rPr lang="en-US" sz="1400" b="1" dirty="0">
                <a:solidFill>
                  <a:srgbClr val="008000"/>
                </a:solidFill>
                <a:latin typeface="Courier New"/>
              </a:rPr>
              <a:t>why not </a:t>
            </a:r>
            <a:r>
              <a:rPr lang="en-US" sz="1400" b="1" dirty="0" err="1" smtClean="0">
                <a:solidFill>
                  <a:srgbClr val="008000"/>
                </a:solidFill>
                <a:latin typeface="Courier New"/>
              </a:rPr>
              <a:t>rowCount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 ++ ?</a:t>
            </a:r>
            <a:endParaRPr lang="en-US" sz="14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}</a:t>
            </a:r>
            <a:endParaRPr lang="en-US" sz="14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050" y="1230868"/>
            <a:ext cx="4960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exercise returns  </a:t>
            </a:r>
            <a:r>
              <a:rPr lang="en-US" dirty="0"/>
              <a:t>A from the current row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D from the </a:t>
            </a:r>
            <a:r>
              <a:rPr lang="en-US" dirty="0" smtClean="0"/>
              <a:t>previous </a:t>
            </a:r>
            <a:r>
              <a:rPr lang="en-US" dirty="0"/>
              <a:t>row within the same key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62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lot of data out there</a:t>
            </a:r>
          </a:p>
          <a:p>
            <a:r>
              <a:rPr lang="en-US" dirty="0" smtClean="0"/>
              <a:t>Use it to improve your service!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386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Cosmos</a:t>
            </a:r>
          </a:p>
          <a:p>
            <a:pPr lvl="1"/>
            <a:r>
              <a:rPr lang="en-US" dirty="0" smtClean="0"/>
              <a:t>Storage (Concepts and Implementation)</a:t>
            </a:r>
          </a:p>
          <a:p>
            <a:pPr lvl="1"/>
            <a:r>
              <a:rPr lang="en-US" dirty="0" smtClean="0"/>
              <a:t>Computations (Concepts and Implementation)</a:t>
            </a:r>
          </a:p>
          <a:p>
            <a:pPr lvl="1"/>
            <a:r>
              <a:rPr lang="en-US" dirty="0" smtClean="0"/>
              <a:t>Virtual Clusters</a:t>
            </a:r>
          </a:p>
          <a:p>
            <a:pPr lvl="1"/>
            <a:r>
              <a:rPr lang="en-US" dirty="0" smtClean="0"/>
              <a:t>Client tools</a:t>
            </a:r>
          </a:p>
          <a:p>
            <a:r>
              <a:rPr lang="en-US" dirty="0" smtClean="0"/>
              <a:t>Workshop</a:t>
            </a:r>
          </a:p>
          <a:p>
            <a:pPr lvl="1"/>
            <a:r>
              <a:rPr lang="en-US" dirty="0" smtClean="0"/>
              <a:t>Goal:  Everybody should be able to write a script!</a:t>
            </a:r>
          </a:p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Processing using SELECT</a:t>
            </a:r>
          </a:p>
          <a:p>
            <a:pPr lvl="1"/>
            <a:r>
              <a:rPr lang="en-US" dirty="0" smtClean="0"/>
              <a:t>Custom 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27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2" y="2931712"/>
            <a:ext cx="5221288" cy="1454888"/>
          </a:xfrm>
        </p:spPr>
        <p:txBody>
          <a:bodyPr/>
          <a:lstStyle/>
          <a:p>
            <a:r>
              <a:rPr lang="en-US" dirty="0" smtClean="0"/>
              <a:t>Fault-tolerant distributed storage and computational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8A798AE9-C426-463A-BB57-FF3A589D2FF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926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686800" cy="410229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Fault-tolerant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Resilient to hardware and software errors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Failures tolerated at multiple levels</a:t>
            </a:r>
          </a:p>
          <a:p>
            <a:r>
              <a:rPr lang="en-US" dirty="0" smtClean="0">
                <a:sym typeface="Wingdings" pitchFamily="2" charset="2"/>
              </a:rPr>
              <a:t>Distributed</a:t>
            </a:r>
          </a:p>
          <a:p>
            <a:pPr lvl="1"/>
            <a:r>
              <a:rPr lang="en-US" dirty="0" smtClean="0"/>
              <a:t>10,800 commodity servers in a single environment</a:t>
            </a:r>
          </a:p>
          <a:p>
            <a:pPr lvl="1"/>
            <a:r>
              <a:rPr lang="en-US" dirty="0" smtClean="0"/>
              <a:t>And multiple production environments</a:t>
            </a:r>
          </a:p>
          <a:p>
            <a:r>
              <a:rPr lang="en-US" dirty="0" smtClean="0"/>
              <a:t>Storage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Cosmos manages “streams” of data (think files)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Data is 3x replicated for reliability</a:t>
            </a:r>
            <a:endParaRPr lang="en-US" dirty="0" smtClean="0"/>
          </a:p>
          <a:p>
            <a:r>
              <a:rPr lang="en-US" dirty="0" smtClean="0"/>
              <a:t>Computation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Supports mechanisms to analyze data in place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dirty="0" smtClean="0"/>
              <a:t>Cosmos</a:t>
            </a:r>
            <a:br>
              <a:rPr lang="en-US" dirty="0" smtClean="0"/>
            </a:br>
            <a:r>
              <a:rPr lang="en-US" sz="1800" dirty="0" smtClean="0"/>
              <a:t>“Fault-tolerant distributed storage and computational platform”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4899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Most teams integrate Cosmos into a business workflow: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Upload raw data into Cosmos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Crunch the numbers within Cosmos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Download results to external systems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Persist results within Cosmos</a:t>
            </a:r>
          </a:p>
          <a:p>
            <a:r>
              <a:rPr lang="en-US" dirty="0" smtClean="0"/>
              <a:t>Cosmos pipelines handle log and web data</a:t>
            </a:r>
          </a:p>
          <a:p>
            <a:pPr lvl="1"/>
            <a:r>
              <a:rPr lang="en-US" dirty="0" smtClean="0"/>
              <a:t>standard business reporting – Data Mining Pipelines</a:t>
            </a:r>
          </a:p>
          <a:p>
            <a:pPr lvl="2"/>
            <a:r>
              <a:rPr lang="en-US" dirty="0" smtClean="0"/>
              <a:t>“how many queries / sec today </a:t>
            </a:r>
            <a:r>
              <a:rPr lang="en-US" dirty="0" err="1" smtClean="0"/>
              <a:t>vs</a:t>
            </a:r>
            <a:r>
              <a:rPr lang="en-US" dirty="0" smtClean="0"/>
              <a:t> yesterday”?</a:t>
            </a:r>
          </a:p>
          <a:p>
            <a:pPr lvl="1"/>
            <a:r>
              <a:rPr lang="en-US" dirty="0" smtClean="0"/>
              <a:t>Experimentation – Foray </a:t>
            </a:r>
          </a:p>
          <a:p>
            <a:pPr lvl="2"/>
            <a:r>
              <a:rPr lang="en-US" dirty="0" smtClean="0"/>
              <a:t>“if we make the box red, how many more queries do users do?”</a:t>
            </a:r>
          </a:p>
          <a:p>
            <a:pPr lvl="1"/>
            <a:r>
              <a:rPr lang="en-US" dirty="0" smtClean="0"/>
              <a:t>Relevance, Index Gen</a:t>
            </a:r>
          </a:p>
          <a:p>
            <a:pPr lvl="2"/>
            <a:r>
              <a:rPr lang="en-US" dirty="0" smtClean="0"/>
              <a:t>Experiment with different classifiers and feature extractors for web pages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Cosmos – Service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8611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8824" y="1600200"/>
            <a:ext cx="2733249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Cluster Web Service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2602468"/>
            <a:ext cx="26670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Cosmos Job Scheduler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602468"/>
            <a:ext cx="28956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Cosmos Store Manager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143000" y="4572000"/>
            <a:ext cx="914400" cy="99060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2362200" y="4572000"/>
            <a:ext cx="914400" cy="99060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3505200" y="4572000"/>
            <a:ext cx="914400" cy="99060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4648200" y="4572000"/>
            <a:ext cx="914400" cy="99060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gnetic Disk 12"/>
          <p:cNvSpPr/>
          <p:nvPr/>
        </p:nvSpPr>
        <p:spPr>
          <a:xfrm>
            <a:off x="5791200" y="4572000"/>
            <a:ext cx="914400" cy="99060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6934200" y="4572000"/>
            <a:ext cx="914400" cy="99060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2"/>
            <a:endCxn id="8" idx="1"/>
          </p:cNvCxnSpPr>
          <p:nvPr/>
        </p:nvCxnSpPr>
        <p:spPr>
          <a:xfrm rot="5400000">
            <a:off x="3023116" y="2451616"/>
            <a:ext cx="697468" cy="3543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17" idx="2"/>
            <a:endCxn id="12" idx="1"/>
          </p:cNvCxnSpPr>
          <p:nvPr/>
        </p:nvCxnSpPr>
        <p:spPr>
          <a:xfrm rot="5400000">
            <a:off x="4775716" y="4204216"/>
            <a:ext cx="697468" cy="38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5" idx="2"/>
            <a:endCxn id="10" idx="1"/>
          </p:cNvCxnSpPr>
          <p:nvPr/>
        </p:nvCxnSpPr>
        <p:spPr>
          <a:xfrm rot="5400000">
            <a:off x="4204216" y="2489716"/>
            <a:ext cx="697468" cy="3467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stCxn id="16" idx="2"/>
            <a:endCxn id="8" idx="1"/>
          </p:cNvCxnSpPr>
          <p:nvPr/>
        </p:nvCxnSpPr>
        <p:spPr>
          <a:xfrm rot="5400000">
            <a:off x="4166116" y="1308616"/>
            <a:ext cx="697468" cy="5829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15" idx="2"/>
            <a:endCxn id="13" idx="1"/>
          </p:cNvCxnSpPr>
          <p:nvPr/>
        </p:nvCxnSpPr>
        <p:spPr>
          <a:xfrm rot="5400000">
            <a:off x="5918716" y="4204216"/>
            <a:ext cx="697468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>
            <a:stCxn id="17" idx="2"/>
            <a:endCxn id="11" idx="1"/>
          </p:cNvCxnSpPr>
          <p:nvPr/>
        </p:nvCxnSpPr>
        <p:spPr>
          <a:xfrm rot="5400000">
            <a:off x="4204216" y="3632716"/>
            <a:ext cx="697468" cy="1181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15" idx="2"/>
            <a:endCxn id="14" idx="1"/>
          </p:cNvCxnSpPr>
          <p:nvPr/>
        </p:nvCxnSpPr>
        <p:spPr>
          <a:xfrm rot="16200000" flipH="1">
            <a:off x="6490216" y="3670816"/>
            <a:ext cx="697468" cy="11049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40" name="Straight Arrow Connector 39"/>
          <p:cNvCxnSpPr>
            <a:stCxn id="5" idx="2"/>
            <a:endCxn id="6" idx="0"/>
          </p:cNvCxnSpPr>
          <p:nvPr/>
        </p:nvCxnSpPr>
        <p:spPr>
          <a:xfrm>
            <a:off x="4575449" y="1969532"/>
            <a:ext cx="1711051" cy="632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5" idx="2"/>
            <a:endCxn id="7" idx="0"/>
          </p:cNvCxnSpPr>
          <p:nvPr/>
        </p:nvCxnSpPr>
        <p:spPr>
          <a:xfrm flipH="1">
            <a:off x="2819400" y="1969532"/>
            <a:ext cx="1756049" cy="632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6" idx="1"/>
            <a:endCxn id="7" idx="3"/>
          </p:cNvCxnSpPr>
          <p:nvPr/>
        </p:nvCxnSpPr>
        <p:spPr>
          <a:xfrm rot="10800000">
            <a:off x="4267200" y="2787134"/>
            <a:ext cx="685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49" name="Straight Arrow Connector 48"/>
          <p:cNvCxnSpPr>
            <a:stCxn id="6" idx="2"/>
            <a:endCxn id="16" idx="0"/>
          </p:cNvCxnSpPr>
          <p:nvPr/>
        </p:nvCxnSpPr>
        <p:spPr>
          <a:xfrm rot="16200000" flipH="1">
            <a:off x="6591300" y="2667000"/>
            <a:ext cx="533400" cy="1143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stCxn id="6" idx="2"/>
            <a:endCxn id="17" idx="0"/>
          </p:cNvCxnSpPr>
          <p:nvPr/>
        </p:nvCxnSpPr>
        <p:spPr>
          <a:xfrm rot="5400000">
            <a:off x="5448300" y="2667000"/>
            <a:ext cx="533400" cy="1143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6" idx="2"/>
            <a:endCxn id="15" idx="0"/>
          </p:cNvCxnSpPr>
          <p:nvPr/>
        </p:nvCxnSpPr>
        <p:spPr>
          <a:xfrm rot="5400000">
            <a:off x="6019800" y="3238500"/>
            <a:ext cx="5334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7" idx="2"/>
            <a:endCxn id="8" idx="1"/>
          </p:cNvCxnSpPr>
          <p:nvPr/>
        </p:nvCxnSpPr>
        <p:spPr>
          <a:xfrm rot="5400000">
            <a:off x="1409700" y="3162300"/>
            <a:ext cx="1600200" cy="1219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1" name="Straight Arrow Connector 60"/>
          <p:cNvCxnSpPr>
            <a:stCxn id="7" idx="2"/>
            <a:endCxn id="10" idx="1"/>
          </p:cNvCxnSpPr>
          <p:nvPr/>
        </p:nvCxnSpPr>
        <p:spPr>
          <a:xfrm rot="5400000">
            <a:off x="2019300" y="3771900"/>
            <a:ext cx="16002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5" name="Straight Arrow Connector 64"/>
          <p:cNvCxnSpPr>
            <a:stCxn id="7" idx="2"/>
            <a:endCxn id="11" idx="1"/>
          </p:cNvCxnSpPr>
          <p:nvPr/>
        </p:nvCxnSpPr>
        <p:spPr>
          <a:xfrm rot="16200000" flipH="1">
            <a:off x="2590800" y="3200400"/>
            <a:ext cx="1600200" cy="1143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>
            <a:stCxn id="7" idx="2"/>
            <a:endCxn id="12" idx="1"/>
          </p:cNvCxnSpPr>
          <p:nvPr/>
        </p:nvCxnSpPr>
        <p:spPr>
          <a:xfrm rot="16200000" flipH="1">
            <a:off x="3162300" y="2628900"/>
            <a:ext cx="1600200" cy="2286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>
            <a:stCxn id="7" idx="2"/>
            <a:endCxn id="13" idx="1"/>
          </p:cNvCxnSpPr>
          <p:nvPr/>
        </p:nvCxnSpPr>
        <p:spPr>
          <a:xfrm rot="16200000" flipH="1">
            <a:off x="3733800" y="2057400"/>
            <a:ext cx="1600200" cy="3429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7" idx="2"/>
            <a:endCxn id="14" idx="1"/>
          </p:cNvCxnSpPr>
          <p:nvPr/>
        </p:nvCxnSpPr>
        <p:spPr>
          <a:xfrm rot="16200000" flipH="1">
            <a:off x="4305300" y="1485900"/>
            <a:ext cx="1600200" cy="4572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5867400" y="3505200"/>
            <a:ext cx="8382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JM #2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0400" y="3505200"/>
            <a:ext cx="8382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JM #3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4400" y="3505200"/>
            <a:ext cx="8382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JM #1</a:t>
            </a:r>
          </a:p>
        </p:txBody>
      </p:sp>
    </p:spTree>
    <p:extLst>
      <p:ext uri="{BB962C8B-B14F-4D97-AF65-F5344CB8AC3E}">
        <p14:creationId xmlns:p14="http://schemas.microsoft.com/office/powerpoint/2010/main" xmlns="" val="42565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Storage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Terminology:</a:t>
            </a:r>
          </a:p>
          <a:p>
            <a:pPr lvl="1"/>
            <a:r>
              <a:rPr lang="en-US" dirty="0" smtClean="0"/>
              <a:t>Streams</a:t>
            </a:r>
          </a:p>
          <a:p>
            <a:pPr lvl="1"/>
            <a:r>
              <a:rPr lang="en-US" dirty="0" smtClean="0"/>
              <a:t>Extents</a:t>
            </a:r>
          </a:p>
          <a:p>
            <a:r>
              <a:rPr lang="en-US" dirty="0" smtClean="0"/>
              <a:t>Concepts</a:t>
            </a:r>
          </a:p>
          <a:p>
            <a:r>
              <a:rPr lang="en-US" dirty="0" smtClean="0"/>
              <a:t>Cosmos Implementation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042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“Streams” are named collections of data (“Cosmos files”)</a:t>
            </a:r>
          </a:p>
          <a:p>
            <a:pPr lvl="1"/>
            <a:r>
              <a:rPr lang="en-US" dirty="0" smtClean="0"/>
              <a:t>Just an array of bytes</a:t>
            </a:r>
          </a:p>
          <a:p>
            <a:pPr lvl="1"/>
            <a:r>
              <a:rPr lang="en-US" dirty="0" smtClean="0"/>
              <a:t>Streams have path names</a:t>
            </a:r>
          </a:p>
          <a:p>
            <a:pPr lvl="2"/>
            <a:r>
              <a:rPr lang="en-US" dirty="0" smtClean="0"/>
              <a:t>/projects/</a:t>
            </a:r>
            <a:r>
              <a:rPr lang="en-US" dirty="0" err="1" smtClean="0"/>
              <a:t>searchMerged</a:t>
            </a:r>
            <a:r>
              <a:rPr lang="en-US" dirty="0" smtClean="0"/>
              <a:t>/2010/01/search_24.log</a:t>
            </a:r>
          </a:p>
          <a:p>
            <a:pPr lvl="2"/>
            <a:r>
              <a:rPr lang="en-US" dirty="0" smtClean="0"/>
              <a:t>Paths are *case sensitive*</a:t>
            </a:r>
          </a:p>
          <a:p>
            <a:r>
              <a:rPr lang="en-US" dirty="0" smtClean="0"/>
              <a:t>Extents are the physical unit of storage</a:t>
            </a:r>
          </a:p>
          <a:p>
            <a:pPr lvl="1"/>
            <a:r>
              <a:rPr lang="en-US" dirty="0" smtClean="0"/>
              <a:t>Streams are a list of “extents”</a:t>
            </a:r>
          </a:p>
          <a:p>
            <a:pPr lvl="1"/>
            <a:r>
              <a:rPr lang="en-US" dirty="0" smtClean="0"/>
              <a:t>Extents are roughly 250 MB</a:t>
            </a:r>
          </a:p>
          <a:p>
            <a:pPr lvl="1"/>
            <a:r>
              <a:rPr lang="en-US" dirty="0" smtClean="0"/>
              <a:t>Data in extents is compressed</a:t>
            </a:r>
          </a:p>
          <a:p>
            <a:pPr lvl="1"/>
            <a:r>
              <a:rPr lang="en-US" dirty="0" smtClean="0"/>
              <a:t>Multiple streams can contain the same extent (linking)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and Extents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43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Storage: How a stream is divided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9906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514600"/>
            <a:ext cx="9906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2514600"/>
            <a:ext cx="990600" cy="533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2514600"/>
            <a:ext cx="990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2514600"/>
            <a:ext cx="9906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2600" y="2514600"/>
            <a:ext cx="990600" cy="533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53200" y="2514600"/>
            <a:ext cx="9906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43800" y="2514600"/>
            <a:ext cx="990600" cy="533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57400" y="2133600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stream is ~2 GB and is broken into 8 extents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334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2098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8862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626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2390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54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one or two keywords…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a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9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Storage: How a stream is divided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9906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514600"/>
            <a:ext cx="9906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2514600"/>
            <a:ext cx="990600" cy="533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2514600"/>
            <a:ext cx="990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2514600"/>
            <a:ext cx="9906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2600" y="2514600"/>
            <a:ext cx="990600" cy="533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53200" y="2514600"/>
            <a:ext cx="9906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43800" y="2514600"/>
            <a:ext cx="990600" cy="533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57400" y="2133600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stream is ~2 GB and is broken into 8 extents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334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2098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8862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626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2390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772400" y="4953000"/>
            <a:ext cx="2286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48400" y="5410200"/>
            <a:ext cx="2286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38400" y="4953000"/>
            <a:ext cx="2286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" idx="2"/>
            <a:endCxn id="44" idx="0"/>
          </p:cNvCxnSpPr>
          <p:nvPr/>
        </p:nvCxnSpPr>
        <p:spPr>
          <a:xfrm rot="16200000" flipH="1">
            <a:off x="876300" y="3276600"/>
            <a:ext cx="1905000" cy="144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" idx="2"/>
            <a:endCxn id="36" idx="0"/>
          </p:cNvCxnSpPr>
          <p:nvPr/>
        </p:nvCxnSpPr>
        <p:spPr>
          <a:xfrm rot="16200000" flipH="1">
            <a:off x="2552700" y="1600200"/>
            <a:ext cx="2362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" idx="2"/>
            <a:endCxn id="28" idx="0"/>
          </p:cNvCxnSpPr>
          <p:nvPr/>
        </p:nvCxnSpPr>
        <p:spPr>
          <a:xfrm rot="16200000" flipH="1">
            <a:off x="3543300" y="609600"/>
            <a:ext cx="1905000" cy="678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56212" y="6183868"/>
            <a:ext cx="470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Extent is placed on machine 2, 4, and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83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Storage: How a stream is divided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9906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514600"/>
            <a:ext cx="9906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2514600"/>
            <a:ext cx="990600" cy="533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2514600"/>
            <a:ext cx="990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2514600"/>
            <a:ext cx="9906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2600" y="2514600"/>
            <a:ext cx="990600" cy="533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53200" y="2514600"/>
            <a:ext cx="9906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43800" y="2514600"/>
            <a:ext cx="990600" cy="533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57400" y="2133600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stream is ~2 GB and is broken into 8 extents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334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2098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8862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626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2390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772400" y="4953000"/>
            <a:ext cx="2286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14600" y="5486400"/>
            <a:ext cx="228600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48400" y="5410200"/>
            <a:ext cx="2286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71600" y="5029200"/>
            <a:ext cx="228600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38400" y="4953000"/>
            <a:ext cx="2286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114800" y="5029200"/>
            <a:ext cx="228600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6" idx="2"/>
            <a:endCxn id="37" idx="0"/>
          </p:cNvCxnSpPr>
          <p:nvPr/>
        </p:nvCxnSpPr>
        <p:spPr>
          <a:xfrm rot="5400000">
            <a:off x="800100" y="3733800"/>
            <a:ext cx="1981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29" idx="0"/>
          </p:cNvCxnSpPr>
          <p:nvPr/>
        </p:nvCxnSpPr>
        <p:spPr>
          <a:xfrm rot="16200000" flipH="1">
            <a:off x="1143000" y="4000500"/>
            <a:ext cx="24384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" idx="2"/>
            <a:endCxn id="45" idx="0"/>
          </p:cNvCxnSpPr>
          <p:nvPr/>
        </p:nvCxnSpPr>
        <p:spPr>
          <a:xfrm rot="16200000" flipH="1">
            <a:off x="2171700" y="2971800"/>
            <a:ext cx="1981200" cy="213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56212" y="6183868"/>
            <a:ext cx="481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Extent is placed on machine 1, 2, and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87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Storage: How a stream is divided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9906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514600"/>
            <a:ext cx="9906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2514600"/>
            <a:ext cx="990600" cy="533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2514600"/>
            <a:ext cx="990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2514600"/>
            <a:ext cx="9906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2600" y="2514600"/>
            <a:ext cx="990600" cy="533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53200" y="2514600"/>
            <a:ext cx="9906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43800" y="2514600"/>
            <a:ext cx="990600" cy="533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57400" y="2133600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stream is ~2 GB and is broken into 8 extents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334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2098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8862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626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2390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772400" y="4953000"/>
            <a:ext cx="2286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14600" y="5486400"/>
            <a:ext cx="228600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15000" y="5410200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48400" y="5410200"/>
            <a:ext cx="2286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71600" y="5029200"/>
            <a:ext cx="228600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5257800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38400" y="4953000"/>
            <a:ext cx="2286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114800" y="5029200"/>
            <a:ext cx="228600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43200" y="5181600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7" idx="2"/>
            <a:endCxn id="38" idx="0"/>
          </p:cNvCxnSpPr>
          <p:nvPr/>
        </p:nvCxnSpPr>
        <p:spPr>
          <a:xfrm rot="5400000">
            <a:off x="1028700" y="3200400"/>
            <a:ext cx="2209800" cy="1905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" idx="2"/>
            <a:endCxn id="46" idx="0"/>
          </p:cNvCxnSpPr>
          <p:nvPr/>
        </p:nvCxnSpPr>
        <p:spPr>
          <a:xfrm rot="5400000">
            <a:off x="1905000" y="4000500"/>
            <a:ext cx="21336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2"/>
            <a:endCxn id="30" idx="0"/>
          </p:cNvCxnSpPr>
          <p:nvPr/>
        </p:nvCxnSpPr>
        <p:spPr>
          <a:xfrm rot="16200000" flipH="1">
            <a:off x="3276600" y="2857500"/>
            <a:ext cx="236220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56212" y="6183868"/>
            <a:ext cx="481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3</a:t>
            </a:r>
            <a:r>
              <a:rPr lang="en-US" baseline="30000" dirty="0" smtClean="0"/>
              <a:t>rd</a:t>
            </a:r>
            <a:r>
              <a:rPr lang="en-US" dirty="0" smtClean="0"/>
              <a:t> Extent is placed on machines 1, 2, and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24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Storage: How a stream is divided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9906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514600"/>
            <a:ext cx="9906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2514600"/>
            <a:ext cx="990600" cy="533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2514600"/>
            <a:ext cx="990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2514600"/>
            <a:ext cx="9906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2600" y="2514600"/>
            <a:ext cx="990600" cy="533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53200" y="2514600"/>
            <a:ext cx="9906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43800" y="2514600"/>
            <a:ext cx="990600" cy="533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57400" y="2133600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stream is ~2 GB and is broken into 8 extents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334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2098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8862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626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2390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772400" y="4953000"/>
            <a:ext cx="2286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14600" y="5486400"/>
            <a:ext cx="228600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15000" y="5410200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95800" y="5486400"/>
            <a:ext cx="2286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24400" y="48768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91400" y="5257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324600" y="50292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38200" y="5486400"/>
            <a:ext cx="228600" cy="228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48400" y="5410200"/>
            <a:ext cx="2286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71600" y="5029200"/>
            <a:ext cx="228600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5257800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629400" y="5029200"/>
            <a:ext cx="2286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620000" y="56388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24000" y="53340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001000" y="53340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229600" y="5029200"/>
            <a:ext cx="228600" cy="228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38400" y="4953000"/>
            <a:ext cx="2286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114800" y="5029200"/>
            <a:ext cx="228600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43200" y="5181600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00400" y="5715000"/>
            <a:ext cx="2286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048000" y="50292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800600" y="5257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419600" y="51054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43600" y="5105400"/>
            <a:ext cx="228600" cy="228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057400" y="6183868"/>
            <a:ext cx="53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extents are spread uniformly around the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58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Storage: Fault tolerance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9906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514600"/>
            <a:ext cx="9906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2514600"/>
            <a:ext cx="990600" cy="533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2514600"/>
            <a:ext cx="990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2514600"/>
            <a:ext cx="9906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2600" y="2514600"/>
            <a:ext cx="990600" cy="533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53200" y="2514600"/>
            <a:ext cx="9906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43800" y="2514600"/>
            <a:ext cx="990600" cy="533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334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2098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8862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626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239000" y="4800600"/>
            <a:ext cx="1447800" cy="1219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772400" y="4953000"/>
            <a:ext cx="2286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14600" y="5486400"/>
            <a:ext cx="228600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15000" y="5410200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95800" y="5486400"/>
            <a:ext cx="2286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24400" y="48768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91400" y="5257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324600" y="50292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38200" y="5486400"/>
            <a:ext cx="228600" cy="228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48400" y="5410200"/>
            <a:ext cx="2286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71600" y="5029200"/>
            <a:ext cx="228600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5257800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629400" y="5029200"/>
            <a:ext cx="2286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620000" y="56388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24000" y="53340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001000" y="53340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229600" y="5029200"/>
            <a:ext cx="228600" cy="228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38400" y="4953000"/>
            <a:ext cx="2286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114800" y="5029200"/>
            <a:ext cx="228600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43200" y="5181600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00400" y="5715000"/>
            <a:ext cx="2286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048000" y="5029200"/>
            <a:ext cx="228600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800600" y="5257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419600" y="51054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43600" y="5105400"/>
            <a:ext cx="228600" cy="228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rot="10800000" flipV="1">
            <a:off x="457200" y="4648200"/>
            <a:ext cx="1524000" cy="1447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V="1">
            <a:off x="495300" y="4686300"/>
            <a:ext cx="1524000" cy="1447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0800000" flipV="1">
            <a:off x="2133600" y="4648200"/>
            <a:ext cx="1524000" cy="1447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V="1">
            <a:off x="2171700" y="4686300"/>
            <a:ext cx="1524000" cy="1447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" idx="2"/>
            <a:endCxn id="36" idx="0"/>
          </p:cNvCxnSpPr>
          <p:nvPr/>
        </p:nvCxnSpPr>
        <p:spPr>
          <a:xfrm rot="16200000" flipH="1">
            <a:off x="2552700" y="1600200"/>
            <a:ext cx="2362200" cy="525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2"/>
            <a:endCxn id="45" idx="0"/>
          </p:cNvCxnSpPr>
          <p:nvPr/>
        </p:nvCxnSpPr>
        <p:spPr>
          <a:xfrm rot="16200000" flipH="1">
            <a:off x="2171700" y="2971800"/>
            <a:ext cx="1981200" cy="213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" idx="2"/>
            <a:endCxn id="30" idx="0"/>
          </p:cNvCxnSpPr>
          <p:nvPr/>
        </p:nvCxnSpPr>
        <p:spPr>
          <a:xfrm rot="16200000" flipH="1">
            <a:off x="3276600" y="2857500"/>
            <a:ext cx="236220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8" idx="2"/>
            <a:endCxn id="39" idx="0"/>
          </p:cNvCxnSpPr>
          <p:nvPr/>
        </p:nvCxnSpPr>
        <p:spPr>
          <a:xfrm rot="16200000" flipH="1">
            <a:off x="4419600" y="2705100"/>
            <a:ext cx="1981200" cy="266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9" idx="2"/>
            <a:endCxn id="40" idx="0"/>
          </p:cNvCxnSpPr>
          <p:nvPr/>
        </p:nvCxnSpPr>
        <p:spPr>
          <a:xfrm rot="16200000" flipH="1">
            <a:off x="5105400" y="3009900"/>
            <a:ext cx="2590800" cy="266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2"/>
            <a:endCxn id="49" idx="0"/>
          </p:cNvCxnSpPr>
          <p:nvPr/>
        </p:nvCxnSpPr>
        <p:spPr>
          <a:xfrm rot="5400000">
            <a:off x="4381500" y="3581400"/>
            <a:ext cx="220980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1" idx="2"/>
            <a:endCxn id="42" idx="0"/>
          </p:cNvCxnSpPr>
          <p:nvPr/>
        </p:nvCxnSpPr>
        <p:spPr>
          <a:xfrm rot="16200000" flipH="1">
            <a:off x="6438900" y="3657600"/>
            <a:ext cx="2286000" cy="106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2" idx="2"/>
            <a:endCxn id="43" idx="0"/>
          </p:cNvCxnSpPr>
          <p:nvPr/>
        </p:nvCxnSpPr>
        <p:spPr>
          <a:xfrm rot="16200000" flipH="1">
            <a:off x="7200900" y="3886200"/>
            <a:ext cx="198120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876800" y="6172200"/>
            <a:ext cx="400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N-1 Failures can be tolerated</a:t>
            </a:r>
          </a:p>
          <a:p>
            <a:r>
              <a:rPr lang="en-US" dirty="0" smtClean="0"/>
              <a:t>3x replication, 2 failures can be tolerated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50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Cosmos Storage 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2461768"/>
            <a:ext cx="838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CSM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143000" y="4419600"/>
            <a:ext cx="914400" cy="99060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2362200" y="4419600"/>
            <a:ext cx="914400" cy="99060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3505200" y="4419600"/>
            <a:ext cx="914400" cy="99060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4648200" y="4419600"/>
            <a:ext cx="914400" cy="99060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5791200" y="4419600"/>
            <a:ext cx="914400" cy="99060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6934200" y="4419600"/>
            <a:ext cx="914400" cy="99060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2"/>
            <a:endCxn id="7" idx="1"/>
          </p:cNvCxnSpPr>
          <p:nvPr/>
        </p:nvCxnSpPr>
        <p:spPr>
          <a:xfrm flipH="1">
            <a:off x="1600200" y="2831100"/>
            <a:ext cx="2857500" cy="15885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1"/>
          </p:cNvCxnSpPr>
          <p:nvPr/>
        </p:nvCxnSpPr>
        <p:spPr>
          <a:xfrm flipH="1">
            <a:off x="2819400" y="2831100"/>
            <a:ext cx="1638300" cy="15885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9" idx="1"/>
          </p:cNvCxnSpPr>
          <p:nvPr/>
        </p:nvCxnSpPr>
        <p:spPr>
          <a:xfrm flipH="1">
            <a:off x="3962400" y="2831100"/>
            <a:ext cx="495300" cy="15885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0" idx="1"/>
          </p:cNvCxnSpPr>
          <p:nvPr/>
        </p:nvCxnSpPr>
        <p:spPr>
          <a:xfrm>
            <a:off x="4457700" y="2831100"/>
            <a:ext cx="647700" cy="15885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1" idx="1"/>
          </p:cNvCxnSpPr>
          <p:nvPr/>
        </p:nvCxnSpPr>
        <p:spPr>
          <a:xfrm>
            <a:off x="4457700" y="2831100"/>
            <a:ext cx="1790700" cy="15885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2" idx="1"/>
          </p:cNvCxnSpPr>
          <p:nvPr/>
        </p:nvCxnSpPr>
        <p:spPr>
          <a:xfrm>
            <a:off x="4457700" y="2831100"/>
            <a:ext cx="2933700" cy="15885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100432" y="5541084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Machines handle “extents” &amp; compression</a:t>
            </a:r>
            <a:endParaRPr lang="en-US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6487758" y="1763358"/>
            <a:ext cx="1956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i="1" dirty="0" smtClean="0"/>
              <a:t> Stream metadata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Extent replication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Fault-tolerance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Consistency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255084" y="1371600"/>
            <a:ext cx="240612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Stream &amp; Directory</a:t>
            </a:r>
          </a:p>
          <a:p>
            <a:pPr algn="ctr"/>
            <a:r>
              <a:rPr lang="en-US" i="1" dirty="0" smtClean="0"/>
              <a:t>APIs</a:t>
            </a:r>
          </a:p>
        </p:txBody>
      </p:sp>
      <p:cxnSp>
        <p:nvCxnSpPr>
          <p:cNvPr id="110" name="Elbow Connector 109"/>
          <p:cNvCxnSpPr/>
          <p:nvPr/>
        </p:nvCxnSpPr>
        <p:spPr>
          <a:xfrm rot="16200000" flipH="1">
            <a:off x="4254813" y="2235513"/>
            <a:ext cx="403426" cy="234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0800000" flipV="1">
            <a:off x="5105400" y="2514600"/>
            <a:ext cx="12954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591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743200" y="2362200"/>
            <a:ext cx="609600" cy="609600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3733800" y="2743200"/>
            <a:ext cx="609600" cy="60960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agnetic Disk 15"/>
          <p:cNvSpPr/>
          <p:nvPr/>
        </p:nvSpPr>
        <p:spPr>
          <a:xfrm>
            <a:off x="3276600" y="4343400"/>
            <a:ext cx="609600" cy="60960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1524000" y="3657600"/>
            <a:ext cx="609600" cy="60960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gnetic Disk 17"/>
          <p:cNvSpPr/>
          <p:nvPr/>
        </p:nvSpPr>
        <p:spPr>
          <a:xfrm>
            <a:off x="3962400" y="3581400"/>
            <a:ext cx="609600" cy="60960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Magnetic Disk 18"/>
          <p:cNvSpPr/>
          <p:nvPr/>
        </p:nvSpPr>
        <p:spPr>
          <a:xfrm>
            <a:off x="2286000" y="4343400"/>
            <a:ext cx="609600" cy="60960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1752600" y="2819400"/>
            <a:ext cx="609600" cy="60960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05000" y="1295400"/>
            <a:ext cx="240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Stream &amp; Directory</a:t>
            </a:r>
          </a:p>
          <a:p>
            <a:pPr algn="ctr"/>
            <a:r>
              <a:rPr lang="en-US" i="1" dirty="0" smtClean="0"/>
              <a:t>APIs</a:t>
            </a: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2847461" y="2105539"/>
            <a:ext cx="403426" cy="234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24400" y="990600"/>
            <a:ext cx="335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Primary node “elected”</a:t>
            </a:r>
          </a:p>
          <a:p>
            <a:pPr algn="ctr"/>
            <a:r>
              <a:rPr lang="en-US" i="1" dirty="0" smtClean="0"/>
              <a:t>by other CSM nodes using </a:t>
            </a:r>
          </a:p>
          <a:p>
            <a:pPr algn="ctr"/>
            <a:r>
              <a:rPr lang="en-US" i="1" dirty="0" smtClean="0"/>
              <a:t>PAXOS algorithm.  </a:t>
            </a:r>
          </a:p>
          <a:p>
            <a:pPr algn="ctr"/>
            <a:endParaRPr lang="en-US" i="1" dirty="0" smtClean="0"/>
          </a:p>
          <a:p>
            <a:pPr algn="ctr"/>
            <a:r>
              <a:rPr lang="en-US" i="1" dirty="0" smtClean="0"/>
              <a:t>Only this node is empowered to respond to external requests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3581400" y="1905000"/>
            <a:ext cx="1447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3"/>
            <a:endCxn id="19" idx="1"/>
          </p:cNvCxnSpPr>
          <p:nvPr/>
        </p:nvCxnSpPr>
        <p:spPr>
          <a:xfrm rot="5400000">
            <a:off x="2133600" y="3429000"/>
            <a:ext cx="1371600" cy="4572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16" idx="1"/>
          </p:cNvCxnSpPr>
          <p:nvPr/>
        </p:nvCxnSpPr>
        <p:spPr>
          <a:xfrm rot="16200000" flipH="1">
            <a:off x="2628900" y="3390900"/>
            <a:ext cx="1371600" cy="5334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3"/>
            <a:endCxn id="18" idx="2"/>
          </p:cNvCxnSpPr>
          <p:nvPr/>
        </p:nvCxnSpPr>
        <p:spPr>
          <a:xfrm rot="16200000" flipH="1">
            <a:off x="3048000" y="2971800"/>
            <a:ext cx="914400" cy="9144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3"/>
            <a:endCxn id="15" idx="2"/>
          </p:cNvCxnSpPr>
          <p:nvPr/>
        </p:nvCxnSpPr>
        <p:spPr>
          <a:xfrm rot="16200000" flipH="1">
            <a:off x="3352800" y="2667000"/>
            <a:ext cx="76200" cy="6858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3"/>
            <a:endCxn id="17" idx="4"/>
          </p:cNvCxnSpPr>
          <p:nvPr/>
        </p:nvCxnSpPr>
        <p:spPr>
          <a:xfrm rot="5400000">
            <a:off x="2095500" y="3009900"/>
            <a:ext cx="990600" cy="9144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4"/>
            <a:endCxn id="19" idx="1"/>
          </p:cNvCxnSpPr>
          <p:nvPr/>
        </p:nvCxnSpPr>
        <p:spPr>
          <a:xfrm>
            <a:off x="2362200" y="3124200"/>
            <a:ext cx="228600" cy="12192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5" idx="2"/>
            <a:endCxn id="19" idx="1"/>
          </p:cNvCxnSpPr>
          <p:nvPr/>
        </p:nvCxnSpPr>
        <p:spPr>
          <a:xfrm rot="10800000" flipV="1">
            <a:off x="2590800" y="3048000"/>
            <a:ext cx="1143000" cy="12954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0" idx="4"/>
            <a:endCxn id="14" idx="3"/>
          </p:cNvCxnSpPr>
          <p:nvPr/>
        </p:nvCxnSpPr>
        <p:spPr>
          <a:xfrm flipV="1">
            <a:off x="2362200" y="2971800"/>
            <a:ext cx="685800" cy="1524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2"/>
            <a:endCxn id="19" idx="1"/>
          </p:cNvCxnSpPr>
          <p:nvPr/>
        </p:nvCxnSpPr>
        <p:spPr>
          <a:xfrm rot="10800000" flipV="1">
            <a:off x="2590800" y="3886200"/>
            <a:ext cx="1371600" cy="4572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8" idx="2"/>
            <a:endCxn id="17" idx="4"/>
          </p:cNvCxnSpPr>
          <p:nvPr/>
        </p:nvCxnSpPr>
        <p:spPr>
          <a:xfrm rot="10800000" flipV="1">
            <a:off x="2133600" y="3886200"/>
            <a:ext cx="1828800" cy="762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5" idx="2"/>
            <a:endCxn id="17" idx="4"/>
          </p:cNvCxnSpPr>
          <p:nvPr/>
        </p:nvCxnSpPr>
        <p:spPr>
          <a:xfrm rot="10800000" flipV="1">
            <a:off x="2133600" y="3048000"/>
            <a:ext cx="1600200" cy="9144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8" idx="2"/>
            <a:endCxn id="20" idx="4"/>
          </p:cNvCxnSpPr>
          <p:nvPr/>
        </p:nvCxnSpPr>
        <p:spPr>
          <a:xfrm rot="10800000">
            <a:off x="2362200" y="3124200"/>
            <a:ext cx="1600200" cy="7620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6" idx="1"/>
            <a:endCxn id="20" idx="4"/>
          </p:cNvCxnSpPr>
          <p:nvPr/>
        </p:nvCxnSpPr>
        <p:spPr>
          <a:xfrm rot="16200000" flipV="1">
            <a:off x="2362200" y="3124200"/>
            <a:ext cx="1219200" cy="12192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9" idx="1"/>
            <a:endCxn id="17" idx="4"/>
          </p:cNvCxnSpPr>
          <p:nvPr/>
        </p:nvCxnSpPr>
        <p:spPr>
          <a:xfrm rot="16200000" flipV="1">
            <a:off x="2171700" y="3924300"/>
            <a:ext cx="381000" cy="4572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8" idx="2"/>
            <a:endCxn id="16" idx="1"/>
          </p:cNvCxnSpPr>
          <p:nvPr/>
        </p:nvCxnSpPr>
        <p:spPr>
          <a:xfrm rot="10800000" flipV="1">
            <a:off x="3581400" y="3886200"/>
            <a:ext cx="381000" cy="4572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53000" y="4971871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Metadata is stored on all machines and all machines are involved in achieving consensus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rot="10800000">
            <a:off x="3962400" y="4495800"/>
            <a:ext cx="1143000" cy="9798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5" idx="2"/>
            <a:endCxn id="16" idx="1"/>
          </p:cNvCxnSpPr>
          <p:nvPr/>
        </p:nvCxnSpPr>
        <p:spPr>
          <a:xfrm rot="10800000" flipV="1">
            <a:off x="3581400" y="3048000"/>
            <a:ext cx="152400" cy="12954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108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Map/Reduce concept</a:t>
            </a:r>
          </a:p>
          <a:p>
            <a:pPr lvl="1"/>
            <a:r>
              <a:rPr lang="en-US" dirty="0" smtClean="0"/>
              <a:t>Show why standard approaches don’t work</a:t>
            </a:r>
          </a:p>
          <a:p>
            <a:pPr lvl="1"/>
            <a:r>
              <a:rPr lang="en-US" dirty="0" smtClean="0"/>
              <a:t>Show how to break computations apart</a:t>
            </a:r>
          </a:p>
          <a:p>
            <a:r>
              <a:rPr lang="en-US" dirty="0" smtClean="0"/>
              <a:t>How SCOPE leverages these concepts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Computations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738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661275" cy="4114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We want to compute the count of (Query, URL) pairs that were clicked.  How can we do this using a cluster of machines?</a:t>
            </a:r>
            <a:endParaRPr lang="en-US" i="1" dirty="0" smtClean="0"/>
          </a:p>
          <a:p>
            <a:pPr eaLnBrk="1" hangingPunct="1">
              <a:defRPr/>
            </a:pPr>
            <a:endParaRPr lang="en-US" i="1" dirty="0" smtClean="0"/>
          </a:p>
          <a:p>
            <a:pPr eaLnBrk="1" hangingPunct="1">
              <a:defRPr/>
            </a:pPr>
            <a:r>
              <a:rPr lang="en-US" i="1" dirty="0" smtClean="0"/>
              <a:t>At one time just knowing this information really improved the results because it boosted results that were clicked over those that weren’t clicked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 smtClean="0"/>
              <a:t>Quick Map/Reduce Lesson</a:t>
            </a:r>
          </a:p>
        </p:txBody>
      </p:sp>
    </p:spTree>
    <p:extLst>
      <p:ext uri="{BB962C8B-B14F-4D97-AF65-F5344CB8AC3E}">
        <p14:creationId xmlns:p14="http://schemas.microsoft.com/office/powerpoint/2010/main" xmlns="" val="7146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Naïve Approach: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i="1" smtClean="0"/>
              <a:t>Try running existing scripts in parallel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412750" y="1905000"/>
            <a:ext cx="1736725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40" name="Oval 5"/>
          <p:cNvSpPr>
            <a:spLocks noChangeArrowheads="1"/>
          </p:cNvSpPr>
          <p:nvPr/>
        </p:nvSpPr>
        <p:spPr bwMode="auto">
          <a:xfrm>
            <a:off x="79533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68580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4342" name="Rectangle 9"/>
          <p:cNvSpPr>
            <a:spLocks noChangeArrowheads="1"/>
          </p:cNvSpPr>
          <p:nvPr/>
        </p:nvSpPr>
        <p:spPr bwMode="auto">
          <a:xfrm>
            <a:off x="685800" y="34480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sp>
        <p:nvSpPr>
          <p:cNvPr id="14343" name="Rectangle 10"/>
          <p:cNvSpPr>
            <a:spLocks noChangeArrowheads="1"/>
          </p:cNvSpPr>
          <p:nvPr/>
        </p:nvSpPr>
        <p:spPr bwMode="auto">
          <a:xfrm>
            <a:off x="685800" y="41910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4344" name="AutoShape 11"/>
          <p:cNvCxnSpPr>
            <a:cxnSpLocks noChangeShapeType="1"/>
            <a:stCxn id="14340" idx="4"/>
            <a:endCxn id="14341" idx="0"/>
          </p:cNvCxnSpPr>
          <p:nvPr/>
        </p:nvCxnSpPr>
        <p:spPr bwMode="auto">
          <a:xfrm flipH="1">
            <a:off x="131127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5" name="AutoShape 12"/>
          <p:cNvCxnSpPr>
            <a:cxnSpLocks noChangeShapeType="1"/>
            <a:stCxn id="14341" idx="2"/>
            <a:endCxn id="14342" idx="0"/>
          </p:cNvCxnSpPr>
          <p:nvPr/>
        </p:nvCxnSpPr>
        <p:spPr bwMode="auto">
          <a:xfrm>
            <a:off x="1311275" y="321945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6" name="AutoShape 13"/>
          <p:cNvCxnSpPr>
            <a:cxnSpLocks noChangeShapeType="1"/>
            <a:stCxn id="14342" idx="2"/>
            <a:endCxn id="14343" idx="0"/>
          </p:cNvCxnSpPr>
          <p:nvPr/>
        </p:nvCxnSpPr>
        <p:spPr bwMode="auto">
          <a:xfrm>
            <a:off x="1311275" y="39243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47" name="Rectangle 32"/>
          <p:cNvSpPr>
            <a:spLocks noChangeArrowheads="1"/>
          </p:cNvSpPr>
          <p:nvPr/>
        </p:nvSpPr>
        <p:spPr bwMode="auto">
          <a:xfrm>
            <a:off x="2590800" y="1905000"/>
            <a:ext cx="1736725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48" name="Oval 33"/>
          <p:cNvSpPr>
            <a:spLocks noChangeArrowheads="1"/>
          </p:cNvSpPr>
          <p:nvPr/>
        </p:nvSpPr>
        <p:spPr bwMode="auto">
          <a:xfrm>
            <a:off x="29733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4349" name="Rectangle 34"/>
          <p:cNvSpPr>
            <a:spLocks noChangeArrowheads="1"/>
          </p:cNvSpPr>
          <p:nvPr/>
        </p:nvSpPr>
        <p:spPr bwMode="auto">
          <a:xfrm>
            <a:off x="28638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4350" name="Rectangle 35"/>
          <p:cNvSpPr>
            <a:spLocks noChangeArrowheads="1"/>
          </p:cNvSpPr>
          <p:nvPr/>
        </p:nvSpPr>
        <p:spPr bwMode="auto">
          <a:xfrm>
            <a:off x="2863850" y="34480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sp>
        <p:nvSpPr>
          <p:cNvPr id="14351" name="Rectangle 36"/>
          <p:cNvSpPr>
            <a:spLocks noChangeArrowheads="1"/>
          </p:cNvSpPr>
          <p:nvPr/>
        </p:nvSpPr>
        <p:spPr bwMode="auto">
          <a:xfrm>
            <a:off x="2863850" y="41910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4352" name="AutoShape 37"/>
          <p:cNvCxnSpPr>
            <a:cxnSpLocks noChangeShapeType="1"/>
            <a:stCxn id="14348" idx="4"/>
            <a:endCxn id="14349" idx="0"/>
          </p:cNvCxnSpPr>
          <p:nvPr/>
        </p:nvCxnSpPr>
        <p:spPr bwMode="auto">
          <a:xfrm flipH="1">
            <a:off x="34893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3" name="AutoShape 38"/>
          <p:cNvCxnSpPr>
            <a:cxnSpLocks noChangeShapeType="1"/>
            <a:stCxn id="14349" idx="2"/>
            <a:endCxn id="14350" idx="0"/>
          </p:cNvCxnSpPr>
          <p:nvPr/>
        </p:nvCxnSpPr>
        <p:spPr bwMode="auto">
          <a:xfrm>
            <a:off x="3489325" y="321945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4" name="AutoShape 39"/>
          <p:cNvCxnSpPr>
            <a:cxnSpLocks noChangeShapeType="1"/>
            <a:stCxn id="14350" idx="2"/>
            <a:endCxn id="14351" idx="0"/>
          </p:cNvCxnSpPr>
          <p:nvPr/>
        </p:nvCxnSpPr>
        <p:spPr bwMode="auto">
          <a:xfrm>
            <a:off x="3489325" y="39243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55" name="Rectangle 40"/>
          <p:cNvSpPr>
            <a:spLocks noChangeArrowheads="1"/>
          </p:cNvSpPr>
          <p:nvPr/>
        </p:nvSpPr>
        <p:spPr bwMode="auto">
          <a:xfrm>
            <a:off x="4724400" y="1905000"/>
            <a:ext cx="1736725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56" name="Oval 41"/>
          <p:cNvSpPr>
            <a:spLocks noChangeArrowheads="1"/>
          </p:cNvSpPr>
          <p:nvPr/>
        </p:nvSpPr>
        <p:spPr bwMode="auto">
          <a:xfrm>
            <a:off x="51069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4357" name="Rectangle 42"/>
          <p:cNvSpPr>
            <a:spLocks noChangeArrowheads="1"/>
          </p:cNvSpPr>
          <p:nvPr/>
        </p:nvSpPr>
        <p:spPr bwMode="auto">
          <a:xfrm>
            <a:off x="49974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4358" name="Rectangle 43"/>
          <p:cNvSpPr>
            <a:spLocks noChangeArrowheads="1"/>
          </p:cNvSpPr>
          <p:nvPr/>
        </p:nvSpPr>
        <p:spPr bwMode="auto">
          <a:xfrm>
            <a:off x="4997450" y="34480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sp>
        <p:nvSpPr>
          <p:cNvPr id="14359" name="Rectangle 44"/>
          <p:cNvSpPr>
            <a:spLocks noChangeArrowheads="1"/>
          </p:cNvSpPr>
          <p:nvPr/>
        </p:nvSpPr>
        <p:spPr bwMode="auto">
          <a:xfrm>
            <a:off x="4997450" y="41910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4360" name="AutoShape 45"/>
          <p:cNvCxnSpPr>
            <a:cxnSpLocks noChangeShapeType="1"/>
            <a:stCxn id="14356" idx="4"/>
            <a:endCxn id="14357" idx="0"/>
          </p:cNvCxnSpPr>
          <p:nvPr/>
        </p:nvCxnSpPr>
        <p:spPr bwMode="auto">
          <a:xfrm flipH="1">
            <a:off x="56229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1" name="AutoShape 46"/>
          <p:cNvCxnSpPr>
            <a:cxnSpLocks noChangeShapeType="1"/>
            <a:stCxn id="14357" idx="2"/>
            <a:endCxn id="14358" idx="0"/>
          </p:cNvCxnSpPr>
          <p:nvPr/>
        </p:nvCxnSpPr>
        <p:spPr bwMode="auto">
          <a:xfrm>
            <a:off x="5622925" y="321945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2" name="AutoShape 47"/>
          <p:cNvCxnSpPr>
            <a:cxnSpLocks noChangeShapeType="1"/>
            <a:stCxn id="14358" idx="2"/>
            <a:endCxn id="14359" idx="0"/>
          </p:cNvCxnSpPr>
          <p:nvPr/>
        </p:nvCxnSpPr>
        <p:spPr bwMode="auto">
          <a:xfrm>
            <a:off x="5622925" y="39243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3" name="Rectangle 48"/>
          <p:cNvSpPr>
            <a:spLocks noChangeArrowheads="1"/>
          </p:cNvSpPr>
          <p:nvPr/>
        </p:nvSpPr>
        <p:spPr bwMode="auto">
          <a:xfrm>
            <a:off x="6858000" y="1905000"/>
            <a:ext cx="1736725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64" name="Oval 49"/>
          <p:cNvSpPr>
            <a:spLocks noChangeArrowheads="1"/>
          </p:cNvSpPr>
          <p:nvPr/>
        </p:nvSpPr>
        <p:spPr bwMode="auto">
          <a:xfrm>
            <a:off x="72405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4365" name="Rectangle 50"/>
          <p:cNvSpPr>
            <a:spLocks noChangeArrowheads="1"/>
          </p:cNvSpPr>
          <p:nvPr/>
        </p:nvSpPr>
        <p:spPr bwMode="auto">
          <a:xfrm>
            <a:off x="71310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4366" name="Rectangle 51"/>
          <p:cNvSpPr>
            <a:spLocks noChangeArrowheads="1"/>
          </p:cNvSpPr>
          <p:nvPr/>
        </p:nvSpPr>
        <p:spPr bwMode="auto">
          <a:xfrm>
            <a:off x="7131050" y="34480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sp>
        <p:nvSpPr>
          <p:cNvPr id="14367" name="Rectangle 52"/>
          <p:cNvSpPr>
            <a:spLocks noChangeArrowheads="1"/>
          </p:cNvSpPr>
          <p:nvPr/>
        </p:nvSpPr>
        <p:spPr bwMode="auto">
          <a:xfrm>
            <a:off x="7131050" y="41910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4368" name="AutoShape 53"/>
          <p:cNvCxnSpPr>
            <a:cxnSpLocks noChangeShapeType="1"/>
            <a:stCxn id="14364" idx="4"/>
            <a:endCxn id="14365" idx="0"/>
          </p:cNvCxnSpPr>
          <p:nvPr/>
        </p:nvCxnSpPr>
        <p:spPr bwMode="auto">
          <a:xfrm flipH="1">
            <a:off x="77565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9" name="AutoShape 54"/>
          <p:cNvCxnSpPr>
            <a:cxnSpLocks noChangeShapeType="1"/>
            <a:stCxn id="14365" idx="2"/>
            <a:endCxn id="14366" idx="0"/>
          </p:cNvCxnSpPr>
          <p:nvPr/>
        </p:nvCxnSpPr>
        <p:spPr bwMode="auto">
          <a:xfrm>
            <a:off x="7756525" y="321945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70" name="AutoShape 55"/>
          <p:cNvCxnSpPr>
            <a:cxnSpLocks noChangeShapeType="1"/>
            <a:stCxn id="14366" idx="2"/>
            <a:endCxn id="14367" idx="0"/>
          </p:cNvCxnSpPr>
          <p:nvPr/>
        </p:nvCxnSpPr>
        <p:spPr bwMode="auto">
          <a:xfrm>
            <a:off x="7756525" y="39243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71" name="AutoShape 58"/>
          <p:cNvCxnSpPr>
            <a:cxnSpLocks noChangeShapeType="1"/>
            <a:stCxn id="14359" idx="2"/>
            <a:endCxn id="14373" idx="0"/>
          </p:cNvCxnSpPr>
          <p:nvPr/>
        </p:nvCxnSpPr>
        <p:spPr bwMode="auto">
          <a:xfrm flipH="1">
            <a:off x="4560888" y="4667250"/>
            <a:ext cx="1062037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72" name="AutoShape 59"/>
          <p:cNvCxnSpPr>
            <a:cxnSpLocks noChangeShapeType="1"/>
            <a:stCxn id="14367" idx="2"/>
            <a:endCxn id="14373" idx="0"/>
          </p:cNvCxnSpPr>
          <p:nvPr/>
        </p:nvCxnSpPr>
        <p:spPr bwMode="auto">
          <a:xfrm flipH="1">
            <a:off x="4560888" y="4667250"/>
            <a:ext cx="3195637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73" name="Oval 61"/>
          <p:cNvSpPr>
            <a:spLocks noChangeArrowheads="1"/>
          </p:cNvSpPr>
          <p:nvPr/>
        </p:nvSpPr>
        <p:spPr bwMode="auto">
          <a:xfrm>
            <a:off x="4038600" y="5391150"/>
            <a:ext cx="1042988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Output</a:t>
            </a:r>
          </a:p>
        </p:txBody>
      </p:sp>
      <p:cxnSp>
        <p:nvCxnSpPr>
          <p:cNvPr id="14374" name="AutoShape 62"/>
          <p:cNvCxnSpPr>
            <a:cxnSpLocks noChangeShapeType="1"/>
            <a:stCxn id="14351" idx="2"/>
            <a:endCxn id="14373" idx="0"/>
          </p:cNvCxnSpPr>
          <p:nvPr/>
        </p:nvCxnSpPr>
        <p:spPr bwMode="auto">
          <a:xfrm>
            <a:off x="3489325" y="4667250"/>
            <a:ext cx="1071563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75" name="AutoShape 63"/>
          <p:cNvCxnSpPr>
            <a:cxnSpLocks noChangeShapeType="1"/>
            <a:stCxn id="14343" idx="2"/>
            <a:endCxn id="14373" idx="0"/>
          </p:cNvCxnSpPr>
          <p:nvPr/>
        </p:nvCxnSpPr>
        <p:spPr bwMode="auto">
          <a:xfrm>
            <a:off x="1311275" y="4667250"/>
            <a:ext cx="3249613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76" name="Text Box 64"/>
          <p:cNvSpPr txBox="1">
            <a:spLocks noChangeArrowheads="1"/>
          </p:cNvSpPr>
          <p:nvPr/>
        </p:nvSpPr>
        <p:spPr bwMode="auto">
          <a:xfrm>
            <a:off x="685800" y="16764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>
                <a:solidFill>
                  <a:schemeClr val="bg2"/>
                </a:solidFill>
                <a:latin typeface="Garamond" pitchFamily="18" charset="0"/>
              </a:rPr>
              <a:t>Machine #1</a:t>
            </a:r>
          </a:p>
        </p:txBody>
      </p:sp>
      <p:sp>
        <p:nvSpPr>
          <p:cNvPr id="14377" name="Text Box 65"/>
          <p:cNvSpPr txBox="1">
            <a:spLocks noChangeArrowheads="1"/>
          </p:cNvSpPr>
          <p:nvPr/>
        </p:nvSpPr>
        <p:spPr bwMode="auto">
          <a:xfrm>
            <a:off x="2819400" y="16764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>
                <a:solidFill>
                  <a:schemeClr val="bg2"/>
                </a:solidFill>
                <a:latin typeface="Garamond" pitchFamily="18" charset="0"/>
              </a:rPr>
              <a:t>Machine #2</a:t>
            </a:r>
          </a:p>
        </p:txBody>
      </p:sp>
      <p:sp>
        <p:nvSpPr>
          <p:cNvPr id="14378" name="Text Box 66"/>
          <p:cNvSpPr txBox="1">
            <a:spLocks noChangeArrowheads="1"/>
          </p:cNvSpPr>
          <p:nvPr/>
        </p:nvSpPr>
        <p:spPr bwMode="auto">
          <a:xfrm>
            <a:off x="4972050" y="16764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>
                <a:solidFill>
                  <a:schemeClr val="bg2"/>
                </a:solidFill>
                <a:latin typeface="Garamond" pitchFamily="18" charset="0"/>
              </a:rPr>
              <a:t>Machine #3</a:t>
            </a:r>
          </a:p>
        </p:txBody>
      </p:sp>
      <p:sp>
        <p:nvSpPr>
          <p:cNvPr id="14379" name="Text Box 67"/>
          <p:cNvSpPr txBox="1">
            <a:spLocks noChangeArrowheads="1"/>
          </p:cNvSpPr>
          <p:nvPr/>
        </p:nvSpPr>
        <p:spPr bwMode="auto">
          <a:xfrm>
            <a:off x="7124700" y="16764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>
                <a:solidFill>
                  <a:schemeClr val="bg2"/>
                </a:solidFill>
                <a:latin typeface="Garamond" pitchFamily="18" charset="0"/>
              </a:rPr>
              <a:t>Machine #4</a:t>
            </a:r>
          </a:p>
        </p:txBody>
      </p:sp>
    </p:spTree>
    <p:extLst>
      <p:ext uri="{BB962C8B-B14F-4D97-AF65-F5344CB8AC3E}">
        <p14:creationId xmlns:p14="http://schemas.microsoft.com/office/powerpoint/2010/main" xmlns="" val="37842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one or two keywords…</a:t>
            </a:r>
          </a:p>
          <a:p>
            <a:endParaRPr lang="en-US" dirty="0" smtClean="0"/>
          </a:p>
          <a:p>
            <a:r>
              <a:rPr lang="en-US" dirty="0" smtClean="0"/>
              <a:t>Show the best result…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a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07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Naïve Approach:</a:t>
            </a:r>
            <a:br>
              <a:rPr lang="en-US" sz="3600" smtClean="0"/>
            </a:br>
            <a:r>
              <a:rPr lang="en-US" sz="3200" i="1" smtClean="0"/>
              <a:t>A merge operation is required!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2750" y="1905000"/>
            <a:ext cx="1736725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79533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8580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85800" y="34480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85800" y="41910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5368" name="AutoShape 8"/>
          <p:cNvCxnSpPr>
            <a:cxnSpLocks noChangeShapeType="1"/>
            <a:stCxn id="15364" idx="4"/>
            <a:endCxn id="15365" idx="0"/>
          </p:cNvCxnSpPr>
          <p:nvPr/>
        </p:nvCxnSpPr>
        <p:spPr bwMode="auto">
          <a:xfrm flipH="1">
            <a:off x="131127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69" name="AutoShape 9"/>
          <p:cNvCxnSpPr>
            <a:cxnSpLocks noChangeShapeType="1"/>
            <a:stCxn id="15365" idx="2"/>
            <a:endCxn id="15366" idx="0"/>
          </p:cNvCxnSpPr>
          <p:nvPr/>
        </p:nvCxnSpPr>
        <p:spPr bwMode="auto">
          <a:xfrm>
            <a:off x="1311275" y="321945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0" name="AutoShape 10"/>
          <p:cNvCxnSpPr>
            <a:cxnSpLocks noChangeShapeType="1"/>
            <a:stCxn id="15366" idx="2"/>
            <a:endCxn id="15367" idx="0"/>
          </p:cNvCxnSpPr>
          <p:nvPr/>
        </p:nvCxnSpPr>
        <p:spPr bwMode="auto">
          <a:xfrm>
            <a:off x="1311275" y="39243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2590800" y="1905000"/>
            <a:ext cx="1736725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29733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8638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863850" y="34480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863850" y="41910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5376" name="AutoShape 16"/>
          <p:cNvCxnSpPr>
            <a:cxnSpLocks noChangeShapeType="1"/>
            <a:stCxn id="15372" idx="4"/>
            <a:endCxn id="15373" idx="0"/>
          </p:cNvCxnSpPr>
          <p:nvPr/>
        </p:nvCxnSpPr>
        <p:spPr bwMode="auto">
          <a:xfrm flipH="1">
            <a:off x="34893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7" name="AutoShape 17"/>
          <p:cNvCxnSpPr>
            <a:cxnSpLocks noChangeShapeType="1"/>
            <a:stCxn id="15373" idx="2"/>
            <a:endCxn id="15374" idx="0"/>
          </p:cNvCxnSpPr>
          <p:nvPr/>
        </p:nvCxnSpPr>
        <p:spPr bwMode="auto">
          <a:xfrm>
            <a:off x="3489325" y="321945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8" name="AutoShape 18"/>
          <p:cNvCxnSpPr>
            <a:cxnSpLocks noChangeShapeType="1"/>
            <a:stCxn id="15374" idx="2"/>
            <a:endCxn id="15375" idx="0"/>
          </p:cNvCxnSpPr>
          <p:nvPr/>
        </p:nvCxnSpPr>
        <p:spPr bwMode="auto">
          <a:xfrm>
            <a:off x="3489325" y="39243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724400" y="1905000"/>
            <a:ext cx="1736725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80" name="Oval 20"/>
          <p:cNvSpPr>
            <a:spLocks noChangeArrowheads="1"/>
          </p:cNvSpPr>
          <p:nvPr/>
        </p:nvSpPr>
        <p:spPr bwMode="auto">
          <a:xfrm>
            <a:off x="51069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49974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4997450" y="34480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4997450" y="41910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5384" name="AutoShape 24"/>
          <p:cNvCxnSpPr>
            <a:cxnSpLocks noChangeShapeType="1"/>
            <a:stCxn id="15380" idx="4"/>
            <a:endCxn id="15381" idx="0"/>
          </p:cNvCxnSpPr>
          <p:nvPr/>
        </p:nvCxnSpPr>
        <p:spPr bwMode="auto">
          <a:xfrm flipH="1">
            <a:off x="56229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85" name="AutoShape 25"/>
          <p:cNvCxnSpPr>
            <a:cxnSpLocks noChangeShapeType="1"/>
            <a:stCxn id="15381" idx="2"/>
            <a:endCxn id="15382" idx="0"/>
          </p:cNvCxnSpPr>
          <p:nvPr/>
        </p:nvCxnSpPr>
        <p:spPr bwMode="auto">
          <a:xfrm>
            <a:off x="5622925" y="321945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86" name="AutoShape 26"/>
          <p:cNvCxnSpPr>
            <a:cxnSpLocks noChangeShapeType="1"/>
            <a:stCxn id="15382" idx="2"/>
            <a:endCxn id="15383" idx="0"/>
          </p:cNvCxnSpPr>
          <p:nvPr/>
        </p:nvCxnSpPr>
        <p:spPr bwMode="auto">
          <a:xfrm>
            <a:off x="5622925" y="39243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6858000" y="1905000"/>
            <a:ext cx="1736725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88" name="Oval 28"/>
          <p:cNvSpPr>
            <a:spLocks noChangeArrowheads="1"/>
          </p:cNvSpPr>
          <p:nvPr/>
        </p:nvSpPr>
        <p:spPr bwMode="auto">
          <a:xfrm>
            <a:off x="72405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71310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7131050" y="34480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7131050" y="41910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5392" name="AutoShape 32"/>
          <p:cNvCxnSpPr>
            <a:cxnSpLocks noChangeShapeType="1"/>
            <a:stCxn id="15388" idx="4"/>
            <a:endCxn id="15389" idx="0"/>
          </p:cNvCxnSpPr>
          <p:nvPr/>
        </p:nvCxnSpPr>
        <p:spPr bwMode="auto">
          <a:xfrm flipH="1">
            <a:off x="77565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93" name="AutoShape 33"/>
          <p:cNvCxnSpPr>
            <a:cxnSpLocks noChangeShapeType="1"/>
            <a:stCxn id="15389" idx="2"/>
            <a:endCxn id="15390" idx="0"/>
          </p:cNvCxnSpPr>
          <p:nvPr/>
        </p:nvCxnSpPr>
        <p:spPr bwMode="auto">
          <a:xfrm>
            <a:off x="7756525" y="321945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94" name="AutoShape 34"/>
          <p:cNvCxnSpPr>
            <a:cxnSpLocks noChangeShapeType="1"/>
            <a:stCxn id="15390" idx="2"/>
            <a:endCxn id="15391" idx="0"/>
          </p:cNvCxnSpPr>
          <p:nvPr/>
        </p:nvCxnSpPr>
        <p:spPr bwMode="auto">
          <a:xfrm>
            <a:off x="7756525" y="39243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2862263" y="4972050"/>
            <a:ext cx="1250950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en-US" sz="2400" b="1" dirty="0">
                <a:solidFill>
                  <a:schemeClr val="accent2"/>
                </a:solidFill>
              </a:rPr>
              <a:t>Merge</a:t>
            </a:r>
          </a:p>
        </p:txBody>
      </p:sp>
      <p:cxnSp>
        <p:nvCxnSpPr>
          <p:cNvPr id="15396" name="AutoShape 36"/>
          <p:cNvCxnSpPr>
            <a:cxnSpLocks noChangeShapeType="1"/>
            <a:stCxn id="15375" idx="2"/>
            <a:endCxn id="15395" idx="0"/>
          </p:cNvCxnSpPr>
          <p:nvPr/>
        </p:nvCxnSpPr>
        <p:spPr bwMode="auto">
          <a:xfrm flipH="1">
            <a:off x="3487738" y="4667250"/>
            <a:ext cx="1587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97" name="AutoShape 37"/>
          <p:cNvCxnSpPr>
            <a:cxnSpLocks noChangeShapeType="1"/>
            <a:stCxn id="15383" idx="2"/>
            <a:endCxn id="15395" idx="0"/>
          </p:cNvCxnSpPr>
          <p:nvPr/>
        </p:nvCxnSpPr>
        <p:spPr bwMode="auto">
          <a:xfrm flipH="1">
            <a:off x="3487738" y="4667250"/>
            <a:ext cx="2135187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98" name="AutoShape 38"/>
          <p:cNvCxnSpPr>
            <a:cxnSpLocks noChangeShapeType="1"/>
            <a:stCxn id="15391" idx="2"/>
            <a:endCxn id="15395" idx="0"/>
          </p:cNvCxnSpPr>
          <p:nvPr/>
        </p:nvCxnSpPr>
        <p:spPr bwMode="auto">
          <a:xfrm flipH="1">
            <a:off x="3487738" y="4667250"/>
            <a:ext cx="4268787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99" name="AutoShape 39"/>
          <p:cNvCxnSpPr>
            <a:cxnSpLocks noChangeShapeType="1"/>
            <a:stCxn id="15367" idx="2"/>
            <a:endCxn id="15395" idx="0"/>
          </p:cNvCxnSpPr>
          <p:nvPr/>
        </p:nvCxnSpPr>
        <p:spPr bwMode="auto">
          <a:xfrm>
            <a:off x="1311275" y="4667250"/>
            <a:ext cx="2176463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400" name="Oval 40"/>
          <p:cNvSpPr>
            <a:spLocks noChangeArrowheads="1"/>
          </p:cNvSpPr>
          <p:nvPr/>
        </p:nvSpPr>
        <p:spPr bwMode="auto">
          <a:xfrm>
            <a:off x="2970213" y="5867400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Output</a:t>
            </a:r>
          </a:p>
        </p:txBody>
      </p:sp>
      <p:cxnSp>
        <p:nvCxnSpPr>
          <p:cNvPr id="15401" name="AutoShape 41"/>
          <p:cNvCxnSpPr>
            <a:cxnSpLocks noChangeShapeType="1"/>
            <a:stCxn id="15395" idx="2"/>
            <a:endCxn id="15400" idx="0"/>
          </p:cNvCxnSpPr>
          <p:nvPr/>
        </p:nvCxnSpPr>
        <p:spPr bwMode="auto">
          <a:xfrm>
            <a:off x="3487738" y="5467350"/>
            <a:ext cx="4762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402" name="Text Box 44"/>
          <p:cNvSpPr txBox="1">
            <a:spLocks noChangeArrowheads="1"/>
          </p:cNvSpPr>
          <p:nvPr/>
        </p:nvSpPr>
        <p:spPr bwMode="auto">
          <a:xfrm>
            <a:off x="4444181" y="4953000"/>
            <a:ext cx="4471219" cy="1569660"/>
          </a:xfrm>
          <a:prstGeom prst="rect">
            <a:avLst/>
          </a:prstGeom>
          <a:solidFill>
            <a:srgbClr val="000000">
              <a:alpha val="67059"/>
            </a:srgbClr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en-US" sz="2400" dirty="0" smtClean="0">
                <a:solidFill>
                  <a:schemeClr val="accent2"/>
                </a:solidFill>
              </a:rPr>
              <a:t>“Merge</a:t>
            </a:r>
            <a:r>
              <a:rPr lang="en-US" sz="2400" dirty="0">
                <a:solidFill>
                  <a:schemeClr val="accent2"/>
                </a:solidFill>
              </a:rPr>
              <a:t>” is required because the same </a:t>
            </a:r>
            <a:r>
              <a:rPr lang="en-US" sz="2400" dirty="0" smtClean="0">
                <a:solidFill>
                  <a:schemeClr val="accent2"/>
                </a:solidFill>
              </a:rPr>
              <a:t>Pair (i.e</a:t>
            </a:r>
            <a:r>
              <a:rPr lang="en-US" sz="2400" dirty="0">
                <a:solidFill>
                  <a:schemeClr val="accent2"/>
                </a:solidFill>
              </a:rPr>
              <a:t>. </a:t>
            </a:r>
            <a:r>
              <a:rPr lang="en-US" sz="2400" dirty="0" smtClean="0">
                <a:solidFill>
                  <a:schemeClr val="accent2"/>
                </a:solidFill>
              </a:rPr>
              <a:t>“</a:t>
            </a:r>
            <a:r>
              <a:rPr lang="en-US" sz="2400" dirty="0" err="1" smtClean="0">
                <a:solidFill>
                  <a:schemeClr val="accent2"/>
                </a:solidFill>
              </a:rPr>
              <a:t>wikipedia</a:t>
            </a:r>
            <a:r>
              <a:rPr lang="en-US" sz="2400" dirty="0" smtClean="0">
                <a:solidFill>
                  <a:schemeClr val="accent2"/>
                </a:solidFill>
              </a:rPr>
              <a:t>”, “www.wikipedia.org”) </a:t>
            </a:r>
            <a:r>
              <a:rPr lang="en-US" sz="2400" dirty="0">
                <a:solidFill>
                  <a:schemeClr val="accent2"/>
                </a:solidFill>
              </a:rPr>
              <a:t>might exist on multiple machines!</a:t>
            </a:r>
          </a:p>
        </p:txBody>
      </p:sp>
      <p:sp>
        <p:nvSpPr>
          <p:cNvPr id="15403" name="Text Box 45"/>
          <p:cNvSpPr txBox="1">
            <a:spLocks noChangeArrowheads="1"/>
          </p:cNvSpPr>
          <p:nvPr/>
        </p:nvSpPr>
        <p:spPr bwMode="auto">
          <a:xfrm>
            <a:off x="685800" y="16764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>
                <a:solidFill>
                  <a:schemeClr val="bg2"/>
                </a:solidFill>
                <a:latin typeface="Garamond" pitchFamily="18" charset="0"/>
              </a:rPr>
              <a:t>Machine #1</a:t>
            </a:r>
          </a:p>
        </p:txBody>
      </p:sp>
      <p:sp>
        <p:nvSpPr>
          <p:cNvPr id="15404" name="Text Box 46"/>
          <p:cNvSpPr txBox="1">
            <a:spLocks noChangeArrowheads="1"/>
          </p:cNvSpPr>
          <p:nvPr/>
        </p:nvSpPr>
        <p:spPr bwMode="auto">
          <a:xfrm>
            <a:off x="2819400" y="16764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>
                <a:solidFill>
                  <a:schemeClr val="bg2"/>
                </a:solidFill>
                <a:latin typeface="Garamond" pitchFamily="18" charset="0"/>
              </a:rPr>
              <a:t>Machine #2</a:t>
            </a:r>
          </a:p>
        </p:txBody>
      </p:sp>
      <p:sp>
        <p:nvSpPr>
          <p:cNvPr id="15405" name="Text Box 47"/>
          <p:cNvSpPr txBox="1">
            <a:spLocks noChangeArrowheads="1"/>
          </p:cNvSpPr>
          <p:nvPr/>
        </p:nvSpPr>
        <p:spPr bwMode="auto">
          <a:xfrm>
            <a:off x="4972050" y="16764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>
                <a:solidFill>
                  <a:schemeClr val="bg2"/>
                </a:solidFill>
                <a:latin typeface="Garamond" pitchFamily="18" charset="0"/>
              </a:rPr>
              <a:t>Machine #3</a:t>
            </a:r>
          </a:p>
        </p:txBody>
      </p:sp>
      <p:sp>
        <p:nvSpPr>
          <p:cNvPr id="15406" name="Text Box 48"/>
          <p:cNvSpPr txBox="1">
            <a:spLocks noChangeArrowheads="1"/>
          </p:cNvSpPr>
          <p:nvPr/>
        </p:nvSpPr>
        <p:spPr bwMode="auto">
          <a:xfrm>
            <a:off x="7124700" y="16764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>
                <a:solidFill>
                  <a:schemeClr val="bg2"/>
                </a:solidFill>
                <a:latin typeface="Garamond" pitchFamily="18" charset="0"/>
              </a:rPr>
              <a:t>Machine #4</a:t>
            </a:r>
          </a:p>
        </p:txBody>
      </p:sp>
    </p:spTree>
    <p:extLst>
      <p:ext uri="{BB962C8B-B14F-4D97-AF65-F5344CB8AC3E}">
        <p14:creationId xmlns:p14="http://schemas.microsoft.com/office/powerpoint/2010/main" xmlns="" val="16820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Naïve Approach:</a:t>
            </a:r>
            <a:br>
              <a:rPr lang="en-US" sz="3600" dirty="0" smtClean="0"/>
            </a:br>
            <a:r>
              <a:rPr lang="en-US" sz="3200" i="1" dirty="0" smtClean="0"/>
              <a:t>Merges are not parallel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12750" y="1905000"/>
            <a:ext cx="1736725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79533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8580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85800" y="34480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85800" y="41910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6392" name="AutoShape 8"/>
          <p:cNvCxnSpPr>
            <a:cxnSpLocks noChangeShapeType="1"/>
            <a:stCxn id="16388" idx="4"/>
            <a:endCxn id="16389" idx="0"/>
          </p:cNvCxnSpPr>
          <p:nvPr/>
        </p:nvCxnSpPr>
        <p:spPr bwMode="auto">
          <a:xfrm flipH="1">
            <a:off x="131127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3" name="AutoShape 9"/>
          <p:cNvCxnSpPr>
            <a:cxnSpLocks noChangeShapeType="1"/>
            <a:stCxn id="16389" idx="2"/>
            <a:endCxn id="16390" idx="0"/>
          </p:cNvCxnSpPr>
          <p:nvPr/>
        </p:nvCxnSpPr>
        <p:spPr bwMode="auto">
          <a:xfrm>
            <a:off x="1311275" y="321945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4" name="AutoShape 10"/>
          <p:cNvCxnSpPr>
            <a:cxnSpLocks noChangeShapeType="1"/>
            <a:stCxn id="16390" idx="2"/>
            <a:endCxn id="16391" idx="0"/>
          </p:cNvCxnSpPr>
          <p:nvPr/>
        </p:nvCxnSpPr>
        <p:spPr bwMode="auto">
          <a:xfrm>
            <a:off x="1311275" y="39243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590800" y="1905000"/>
            <a:ext cx="1736725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29733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28638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2863850" y="34480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2863850" y="41910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6400" name="AutoShape 16"/>
          <p:cNvCxnSpPr>
            <a:cxnSpLocks noChangeShapeType="1"/>
            <a:stCxn id="16396" idx="4"/>
            <a:endCxn id="16397" idx="0"/>
          </p:cNvCxnSpPr>
          <p:nvPr/>
        </p:nvCxnSpPr>
        <p:spPr bwMode="auto">
          <a:xfrm flipH="1">
            <a:off x="34893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1" name="AutoShape 17"/>
          <p:cNvCxnSpPr>
            <a:cxnSpLocks noChangeShapeType="1"/>
            <a:stCxn id="16397" idx="2"/>
            <a:endCxn id="16398" idx="0"/>
          </p:cNvCxnSpPr>
          <p:nvPr/>
        </p:nvCxnSpPr>
        <p:spPr bwMode="auto">
          <a:xfrm>
            <a:off x="3489325" y="321945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2" name="AutoShape 18"/>
          <p:cNvCxnSpPr>
            <a:cxnSpLocks noChangeShapeType="1"/>
            <a:stCxn id="16398" idx="2"/>
            <a:endCxn id="16399" idx="0"/>
          </p:cNvCxnSpPr>
          <p:nvPr/>
        </p:nvCxnSpPr>
        <p:spPr bwMode="auto">
          <a:xfrm>
            <a:off x="3489325" y="39243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4724400" y="1905000"/>
            <a:ext cx="1736725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51069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49974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4997450" y="34480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4997450" y="41910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6408" name="AutoShape 24"/>
          <p:cNvCxnSpPr>
            <a:cxnSpLocks noChangeShapeType="1"/>
            <a:stCxn id="16404" idx="4"/>
            <a:endCxn id="16405" idx="0"/>
          </p:cNvCxnSpPr>
          <p:nvPr/>
        </p:nvCxnSpPr>
        <p:spPr bwMode="auto">
          <a:xfrm flipH="1">
            <a:off x="56229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9" name="AutoShape 25"/>
          <p:cNvCxnSpPr>
            <a:cxnSpLocks noChangeShapeType="1"/>
            <a:stCxn id="16405" idx="2"/>
            <a:endCxn id="16406" idx="0"/>
          </p:cNvCxnSpPr>
          <p:nvPr/>
        </p:nvCxnSpPr>
        <p:spPr bwMode="auto">
          <a:xfrm>
            <a:off x="5622925" y="321945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10" name="AutoShape 26"/>
          <p:cNvCxnSpPr>
            <a:cxnSpLocks noChangeShapeType="1"/>
            <a:stCxn id="16406" idx="2"/>
            <a:endCxn id="16407" idx="0"/>
          </p:cNvCxnSpPr>
          <p:nvPr/>
        </p:nvCxnSpPr>
        <p:spPr bwMode="auto">
          <a:xfrm>
            <a:off x="5622925" y="39243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6858000" y="1905000"/>
            <a:ext cx="1736725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2" name="Oval 28"/>
          <p:cNvSpPr>
            <a:spLocks noChangeArrowheads="1"/>
          </p:cNvSpPr>
          <p:nvPr/>
        </p:nvSpPr>
        <p:spPr bwMode="auto">
          <a:xfrm>
            <a:off x="72405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71310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7131050" y="34480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7131050" y="41910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6416" name="AutoShape 32"/>
          <p:cNvCxnSpPr>
            <a:cxnSpLocks noChangeShapeType="1"/>
            <a:stCxn id="16412" idx="4"/>
            <a:endCxn id="16413" idx="0"/>
          </p:cNvCxnSpPr>
          <p:nvPr/>
        </p:nvCxnSpPr>
        <p:spPr bwMode="auto">
          <a:xfrm flipH="1">
            <a:off x="77565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17" name="AutoShape 33"/>
          <p:cNvCxnSpPr>
            <a:cxnSpLocks noChangeShapeType="1"/>
            <a:stCxn id="16413" idx="2"/>
            <a:endCxn id="16414" idx="0"/>
          </p:cNvCxnSpPr>
          <p:nvPr/>
        </p:nvCxnSpPr>
        <p:spPr bwMode="auto">
          <a:xfrm>
            <a:off x="7756525" y="321945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18" name="AutoShape 34"/>
          <p:cNvCxnSpPr>
            <a:cxnSpLocks noChangeShapeType="1"/>
            <a:stCxn id="16414" idx="2"/>
            <a:endCxn id="16415" idx="0"/>
          </p:cNvCxnSpPr>
          <p:nvPr/>
        </p:nvCxnSpPr>
        <p:spPr bwMode="auto">
          <a:xfrm>
            <a:off x="7756525" y="39243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2862263" y="4972050"/>
            <a:ext cx="1250950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en-US" sz="2400" b="1">
                <a:solidFill>
                  <a:schemeClr val="accent2"/>
                </a:solidFill>
              </a:rPr>
              <a:t>Merge</a:t>
            </a:r>
          </a:p>
        </p:txBody>
      </p:sp>
      <p:cxnSp>
        <p:nvCxnSpPr>
          <p:cNvPr id="16420" name="AutoShape 36"/>
          <p:cNvCxnSpPr>
            <a:cxnSpLocks noChangeShapeType="1"/>
            <a:stCxn id="16399" idx="2"/>
            <a:endCxn id="16419" idx="0"/>
          </p:cNvCxnSpPr>
          <p:nvPr/>
        </p:nvCxnSpPr>
        <p:spPr bwMode="auto">
          <a:xfrm flipH="1">
            <a:off x="3487738" y="4667250"/>
            <a:ext cx="1587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21" name="AutoShape 37"/>
          <p:cNvCxnSpPr>
            <a:cxnSpLocks noChangeShapeType="1"/>
            <a:stCxn id="16407" idx="2"/>
            <a:endCxn id="16419" idx="0"/>
          </p:cNvCxnSpPr>
          <p:nvPr/>
        </p:nvCxnSpPr>
        <p:spPr bwMode="auto">
          <a:xfrm flipH="1">
            <a:off x="3487738" y="4667250"/>
            <a:ext cx="2135187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22" name="AutoShape 38"/>
          <p:cNvCxnSpPr>
            <a:cxnSpLocks noChangeShapeType="1"/>
            <a:stCxn id="16415" idx="2"/>
            <a:endCxn id="16419" idx="0"/>
          </p:cNvCxnSpPr>
          <p:nvPr/>
        </p:nvCxnSpPr>
        <p:spPr bwMode="auto">
          <a:xfrm flipH="1">
            <a:off x="3487738" y="4667250"/>
            <a:ext cx="4268787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23" name="AutoShape 39"/>
          <p:cNvCxnSpPr>
            <a:cxnSpLocks noChangeShapeType="1"/>
            <a:stCxn id="16391" idx="2"/>
            <a:endCxn id="16419" idx="0"/>
          </p:cNvCxnSpPr>
          <p:nvPr/>
        </p:nvCxnSpPr>
        <p:spPr bwMode="auto">
          <a:xfrm>
            <a:off x="1311275" y="4667250"/>
            <a:ext cx="2176463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24" name="Oval 40"/>
          <p:cNvSpPr>
            <a:spLocks noChangeArrowheads="1"/>
          </p:cNvSpPr>
          <p:nvPr/>
        </p:nvSpPr>
        <p:spPr bwMode="auto">
          <a:xfrm>
            <a:off x="2970213" y="5867400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Output</a:t>
            </a:r>
          </a:p>
        </p:txBody>
      </p:sp>
      <p:cxnSp>
        <p:nvCxnSpPr>
          <p:cNvPr id="16425" name="AutoShape 41"/>
          <p:cNvCxnSpPr>
            <a:cxnSpLocks noChangeShapeType="1"/>
            <a:stCxn id="16419" idx="2"/>
            <a:endCxn id="16424" idx="0"/>
          </p:cNvCxnSpPr>
          <p:nvPr/>
        </p:nvCxnSpPr>
        <p:spPr bwMode="auto">
          <a:xfrm>
            <a:off x="3487738" y="5467350"/>
            <a:ext cx="4762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26" name="Text Box 42"/>
          <p:cNvSpPr txBox="1">
            <a:spLocks noChangeArrowheads="1"/>
          </p:cNvSpPr>
          <p:nvPr/>
        </p:nvSpPr>
        <p:spPr bwMode="auto">
          <a:xfrm>
            <a:off x="4767416" y="4682520"/>
            <a:ext cx="4000500" cy="1938992"/>
          </a:xfrm>
          <a:prstGeom prst="rect">
            <a:avLst/>
          </a:prstGeom>
          <a:solidFill>
            <a:srgbClr val="000000">
              <a:alpha val="67059"/>
            </a:srgbClr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42900" indent="-342900" algn="ctr">
              <a:defRPr sz="2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This is 4 partitions.  Now, multiply by 1000 and you see that Aggregation operations can be expensive!!</a:t>
            </a:r>
          </a:p>
        </p:txBody>
      </p:sp>
      <p:sp>
        <p:nvSpPr>
          <p:cNvPr id="16427" name="Text Box 44"/>
          <p:cNvSpPr txBox="1">
            <a:spLocks noChangeArrowheads="1"/>
          </p:cNvSpPr>
          <p:nvPr/>
        </p:nvSpPr>
        <p:spPr bwMode="auto">
          <a:xfrm>
            <a:off x="685800" y="1600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aramond" pitchFamily="18" charset="0"/>
              </a:rPr>
              <a:t>Machine #1</a:t>
            </a:r>
          </a:p>
        </p:txBody>
      </p:sp>
      <p:sp>
        <p:nvSpPr>
          <p:cNvPr id="16428" name="Text Box 45"/>
          <p:cNvSpPr txBox="1">
            <a:spLocks noChangeArrowheads="1"/>
          </p:cNvSpPr>
          <p:nvPr/>
        </p:nvSpPr>
        <p:spPr bwMode="auto">
          <a:xfrm>
            <a:off x="2819400" y="1600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aramond" pitchFamily="18" charset="0"/>
              </a:rPr>
              <a:t>Machine #2</a:t>
            </a:r>
          </a:p>
        </p:txBody>
      </p:sp>
      <p:sp>
        <p:nvSpPr>
          <p:cNvPr id="16429" name="Text Box 46"/>
          <p:cNvSpPr txBox="1">
            <a:spLocks noChangeArrowheads="1"/>
          </p:cNvSpPr>
          <p:nvPr/>
        </p:nvSpPr>
        <p:spPr bwMode="auto">
          <a:xfrm>
            <a:off x="4972050" y="1600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aramond" pitchFamily="18" charset="0"/>
              </a:rPr>
              <a:t>Machine #3</a:t>
            </a:r>
          </a:p>
        </p:txBody>
      </p:sp>
      <p:sp>
        <p:nvSpPr>
          <p:cNvPr id="16430" name="Text Box 47"/>
          <p:cNvSpPr txBox="1">
            <a:spLocks noChangeArrowheads="1"/>
          </p:cNvSpPr>
          <p:nvPr/>
        </p:nvSpPr>
        <p:spPr bwMode="auto">
          <a:xfrm>
            <a:off x="7124700" y="1600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aramond" pitchFamily="18" charset="0"/>
              </a:rPr>
              <a:t>Machine #4</a:t>
            </a:r>
          </a:p>
        </p:txBody>
      </p:sp>
    </p:spTree>
    <p:extLst>
      <p:ext uri="{BB962C8B-B14F-4D97-AF65-F5344CB8AC3E}">
        <p14:creationId xmlns:p14="http://schemas.microsoft.com/office/powerpoint/2010/main" xmlns="" val="32305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82000" cy="2362200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dirty="0" smtClean="0"/>
              <a:t>	</a:t>
            </a:r>
          </a:p>
          <a:p>
            <a:pPr algn="ctr" eaLnBrk="1" hangingPunct="1">
              <a:buNone/>
              <a:defRPr/>
            </a:pPr>
            <a:r>
              <a:rPr lang="en-US" sz="3200" i="1" dirty="0" smtClean="0"/>
              <a:t>	Map/Reduce is an algorithm that allows us </a:t>
            </a:r>
            <a:r>
              <a:rPr lang="en-US" sz="3200" i="1" smtClean="0"/>
              <a:t>to do </a:t>
            </a:r>
            <a:r>
              <a:rPr lang="en-US" sz="3200" i="1" dirty="0" smtClean="0"/>
              <a:t>everything in parallel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 smtClean="0"/>
              <a:t>A Scalable Approach:</a:t>
            </a:r>
          </a:p>
        </p:txBody>
      </p:sp>
    </p:spTree>
    <p:extLst>
      <p:ext uri="{BB962C8B-B14F-4D97-AF65-F5344CB8AC3E}">
        <p14:creationId xmlns:p14="http://schemas.microsoft.com/office/powerpoint/2010/main" xmlns="" val="16950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chemeClr val="accent1"/>
                </a:solidFill>
              </a:rPr>
              <a:t>MAP </a:t>
            </a:r>
            <a:r>
              <a:rPr lang="en-US" sz="2800" dirty="0" smtClean="0"/>
              <a:t>Pairs to different machines</a:t>
            </a:r>
          </a:p>
          <a:p>
            <a:pPr lvl="1" eaLnBrk="1" hangingPunct="1">
              <a:defRPr/>
            </a:pPr>
            <a:r>
              <a:rPr lang="en-US" sz="2400" dirty="0" smtClean="0"/>
              <a:t>Machine #1 has all of the </a:t>
            </a:r>
            <a:r>
              <a:rPr lang="en-US" sz="2400" dirty="0" err="1" smtClean="0"/>
              <a:t>Pair_A</a:t>
            </a:r>
            <a:r>
              <a:rPr lang="en-US" sz="2400" dirty="0" smtClean="0"/>
              <a:t> items</a:t>
            </a:r>
          </a:p>
          <a:p>
            <a:pPr lvl="1">
              <a:defRPr/>
            </a:pPr>
            <a:r>
              <a:rPr lang="en-US" sz="2400" dirty="0" smtClean="0"/>
              <a:t>Machine #2 has all of the </a:t>
            </a:r>
            <a:r>
              <a:rPr lang="en-US" sz="2400" dirty="0" err="1" smtClean="0"/>
              <a:t>Pair_B</a:t>
            </a:r>
            <a:r>
              <a:rPr lang="en-US" sz="2400" dirty="0" smtClean="0"/>
              <a:t> items</a:t>
            </a:r>
          </a:p>
          <a:p>
            <a:pPr lvl="1">
              <a:defRPr/>
            </a:pPr>
            <a:r>
              <a:rPr lang="en-US" sz="2400" dirty="0" smtClean="0"/>
              <a:t>Machine #3 has all of the </a:t>
            </a:r>
            <a:r>
              <a:rPr lang="en-US" sz="2400" dirty="0" err="1" smtClean="0"/>
              <a:t>Pair_C</a:t>
            </a:r>
            <a:r>
              <a:rPr lang="en-US" sz="2400" dirty="0" smtClean="0"/>
              <a:t> items</a:t>
            </a:r>
          </a:p>
          <a:p>
            <a:pPr eaLnBrk="1" hangingPunct="1">
              <a:defRPr/>
            </a:pPr>
            <a:r>
              <a:rPr lang="en-US" sz="2800" b="1" dirty="0" smtClean="0">
                <a:solidFill>
                  <a:schemeClr val="accent1"/>
                </a:solidFill>
                <a:sym typeface="Wingdings" pitchFamily="2" charset="2"/>
              </a:rPr>
              <a:t>REDUCE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/>
              <a:t>the data</a:t>
            </a:r>
          </a:p>
          <a:p>
            <a:pPr lvl="1" eaLnBrk="1" hangingPunct="1">
              <a:defRPr/>
            </a:pPr>
            <a:r>
              <a:rPr lang="en-US" sz="2400" dirty="0" smtClean="0"/>
              <a:t>All rows with a given Pair are bucketed on (only) one machine</a:t>
            </a:r>
          </a:p>
          <a:p>
            <a:pPr lvl="1" eaLnBrk="1" hangingPunct="1">
              <a:defRPr/>
            </a:pPr>
            <a:r>
              <a:rPr lang="en-US" sz="2400" dirty="0" smtClean="0"/>
              <a:t>Therefore grouping, sorting and counting or other aggregation works correctly!</a:t>
            </a:r>
          </a:p>
          <a:p>
            <a:pPr lvl="1" eaLnBrk="1" hangingPunct="1">
              <a:defRPr/>
            </a:pPr>
            <a:r>
              <a:rPr lang="en-US" sz="2400" dirty="0" smtClean="0"/>
              <a:t>This greatly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i="1" u="sng" dirty="0" smtClean="0">
                <a:sym typeface="Wingdings" pitchFamily="2" charset="2"/>
              </a:rPr>
              <a:t>reduces</a:t>
            </a:r>
            <a:r>
              <a:rPr lang="en-US" sz="2400" dirty="0" smtClean="0">
                <a:sym typeface="Wingdings" pitchFamily="2" charset="2"/>
              </a:rPr>
              <a:t> the amount of data!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Map/Reduce:</a:t>
            </a:r>
            <a:br>
              <a:rPr lang="en-US" sz="3600" smtClean="0"/>
            </a:br>
            <a:r>
              <a:rPr lang="en-US" sz="3200" i="1" smtClean="0"/>
              <a:t>Think of this like bucket and count</a:t>
            </a:r>
          </a:p>
        </p:txBody>
      </p:sp>
    </p:spTree>
    <p:extLst>
      <p:ext uri="{BB962C8B-B14F-4D97-AF65-F5344CB8AC3E}">
        <p14:creationId xmlns:p14="http://schemas.microsoft.com/office/powerpoint/2010/main" xmlns="" val="20862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Map/Reduce:</a:t>
            </a:r>
            <a:br>
              <a:rPr lang="en-US" sz="3600" smtClean="0"/>
            </a:br>
            <a:r>
              <a:rPr lang="en-US" sz="3200" i="1" smtClean="0"/>
              <a:t>Runs everything in parallel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12750" y="1905000"/>
            <a:ext cx="1736725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79533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8580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85800" y="3562350"/>
            <a:ext cx="1250950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en-US" sz="2400" b="1">
                <a:solidFill>
                  <a:schemeClr val="accent2"/>
                </a:solidFill>
              </a:rPr>
              <a:t>Map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85800" y="44386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cxnSp>
        <p:nvCxnSpPr>
          <p:cNvPr id="18440" name="AutoShape 8"/>
          <p:cNvCxnSpPr>
            <a:cxnSpLocks noChangeShapeType="1"/>
            <a:stCxn id="18436" idx="4"/>
            <a:endCxn id="18437" idx="0"/>
          </p:cNvCxnSpPr>
          <p:nvPr/>
        </p:nvCxnSpPr>
        <p:spPr bwMode="auto">
          <a:xfrm flipH="1">
            <a:off x="131127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1" name="AutoShape 9"/>
          <p:cNvCxnSpPr>
            <a:cxnSpLocks noChangeShapeType="1"/>
            <a:stCxn id="18437" idx="2"/>
            <a:endCxn id="18438" idx="0"/>
          </p:cNvCxnSpPr>
          <p:nvPr/>
        </p:nvCxnSpPr>
        <p:spPr bwMode="auto">
          <a:xfrm>
            <a:off x="1311275" y="3219450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2" name="AutoShape 10"/>
          <p:cNvCxnSpPr>
            <a:cxnSpLocks noChangeShapeType="1"/>
            <a:stCxn id="18438" idx="2"/>
            <a:endCxn id="18439" idx="0"/>
          </p:cNvCxnSpPr>
          <p:nvPr/>
        </p:nvCxnSpPr>
        <p:spPr bwMode="auto">
          <a:xfrm>
            <a:off x="1311275" y="40576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590800" y="1905000"/>
            <a:ext cx="1736725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29733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28638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63850" y="3562350"/>
            <a:ext cx="1250950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en-US" sz="2400" b="1">
                <a:solidFill>
                  <a:schemeClr val="accent2"/>
                </a:solidFill>
              </a:rPr>
              <a:t>Map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2863850" y="44386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cxnSp>
        <p:nvCxnSpPr>
          <p:cNvPr id="18448" name="AutoShape 16"/>
          <p:cNvCxnSpPr>
            <a:cxnSpLocks noChangeShapeType="1"/>
            <a:stCxn id="18444" idx="4"/>
            <a:endCxn id="18445" idx="0"/>
          </p:cNvCxnSpPr>
          <p:nvPr/>
        </p:nvCxnSpPr>
        <p:spPr bwMode="auto">
          <a:xfrm flipH="1">
            <a:off x="34893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9" name="AutoShape 17"/>
          <p:cNvCxnSpPr>
            <a:cxnSpLocks noChangeShapeType="1"/>
            <a:stCxn id="18445" idx="2"/>
            <a:endCxn id="18446" idx="0"/>
          </p:cNvCxnSpPr>
          <p:nvPr/>
        </p:nvCxnSpPr>
        <p:spPr bwMode="auto">
          <a:xfrm>
            <a:off x="3489325" y="3219450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0" name="AutoShape 18"/>
          <p:cNvCxnSpPr>
            <a:cxnSpLocks noChangeShapeType="1"/>
            <a:stCxn id="18446" idx="2"/>
            <a:endCxn id="18447" idx="0"/>
          </p:cNvCxnSpPr>
          <p:nvPr/>
        </p:nvCxnSpPr>
        <p:spPr bwMode="auto">
          <a:xfrm>
            <a:off x="3489325" y="40576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4724400" y="1905000"/>
            <a:ext cx="1736725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2" name="Oval 20"/>
          <p:cNvSpPr>
            <a:spLocks noChangeArrowheads="1"/>
          </p:cNvSpPr>
          <p:nvPr/>
        </p:nvSpPr>
        <p:spPr bwMode="auto">
          <a:xfrm>
            <a:off x="51069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49974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4997450" y="3562350"/>
            <a:ext cx="1250950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en-US" sz="2400" b="1">
                <a:solidFill>
                  <a:schemeClr val="accent2"/>
                </a:solidFill>
              </a:rPr>
              <a:t>Map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4997450" y="44386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cxnSp>
        <p:nvCxnSpPr>
          <p:cNvPr id="18456" name="AutoShape 24"/>
          <p:cNvCxnSpPr>
            <a:cxnSpLocks noChangeShapeType="1"/>
            <a:stCxn id="18452" idx="4"/>
            <a:endCxn id="18453" idx="0"/>
          </p:cNvCxnSpPr>
          <p:nvPr/>
        </p:nvCxnSpPr>
        <p:spPr bwMode="auto">
          <a:xfrm flipH="1">
            <a:off x="56229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7" name="AutoShape 25"/>
          <p:cNvCxnSpPr>
            <a:cxnSpLocks noChangeShapeType="1"/>
            <a:stCxn id="18453" idx="2"/>
            <a:endCxn id="18454" idx="0"/>
          </p:cNvCxnSpPr>
          <p:nvPr/>
        </p:nvCxnSpPr>
        <p:spPr bwMode="auto">
          <a:xfrm>
            <a:off x="5622925" y="3219450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8" name="AutoShape 26"/>
          <p:cNvCxnSpPr>
            <a:cxnSpLocks noChangeShapeType="1"/>
            <a:stCxn id="18454" idx="2"/>
            <a:endCxn id="18455" idx="0"/>
          </p:cNvCxnSpPr>
          <p:nvPr/>
        </p:nvCxnSpPr>
        <p:spPr bwMode="auto">
          <a:xfrm>
            <a:off x="5622925" y="40576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6858000" y="1905000"/>
            <a:ext cx="1736725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72405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71310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7131050" y="3562350"/>
            <a:ext cx="1250950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en-US" sz="2400" b="1">
                <a:solidFill>
                  <a:schemeClr val="accent2"/>
                </a:solidFill>
              </a:rPr>
              <a:t>Map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7131050" y="44386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cxnSp>
        <p:nvCxnSpPr>
          <p:cNvPr id="18464" name="AutoShape 32"/>
          <p:cNvCxnSpPr>
            <a:cxnSpLocks noChangeShapeType="1"/>
            <a:stCxn id="18460" idx="4"/>
            <a:endCxn id="18461" idx="0"/>
          </p:cNvCxnSpPr>
          <p:nvPr/>
        </p:nvCxnSpPr>
        <p:spPr bwMode="auto">
          <a:xfrm flipH="1">
            <a:off x="77565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65" name="AutoShape 33"/>
          <p:cNvCxnSpPr>
            <a:cxnSpLocks noChangeShapeType="1"/>
            <a:stCxn id="18461" idx="2"/>
            <a:endCxn id="18462" idx="0"/>
          </p:cNvCxnSpPr>
          <p:nvPr/>
        </p:nvCxnSpPr>
        <p:spPr bwMode="auto">
          <a:xfrm>
            <a:off x="7756525" y="3219450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66" name="AutoShape 34"/>
          <p:cNvCxnSpPr>
            <a:cxnSpLocks noChangeShapeType="1"/>
            <a:stCxn id="18462" idx="2"/>
            <a:endCxn id="18463" idx="0"/>
          </p:cNvCxnSpPr>
          <p:nvPr/>
        </p:nvCxnSpPr>
        <p:spPr bwMode="auto">
          <a:xfrm>
            <a:off x="7756525" y="40576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67" name="Oval 40"/>
          <p:cNvSpPr>
            <a:spLocks noChangeArrowheads="1"/>
          </p:cNvSpPr>
          <p:nvPr/>
        </p:nvSpPr>
        <p:spPr bwMode="auto">
          <a:xfrm>
            <a:off x="4038600" y="6076950"/>
            <a:ext cx="1042988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18468" name="Rectangle 43"/>
          <p:cNvSpPr>
            <a:spLocks noChangeArrowheads="1"/>
          </p:cNvSpPr>
          <p:nvPr/>
        </p:nvSpPr>
        <p:spPr bwMode="auto">
          <a:xfrm>
            <a:off x="685800" y="51625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8469" name="AutoShape 44"/>
          <p:cNvCxnSpPr>
            <a:cxnSpLocks noChangeShapeType="1"/>
            <a:endCxn id="18468" idx="0"/>
          </p:cNvCxnSpPr>
          <p:nvPr/>
        </p:nvCxnSpPr>
        <p:spPr bwMode="auto">
          <a:xfrm>
            <a:off x="1311275" y="489585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70" name="Rectangle 45"/>
          <p:cNvSpPr>
            <a:spLocks noChangeArrowheads="1"/>
          </p:cNvSpPr>
          <p:nvPr/>
        </p:nvSpPr>
        <p:spPr bwMode="auto">
          <a:xfrm>
            <a:off x="2863850" y="51625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8471" name="AutoShape 46"/>
          <p:cNvCxnSpPr>
            <a:cxnSpLocks noChangeShapeType="1"/>
            <a:endCxn id="18470" idx="0"/>
          </p:cNvCxnSpPr>
          <p:nvPr/>
        </p:nvCxnSpPr>
        <p:spPr bwMode="auto">
          <a:xfrm>
            <a:off x="3489325" y="489585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72" name="Rectangle 47"/>
          <p:cNvSpPr>
            <a:spLocks noChangeArrowheads="1"/>
          </p:cNvSpPr>
          <p:nvPr/>
        </p:nvSpPr>
        <p:spPr bwMode="auto">
          <a:xfrm>
            <a:off x="4997450" y="51625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8473" name="AutoShape 48"/>
          <p:cNvCxnSpPr>
            <a:cxnSpLocks noChangeShapeType="1"/>
            <a:endCxn id="18472" idx="0"/>
          </p:cNvCxnSpPr>
          <p:nvPr/>
        </p:nvCxnSpPr>
        <p:spPr bwMode="auto">
          <a:xfrm>
            <a:off x="5622925" y="489585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74" name="Rectangle 49"/>
          <p:cNvSpPr>
            <a:spLocks noChangeArrowheads="1"/>
          </p:cNvSpPr>
          <p:nvPr/>
        </p:nvSpPr>
        <p:spPr bwMode="auto">
          <a:xfrm>
            <a:off x="7131050" y="51625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8475" name="AutoShape 50"/>
          <p:cNvCxnSpPr>
            <a:cxnSpLocks noChangeShapeType="1"/>
            <a:endCxn id="18474" idx="0"/>
          </p:cNvCxnSpPr>
          <p:nvPr/>
        </p:nvCxnSpPr>
        <p:spPr bwMode="auto">
          <a:xfrm>
            <a:off x="7756525" y="489585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76" name="AutoShape 52"/>
          <p:cNvCxnSpPr>
            <a:cxnSpLocks noChangeShapeType="1"/>
            <a:stCxn id="18438" idx="2"/>
            <a:endCxn id="18447" idx="0"/>
          </p:cNvCxnSpPr>
          <p:nvPr/>
        </p:nvCxnSpPr>
        <p:spPr bwMode="auto">
          <a:xfrm>
            <a:off x="1311275" y="4057650"/>
            <a:ext cx="2178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77" name="AutoShape 53"/>
          <p:cNvCxnSpPr>
            <a:cxnSpLocks noChangeShapeType="1"/>
            <a:stCxn id="18438" idx="2"/>
            <a:endCxn id="18455" idx="0"/>
          </p:cNvCxnSpPr>
          <p:nvPr/>
        </p:nvCxnSpPr>
        <p:spPr bwMode="auto">
          <a:xfrm>
            <a:off x="1311275" y="4057650"/>
            <a:ext cx="43116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78" name="AutoShape 54"/>
          <p:cNvCxnSpPr>
            <a:cxnSpLocks noChangeShapeType="1"/>
            <a:stCxn id="18438" idx="2"/>
            <a:endCxn id="18463" idx="0"/>
          </p:cNvCxnSpPr>
          <p:nvPr/>
        </p:nvCxnSpPr>
        <p:spPr bwMode="auto">
          <a:xfrm>
            <a:off x="1311275" y="4057650"/>
            <a:ext cx="64452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79" name="AutoShape 55"/>
          <p:cNvCxnSpPr>
            <a:cxnSpLocks noChangeShapeType="1"/>
            <a:stCxn id="18446" idx="2"/>
            <a:endCxn id="18439" idx="0"/>
          </p:cNvCxnSpPr>
          <p:nvPr/>
        </p:nvCxnSpPr>
        <p:spPr bwMode="auto">
          <a:xfrm flipH="1">
            <a:off x="1311275" y="4057650"/>
            <a:ext cx="2178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0" name="AutoShape 56"/>
          <p:cNvCxnSpPr>
            <a:cxnSpLocks noChangeShapeType="1"/>
            <a:stCxn id="18446" idx="2"/>
            <a:endCxn id="18455" idx="0"/>
          </p:cNvCxnSpPr>
          <p:nvPr/>
        </p:nvCxnSpPr>
        <p:spPr bwMode="auto">
          <a:xfrm>
            <a:off x="3489325" y="4057650"/>
            <a:ext cx="2133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1" name="AutoShape 57"/>
          <p:cNvCxnSpPr>
            <a:cxnSpLocks noChangeShapeType="1"/>
            <a:stCxn id="18446" idx="2"/>
            <a:endCxn id="18463" idx="0"/>
          </p:cNvCxnSpPr>
          <p:nvPr/>
        </p:nvCxnSpPr>
        <p:spPr bwMode="auto">
          <a:xfrm>
            <a:off x="3489325" y="4057650"/>
            <a:ext cx="426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2" name="AutoShape 58"/>
          <p:cNvCxnSpPr>
            <a:cxnSpLocks noChangeShapeType="1"/>
            <a:stCxn id="18454" idx="2"/>
            <a:endCxn id="18447" idx="0"/>
          </p:cNvCxnSpPr>
          <p:nvPr/>
        </p:nvCxnSpPr>
        <p:spPr bwMode="auto">
          <a:xfrm flipH="1">
            <a:off x="3489325" y="4057650"/>
            <a:ext cx="2133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3" name="AutoShape 59"/>
          <p:cNvCxnSpPr>
            <a:cxnSpLocks noChangeShapeType="1"/>
            <a:stCxn id="18454" idx="2"/>
            <a:endCxn id="18439" idx="0"/>
          </p:cNvCxnSpPr>
          <p:nvPr/>
        </p:nvCxnSpPr>
        <p:spPr bwMode="auto">
          <a:xfrm flipH="1">
            <a:off x="1311275" y="4057650"/>
            <a:ext cx="43116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4" name="AutoShape 60"/>
          <p:cNvCxnSpPr>
            <a:cxnSpLocks noChangeShapeType="1"/>
            <a:stCxn id="18462" idx="2"/>
            <a:endCxn id="18455" idx="0"/>
          </p:cNvCxnSpPr>
          <p:nvPr/>
        </p:nvCxnSpPr>
        <p:spPr bwMode="auto">
          <a:xfrm flipH="1">
            <a:off x="5622925" y="4057650"/>
            <a:ext cx="2133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5" name="AutoShape 61"/>
          <p:cNvCxnSpPr>
            <a:cxnSpLocks noChangeShapeType="1"/>
            <a:stCxn id="18462" idx="2"/>
            <a:endCxn id="18447" idx="0"/>
          </p:cNvCxnSpPr>
          <p:nvPr/>
        </p:nvCxnSpPr>
        <p:spPr bwMode="auto">
          <a:xfrm flipH="1">
            <a:off x="3489325" y="4057650"/>
            <a:ext cx="426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6" name="AutoShape 62"/>
          <p:cNvCxnSpPr>
            <a:cxnSpLocks noChangeShapeType="1"/>
            <a:stCxn id="18462" idx="2"/>
            <a:endCxn id="18439" idx="0"/>
          </p:cNvCxnSpPr>
          <p:nvPr/>
        </p:nvCxnSpPr>
        <p:spPr bwMode="auto">
          <a:xfrm flipH="1">
            <a:off x="1311275" y="4057650"/>
            <a:ext cx="64452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7" name="AutoShape 63"/>
          <p:cNvCxnSpPr>
            <a:cxnSpLocks noChangeShapeType="1"/>
            <a:stCxn id="18468" idx="2"/>
            <a:endCxn id="18467" idx="0"/>
          </p:cNvCxnSpPr>
          <p:nvPr/>
        </p:nvCxnSpPr>
        <p:spPr bwMode="auto">
          <a:xfrm>
            <a:off x="1311275" y="5638800"/>
            <a:ext cx="3249613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8" name="AutoShape 64"/>
          <p:cNvCxnSpPr>
            <a:cxnSpLocks noChangeShapeType="1"/>
            <a:stCxn id="18470" idx="2"/>
            <a:endCxn id="18467" idx="0"/>
          </p:cNvCxnSpPr>
          <p:nvPr/>
        </p:nvCxnSpPr>
        <p:spPr bwMode="auto">
          <a:xfrm>
            <a:off x="3489325" y="5638800"/>
            <a:ext cx="1071563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9" name="AutoShape 65"/>
          <p:cNvCxnSpPr>
            <a:cxnSpLocks noChangeShapeType="1"/>
            <a:stCxn id="18472" idx="2"/>
            <a:endCxn id="18467" idx="0"/>
          </p:cNvCxnSpPr>
          <p:nvPr/>
        </p:nvCxnSpPr>
        <p:spPr bwMode="auto">
          <a:xfrm flipH="1">
            <a:off x="4560888" y="5638800"/>
            <a:ext cx="1062037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90" name="AutoShape 66"/>
          <p:cNvCxnSpPr>
            <a:cxnSpLocks noChangeShapeType="1"/>
            <a:stCxn id="18474" idx="2"/>
            <a:endCxn id="18467" idx="0"/>
          </p:cNvCxnSpPr>
          <p:nvPr/>
        </p:nvCxnSpPr>
        <p:spPr bwMode="auto">
          <a:xfrm flipH="1">
            <a:off x="4560888" y="5638800"/>
            <a:ext cx="3195637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91" name="Text Box 67"/>
          <p:cNvSpPr txBox="1">
            <a:spLocks noChangeArrowheads="1"/>
          </p:cNvSpPr>
          <p:nvPr/>
        </p:nvSpPr>
        <p:spPr bwMode="auto">
          <a:xfrm>
            <a:off x="609600" y="1600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aramond" pitchFamily="18" charset="0"/>
              </a:rPr>
              <a:t>Machine #1</a:t>
            </a:r>
          </a:p>
        </p:txBody>
      </p:sp>
      <p:sp>
        <p:nvSpPr>
          <p:cNvPr id="18492" name="Text Box 68"/>
          <p:cNvSpPr txBox="1">
            <a:spLocks noChangeArrowheads="1"/>
          </p:cNvSpPr>
          <p:nvPr/>
        </p:nvSpPr>
        <p:spPr bwMode="auto">
          <a:xfrm>
            <a:off x="2743200" y="1600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aramond" pitchFamily="18" charset="0"/>
              </a:rPr>
              <a:t>Machine #2</a:t>
            </a:r>
          </a:p>
        </p:txBody>
      </p:sp>
      <p:sp>
        <p:nvSpPr>
          <p:cNvPr id="18493" name="Text Box 69"/>
          <p:cNvSpPr txBox="1">
            <a:spLocks noChangeArrowheads="1"/>
          </p:cNvSpPr>
          <p:nvPr/>
        </p:nvSpPr>
        <p:spPr bwMode="auto">
          <a:xfrm>
            <a:off x="4895850" y="1600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aramond" pitchFamily="18" charset="0"/>
              </a:rPr>
              <a:t>Machine #3</a:t>
            </a:r>
          </a:p>
        </p:txBody>
      </p:sp>
      <p:sp>
        <p:nvSpPr>
          <p:cNvPr id="18494" name="Text Box 70"/>
          <p:cNvSpPr txBox="1">
            <a:spLocks noChangeArrowheads="1"/>
          </p:cNvSpPr>
          <p:nvPr/>
        </p:nvSpPr>
        <p:spPr bwMode="auto">
          <a:xfrm>
            <a:off x="7023100" y="1600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aramond" pitchFamily="18" charset="0"/>
              </a:rPr>
              <a:t>Machine #4</a:t>
            </a:r>
          </a:p>
        </p:txBody>
      </p:sp>
    </p:spTree>
    <p:extLst>
      <p:ext uri="{BB962C8B-B14F-4D97-AF65-F5344CB8AC3E}">
        <p14:creationId xmlns:p14="http://schemas.microsoft.com/office/powerpoint/2010/main" xmlns="" val="24812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Map/Reduce:</a:t>
            </a:r>
            <a:br>
              <a:rPr lang="en-US" sz="3600" dirty="0" smtClean="0"/>
            </a:br>
            <a:r>
              <a:rPr lang="en-US" sz="3200" i="1" dirty="0" smtClean="0"/>
              <a:t>Maps the </a:t>
            </a:r>
            <a:r>
              <a:rPr lang="en-US" sz="3200" i="1" dirty="0" err="1" smtClean="0"/>
              <a:t>NGrams</a:t>
            </a:r>
            <a:r>
              <a:rPr lang="en-US" sz="3200" i="1" dirty="0" smtClean="0"/>
              <a:t> to unique buckets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12750" y="1905000"/>
            <a:ext cx="1736725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79533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8580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85800" y="3562350"/>
            <a:ext cx="1250950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en-US" sz="2400" b="1">
                <a:solidFill>
                  <a:schemeClr val="accent2"/>
                </a:solidFill>
              </a:rPr>
              <a:t>Map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85800" y="44386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cxnSp>
        <p:nvCxnSpPr>
          <p:cNvPr id="19464" name="AutoShape 8"/>
          <p:cNvCxnSpPr>
            <a:cxnSpLocks noChangeShapeType="1"/>
            <a:stCxn id="19460" idx="4"/>
            <a:endCxn id="19461" idx="0"/>
          </p:cNvCxnSpPr>
          <p:nvPr/>
        </p:nvCxnSpPr>
        <p:spPr bwMode="auto">
          <a:xfrm flipH="1">
            <a:off x="131127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5" name="AutoShape 9"/>
          <p:cNvCxnSpPr>
            <a:cxnSpLocks noChangeShapeType="1"/>
            <a:stCxn id="19461" idx="2"/>
            <a:endCxn id="19462" idx="0"/>
          </p:cNvCxnSpPr>
          <p:nvPr/>
        </p:nvCxnSpPr>
        <p:spPr bwMode="auto">
          <a:xfrm>
            <a:off x="1311275" y="3219450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6" name="AutoShape 10"/>
          <p:cNvCxnSpPr>
            <a:cxnSpLocks noChangeShapeType="1"/>
            <a:stCxn id="19462" idx="2"/>
            <a:endCxn id="19463" idx="0"/>
          </p:cNvCxnSpPr>
          <p:nvPr/>
        </p:nvCxnSpPr>
        <p:spPr bwMode="auto">
          <a:xfrm>
            <a:off x="1311275" y="40576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2590800" y="1905000"/>
            <a:ext cx="1736725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29733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28638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2863850" y="3562350"/>
            <a:ext cx="1250950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en-US" sz="2400" b="1" dirty="0">
                <a:solidFill>
                  <a:schemeClr val="accent2"/>
                </a:solidFill>
              </a:rPr>
              <a:t>Map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2863850" y="44386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cxnSp>
        <p:nvCxnSpPr>
          <p:cNvPr id="19472" name="AutoShape 16"/>
          <p:cNvCxnSpPr>
            <a:cxnSpLocks noChangeShapeType="1"/>
            <a:stCxn id="19468" idx="4"/>
            <a:endCxn id="19469" idx="0"/>
          </p:cNvCxnSpPr>
          <p:nvPr/>
        </p:nvCxnSpPr>
        <p:spPr bwMode="auto">
          <a:xfrm flipH="1">
            <a:off x="34893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3" name="AutoShape 17"/>
          <p:cNvCxnSpPr>
            <a:cxnSpLocks noChangeShapeType="1"/>
            <a:stCxn id="19469" idx="2"/>
            <a:endCxn id="19470" idx="0"/>
          </p:cNvCxnSpPr>
          <p:nvPr/>
        </p:nvCxnSpPr>
        <p:spPr bwMode="auto">
          <a:xfrm>
            <a:off x="3489325" y="3219450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4" name="AutoShape 18"/>
          <p:cNvCxnSpPr>
            <a:cxnSpLocks noChangeShapeType="1"/>
            <a:stCxn id="19470" idx="2"/>
            <a:endCxn id="19471" idx="0"/>
          </p:cNvCxnSpPr>
          <p:nvPr/>
        </p:nvCxnSpPr>
        <p:spPr bwMode="auto">
          <a:xfrm>
            <a:off x="3489325" y="40576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4724400" y="1905000"/>
            <a:ext cx="1736725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51069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49974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4997450" y="3562350"/>
            <a:ext cx="1250950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en-US" sz="2400" b="1" dirty="0">
                <a:solidFill>
                  <a:schemeClr val="accent2"/>
                </a:solidFill>
              </a:rPr>
              <a:t>Map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4997450" y="44386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cxnSp>
        <p:nvCxnSpPr>
          <p:cNvPr id="19480" name="AutoShape 24"/>
          <p:cNvCxnSpPr>
            <a:cxnSpLocks noChangeShapeType="1"/>
            <a:stCxn id="19476" idx="4"/>
            <a:endCxn id="19477" idx="0"/>
          </p:cNvCxnSpPr>
          <p:nvPr/>
        </p:nvCxnSpPr>
        <p:spPr bwMode="auto">
          <a:xfrm flipH="1">
            <a:off x="56229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1" name="AutoShape 25"/>
          <p:cNvCxnSpPr>
            <a:cxnSpLocks noChangeShapeType="1"/>
            <a:stCxn id="19477" idx="2"/>
            <a:endCxn id="19478" idx="0"/>
          </p:cNvCxnSpPr>
          <p:nvPr/>
        </p:nvCxnSpPr>
        <p:spPr bwMode="auto">
          <a:xfrm>
            <a:off x="5622925" y="3219450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2" name="AutoShape 26"/>
          <p:cNvCxnSpPr>
            <a:cxnSpLocks noChangeShapeType="1"/>
            <a:stCxn id="19478" idx="2"/>
            <a:endCxn id="19479" idx="0"/>
          </p:cNvCxnSpPr>
          <p:nvPr/>
        </p:nvCxnSpPr>
        <p:spPr bwMode="auto">
          <a:xfrm>
            <a:off x="5622925" y="40576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6858000" y="1905000"/>
            <a:ext cx="1736725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4" name="Oval 28"/>
          <p:cNvSpPr>
            <a:spLocks noChangeArrowheads="1"/>
          </p:cNvSpPr>
          <p:nvPr/>
        </p:nvSpPr>
        <p:spPr bwMode="auto">
          <a:xfrm>
            <a:off x="72405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71310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7131050" y="3562350"/>
            <a:ext cx="1250950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en-US" sz="2400" b="1" dirty="0">
                <a:solidFill>
                  <a:schemeClr val="accent2"/>
                </a:solidFill>
              </a:rPr>
              <a:t>Map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7131050" y="44386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cxnSp>
        <p:nvCxnSpPr>
          <p:cNvPr id="19488" name="AutoShape 32"/>
          <p:cNvCxnSpPr>
            <a:cxnSpLocks noChangeShapeType="1"/>
            <a:stCxn id="19484" idx="4"/>
            <a:endCxn id="19485" idx="0"/>
          </p:cNvCxnSpPr>
          <p:nvPr/>
        </p:nvCxnSpPr>
        <p:spPr bwMode="auto">
          <a:xfrm flipH="1">
            <a:off x="77565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9" name="AutoShape 33"/>
          <p:cNvCxnSpPr>
            <a:cxnSpLocks noChangeShapeType="1"/>
            <a:stCxn id="19485" idx="2"/>
            <a:endCxn id="19486" idx="0"/>
          </p:cNvCxnSpPr>
          <p:nvPr/>
        </p:nvCxnSpPr>
        <p:spPr bwMode="auto">
          <a:xfrm>
            <a:off x="7756525" y="3219450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90" name="AutoShape 34"/>
          <p:cNvCxnSpPr>
            <a:cxnSpLocks noChangeShapeType="1"/>
            <a:stCxn id="19486" idx="2"/>
            <a:endCxn id="19487" idx="0"/>
          </p:cNvCxnSpPr>
          <p:nvPr/>
        </p:nvCxnSpPr>
        <p:spPr bwMode="auto">
          <a:xfrm>
            <a:off x="7756525" y="40576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91" name="Oval 35"/>
          <p:cNvSpPr>
            <a:spLocks noChangeArrowheads="1"/>
          </p:cNvSpPr>
          <p:nvPr/>
        </p:nvSpPr>
        <p:spPr bwMode="auto">
          <a:xfrm>
            <a:off x="4038600" y="6076950"/>
            <a:ext cx="1042988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685800" y="51625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9493" name="AutoShape 37"/>
          <p:cNvCxnSpPr>
            <a:cxnSpLocks noChangeShapeType="1"/>
            <a:endCxn id="19492" idx="0"/>
          </p:cNvCxnSpPr>
          <p:nvPr/>
        </p:nvCxnSpPr>
        <p:spPr bwMode="auto">
          <a:xfrm>
            <a:off x="1311275" y="489585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2863850" y="51625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9495" name="AutoShape 39"/>
          <p:cNvCxnSpPr>
            <a:cxnSpLocks noChangeShapeType="1"/>
            <a:endCxn id="19494" idx="0"/>
          </p:cNvCxnSpPr>
          <p:nvPr/>
        </p:nvCxnSpPr>
        <p:spPr bwMode="auto">
          <a:xfrm>
            <a:off x="3489325" y="489585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4997450" y="51625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9497" name="AutoShape 41"/>
          <p:cNvCxnSpPr>
            <a:cxnSpLocks noChangeShapeType="1"/>
            <a:endCxn id="19496" idx="0"/>
          </p:cNvCxnSpPr>
          <p:nvPr/>
        </p:nvCxnSpPr>
        <p:spPr bwMode="auto">
          <a:xfrm>
            <a:off x="5622925" y="489585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7131050" y="51625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cxnSp>
        <p:nvCxnSpPr>
          <p:cNvPr id="19499" name="AutoShape 43"/>
          <p:cNvCxnSpPr>
            <a:cxnSpLocks noChangeShapeType="1"/>
            <a:endCxn id="19498" idx="0"/>
          </p:cNvCxnSpPr>
          <p:nvPr/>
        </p:nvCxnSpPr>
        <p:spPr bwMode="auto">
          <a:xfrm>
            <a:off x="7756525" y="489585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0" name="AutoShape 44"/>
          <p:cNvCxnSpPr>
            <a:cxnSpLocks noChangeShapeType="1"/>
            <a:stCxn id="19462" idx="2"/>
            <a:endCxn id="19471" idx="0"/>
          </p:cNvCxnSpPr>
          <p:nvPr/>
        </p:nvCxnSpPr>
        <p:spPr bwMode="auto">
          <a:xfrm>
            <a:off x="1311275" y="4057650"/>
            <a:ext cx="2178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1" name="AutoShape 45"/>
          <p:cNvCxnSpPr>
            <a:cxnSpLocks noChangeShapeType="1"/>
            <a:stCxn id="19462" idx="2"/>
            <a:endCxn id="19479" idx="0"/>
          </p:cNvCxnSpPr>
          <p:nvPr/>
        </p:nvCxnSpPr>
        <p:spPr bwMode="auto">
          <a:xfrm>
            <a:off x="1311275" y="4057650"/>
            <a:ext cx="43116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2" name="AutoShape 46"/>
          <p:cNvCxnSpPr>
            <a:cxnSpLocks noChangeShapeType="1"/>
            <a:stCxn id="19462" idx="2"/>
            <a:endCxn id="19487" idx="0"/>
          </p:cNvCxnSpPr>
          <p:nvPr/>
        </p:nvCxnSpPr>
        <p:spPr bwMode="auto">
          <a:xfrm>
            <a:off x="1311275" y="4057650"/>
            <a:ext cx="64452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3" name="AutoShape 47"/>
          <p:cNvCxnSpPr>
            <a:cxnSpLocks noChangeShapeType="1"/>
            <a:stCxn id="19470" idx="2"/>
            <a:endCxn id="19463" idx="0"/>
          </p:cNvCxnSpPr>
          <p:nvPr/>
        </p:nvCxnSpPr>
        <p:spPr bwMode="auto">
          <a:xfrm flipH="1">
            <a:off x="1311275" y="4057650"/>
            <a:ext cx="2178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4" name="AutoShape 48"/>
          <p:cNvCxnSpPr>
            <a:cxnSpLocks noChangeShapeType="1"/>
            <a:stCxn id="19470" idx="2"/>
            <a:endCxn id="19479" idx="0"/>
          </p:cNvCxnSpPr>
          <p:nvPr/>
        </p:nvCxnSpPr>
        <p:spPr bwMode="auto">
          <a:xfrm>
            <a:off x="3489325" y="4057650"/>
            <a:ext cx="2133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5" name="AutoShape 49"/>
          <p:cNvCxnSpPr>
            <a:cxnSpLocks noChangeShapeType="1"/>
            <a:stCxn id="19470" idx="2"/>
            <a:endCxn id="19487" idx="0"/>
          </p:cNvCxnSpPr>
          <p:nvPr/>
        </p:nvCxnSpPr>
        <p:spPr bwMode="auto">
          <a:xfrm>
            <a:off x="3489325" y="4057650"/>
            <a:ext cx="426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6" name="AutoShape 50"/>
          <p:cNvCxnSpPr>
            <a:cxnSpLocks noChangeShapeType="1"/>
            <a:stCxn id="19478" idx="2"/>
            <a:endCxn id="19471" idx="0"/>
          </p:cNvCxnSpPr>
          <p:nvPr/>
        </p:nvCxnSpPr>
        <p:spPr bwMode="auto">
          <a:xfrm flipH="1">
            <a:off x="3489325" y="4057650"/>
            <a:ext cx="2133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7" name="AutoShape 51"/>
          <p:cNvCxnSpPr>
            <a:cxnSpLocks noChangeShapeType="1"/>
            <a:stCxn id="19478" idx="2"/>
            <a:endCxn id="19463" idx="0"/>
          </p:cNvCxnSpPr>
          <p:nvPr/>
        </p:nvCxnSpPr>
        <p:spPr bwMode="auto">
          <a:xfrm flipH="1">
            <a:off x="1311275" y="4057650"/>
            <a:ext cx="43116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8" name="AutoShape 52"/>
          <p:cNvCxnSpPr>
            <a:cxnSpLocks noChangeShapeType="1"/>
            <a:stCxn id="19486" idx="2"/>
            <a:endCxn id="19479" idx="0"/>
          </p:cNvCxnSpPr>
          <p:nvPr/>
        </p:nvCxnSpPr>
        <p:spPr bwMode="auto">
          <a:xfrm flipH="1">
            <a:off x="5622925" y="4057650"/>
            <a:ext cx="2133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9" name="AutoShape 53"/>
          <p:cNvCxnSpPr>
            <a:cxnSpLocks noChangeShapeType="1"/>
            <a:stCxn id="19486" idx="2"/>
            <a:endCxn id="19471" idx="0"/>
          </p:cNvCxnSpPr>
          <p:nvPr/>
        </p:nvCxnSpPr>
        <p:spPr bwMode="auto">
          <a:xfrm flipH="1">
            <a:off x="3489325" y="4057650"/>
            <a:ext cx="426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0" name="AutoShape 54"/>
          <p:cNvCxnSpPr>
            <a:cxnSpLocks noChangeShapeType="1"/>
            <a:stCxn id="19486" idx="2"/>
            <a:endCxn id="19463" idx="0"/>
          </p:cNvCxnSpPr>
          <p:nvPr/>
        </p:nvCxnSpPr>
        <p:spPr bwMode="auto">
          <a:xfrm flipH="1">
            <a:off x="1311275" y="4057650"/>
            <a:ext cx="64452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1" name="AutoShape 55"/>
          <p:cNvCxnSpPr>
            <a:cxnSpLocks noChangeShapeType="1"/>
            <a:stCxn id="19492" idx="2"/>
            <a:endCxn id="19491" idx="0"/>
          </p:cNvCxnSpPr>
          <p:nvPr/>
        </p:nvCxnSpPr>
        <p:spPr bwMode="auto">
          <a:xfrm>
            <a:off x="1311275" y="5638800"/>
            <a:ext cx="3249613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2" name="AutoShape 56"/>
          <p:cNvCxnSpPr>
            <a:cxnSpLocks noChangeShapeType="1"/>
            <a:stCxn id="19494" idx="2"/>
            <a:endCxn id="19491" idx="0"/>
          </p:cNvCxnSpPr>
          <p:nvPr/>
        </p:nvCxnSpPr>
        <p:spPr bwMode="auto">
          <a:xfrm>
            <a:off x="3489325" y="5638800"/>
            <a:ext cx="1071563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3" name="AutoShape 57"/>
          <p:cNvCxnSpPr>
            <a:cxnSpLocks noChangeShapeType="1"/>
            <a:stCxn id="19496" idx="2"/>
            <a:endCxn id="19491" idx="0"/>
          </p:cNvCxnSpPr>
          <p:nvPr/>
        </p:nvCxnSpPr>
        <p:spPr bwMode="auto">
          <a:xfrm flipH="1">
            <a:off x="4560888" y="5638800"/>
            <a:ext cx="1062037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4" name="AutoShape 58"/>
          <p:cNvCxnSpPr>
            <a:cxnSpLocks noChangeShapeType="1"/>
            <a:stCxn id="19498" idx="2"/>
            <a:endCxn id="19491" idx="0"/>
          </p:cNvCxnSpPr>
          <p:nvPr/>
        </p:nvCxnSpPr>
        <p:spPr bwMode="auto">
          <a:xfrm flipH="1">
            <a:off x="4560888" y="5638800"/>
            <a:ext cx="3195637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1676400" y="2057400"/>
            <a:ext cx="5867400" cy="1200329"/>
          </a:xfrm>
          <a:prstGeom prst="rect">
            <a:avLst/>
          </a:prstGeom>
          <a:solidFill>
            <a:srgbClr val="000000">
              <a:alpha val="67059"/>
            </a:srgbClr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42900" indent="-342900" algn="ctr">
              <a:defRPr sz="2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“Map” puts all of the same Pairs onto one machine.  This allows you to group by those 2 fields in subsequent processes  </a:t>
            </a:r>
          </a:p>
        </p:txBody>
      </p:sp>
      <p:sp>
        <p:nvSpPr>
          <p:cNvPr id="19516" name="Text Box 60"/>
          <p:cNvSpPr txBox="1">
            <a:spLocks noChangeArrowheads="1"/>
          </p:cNvSpPr>
          <p:nvPr/>
        </p:nvSpPr>
        <p:spPr bwMode="auto">
          <a:xfrm>
            <a:off x="685800" y="1600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aramond" pitchFamily="18" charset="0"/>
              </a:rPr>
              <a:t>Machine #1</a:t>
            </a:r>
          </a:p>
        </p:txBody>
      </p:sp>
      <p:sp>
        <p:nvSpPr>
          <p:cNvPr id="19517" name="Text Box 61"/>
          <p:cNvSpPr txBox="1">
            <a:spLocks noChangeArrowheads="1"/>
          </p:cNvSpPr>
          <p:nvPr/>
        </p:nvSpPr>
        <p:spPr bwMode="auto">
          <a:xfrm>
            <a:off x="2819400" y="1600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aramond" pitchFamily="18" charset="0"/>
              </a:rPr>
              <a:t>Machine #2</a:t>
            </a:r>
          </a:p>
        </p:txBody>
      </p:sp>
      <p:sp>
        <p:nvSpPr>
          <p:cNvPr id="19518" name="Text Box 62"/>
          <p:cNvSpPr txBox="1">
            <a:spLocks noChangeArrowheads="1"/>
          </p:cNvSpPr>
          <p:nvPr/>
        </p:nvSpPr>
        <p:spPr bwMode="auto">
          <a:xfrm>
            <a:off x="4972050" y="1600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aramond" pitchFamily="18" charset="0"/>
              </a:rPr>
              <a:t>Machine #3</a:t>
            </a:r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7124700" y="1600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aramond" pitchFamily="18" charset="0"/>
              </a:rPr>
              <a:t>Machine #4</a:t>
            </a:r>
          </a:p>
        </p:txBody>
      </p:sp>
    </p:spTree>
    <p:extLst>
      <p:ext uri="{BB962C8B-B14F-4D97-AF65-F5344CB8AC3E}">
        <p14:creationId xmlns:p14="http://schemas.microsoft.com/office/powerpoint/2010/main" xmlns="" val="857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Map/Reduce:</a:t>
            </a:r>
            <a:br>
              <a:rPr lang="en-US" sz="3600" dirty="0" smtClean="0"/>
            </a:br>
            <a:r>
              <a:rPr lang="en-US" sz="3200" i="1" dirty="0" smtClean="0"/>
              <a:t>Runs everything in parallel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12750" y="1905000"/>
            <a:ext cx="1736725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79533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580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85800" y="35623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85800" y="44386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cxnSp>
        <p:nvCxnSpPr>
          <p:cNvPr id="20488" name="AutoShape 8"/>
          <p:cNvCxnSpPr>
            <a:cxnSpLocks noChangeShapeType="1"/>
            <a:stCxn id="20484" idx="4"/>
            <a:endCxn id="20485" idx="0"/>
          </p:cNvCxnSpPr>
          <p:nvPr/>
        </p:nvCxnSpPr>
        <p:spPr bwMode="auto">
          <a:xfrm flipH="1">
            <a:off x="131127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89" name="AutoShape 9"/>
          <p:cNvCxnSpPr>
            <a:cxnSpLocks noChangeShapeType="1"/>
            <a:stCxn id="20485" idx="2"/>
            <a:endCxn id="20486" idx="0"/>
          </p:cNvCxnSpPr>
          <p:nvPr/>
        </p:nvCxnSpPr>
        <p:spPr bwMode="auto">
          <a:xfrm>
            <a:off x="1311275" y="321945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0" name="AutoShape 10"/>
          <p:cNvCxnSpPr>
            <a:cxnSpLocks noChangeShapeType="1"/>
            <a:stCxn id="20486" idx="2"/>
            <a:endCxn id="20487" idx="0"/>
          </p:cNvCxnSpPr>
          <p:nvPr/>
        </p:nvCxnSpPr>
        <p:spPr bwMode="auto">
          <a:xfrm>
            <a:off x="1311275" y="4038600"/>
            <a:ext cx="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2590800" y="1905000"/>
            <a:ext cx="1736725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29733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28638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2863850" y="35623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863850" y="44386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cxnSp>
        <p:nvCxnSpPr>
          <p:cNvPr id="20496" name="AutoShape 16"/>
          <p:cNvCxnSpPr>
            <a:cxnSpLocks noChangeShapeType="1"/>
            <a:stCxn id="20492" idx="4"/>
            <a:endCxn id="20493" idx="0"/>
          </p:cNvCxnSpPr>
          <p:nvPr/>
        </p:nvCxnSpPr>
        <p:spPr bwMode="auto">
          <a:xfrm flipH="1">
            <a:off x="34893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7" name="AutoShape 17"/>
          <p:cNvCxnSpPr>
            <a:cxnSpLocks noChangeShapeType="1"/>
            <a:stCxn id="20493" idx="2"/>
            <a:endCxn id="20494" idx="0"/>
          </p:cNvCxnSpPr>
          <p:nvPr/>
        </p:nvCxnSpPr>
        <p:spPr bwMode="auto">
          <a:xfrm>
            <a:off x="3489325" y="321945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8" name="AutoShape 18"/>
          <p:cNvCxnSpPr>
            <a:cxnSpLocks noChangeShapeType="1"/>
            <a:stCxn id="20494" idx="2"/>
            <a:endCxn id="20495" idx="0"/>
          </p:cNvCxnSpPr>
          <p:nvPr/>
        </p:nvCxnSpPr>
        <p:spPr bwMode="auto">
          <a:xfrm>
            <a:off x="3489325" y="4038600"/>
            <a:ext cx="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4724400" y="1905000"/>
            <a:ext cx="1736725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00" name="Oval 20"/>
          <p:cNvSpPr>
            <a:spLocks noChangeArrowheads="1"/>
          </p:cNvSpPr>
          <p:nvPr/>
        </p:nvSpPr>
        <p:spPr bwMode="auto">
          <a:xfrm>
            <a:off x="51069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49974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4997450" y="35623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4997450" y="44386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cxnSp>
        <p:nvCxnSpPr>
          <p:cNvPr id="20504" name="AutoShape 24"/>
          <p:cNvCxnSpPr>
            <a:cxnSpLocks noChangeShapeType="1"/>
            <a:stCxn id="20500" idx="4"/>
            <a:endCxn id="20501" idx="0"/>
          </p:cNvCxnSpPr>
          <p:nvPr/>
        </p:nvCxnSpPr>
        <p:spPr bwMode="auto">
          <a:xfrm flipH="1">
            <a:off x="56229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5" name="AutoShape 25"/>
          <p:cNvCxnSpPr>
            <a:cxnSpLocks noChangeShapeType="1"/>
            <a:stCxn id="20501" idx="2"/>
            <a:endCxn id="20502" idx="0"/>
          </p:cNvCxnSpPr>
          <p:nvPr/>
        </p:nvCxnSpPr>
        <p:spPr bwMode="auto">
          <a:xfrm>
            <a:off x="5622925" y="321945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6" name="AutoShape 26"/>
          <p:cNvCxnSpPr>
            <a:cxnSpLocks noChangeShapeType="1"/>
            <a:stCxn id="20502" idx="2"/>
            <a:endCxn id="20503" idx="0"/>
          </p:cNvCxnSpPr>
          <p:nvPr/>
        </p:nvCxnSpPr>
        <p:spPr bwMode="auto">
          <a:xfrm>
            <a:off x="5622925" y="4038600"/>
            <a:ext cx="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6858000" y="1905000"/>
            <a:ext cx="1736725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08" name="Oval 28"/>
          <p:cNvSpPr>
            <a:spLocks noChangeArrowheads="1"/>
          </p:cNvSpPr>
          <p:nvPr/>
        </p:nvSpPr>
        <p:spPr bwMode="auto">
          <a:xfrm>
            <a:off x="72405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71310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7131050" y="35623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7131050" y="44386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cxnSp>
        <p:nvCxnSpPr>
          <p:cNvPr id="20512" name="AutoShape 32"/>
          <p:cNvCxnSpPr>
            <a:cxnSpLocks noChangeShapeType="1"/>
            <a:stCxn id="20508" idx="4"/>
            <a:endCxn id="20509" idx="0"/>
          </p:cNvCxnSpPr>
          <p:nvPr/>
        </p:nvCxnSpPr>
        <p:spPr bwMode="auto">
          <a:xfrm flipH="1">
            <a:off x="77565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13" name="AutoShape 33"/>
          <p:cNvCxnSpPr>
            <a:cxnSpLocks noChangeShapeType="1"/>
            <a:stCxn id="20509" idx="2"/>
            <a:endCxn id="20510" idx="0"/>
          </p:cNvCxnSpPr>
          <p:nvPr/>
        </p:nvCxnSpPr>
        <p:spPr bwMode="auto">
          <a:xfrm>
            <a:off x="7756525" y="321945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14" name="AutoShape 34"/>
          <p:cNvCxnSpPr>
            <a:cxnSpLocks noChangeShapeType="1"/>
            <a:stCxn id="20510" idx="2"/>
            <a:endCxn id="20511" idx="0"/>
          </p:cNvCxnSpPr>
          <p:nvPr/>
        </p:nvCxnSpPr>
        <p:spPr bwMode="auto">
          <a:xfrm>
            <a:off x="7756525" y="4038600"/>
            <a:ext cx="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515" name="Oval 35"/>
          <p:cNvSpPr>
            <a:spLocks noChangeArrowheads="1"/>
          </p:cNvSpPr>
          <p:nvPr/>
        </p:nvSpPr>
        <p:spPr bwMode="auto">
          <a:xfrm>
            <a:off x="4038600" y="6076950"/>
            <a:ext cx="1042988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685800" y="5162550"/>
            <a:ext cx="1250950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en-US" sz="2400" b="1">
                <a:solidFill>
                  <a:schemeClr val="accent2"/>
                </a:solidFill>
              </a:rPr>
              <a:t>Count</a:t>
            </a:r>
          </a:p>
        </p:txBody>
      </p:sp>
      <p:cxnSp>
        <p:nvCxnSpPr>
          <p:cNvPr id="20517" name="AutoShape 37"/>
          <p:cNvCxnSpPr>
            <a:cxnSpLocks noChangeShapeType="1"/>
            <a:endCxn id="20516" idx="0"/>
          </p:cNvCxnSpPr>
          <p:nvPr/>
        </p:nvCxnSpPr>
        <p:spPr bwMode="auto">
          <a:xfrm>
            <a:off x="1311275" y="48768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2863850" y="5162550"/>
            <a:ext cx="1250950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en-US" sz="2400" b="1" dirty="0">
                <a:solidFill>
                  <a:schemeClr val="accent2"/>
                </a:solidFill>
              </a:rPr>
              <a:t>Count</a:t>
            </a:r>
          </a:p>
        </p:txBody>
      </p:sp>
      <p:cxnSp>
        <p:nvCxnSpPr>
          <p:cNvPr id="20519" name="AutoShape 39"/>
          <p:cNvCxnSpPr>
            <a:cxnSpLocks noChangeShapeType="1"/>
            <a:endCxn id="20518" idx="0"/>
          </p:cNvCxnSpPr>
          <p:nvPr/>
        </p:nvCxnSpPr>
        <p:spPr bwMode="auto">
          <a:xfrm>
            <a:off x="3489325" y="48768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4997450" y="5162550"/>
            <a:ext cx="1250950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en-US" sz="2400" b="1">
                <a:solidFill>
                  <a:schemeClr val="accent2"/>
                </a:solidFill>
              </a:rPr>
              <a:t>Count</a:t>
            </a:r>
          </a:p>
        </p:txBody>
      </p:sp>
      <p:cxnSp>
        <p:nvCxnSpPr>
          <p:cNvPr id="20521" name="AutoShape 41"/>
          <p:cNvCxnSpPr>
            <a:cxnSpLocks noChangeShapeType="1"/>
            <a:endCxn id="20520" idx="0"/>
          </p:cNvCxnSpPr>
          <p:nvPr/>
        </p:nvCxnSpPr>
        <p:spPr bwMode="auto">
          <a:xfrm>
            <a:off x="5622925" y="48768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7131050" y="5162550"/>
            <a:ext cx="1250950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en-US" sz="2400" b="1">
                <a:solidFill>
                  <a:schemeClr val="accent2"/>
                </a:solidFill>
              </a:rPr>
              <a:t>Count</a:t>
            </a:r>
          </a:p>
        </p:txBody>
      </p:sp>
      <p:cxnSp>
        <p:nvCxnSpPr>
          <p:cNvPr id="20523" name="AutoShape 43"/>
          <p:cNvCxnSpPr>
            <a:cxnSpLocks noChangeShapeType="1"/>
            <a:endCxn id="20522" idx="0"/>
          </p:cNvCxnSpPr>
          <p:nvPr/>
        </p:nvCxnSpPr>
        <p:spPr bwMode="auto">
          <a:xfrm>
            <a:off x="7756525" y="48768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24" name="AutoShape 44"/>
          <p:cNvCxnSpPr>
            <a:cxnSpLocks noChangeShapeType="1"/>
            <a:stCxn id="20486" idx="2"/>
            <a:endCxn id="20495" idx="0"/>
          </p:cNvCxnSpPr>
          <p:nvPr/>
        </p:nvCxnSpPr>
        <p:spPr bwMode="auto">
          <a:xfrm>
            <a:off x="1311275" y="4038600"/>
            <a:ext cx="217805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25" name="AutoShape 45"/>
          <p:cNvCxnSpPr>
            <a:cxnSpLocks noChangeShapeType="1"/>
            <a:stCxn id="20486" idx="2"/>
            <a:endCxn id="20503" idx="0"/>
          </p:cNvCxnSpPr>
          <p:nvPr/>
        </p:nvCxnSpPr>
        <p:spPr bwMode="auto">
          <a:xfrm>
            <a:off x="1311275" y="4038600"/>
            <a:ext cx="431165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26" name="AutoShape 46"/>
          <p:cNvCxnSpPr>
            <a:cxnSpLocks noChangeShapeType="1"/>
            <a:stCxn id="20486" idx="2"/>
            <a:endCxn id="20511" idx="0"/>
          </p:cNvCxnSpPr>
          <p:nvPr/>
        </p:nvCxnSpPr>
        <p:spPr bwMode="auto">
          <a:xfrm>
            <a:off x="1311275" y="4038600"/>
            <a:ext cx="644525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27" name="AutoShape 47"/>
          <p:cNvCxnSpPr>
            <a:cxnSpLocks noChangeShapeType="1"/>
            <a:stCxn id="20494" idx="2"/>
            <a:endCxn id="20487" idx="0"/>
          </p:cNvCxnSpPr>
          <p:nvPr/>
        </p:nvCxnSpPr>
        <p:spPr bwMode="auto">
          <a:xfrm flipH="1">
            <a:off x="1311275" y="4038600"/>
            <a:ext cx="217805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28" name="AutoShape 48"/>
          <p:cNvCxnSpPr>
            <a:cxnSpLocks noChangeShapeType="1"/>
            <a:stCxn id="20494" idx="2"/>
            <a:endCxn id="20503" idx="0"/>
          </p:cNvCxnSpPr>
          <p:nvPr/>
        </p:nvCxnSpPr>
        <p:spPr bwMode="auto">
          <a:xfrm>
            <a:off x="3489325" y="4038600"/>
            <a:ext cx="21336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29" name="AutoShape 49"/>
          <p:cNvCxnSpPr>
            <a:cxnSpLocks noChangeShapeType="1"/>
            <a:stCxn id="20494" idx="2"/>
            <a:endCxn id="20511" idx="0"/>
          </p:cNvCxnSpPr>
          <p:nvPr/>
        </p:nvCxnSpPr>
        <p:spPr bwMode="auto">
          <a:xfrm>
            <a:off x="3489325" y="4038600"/>
            <a:ext cx="42672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0" name="AutoShape 50"/>
          <p:cNvCxnSpPr>
            <a:cxnSpLocks noChangeShapeType="1"/>
            <a:stCxn id="20502" idx="2"/>
            <a:endCxn id="20495" idx="0"/>
          </p:cNvCxnSpPr>
          <p:nvPr/>
        </p:nvCxnSpPr>
        <p:spPr bwMode="auto">
          <a:xfrm flipH="1">
            <a:off x="3489325" y="4038600"/>
            <a:ext cx="21336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1" name="AutoShape 51"/>
          <p:cNvCxnSpPr>
            <a:cxnSpLocks noChangeShapeType="1"/>
            <a:stCxn id="20502" idx="2"/>
            <a:endCxn id="20487" idx="0"/>
          </p:cNvCxnSpPr>
          <p:nvPr/>
        </p:nvCxnSpPr>
        <p:spPr bwMode="auto">
          <a:xfrm flipH="1">
            <a:off x="1311275" y="4038600"/>
            <a:ext cx="431165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2" name="AutoShape 52"/>
          <p:cNvCxnSpPr>
            <a:cxnSpLocks noChangeShapeType="1"/>
            <a:stCxn id="20510" idx="2"/>
            <a:endCxn id="20503" idx="0"/>
          </p:cNvCxnSpPr>
          <p:nvPr/>
        </p:nvCxnSpPr>
        <p:spPr bwMode="auto">
          <a:xfrm flipH="1">
            <a:off x="5622925" y="4038600"/>
            <a:ext cx="21336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3" name="AutoShape 53"/>
          <p:cNvCxnSpPr>
            <a:cxnSpLocks noChangeShapeType="1"/>
            <a:stCxn id="20510" idx="2"/>
            <a:endCxn id="20495" idx="0"/>
          </p:cNvCxnSpPr>
          <p:nvPr/>
        </p:nvCxnSpPr>
        <p:spPr bwMode="auto">
          <a:xfrm flipH="1">
            <a:off x="3489325" y="4038600"/>
            <a:ext cx="42672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4" name="AutoShape 54"/>
          <p:cNvCxnSpPr>
            <a:cxnSpLocks noChangeShapeType="1"/>
            <a:stCxn id="20510" idx="2"/>
            <a:endCxn id="20487" idx="0"/>
          </p:cNvCxnSpPr>
          <p:nvPr/>
        </p:nvCxnSpPr>
        <p:spPr bwMode="auto">
          <a:xfrm flipH="1">
            <a:off x="1311275" y="4038600"/>
            <a:ext cx="6445250" cy="400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5" name="AutoShape 55"/>
          <p:cNvCxnSpPr>
            <a:cxnSpLocks noChangeShapeType="1"/>
            <a:stCxn id="20516" idx="2"/>
            <a:endCxn id="20515" idx="0"/>
          </p:cNvCxnSpPr>
          <p:nvPr/>
        </p:nvCxnSpPr>
        <p:spPr bwMode="auto">
          <a:xfrm>
            <a:off x="1311275" y="5657850"/>
            <a:ext cx="3249613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6" name="AutoShape 56"/>
          <p:cNvCxnSpPr>
            <a:cxnSpLocks noChangeShapeType="1"/>
            <a:stCxn id="20518" idx="2"/>
            <a:endCxn id="20515" idx="0"/>
          </p:cNvCxnSpPr>
          <p:nvPr/>
        </p:nvCxnSpPr>
        <p:spPr bwMode="auto">
          <a:xfrm>
            <a:off x="3489325" y="5657850"/>
            <a:ext cx="1071563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7" name="AutoShape 57"/>
          <p:cNvCxnSpPr>
            <a:cxnSpLocks noChangeShapeType="1"/>
            <a:stCxn id="20520" idx="2"/>
            <a:endCxn id="20515" idx="0"/>
          </p:cNvCxnSpPr>
          <p:nvPr/>
        </p:nvCxnSpPr>
        <p:spPr bwMode="auto">
          <a:xfrm flipH="1">
            <a:off x="4560888" y="5657850"/>
            <a:ext cx="1062037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8" name="AutoShape 58"/>
          <p:cNvCxnSpPr>
            <a:cxnSpLocks noChangeShapeType="1"/>
            <a:stCxn id="20522" idx="2"/>
            <a:endCxn id="20515" idx="0"/>
          </p:cNvCxnSpPr>
          <p:nvPr/>
        </p:nvCxnSpPr>
        <p:spPr bwMode="auto">
          <a:xfrm flipH="1">
            <a:off x="4560888" y="5657850"/>
            <a:ext cx="3195637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539" name="Text Box 59"/>
          <p:cNvSpPr txBox="1">
            <a:spLocks noChangeArrowheads="1"/>
          </p:cNvSpPr>
          <p:nvPr/>
        </p:nvSpPr>
        <p:spPr bwMode="auto">
          <a:xfrm>
            <a:off x="685800" y="16764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>
                <a:solidFill>
                  <a:schemeClr val="bg2"/>
                </a:solidFill>
                <a:latin typeface="Garamond" pitchFamily="18" charset="0"/>
              </a:rPr>
              <a:t>Machine #1</a:t>
            </a:r>
          </a:p>
        </p:txBody>
      </p:sp>
      <p:sp>
        <p:nvSpPr>
          <p:cNvPr id="20540" name="Text Box 60"/>
          <p:cNvSpPr txBox="1">
            <a:spLocks noChangeArrowheads="1"/>
          </p:cNvSpPr>
          <p:nvPr/>
        </p:nvSpPr>
        <p:spPr bwMode="auto">
          <a:xfrm>
            <a:off x="2819400" y="16764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>
                <a:solidFill>
                  <a:schemeClr val="bg2"/>
                </a:solidFill>
                <a:latin typeface="Garamond" pitchFamily="18" charset="0"/>
              </a:rPr>
              <a:t>Machine #2</a:t>
            </a:r>
          </a:p>
        </p:txBody>
      </p:sp>
      <p:sp>
        <p:nvSpPr>
          <p:cNvPr id="20541" name="Text Box 61"/>
          <p:cNvSpPr txBox="1">
            <a:spLocks noChangeArrowheads="1"/>
          </p:cNvSpPr>
          <p:nvPr/>
        </p:nvSpPr>
        <p:spPr bwMode="auto">
          <a:xfrm>
            <a:off x="4972050" y="16764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>
                <a:solidFill>
                  <a:schemeClr val="bg2"/>
                </a:solidFill>
                <a:latin typeface="Garamond" pitchFamily="18" charset="0"/>
              </a:rPr>
              <a:t>Machine #3</a:t>
            </a:r>
          </a:p>
        </p:txBody>
      </p:sp>
      <p:sp>
        <p:nvSpPr>
          <p:cNvPr id="20542" name="Text Box 62"/>
          <p:cNvSpPr txBox="1">
            <a:spLocks noChangeArrowheads="1"/>
          </p:cNvSpPr>
          <p:nvPr/>
        </p:nvSpPr>
        <p:spPr bwMode="auto">
          <a:xfrm>
            <a:off x="7124700" y="16764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>
                <a:solidFill>
                  <a:schemeClr val="bg2"/>
                </a:solidFill>
                <a:latin typeface="Garamond" pitchFamily="18" charset="0"/>
              </a:rPr>
              <a:t>Machine #4</a:t>
            </a:r>
          </a:p>
        </p:txBody>
      </p:sp>
      <p:sp>
        <p:nvSpPr>
          <p:cNvPr id="20543" name="Text Box 63"/>
          <p:cNvSpPr txBox="1">
            <a:spLocks noChangeArrowheads="1"/>
          </p:cNvSpPr>
          <p:nvPr/>
        </p:nvSpPr>
        <p:spPr bwMode="auto">
          <a:xfrm>
            <a:off x="2133600" y="3429000"/>
            <a:ext cx="4724400" cy="1225550"/>
          </a:xfrm>
          <a:prstGeom prst="rect">
            <a:avLst/>
          </a:prstGeom>
          <a:solidFill>
            <a:srgbClr val="000000">
              <a:alpha val="67059"/>
            </a:srgbClr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42900" indent="-342900" algn="ctr">
              <a:defRPr sz="2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“Count” REDUCES the amount </a:t>
            </a:r>
          </a:p>
          <a:p>
            <a:r>
              <a:rPr lang="en-US" dirty="0"/>
              <a:t>of data since each Pair is </a:t>
            </a:r>
          </a:p>
          <a:p>
            <a:r>
              <a:rPr lang="en-US" dirty="0"/>
              <a:t>only output once</a:t>
            </a:r>
          </a:p>
        </p:txBody>
      </p:sp>
    </p:spTree>
    <p:extLst>
      <p:ext uri="{BB962C8B-B14F-4D97-AF65-F5344CB8AC3E}">
        <p14:creationId xmlns:p14="http://schemas.microsoft.com/office/powerpoint/2010/main" xmlns="" val="24295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Map/Reduce:</a:t>
            </a:r>
            <a:br>
              <a:rPr lang="en-US" sz="3600" dirty="0" smtClean="0"/>
            </a:br>
            <a:r>
              <a:rPr lang="en-US" sz="3200" i="1" dirty="0" smtClean="0"/>
              <a:t>Map=Bucket and Reduce=Count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12750" y="1905000"/>
            <a:ext cx="1736725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79533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Extent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8580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85800" y="35623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Map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85800" y="44386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cxnSp>
        <p:nvCxnSpPr>
          <p:cNvPr id="21512" name="AutoShape 8"/>
          <p:cNvCxnSpPr>
            <a:cxnSpLocks noChangeShapeType="1"/>
            <a:stCxn id="21508" idx="4"/>
            <a:endCxn id="21509" idx="0"/>
          </p:cNvCxnSpPr>
          <p:nvPr/>
        </p:nvCxnSpPr>
        <p:spPr bwMode="auto">
          <a:xfrm flipH="1">
            <a:off x="131127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3" name="AutoShape 9"/>
          <p:cNvCxnSpPr>
            <a:cxnSpLocks noChangeShapeType="1"/>
            <a:stCxn id="21509" idx="2"/>
            <a:endCxn id="21510" idx="0"/>
          </p:cNvCxnSpPr>
          <p:nvPr/>
        </p:nvCxnSpPr>
        <p:spPr bwMode="auto">
          <a:xfrm>
            <a:off x="1311275" y="321945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4" name="AutoShape 10"/>
          <p:cNvCxnSpPr>
            <a:cxnSpLocks noChangeShapeType="1"/>
            <a:stCxn id="21510" idx="2"/>
            <a:endCxn id="21511" idx="0"/>
          </p:cNvCxnSpPr>
          <p:nvPr/>
        </p:nvCxnSpPr>
        <p:spPr bwMode="auto">
          <a:xfrm>
            <a:off x="1311275" y="4038600"/>
            <a:ext cx="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2590800" y="1905000"/>
            <a:ext cx="1736725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29733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28638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2863850" y="35623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Map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2863850" y="44386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cxnSp>
        <p:nvCxnSpPr>
          <p:cNvPr id="21520" name="AutoShape 16"/>
          <p:cNvCxnSpPr>
            <a:cxnSpLocks noChangeShapeType="1"/>
            <a:stCxn id="21516" idx="4"/>
            <a:endCxn id="21517" idx="0"/>
          </p:cNvCxnSpPr>
          <p:nvPr/>
        </p:nvCxnSpPr>
        <p:spPr bwMode="auto">
          <a:xfrm flipH="1">
            <a:off x="34893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1" name="AutoShape 17"/>
          <p:cNvCxnSpPr>
            <a:cxnSpLocks noChangeShapeType="1"/>
            <a:stCxn id="21517" idx="2"/>
            <a:endCxn id="21518" idx="0"/>
          </p:cNvCxnSpPr>
          <p:nvPr/>
        </p:nvCxnSpPr>
        <p:spPr bwMode="auto">
          <a:xfrm>
            <a:off x="3489325" y="321945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2" name="AutoShape 18"/>
          <p:cNvCxnSpPr>
            <a:cxnSpLocks noChangeShapeType="1"/>
            <a:stCxn id="21518" idx="2"/>
            <a:endCxn id="21519" idx="0"/>
          </p:cNvCxnSpPr>
          <p:nvPr/>
        </p:nvCxnSpPr>
        <p:spPr bwMode="auto">
          <a:xfrm>
            <a:off x="3489325" y="4038600"/>
            <a:ext cx="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4724400" y="1905000"/>
            <a:ext cx="1736725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24" name="Oval 20"/>
          <p:cNvSpPr>
            <a:spLocks noChangeArrowheads="1"/>
          </p:cNvSpPr>
          <p:nvPr/>
        </p:nvSpPr>
        <p:spPr bwMode="auto">
          <a:xfrm>
            <a:off x="51069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49974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4997450" y="35623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Map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4997450" y="44386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cxnSp>
        <p:nvCxnSpPr>
          <p:cNvPr id="21528" name="AutoShape 24"/>
          <p:cNvCxnSpPr>
            <a:cxnSpLocks noChangeShapeType="1"/>
            <a:stCxn id="21524" idx="4"/>
            <a:endCxn id="21525" idx="0"/>
          </p:cNvCxnSpPr>
          <p:nvPr/>
        </p:nvCxnSpPr>
        <p:spPr bwMode="auto">
          <a:xfrm flipH="1">
            <a:off x="56229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9" name="AutoShape 25"/>
          <p:cNvCxnSpPr>
            <a:cxnSpLocks noChangeShapeType="1"/>
            <a:stCxn id="21525" idx="2"/>
            <a:endCxn id="21526" idx="0"/>
          </p:cNvCxnSpPr>
          <p:nvPr/>
        </p:nvCxnSpPr>
        <p:spPr bwMode="auto">
          <a:xfrm>
            <a:off x="5622925" y="321945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30" name="AutoShape 26"/>
          <p:cNvCxnSpPr>
            <a:cxnSpLocks noChangeShapeType="1"/>
            <a:stCxn id="21526" idx="2"/>
            <a:endCxn id="21527" idx="0"/>
          </p:cNvCxnSpPr>
          <p:nvPr/>
        </p:nvCxnSpPr>
        <p:spPr bwMode="auto">
          <a:xfrm>
            <a:off x="5622925" y="4038600"/>
            <a:ext cx="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6858000" y="1905000"/>
            <a:ext cx="1736725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7240588" y="1978025"/>
            <a:ext cx="1042987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Extent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7131050" y="274320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GetPairs</a:t>
            </a:r>
            <a:endParaRPr lang="en-US" dirty="0"/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7131050" y="35623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Map</a:t>
            </a: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7131050" y="44386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Sort</a:t>
            </a:r>
          </a:p>
        </p:txBody>
      </p:sp>
      <p:cxnSp>
        <p:nvCxnSpPr>
          <p:cNvPr id="21536" name="AutoShape 32"/>
          <p:cNvCxnSpPr>
            <a:cxnSpLocks noChangeShapeType="1"/>
            <a:stCxn id="21532" idx="4"/>
            <a:endCxn id="21533" idx="0"/>
          </p:cNvCxnSpPr>
          <p:nvPr/>
        </p:nvCxnSpPr>
        <p:spPr bwMode="auto">
          <a:xfrm flipH="1">
            <a:off x="7756525" y="2454275"/>
            <a:ext cx="635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37" name="AutoShape 33"/>
          <p:cNvCxnSpPr>
            <a:cxnSpLocks noChangeShapeType="1"/>
            <a:stCxn id="21533" idx="2"/>
            <a:endCxn id="21534" idx="0"/>
          </p:cNvCxnSpPr>
          <p:nvPr/>
        </p:nvCxnSpPr>
        <p:spPr bwMode="auto">
          <a:xfrm>
            <a:off x="7756525" y="321945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38" name="AutoShape 34"/>
          <p:cNvCxnSpPr>
            <a:cxnSpLocks noChangeShapeType="1"/>
            <a:stCxn id="21534" idx="2"/>
            <a:endCxn id="21535" idx="0"/>
          </p:cNvCxnSpPr>
          <p:nvPr/>
        </p:nvCxnSpPr>
        <p:spPr bwMode="auto">
          <a:xfrm>
            <a:off x="7756525" y="4038600"/>
            <a:ext cx="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39" name="Oval 35"/>
          <p:cNvSpPr>
            <a:spLocks noChangeArrowheads="1"/>
          </p:cNvSpPr>
          <p:nvPr/>
        </p:nvSpPr>
        <p:spPr bwMode="auto">
          <a:xfrm>
            <a:off x="4038600" y="6076950"/>
            <a:ext cx="1042988" cy="4762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685800" y="51625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2"/>
                </a:solidFill>
              </a:rPr>
              <a:t>Count</a:t>
            </a:r>
          </a:p>
        </p:txBody>
      </p:sp>
      <p:cxnSp>
        <p:nvCxnSpPr>
          <p:cNvPr id="21541" name="AutoShape 37"/>
          <p:cNvCxnSpPr>
            <a:cxnSpLocks noChangeShapeType="1"/>
            <a:endCxn id="21540" idx="0"/>
          </p:cNvCxnSpPr>
          <p:nvPr/>
        </p:nvCxnSpPr>
        <p:spPr bwMode="auto">
          <a:xfrm>
            <a:off x="1311275" y="489585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2863850" y="51625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2"/>
                </a:solidFill>
              </a:rPr>
              <a:t>Count</a:t>
            </a:r>
          </a:p>
        </p:txBody>
      </p:sp>
      <p:cxnSp>
        <p:nvCxnSpPr>
          <p:cNvPr id="21543" name="AutoShape 39"/>
          <p:cNvCxnSpPr>
            <a:cxnSpLocks noChangeShapeType="1"/>
            <a:endCxn id="21542" idx="0"/>
          </p:cNvCxnSpPr>
          <p:nvPr/>
        </p:nvCxnSpPr>
        <p:spPr bwMode="auto">
          <a:xfrm>
            <a:off x="3489325" y="489585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4997450" y="51625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2"/>
                </a:solidFill>
              </a:rPr>
              <a:t>Count</a:t>
            </a:r>
          </a:p>
        </p:txBody>
      </p:sp>
      <p:cxnSp>
        <p:nvCxnSpPr>
          <p:cNvPr id="21545" name="AutoShape 41"/>
          <p:cNvCxnSpPr>
            <a:cxnSpLocks noChangeShapeType="1"/>
            <a:endCxn id="21544" idx="0"/>
          </p:cNvCxnSpPr>
          <p:nvPr/>
        </p:nvCxnSpPr>
        <p:spPr bwMode="auto">
          <a:xfrm>
            <a:off x="5622925" y="489585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7131050" y="5162550"/>
            <a:ext cx="1250950" cy="476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2"/>
                </a:solidFill>
              </a:rPr>
              <a:t>Count</a:t>
            </a:r>
          </a:p>
        </p:txBody>
      </p:sp>
      <p:cxnSp>
        <p:nvCxnSpPr>
          <p:cNvPr id="21547" name="AutoShape 43"/>
          <p:cNvCxnSpPr>
            <a:cxnSpLocks noChangeShapeType="1"/>
            <a:endCxn id="21546" idx="0"/>
          </p:cNvCxnSpPr>
          <p:nvPr/>
        </p:nvCxnSpPr>
        <p:spPr bwMode="auto">
          <a:xfrm>
            <a:off x="7756525" y="489585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48" name="AutoShape 44"/>
          <p:cNvCxnSpPr>
            <a:cxnSpLocks noChangeShapeType="1"/>
            <a:stCxn id="21510" idx="2"/>
            <a:endCxn id="21519" idx="0"/>
          </p:cNvCxnSpPr>
          <p:nvPr/>
        </p:nvCxnSpPr>
        <p:spPr bwMode="auto">
          <a:xfrm>
            <a:off x="1311275" y="4038600"/>
            <a:ext cx="217805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49" name="AutoShape 45"/>
          <p:cNvCxnSpPr>
            <a:cxnSpLocks noChangeShapeType="1"/>
            <a:stCxn id="21510" idx="2"/>
            <a:endCxn id="21527" idx="0"/>
          </p:cNvCxnSpPr>
          <p:nvPr/>
        </p:nvCxnSpPr>
        <p:spPr bwMode="auto">
          <a:xfrm>
            <a:off x="1311275" y="4038600"/>
            <a:ext cx="431165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0" name="AutoShape 46"/>
          <p:cNvCxnSpPr>
            <a:cxnSpLocks noChangeShapeType="1"/>
            <a:stCxn id="21510" idx="2"/>
            <a:endCxn id="21535" idx="0"/>
          </p:cNvCxnSpPr>
          <p:nvPr/>
        </p:nvCxnSpPr>
        <p:spPr bwMode="auto">
          <a:xfrm>
            <a:off x="1311275" y="4038600"/>
            <a:ext cx="644525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1" name="AutoShape 47"/>
          <p:cNvCxnSpPr>
            <a:cxnSpLocks noChangeShapeType="1"/>
            <a:stCxn id="21518" idx="2"/>
            <a:endCxn id="21511" idx="0"/>
          </p:cNvCxnSpPr>
          <p:nvPr/>
        </p:nvCxnSpPr>
        <p:spPr bwMode="auto">
          <a:xfrm flipH="1">
            <a:off x="1311275" y="4038600"/>
            <a:ext cx="217805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2" name="AutoShape 48"/>
          <p:cNvCxnSpPr>
            <a:cxnSpLocks noChangeShapeType="1"/>
            <a:stCxn id="21518" idx="2"/>
            <a:endCxn id="21527" idx="0"/>
          </p:cNvCxnSpPr>
          <p:nvPr/>
        </p:nvCxnSpPr>
        <p:spPr bwMode="auto">
          <a:xfrm>
            <a:off x="3489325" y="4038600"/>
            <a:ext cx="21336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3" name="AutoShape 49"/>
          <p:cNvCxnSpPr>
            <a:cxnSpLocks noChangeShapeType="1"/>
            <a:stCxn id="21518" idx="2"/>
            <a:endCxn id="21535" idx="0"/>
          </p:cNvCxnSpPr>
          <p:nvPr/>
        </p:nvCxnSpPr>
        <p:spPr bwMode="auto">
          <a:xfrm>
            <a:off x="3489325" y="4038600"/>
            <a:ext cx="42672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4" name="AutoShape 50"/>
          <p:cNvCxnSpPr>
            <a:cxnSpLocks noChangeShapeType="1"/>
            <a:stCxn id="21526" idx="2"/>
            <a:endCxn id="21519" idx="0"/>
          </p:cNvCxnSpPr>
          <p:nvPr/>
        </p:nvCxnSpPr>
        <p:spPr bwMode="auto">
          <a:xfrm flipH="1">
            <a:off x="3489325" y="4038600"/>
            <a:ext cx="21336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5" name="AutoShape 51"/>
          <p:cNvCxnSpPr>
            <a:cxnSpLocks noChangeShapeType="1"/>
            <a:stCxn id="21526" idx="2"/>
            <a:endCxn id="21511" idx="0"/>
          </p:cNvCxnSpPr>
          <p:nvPr/>
        </p:nvCxnSpPr>
        <p:spPr bwMode="auto">
          <a:xfrm flipH="1">
            <a:off x="1311275" y="4038600"/>
            <a:ext cx="431165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6" name="AutoShape 52"/>
          <p:cNvCxnSpPr>
            <a:cxnSpLocks noChangeShapeType="1"/>
            <a:stCxn id="21534" idx="2"/>
            <a:endCxn id="21527" idx="0"/>
          </p:cNvCxnSpPr>
          <p:nvPr/>
        </p:nvCxnSpPr>
        <p:spPr bwMode="auto">
          <a:xfrm flipH="1">
            <a:off x="5622925" y="4038600"/>
            <a:ext cx="21336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7" name="AutoShape 53"/>
          <p:cNvCxnSpPr>
            <a:cxnSpLocks noChangeShapeType="1"/>
            <a:stCxn id="21534" idx="2"/>
            <a:endCxn id="21519" idx="0"/>
          </p:cNvCxnSpPr>
          <p:nvPr/>
        </p:nvCxnSpPr>
        <p:spPr bwMode="auto">
          <a:xfrm flipH="1">
            <a:off x="3489325" y="4038600"/>
            <a:ext cx="42672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8" name="AutoShape 54"/>
          <p:cNvCxnSpPr>
            <a:cxnSpLocks noChangeShapeType="1"/>
            <a:stCxn id="21534" idx="2"/>
            <a:endCxn id="21511" idx="0"/>
          </p:cNvCxnSpPr>
          <p:nvPr/>
        </p:nvCxnSpPr>
        <p:spPr bwMode="auto">
          <a:xfrm flipH="1">
            <a:off x="1311275" y="4038600"/>
            <a:ext cx="644525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9" name="AutoShape 55"/>
          <p:cNvCxnSpPr>
            <a:cxnSpLocks noChangeShapeType="1"/>
            <a:stCxn id="21540" idx="2"/>
            <a:endCxn id="21539" idx="0"/>
          </p:cNvCxnSpPr>
          <p:nvPr/>
        </p:nvCxnSpPr>
        <p:spPr bwMode="auto">
          <a:xfrm>
            <a:off x="1311275" y="5638800"/>
            <a:ext cx="3249613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60" name="AutoShape 56"/>
          <p:cNvCxnSpPr>
            <a:cxnSpLocks noChangeShapeType="1"/>
            <a:stCxn id="21542" idx="2"/>
            <a:endCxn id="21539" idx="0"/>
          </p:cNvCxnSpPr>
          <p:nvPr/>
        </p:nvCxnSpPr>
        <p:spPr bwMode="auto">
          <a:xfrm>
            <a:off x="3489325" y="5638800"/>
            <a:ext cx="1071563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61" name="AutoShape 57"/>
          <p:cNvCxnSpPr>
            <a:cxnSpLocks noChangeShapeType="1"/>
            <a:stCxn id="21544" idx="2"/>
            <a:endCxn id="21539" idx="0"/>
          </p:cNvCxnSpPr>
          <p:nvPr/>
        </p:nvCxnSpPr>
        <p:spPr bwMode="auto">
          <a:xfrm flipH="1">
            <a:off x="4560888" y="5638800"/>
            <a:ext cx="1062037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62" name="AutoShape 58"/>
          <p:cNvCxnSpPr>
            <a:cxnSpLocks noChangeShapeType="1"/>
            <a:stCxn id="21546" idx="2"/>
            <a:endCxn id="21539" idx="0"/>
          </p:cNvCxnSpPr>
          <p:nvPr/>
        </p:nvCxnSpPr>
        <p:spPr bwMode="auto">
          <a:xfrm flipH="1">
            <a:off x="4560888" y="5638800"/>
            <a:ext cx="3195637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499" name="Text Box 59"/>
          <p:cNvSpPr txBox="1">
            <a:spLocks noChangeArrowheads="1"/>
          </p:cNvSpPr>
          <p:nvPr/>
        </p:nvSpPr>
        <p:spPr bwMode="auto">
          <a:xfrm>
            <a:off x="609600" y="3344862"/>
            <a:ext cx="7848600" cy="1015663"/>
          </a:xfrm>
          <a:prstGeom prst="rect">
            <a:avLst/>
          </a:prstGeom>
          <a:solidFill>
            <a:srgbClr val="FFFF00">
              <a:alpha val="47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MAP</a:t>
            </a:r>
          </a:p>
        </p:txBody>
      </p:sp>
      <p:sp>
        <p:nvSpPr>
          <p:cNvPr id="21564" name="Text Box 61"/>
          <p:cNvSpPr txBox="1">
            <a:spLocks noChangeArrowheads="1"/>
          </p:cNvSpPr>
          <p:nvPr/>
        </p:nvSpPr>
        <p:spPr bwMode="auto">
          <a:xfrm>
            <a:off x="685800" y="16764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>
                <a:solidFill>
                  <a:schemeClr val="bg2"/>
                </a:solidFill>
                <a:latin typeface="Garamond" pitchFamily="18" charset="0"/>
              </a:rPr>
              <a:t>Machine #1</a:t>
            </a:r>
          </a:p>
        </p:txBody>
      </p:sp>
      <p:sp>
        <p:nvSpPr>
          <p:cNvPr id="21565" name="Text Box 62"/>
          <p:cNvSpPr txBox="1">
            <a:spLocks noChangeArrowheads="1"/>
          </p:cNvSpPr>
          <p:nvPr/>
        </p:nvSpPr>
        <p:spPr bwMode="auto">
          <a:xfrm>
            <a:off x="2819400" y="16764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>
                <a:solidFill>
                  <a:schemeClr val="bg2"/>
                </a:solidFill>
                <a:latin typeface="Garamond" pitchFamily="18" charset="0"/>
              </a:rPr>
              <a:t>Machine #2</a:t>
            </a:r>
          </a:p>
        </p:txBody>
      </p:sp>
      <p:sp>
        <p:nvSpPr>
          <p:cNvPr id="21566" name="Text Box 63"/>
          <p:cNvSpPr txBox="1">
            <a:spLocks noChangeArrowheads="1"/>
          </p:cNvSpPr>
          <p:nvPr/>
        </p:nvSpPr>
        <p:spPr bwMode="auto">
          <a:xfrm>
            <a:off x="4972050" y="16764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>
                <a:solidFill>
                  <a:schemeClr val="bg2"/>
                </a:solidFill>
                <a:latin typeface="Garamond" pitchFamily="18" charset="0"/>
              </a:rPr>
              <a:t>Machine #3</a:t>
            </a:r>
          </a:p>
        </p:txBody>
      </p:sp>
      <p:sp>
        <p:nvSpPr>
          <p:cNvPr id="21567" name="Text Box 64"/>
          <p:cNvSpPr txBox="1">
            <a:spLocks noChangeArrowheads="1"/>
          </p:cNvSpPr>
          <p:nvPr/>
        </p:nvSpPr>
        <p:spPr bwMode="auto">
          <a:xfrm>
            <a:off x="7124700" y="16764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1400" b="1" i="1">
                <a:solidFill>
                  <a:schemeClr val="bg2"/>
                </a:solidFill>
                <a:latin typeface="Garamond" pitchFamily="18" charset="0"/>
              </a:rPr>
              <a:t>Machine #4</a:t>
            </a:r>
          </a:p>
        </p:txBody>
      </p:sp>
      <p:sp>
        <p:nvSpPr>
          <p:cNvPr id="61505" name="Text Box 65"/>
          <p:cNvSpPr txBox="1">
            <a:spLocks noChangeArrowheads="1"/>
          </p:cNvSpPr>
          <p:nvPr/>
        </p:nvSpPr>
        <p:spPr bwMode="auto">
          <a:xfrm>
            <a:off x="609600" y="4792663"/>
            <a:ext cx="7848600" cy="1015663"/>
          </a:xfrm>
          <a:prstGeom prst="rect">
            <a:avLst/>
          </a:prstGeom>
          <a:solidFill>
            <a:srgbClr val="FFFF00">
              <a:alpha val="47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xmlns="" val="11529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 leverages MAP – REDUCE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Sample SCOPE syntax: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 A, SUM(B) AS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sum_b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 smtClean="0">
                <a:sym typeface="Wingdings" pitchFamily="2" charset="2"/>
              </a:rPr>
              <a:t>“Map” on A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“Group” on A (implicit in SCOPE)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“Reduce” by summing values of B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COMBINE x WITH y 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x.A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y.A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 smtClean="0">
                <a:sym typeface="Wingdings" pitchFamily="2" charset="2"/>
              </a:rPr>
              <a:t>“Map” on </a:t>
            </a:r>
            <a:r>
              <a:rPr lang="en-US" dirty="0" err="1" smtClean="0">
                <a:sym typeface="Wingdings" pitchFamily="2" charset="2"/>
              </a:rPr>
              <a:t>x.A</a:t>
            </a:r>
            <a:r>
              <a:rPr lang="en-US" dirty="0" smtClean="0">
                <a:sym typeface="Wingdings" pitchFamily="2" charset="2"/>
              </a:rPr>
              <a:t> and “Map” on </a:t>
            </a:r>
            <a:r>
              <a:rPr lang="en-US" dirty="0" err="1" smtClean="0">
                <a:sym typeface="Wingdings" pitchFamily="2" charset="2"/>
              </a:rPr>
              <a:t>y.A</a:t>
            </a:r>
            <a:endParaRPr lang="en-US" dirty="0" smtClean="0">
              <a:sym typeface="Wingdings" pitchFamily="2" charset="2"/>
            </a:endParaRPr>
          </a:p>
          <a:p>
            <a:pPr lvl="3"/>
            <a:r>
              <a:rPr lang="en-US" dirty="0" smtClean="0">
                <a:sym typeface="Wingdings" pitchFamily="2" charset="2"/>
              </a:rPr>
              <a:t>“Group” on </a:t>
            </a:r>
            <a:r>
              <a:rPr lang="en-US" dirty="0" err="1" smtClean="0">
                <a:sym typeface="Wingdings" pitchFamily="2" charset="2"/>
              </a:rPr>
              <a:t>x.A</a:t>
            </a:r>
            <a:r>
              <a:rPr lang="en-US" dirty="0" smtClean="0">
                <a:sym typeface="Wingdings" pitchFamily="2" charset="2"/>
              </a:rPr>
              <a:t> and “Group” on </a:t>
            </a:r>
            <a:r>
              <a:rPr lang="en-US" dirty="0" err="1" smtClean="0">
                <a:sym typeface="Wingdings" pitchFamily="2" charset="2"/>
              </a:rPr>
              <a:t>y.A</a:t>
            </a:r>
            <a:endParaRPr lang="en-US" dirty="0" smtClean="0">
              <a:sym typeface="Wingdings" pitchFamily="2" charset="2"/>
            </a:endParaRPr>
          </a:p>
          <a:p>
            <a:pPr lvl="3"/>
            <a:r>
              <a:rPr lang="en-US" dirty="0" smtClean="0">
                <a:sym typeface="Wingdings" pitchFamily="2" charset="2"/>
              </a:rPr>
              <a:t>“Join” the rows together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REDUCE x ON A</a:t>
            </a:r>
          </a:p>
          <a:p>
            <a:pPr lvl="3"/>
            <a:r>
              <a:rPr lang="en-US" dirty="0" smtClean="0"/>
              <a:t>“Map” on A</a:t>
            </a:r>
          </a:p>
          <a:p>
            <a:pPr lvl="3"/>
            <a:r>
              <a:rPr lang="en-US" dirty="0" smtClean="0"/>
              <a:t>“Group” on A (implicit in SCOPE)</a:t>
            </a:r>
          </a:p>
          <a:p>
            <a:pPr lvl="3"/>
            <a:r>
              <a:rPr lang="en-US" dirty="0" smtClean="0"/>
              <a:t>“Reduce”  as defined by the reduce operation 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97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Executing a SCOPE script in Cosmos 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SCOPE script is submitted to Cosmos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script is compiled into a job graph</a:t>
            </a:r>
          </a:p>
          <a:p>
            <a:pPr lvl="1"/>
            <a:r>
              <a:rPr lang="en-US" dirty="0" smtClean="0"/>
              <a:t>Each statement translates into a set of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job graph is optimized</a:t>
            </a:r>
          </a:p>
          <a:p>
            <a:pPr lvl="1"/>
            <a:r>
              <a:rPr lang="en-US" dirty="0" smtClean="0"/>
              <a:t>The physical plan can vary from run to run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job graph is executed by “Job Manager”</a:t>
            </a:r>
          </a:p>
          <a:p>
            <a:pPr lvl="1"/>
            <a:r>
              <a:rPr lang="en-US" dirty="0" smtClean="0"/>
              <a:t>The Job Manager schedules the work chunks (“vertices”)</a:t>
            </a:r>
          </a:p>
          <a:p>
            <a:pPr lvl="1"/>
            <a:r>
              <a:rPr lang="en-US" dirty="0" smtClean="0"/>
              <a:t>Processing initial inputs may require &gt; 100,000 vertices</a:t>
            </a:r>
          </a:p>
          <a:p>
            <a:pPr lvl="1"/>
            <a:r>
              <a:rPr lang="en-US" dirty="0" smtClean="0"/>
              <a:t>JM handles passing data between layers of mapping, aggregation, etc.</a:t>
            </a:r>
          </a:p>
          <a:p>
            <a:pPr lvl="1"/>
            <a:r>
              <a:rPr lang="en-US" dirty="0" smtClean="0"/>
              <a:t>JM handles failed nodes and retry logic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Results saved to a Cosmos stream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98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one or two keywords…</a:t>
            </a:r>
          </a:p>
          <a:p>
            <a:endParaRPr lang="en-US" dirty="0" smtClean="0"/>
          </a:p>
          <a:p>
            <a:r>
              <a:rPr lang="en-US" dirty="0" smtClean="0"/>
              <a:t>Show the best result…	</a:t>
            </a:r>
          </a:p>
          <a:p>
            <a:pPr lvl="1"/>
            <a:r>
              <a:rPr lang="en-US" dirty="0" smtClean="0"/>
              <a:t>From 20 billion web pages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a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72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Clusters 101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VC == The abstraction of resources available to a team</a:t>
            </a:r>
          </a:p>
          <a:p>
            <a:r>
              <a:rPr lang="en-US" dirty="0" smtClean="0"/>
              <a:t>A layer of security </a:t>
            </a:r>
          </a:p>
          <a:p>
            <a:pPr lvl="1"/>
            <a:r>
              <a:rPr lang="en-US" dirty="0" smtClean="0"/>
              <a:t>Authorization by corpnet credentials (or PHX in special cases)</a:t>
            </a:r>
          </a:p>
          <a:p>
            <a:pPr lvl="1"/>
            <a:r>
              <a:rPr lang="en-US" dirty="0" smtClean="0"/>
              <a:t>Authentication by Security Group membership</a:t>
            </a:r>
          </a:p>
          <a:p>
            <a:pPr lvl="1"/>
            <a:r>
              <a:rPr lang="en-US" dirty="0" smtClean="0"/>
              <a:t>Data Access permissions (i.e. Read Only, Write, Delete, etc.)</a:t>
            </a:r>
          </a:p>
          <a:p>
            <a:pPr lvl="1"/>
            <a:r>
              <a:rPr lang="en-US" dirty="0" smtClean="0"/>
              <a:t>Data must be explicitly shared between VCs </a:t>
            </a:r>
          </a:p>
          <a:p>
            <a:r>
              <a:rPr lang="en-US" dirty="0" smtClean="0"/>
              <a:t>A resource allocation mechanism among teams</a:t>
            </a:r>
          </a:p>
          <a:p>
            <a:pPr lvl="1"/>
            <a:r>
              <a:rPr lang="en-US" dirty="0" smtClean="0"/>
              <a:t>“VC” has a separate queue, can run 1 or more jobs in parallel</a:t>
            </a:r>
          </a:p>
          <a:p>
            <a:pPr lvl="1"/>
            <a:r>
              <a:rPr lang="en-US" dirty="0" smtClean="0"/>
              <a:t>VC members can manage jobs in the queue</a:t>
            </a:r>
          </a:p>
          <a:p>
            <a:pPr lvl="1"/>
            <a:r>
              <a:rPr lang="en-US" dirty="0" smtClean="0"/>
              <a:t>The execution resource allocation varies by VC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78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from a “VC” path to a “Cosmos”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Clusters – Virtual Paths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4507468"/>
            <a:ext cx="838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3773269"/>
            <a:ext cx="398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Sends a request for physical file</a:t>
            </a:r>
          </a:p>
          <a:p>
            <a:pPr algn="ctr"/>
            <a:r>
              <a:rPr lang="en-US" i="1" dirty="0" smtClean="0"/>
              <a:t>“cosmos://vol1/A/B/log.txt”</a:t>
            </a: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3721413" y="4086740"/>
            <a:ext cx="403426" cy="234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5200" y="3352800"/>
            <a:ext cx="838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VCWS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752600" y="5759837"/>
            <a:ext cx="457200" cy="488563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2514600" y="5759837"/>
            <a:ext cx="457200" cy="488563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3276600" y="5759837"/>
            <a:ext cx="457200" cy="488563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4038600" y="5759837"/>
            <a:ext cx="457200" cy="488563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gnetic Disk 12"/>
          <p:cNvSpPr/>
          <p:nvPr/>
        </p:nvSpPr>
        <p:spPr>
          <a:xfrm>
            <a:off x="4724400" y="5759837"/>
            <a:ext cx="457200" cy="488563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5410200" y="5759837"/>
            <a:ext cx="457200" cy="488563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5" idx="2"/>
            <a:endCxn id="9" idx="1"/>
          </p:cNvCxnSpPr>
          <p:nvPr/>
        </p:nvCxnSpPr>
        <p:spPr>
          <a:xfrm rot="5400000">
            <a:off x="2511232" y="4346768"/>
            <a:ext cx="883037" cy="19431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1"/>
          </p:cNvCxnSpPr>
          <p:nvPr/>
        </p:nvCxnSpPr>
        <p:spPr>
          <a:xfrm rot="5400000">
            <a:off x="2892232" y="4727768"/>
            <a:ext cx="883037" cy="11811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1" idx="1"/>
          </p:cNvCxnSpPr>
          <p:nvPr/>
        </p:nvCxnSpPr>
        <p:spPr>
          <a:xfrm rot="5400000">
            <a:off x="3273232" y="5108768"/>
            <a:ext cx="883037" cy="4191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2" idx="1"/>
          </p:cNvCxnSpPr>
          <p:nvPr/>
        </p:nvCxnSpPr>
        <p:spPr>
          <a:xfrm rot="16200000" flipH="1">
            <a:off x="3654232" y="5146868"/>
            <a:ext cx="883037" cy="3429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3" idx="1"/>
          </p:cNvCxnSpPr>
          <p:nvPr/>
        </p:nvCxnSpPr>
        <p:spPr>
          <a:xfrm rot="16200000" flipH="1">
            <a:off x="3997132" y="4803968"/>
            <a:ext cx="883037" cy="10287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4" idx="1"/>
          </p:cNvCxnSpPr>
          <p:nvPr/>
        </p:nvCxnSpPr>
        <p:spPr>
          <a:xfrm rot="16200000" flipH="1">
            <a:off x="4340032" y="4461068"/>
            <a:ext cx="883037" cy="17145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10200" y="47638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CSM knows where the extents are located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3716481" y="3019939"/>
            <a:ext cx="403426" cy="234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05200" y="2362200"/>
            <a:ext cx="838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User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53000" y="2554069"/>
            <a:ext cx="398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Sends a request for logical file</a:t>
            </a:r>
          </a:p>
          <a:p>
            <a:pPr algn="ctr"/>
            <a:r>
              <a:rPr lang="en-US" i="1" dirty="0" smtClean="0"/>
              <a:t>“vc://coprod2/Search/log.txt”</a:t>
            </a:r>
          </a:p>
        </p:txBody>
      </p:sp>
    </p:spTree>
    <p:extLst>
      <p:ext uri="{BB962C8B-B14F-4D97-AF65-F5344CB8AC3E}">
        <p14:creationId xmlns:p14="http://schemas.microsoft.com/office/powerpoint/2010/main" xmlns="" val="18079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Clusters – Virtual Paths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4507468"/>
            <a:ext cx="838200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CSM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3721413" y="4140513"/>
            <a:ext cx="403426" cy="23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5200" y="3352800"/>
            <a:ext cx="838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VCWS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752600" y="5759837"/>
            <a:ext cx="457200" cy="488563"/>
          </a:xfrm>
          <a:prstGeom prst="flowChartMagneticDisk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2514600" y="5759837"/>
            <a:ext cx="457200" cy="488563"/>
          </a:xfrm>
          <a:prstGeom prst="flowChartMagneticDisk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3276600" y="5759837"/>
            <a:ext cx="457200" cy="488563"/>
          </a:xfrm>
          <a:prstGeom prst="flowChartMagneticDisk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4038600" y="5759837"/>
            <a:ext cx="457200" cy="488563"/>
          </a:xfrm>
          <a:prstGeom prst="flowChartMagneticDisk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4724400" y="5759837"/>
            <a:ext cx="457200" cy="488563"/>
          </a:xfrm>
          <a:prstGeom prst="flowChartMagneticDisk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5410200" y="5759837"/>
            <a:ext cx="457200" cy="488563"/>
          </a:xfrm>
          <a:prstGeom prst="flowChartMagneticDisk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5" idx="2"/>
            <a:endCxn id="9" idx="1"/>
          </p:cNvCxnSpPr>
          <p:nvPr/>
        </p:nvCxnSpPr>
        <p:spPr>
          <a:xfrm rot="5400000">
            <a:off x="2511232" y="4346768"/>
            <a:ext cx="883037" cy="194310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1"/>
          </p:cNvCxnSpPr>
          <p:nvPr/>
        </p:nvCxnSpPr>
        <p:spPr>
          <a:xfrm rot="5400000">
            <a:off x="2892232" y="4727768"/>
            <a:ext cx="883037" cy="118110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1" idx="1"/>
          </p:cNvCxnSpPr>
          <p:nvPr/>
        </p:nvCxnSpPr>
        <p:spPr>
          <a:xfrm rot="5400000">
            <a:off x="3273232" y="5108768"/>
            <a:ext cx="883037" cy="41910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2" idx="1"/>
          </p:cNvCxnSpPr>
          <p:nvPr/>
        </p:nvCxnSpPr>
        <p:spPr>
          <a:xfrm rot="16200000" flipH="1">
            <a:off x="3654232" y="5146868"/>
            <a:ext cx="883037" cy="34290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3" idx="1"/>
          </p:cNvCxnSpPr>
          <p:nvPr/>
        </p:nvCxnSpPr>
        <p:spPr>
          <a:xfrm rot="16200000" flipH="1">
            <a:off x="3997132" y="4803968"/>
            <a:ext cx="883037" cy="102870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4" idx="1"/>
          </p:cNvCxnSpPr>
          <p:nvPr/>
        </p:nvCxnSpPr>
        <p:spPr>
          <a:xfrm rot="16200000" flipH="1">
            <a:off x="4340032" y="4461068"/>
            <a:ext cx="883037" cy="171450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H="1">
            <a:off x="3716481" y="3019939"/>
            <a:ext cx="403426" cy="234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05200" y="2362200"/>
            <a:ext cx="838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User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53000" y="2554069"/>
            <a:ext cx="398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Sends a request for logical file</a:t>
            </a:r>
          </a:p>
          <a:p>
            <a:pPr algn="ctr"/>
            <a:r>
              <a:rPr lang="en-US" i="1" dirty="0" smtClean="0"/>
              <a:t>“vc://coprod2/HR/salaries.txt”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0590" y="3468469"/>
            <a:ext cx="3984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User not authorized to read from HR virtual cluster and the access is blocked</a:t>
            </a:r>
          </a:p>
        </p:txBody>
      </p:sp>
      <p:sp>
        <p:nvSpPr>
          <p:cNvPr id="21" name="Arc 20"/>
          <p:cNvSpPr/>
          <p:nvPr/>
        </p:nvSpPr>
        <p:spPr>
          <a:xfrm>
            <a:off x="2971800" y="3864692"/>
            <a:ext cx="1885950" cy="707308"/>
          </a:xfrm>
          <a:prstGeom prst="arc">
            <a:avLst>
              <a:gd name="adj1" fmla="val 10982210"/>
              <a:gd name="adj2" fmla="val 0"/>
            </a:avLst>
          </a:prstGeom>
          <a:ln w="254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8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Each VC has its own job queue</a:t>
            </a:r>
          </a:p>
          <a:p>
            <a:r>
              <a:rPr lang="en-US" dirty="0" smtClean="0"/>
              <a:t>VC “execution tokens”</a:t>
            </a:r>
          </a:p>
          <a:p>
            <a:pPr lvl="1"/>
            <a:r>
              <a:rPr lang="en-US" dirty="0" smtClean="0"/>
              <a:t>A guaranteed *minimum* number of nodes a job can recruit from the cluster</a:t>
            </a:r>
          </a:p>
          <a:p>
            <a:pPr lvl="1"/>
            <a:r>
              <a:rPr lang="en-US" dirty="0" smtClean="0"/>
              <a:t>When the job is executing a step that can’t use many nodes in parallel, the “excess” machines are loaned out to other jobs.</a:t>
            </a:r>
          </a:p>
          <a:p>
            <a:pPr lvl="1"/>
            <a:r>
              <a:rPr lang="en-US" dirty="0" smtClean="0"/>
              <a:t>And when *your* job step needs more machines, it might be able to borrow machines beyond your allocation.</a:t>
            </a:r>
          </a:p>
          <a:p>
            <a:pPr lvl="1"/>
            <a:r>
              <a:rPr lang="en-US" dirty="0" smtClean="0"/>
              <a:t>This is a *number* of nodes, not a list of specific ones.</a:t>
            </a:r>
          </a:p>
          <a:p>
            <a:r>
              <a:rPr lang="en-US" dirty="0" smtClean="0"/>
              <a:t>VC job queue can be configured to run multiple jobs at a time</a:t>
            </a:r>
          </a:p>
          <a:p>
            <a:pPr lvl="1"/>
            <a:r>
              <a:rPr lang="en-US" dirty="0" smtClean="0"/>
              <a:t>In which case, the allocation is shared by those jobs.</a:t>
            </a:r>
          </a:p>
          <a:p>
            <a:pPr lvl="1"/>
            <a:r>
              <a:rPr lang="en-US" dirty="0" smtClean="0"/>
              <a:t>And you can specify a percentage of allocation for your job.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Clusters – Job Queues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15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job queues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Clusters - Job Queues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4114800"/>
            <a:ext cx="838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CJS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3468469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Compiles the job and sends it to Cosmos Job Scheduler</a:t>
            </a: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3645213" y="3814197"/>
            <a:ext cx="403426" cy="234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29000" y="3200400"/>
            <a:ext cx="838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VCWS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19800" y="4648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Jobs are queued on a VC basis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3640281" y="2943740"/>
            <a:ext cx="403426" cy="234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29000" y="2362200"/>
            <a:ext cx="838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User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53000" y="2249269"/>
            <a:ext cx="398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Submits a job for vc://coprod2/Search</a:t>
            </a:r>
          </a:p>
        </p:txBody>
      </p:sp>
      <p:sp>
        <p:nvSpPr>
          <p:cNvPr id="43" name="Flowchart: Multidocument 42"/>
          <p:cNvSpPr/>
          <p:nvPr/>
        </p:nvSpPr>
        <p:spPr>
          <a:xfrm>
            <a:off x="2438400" y="4876800"/>
            <a:ext cx="609600" cy="46220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i="1"/>
          </a:p>
        </p:txBody>
      </p:sp>
      <p:cxnSp>
        <p:nvCxnSpPr>
          <p:cNvPr id="44" name="Straight Arrow Connector 43"/>
          <p:cNvCxnSpPr>
            <a:stCxn id="5" idx="2"/>
            <a:endCxn id="43" idx="0"/>
          </p:cNvCxnSpPr>
          <p:nvPr/>
        </p:nvCxnSpPr>
        <p:spPr>
          <a:xfrm flipH="1">
            <a:off x="2785138" y="4484132"/>
            <a:ext cx="1062962" cy="39266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Multidocument 47"/>
          <p:cNvSpPr/>
          <p:nvPr/>
        </p:nvSpPr>
        <p:spPr>
          <a:xfrm>
            <a:off x="3505200" y="4876800"/>
            <a:ext cx="609600" cy="46220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i="1"/>
          </a:p>
        </p:txBody>
      </p:sp>
      <p:sp>
        <p:nvSpPr>
          <p:cNvPr id="49" name="Flowchart: Multidocument 48"/>
          <p:cNvSpPr/>
          <p:nvPr/>
        </p:nvSpPr>
        <p:spPr>
          <a:xfrm>
            <a:off x="4495800" y="4876800"/>
            <a:ext cx="609600" cy="46220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i="1"/>
          </a:p>
        </p:txBody>
      </p:sp>
      <p:cxnSp>
        <p:nvCxnSpPr>
          <p:cNvPr id="50" name="Straight Arrow Connector 49"/>
          <p:cNvCxnSpPr>
            <a:stCxn id="5" idx="2"/>
            <a:endCxn id="48" idx="0"/>
          </p:cNvCxnSpPr>
          <p:nvPr/>
        </p:nvCxnSpPr>
        <p:spPr>
          <a:xfrm>
            <a:off x="3848100" y="4484132"/>
            <a:ext cx="3838" cy="39266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2"/>
            <a:endCxn id="49" idx="0"/>
          </p:cNvCxnSpPr>
          <p:nvPr/>
        </p:nvCxnSpPr>
        <p:spPr>
          <a:xfrm>
            <a:off x="3848100" y="4484132"/>
            <a:ext cx="994438" cy="39266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38400" y="4953000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VC1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3505200" y="4953000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VC2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3" idx="2"/>
            <a:endCxn id="67" idx="0"/>
          </p:cNvCxnSpPr>
          <p:nvPr/>
        </p:nvCxnSpPr>
        <p:spPr>
          <a:xfrm flipH="1">
            <a:off x="1929663" y="5321497"/>
            <a:ext cx="771147" cy="557571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499096" y="5879068"/>
            <a:ext cx="86113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Job1_A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61879" y="5867400"/>
            <a:ext cx="85311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Job1_B</a:t>
            </a:r>
          </a:p>
        </p:txBody>
      </p:sp>
      <p:cxnSp>
        <p:nvCxnSpPr>
          <p:cNvPr id="70" name="Straight Arrow Connector 69"/>
          <p:cNvCxnSpPr>
            <a:stCxn id="43" idx="2"/>
            <a:endCxn id="68" idx="0"/>
          </p:cNvCxnSpPr>
          <p:nvPr/>
        </p:nvCxnSpPr>
        <p:spPr>
          <a:xfrm>
            <a:off x="2700810" y="5321497"/>
            <a:ext cx="587628" cy="545903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360887" y="5879068"/>
            <a:ext cx="86113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Job3_A</a:t>
            </a:r>
          </a:p>
        </p:txBody>
      </p:sp>
      <p:cxnSp>
        <p:nvCxnSpPr>
          <p:cNvPr id="74" name="Straight Arrow Connector 73"/>
          <p:cNvCxnSpPr>
            <a:stCxn id="49" idx="2"/>
            <a:endCxn id="73" idx="0"/>
          </p:cNvCxnSpPr>
          <p:nvPr/>
        </p:nvCxnSpPr>
        <p:spPr>
          <a:xfrm>
            <a:off x="4758210" y="5321497"/>
            <a:ext cx="33244" cy="557571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91200" y="56388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Jobs are run independently but respect VC machine allocation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13571" y="4953000"/>
            <a:ext cx="513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VC3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7411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Developing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2" y="2931712"/>
            <a:ext cx="4840287" cy="1454888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8A798AE9-C426-463A-BB57-FF3A589D2FF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28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SCOPE.exe as a command-line tool</a:t>
            </a:r>
          </a:p>
          <a:p>
            <a:pPr lvl="1"/>
            <a:r>
              <a:rPr lang="en-US" dirty="0" smtClean="0"/>
              <a:t>SCOPE COPY &lt;</a:t>
            </a:r>
            <a:r>
              <a:rPr lang="en-US" dirty="0" err="1" smtClean="0"/>
              <a:t>localFile</a:t>
            </a:r>
            <a:r>
              <a:rPr lang="en-US" dirty="0" smtClean="0"/>
              <a:t>&gt; &lt;</a:t>
            </a:r>
            <a:r>
              <a:rPr lang="en-US" dirty="0" err="1" smtClean="0"/>
              <a:t>VCPath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SCOPE SUBMIT –i &lt;</a:t>
            </a:r>
            <a:r>
              <a:rPr lang="en-US" dirty="0" err="1" smtClean="0"/>
              <a:t>myScript</a:t>
            </a:r>
            <a:r>
              <a:rPr lang="en-US" dirty="0" smtClean="0"/>
              <a:t>&gt; -</a:t>
            </a:r>
            <a:r>
              <a:rPr lang="en-US" dirty="0" err="1" smtClean="0"/>
              <a:t>vc</a:t>
            </a:r>
            <a:r>
              <a:rPr lang="en-US" dirty="0" smtClean="0"/>
              <a:t> &lt;</a:t>
            </a:r>
            <a:r>
              <a:rPr lang="en-US" dirty="0" err="1" smtClean="0"/>
              <a:t>VCName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AppExecClient</a:t>
            </a:r>
            <a:endParaRPr lang="en-US" dirty="0" smtClean="0"/>
          </a:p>
          <a:p>
            <a:pPr lvl="1"/>
            <a:r>
              <a:rPr lang="en-US" dirty="0" smtClean="0"/>
              <a:t>Unattended, recurring job submission with dependencies checking</a:t>
            </a:r>
          </a:p>
          <a:p>
            <a:r>
              <a:rPr lang="en-US" dirty="0" smtClean="0"/>
              <a:t>VcClient.DLL</a:t>
            </a:r>
          </a:p>
          <a:p>
            <a:pPr lvl="1"/>
            <a:r>
              <a:rPr lang="en-US" dirty="0" smtClean="0"/>
              <a:t>.NET framework classes for managing streams and jobs in the Cosmos cluster</a:t>
            </a:r>
          </a:p>
          <a:p>
            <a:r>
              <a:rPr lang="en-US" dirty="0" smtClean="0"/>
              <a:t>Cosmos Data Loader (CDL)</a:t>
            </a:r>
          </a:p>
          <a:p>
            <a:pPr lvl="1"/>
            <a:r>
              <a:rPr lang="en-US" dirty="0" smtClean="0"/>
              <a:t>Unattended data upload for continuous sources such as service logs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Integrating Cosmos with External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08222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VC namespace:</a:t>
            </a:r>
          </a:p>
          <a:p>
            <a:pPr lvl="1"/>
            <a:r>
              <a:rPr lang="en-US" dirty="0" smtClean="0"/>
              <a:t>Connect session to Cosmos</a:t>
            </a:r>
          </a:p>
          <a:p>
            <a:pPr lvl="1"/>
            <a:r>
              <a:rPr lang="en-US" dirty="0" smtClean="0"/>
              <a:t>Upload to / download from Cosmos</a:t>
            </a:r>
          </a:p>
          <a:p>
            <a:pPr lvl="1"/>
            <a:r>
              <a:rPr lang="en-US" dirty="0" smtClean="0"/>
              <a:t>Get stream and/or directory information</a:t>
            </a:r>
          </a:p>
          <a:p>
            <a:r>
              <a:rPr lang="en-US" dirty="0" err="1" smtClean="0"/>
              <a:t>StreamInfo</a:t>
            </a:r>
            <a:r>
              <a:rPr lang="en-US" dirty="0" smtClean="0"/>
              <a:t> class: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 err="1" smtClean="0"/>
              <a:t>CreateTime</a:t>
            </a:r>
            <a:endParaRPr lang="en-US" dirty="0" smtClean="0"/>
          </a:p>
          <a:p>
            <a:pPr lvl="1"/>
            <a:r>
              <a:rPr lang="en-US" dirty="0" err="1" smtClean="0"/>
              <a:t>ExpireTime</a:t>
            </a:r>
            <a:r>
              <a:rPr lang="en-US" dirty="0" smtClean="0"/>
              <a:t> (i.e. when Cosmos will delete the stream)</a:t>
            </a:r>
          </a:p>
          <a:p>
            <a:pPr lvl="1"/>
            <a:r>
              <a:rPr lang="en-US" dirty="0" err="1" smtClean="0"/>
              <a:t>NumExtents</a:t>
            </a:r>
            <a:endParaRPr lang="en-US" dirty="0" smtClean="0"/>
          </a:p>
          <a:p>
            <a:pPr lvl="1"/>
            <a:r>
              <a:rPr lang="en-US" dirty="0" smtClean="0"/>
              <a:t>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APIs (VcClient.dll)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09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2" y="2931712"/>
            <a:ext cx="4840287" cy="1454888"/>
          </a:xfrm>
        </p:spPr>
        <p:txBody>
          <a:bodyPr/>
          <a:lstStyle/>
          <a:p>
            <a:r>
              <a:rPr lang="en-US" dirty="0" smtClean="0"/>
              <a:t>Structured Computations Optimized for Parallel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8A798AE9-C426-463A-BB57-FF3A589D2FF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41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Goes beyond Map/Reduce</a:t>
            </a:r>
          </a:p>
          <a:p>
            <a:pPr lvl="1"/>
            <a:r>
              <a:rPr lang="en-US" sz="2600" dirty="0" smtClean="0"/>
              <a:t>Allows flexible computations</a:t>
            </a:r>
          </a:p>
          <a:p>
            <a:r>
              <a:rPr lang="en-US" sz="3200" dirty="0" smtClean="0"/>
              <a:t>Leverage .NET functionality</a:t>
            </a:r>
          </a:p>
          <a:p>
            <a:pPr lvl="1"/>
            <a:r>
              <a:rPr lang="en-US" sz="2600" dirty="0" smtClean="0"/>
              <a:t>Type safety</a:t>
            </a:r>
          </a:p>
          <a:p>
            <a:pPr lvl="1"/>
            <a:r>
              <a:rPr lang="en-US" sz="2600" dirty="0" smtClean="0"/>
              <a:t>Arbitrary C# expressions </a:t>
            </a:r>
          </a:p>
          <a:p>
            <a:pPr lvl="1"/>
            <a:r>
              <a:rPr lang="en-US" sz="2600" dirty="0" smtClean="0"/>
              <a:t>Error handling</a:t>
            </a:r>
          </a:p>
          <a:p>
            <a:r>
              <a:rPr lang="en-US" sz="3200" dirty="0" smtClean="0"/>
              <a:t>SELECT statements</a:t>
            </a:r>
          </a:p>
          <a:p>
            <a:pPr lvl="1"/>
            <a:r>
              <a:rPr lang="en-US" sz="2600" dirty="0" smtClean="0"/>
              <a:t>Joins</a:t>
            </a:r>
          </a:p>
          <a:p>
            <a:pPr lvl="1"/>
            <a:r>
              <a:rPr lang="en-US" sz="2600" dirty="0" smtClean="0"/>
              <a:t>Aggregations</a:t>
            </a:r>
          </a:p>
          <a:p>
            <a:pPr lvl="1"/>
            <a:r>
              <a:rPr lang="en-US" sz="2600" dirty="0" smtClean="0"/>
              <a:t>Transforms</a:t>
            </a:r>
          </a:p>
          <a:p>
            <a:pPr lvl="1"/>
            <a:r>
              <a:rPr lang="en-US" sz="2600" dirty="0" smtClean="0"/>
              <a:t>Filtering</a:t>
            </a:r>
          </a:p>
          <a:p>
            <a:r>
              <a:rPr lang="en-US" sz="3200" dirty="0" smtClean="0"/>
              <a:t>User-defined operators</a:t>
            </a:r>
          </a:p>
          <a:p>
            <a:pPr lvl="1"/>
            <a:r>
              <a:rPr lang="en-US" sz="2600" dirty="0" smtClean="0"/>
              <a:t>When SELECT, JOIN and GROUP BY aren’t enough!</a:t>
            </a:r>
          </a:p>
          <a:p>
            <a:pPr lvl="1"/>
            <a:endParaRPr lang="en-US" sz="3000" dirty="0" smtClean="0"/>
          </a:p>
          <a:p>
            <a:pPr lvl="1">
              <a:buNone/>
            </a:pPr>
            <a:endParaRPr lang="en-US" sz="28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Microsoft’s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85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one or two keywords…</a:t>
            </a:r>
          </a:p>
          <a:p>
            <a:endParaRPr lang="en-US" dirty="0" smtClean="0"/>
          </a:p>
          <a:p>
            <a:r>
              <a:rPr lang="en-US" dirty="0" smtClean="0"/>
              <a:t>Show the best result…	</a:t>
            </a:r>
          </a:p>
          <a:p>
            <a:pPr lvl="1"/>
            <a:r>
              <a:rPr lang="en-US" dirty="0" smtClean="0"/>
              <a:t>From 20 billion web pages</a:t>
            </a:r>
          </a:p>
          <a:p>
            <a:pPr lvl="1"/>
            <a:r>
              <a:rPr lang="en-US" dirty="0" smtClean="0"/>
              <a:t>And make some money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a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11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SCOPE:  Simple example 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query: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Produces:</a:t>
            </a:r>
          </a:p>
          <a:p>
            <a:pPr marL="109728" indent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14400" y="2438400"/>
            <a:ext cx="4495800" cy="92333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Query, </a:t>
            </a:r>
            <a:r>
              <a:rPr lang="en-US" b="1" dirty="0" smtClean="0">
                <a:solidFill>
                  <a:srgbClr val="8B0000"/>
                </a:solidFill>
                <a:latin typeface="Courier New"/>
              </a:rPr>
              <a:t>COUNT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 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Count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urier New"/>
              </a:rPr>
              <a:t>"search.log"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8080"/>
                </a:solidFill>
                <a:latin typeface="Courier New"/>
              </a:rPr>
              <a:t>LogExtractor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7" idx="0"/>
          </p:cNvCxnSpPr>
          <p:nvPr/>
        </p:nvCxnSpPr>
        <p:spPr>
          <a:xfrm flipH="1" flipV="1">
            <a:off x="3581400" y="3200400"/>
            <a:ext cx="24003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8200" y="3962400"/>
            <a:ext cx="2667000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dirty="0" err="1" smtClean="0">
                <a:solidFill>
                  <a:schemeClr val="tx2"/>
                </a:solidFill>
              </a:rPr>
              <a:t>LogExtractor</a:t>
            </a:r>
            <a:r>
              <a:rPr lang="en-US" dirty="0" smtClean="0">
                <a:solidFill>
                  <a:schemeClr val="tx2"/>
                </a:solidFill>
              </a:rPr>
              <a:t> is used to extract “Query” column from the search.log stream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rot="10800000" flipV="1">
            <a:off x="3505200" y="1923366"/>
            <a:ext cx="1066800" cy="5150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1600200"/>
            <a:ext cx="26670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Scope handles MIN, MAX, COUNT, SUM…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8116055"/>
              </p:ext>
            </p:extLst>
          </p:nvPr>
        </p:nvGraphicFramePr>
        <p:xfrm>
          <a:off x="929148" y="4421049"/>
          <a:ext cx="276778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5781"/>
                <a:gridCol w="762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“free</a:t>
                      </a:r>
                      <a:r>
                        <a:rPr lang="en-US" baseline="0" dirty="0" smtClean="0"/>
                        <a:t> beer”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“micro brew”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“rolling</a:t>
                      </a:r>
                      <a:r>
                        <a:rPr lang="en-US" baseline="0" dirty="0" smtClean="0"/>
                        <a:t> rock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alaskan</a:t>
                      </a:r>
                      <a:r>
                        <a:rPr lang="en-US" baseline="0" dirty="0" smtClean="0"/>
                        <a:t> amber”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606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SCOPE:  Simple example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…and if you want to sort the results in descending order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09800" y="2514600"/>
            <a:ext cx="4495800" cy="1200329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FF"/>
                </a:solidFill>
                <a:latin typeface="Courier New"/>
              </a:defRPr>
            </a:lvl1pPr>
          </a:lstStyle>
          <a:p>
            <a:r>
              <a:rPr lang="en-US" dirty="0"/>
              <a:t>SELECT Query, COUNT() AS Count</a:t>
            </a:r>
          </a:p>
          <a:p>
            <a:r>
              <a:rPr lang="en-US" dirty="0"/>
              <a:t>FROM "search.log"</a:t>
            </a:r>
          </a:p>
          <a:p>
            <a:r>
              <a:rPr lang="en-US" dirty="0"/>
              <a:t>USING </a:t>
            </a:r>
            <a:r>
              <a:rPr lang="en-US" dirty="0" err="1"/>
              <a:t>LogExtractor</a:t>
            </a:r>
            <a:endParaRPr lang="en-US" dirty="0"/>
          </a:p>
          <a:p>
            <a:r>
              <a:rPr lang="en-US" dirty="0"/>
              <a:t>ORDER BY Count DESC;</a:t>
            </a:r>
          </a:p>
        </p:txBody>
      </p:sp>
      <p:cxnSp>
        <p:nvCxnSpPr>
          <p:cNvPr id="6" name="Straight Arrow Connector 5"/>
          <p:cNvCxnSpPr>
            <a:stCxn id="7" idx="0"/>
            <a:endCxn id="5" idx="2"/>
          </p:cNvCxnSpPr>
          <p:nvPr/>
        </p:nvCxnSpPr>
        <p:spPr>
          <a:xfrm flipH="1" flipV="1">
            <a:off x="4457700" y="3714929"/>
            <a:ext cx="2209800" cy="515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0" y="4230469"/>
            <a:ext cx="26670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Simple ORDER BY expression is used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647522"/>
              </p:ext>
            </p:extLst>
          </p:nvPr>
        </p:nvGraphicFramePr>
        <p:xfrm>
          <a:off x="929148" y="4421049"/>
          <a:ext cx="276778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5781"/>
                <a:gridCol w="762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“micro brew”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alaskan</a:t>
                      </a:r>
                      <a:r>
                        <a:rPr lang="en-US" baseline="0" dirty="0" smtClean="0"/>
                        <a:t> amber”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“free</a:t>
                      </a:r>
                      <a:r>
                        <a:rPr lang="en-US" baseline="0" dirty="0" smtClean="0"/>
                        <a:t> beer”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“rolling</a:t>
                      </a:r>
                      <a:r>
                        <a:rPr lang="en-US" baseline="0" dirty="0" smtClean="0"/>
                        <a:t> rock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245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SCOPE:  Simple example (3)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…and if you wanted only queries with Count between 1000 and 2000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5000" y="2514600"/>
            <a:ext cx="5638800" cy="1477328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FF"/>
                </a:solidFill>
                <a:latin typeface="Courier New"/>
              </a:defRPr>
            </a:lvl1pPr>
          </a:lstStyle>
          <a:p>
            <a:r>
              <a:rPr lang="en-US" dirty="0"/>
              <a:t>SELECT Query, COUNT() AS Count</a:t>
            </a:r>
          </a:p>
          <a:p>
            <a:r>
              <a:rPr lang="en-US" dirty="0"/>
              <a:t>FROM "search.log"</a:t>
            </a:r>
          </a:p>
          <a:p>
            <a:r>
              <a:rPr lang="en-US" dirty="0"/>
              <a:t>USING </a:t>
            </a:r>
            <a:r>
              <a:rPr lang="en-US" dirty="0" err="1"/>
              <a:t>LogExtractor</a:t>
            </a:r>
            <a:endParaRPr lang="en-US" dirty="0"/>
          </a:p>
          <a:p>
            <a:r>
              <a:rPr lang="en-US" dirty="0"/>
              <a:t>HAVING Count &gt;= 1000 AND Count &lt;= 2000</a:t>
            </a:r>
          </a:p>
          <a:p>
            <a:r>
              <a:rPr lang="en-US" dirty="0"/>
              <a:t>ORDER BY Count DESC;</a:t>
            </a:r>
          </a:p>
        </p:txBody>
      </p:sp>
      <p:cxnSp>
        <p:nvCxnSpPr>
          <p:cNvPr id="6" name="Straight Arrow Connector 5"/>
          <p:cNvCxnSpPr>
            <a:stCxn id="7" idx="0"/>
          </p:cNvCxnSpPr>
          <p:nvPr/>
        </p:nvCxnSpPr>
        <p:spPr>
          <a:xfrm flipH="1" flipV="1">
            <a:off x="5791200" y="3657600"/>
            <a:ext cx="1409700" cy="5728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00" y="4230469"/>
            <a:ext cx="29718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Filters output using c# expressions  with AND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3770769"/>
              </p:ext>
            </p:extLst>
          </p:nvPr>
        </p:nvGraphicFramePr>
        <p:xfrm>
          <a:off x="929148" y="4421049"/>
          <a:ext cx="2767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5781"/>
                <a:gridCol w="762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“micro brew”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231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SCOPE:  Simple example (4)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…and if you want only the first 3 characters of queries containing 10 or more characters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00200" y="3427274"/>
            <a:ext cx="5486400" cy="1754326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FF"/>
                </a:solidFill>
                <a:latin typeface="Courier New"/>
              </a:defRPr>
            </a:lvl1pPr>
          </a:lstStyle>
          <a:p>
            <a:r>
              <a:rPr lang="en-US" dirty="0"/>
              <a:t>SELECT	</a:t>
            </a:r>
            <a:r>
              <a:rPr lang="en-US" dirty="0" err="1"/>
              <a:t>Query.Substring</a:t>
            </a:r>
            <a:r>
              <a:rPr lang="en-US" dirty="0"/>
              <a:t>(0,3) AS Query, </a:t>
            </a:r>
          </a:p>
          <a:p>
            <a:r>
              <a:rPr lang="en-US" dirty="0"/>
              <a:t>	COUNT() AS Count</a:t>
            </a:r>
          </a:p>
          <a:p>
            <a:r>
              <a:rPr lang="en-US" dirty="0"/>
              <a:t>FROM "search.log"</a:t>
            </a:r>
          </a:p>
          <a:p>
            <a:r>
              <a:rPr lang="en-US" dirty="0"/>
              <a:t>USING </a:t>
            </a:r>
            <a:r>
              <a:rPr lang="en-US" dirty="0" err="1"/>
              <a:t>LogExtractor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Query.Length</a:t>
            </a:r>
            <a:r>
              <a:rPr lang="en-US" dirty="0"/>
              <a:t> &gt;= 10</a:t>
            </a:r>
          </a:p>
          <a:p>
            <a:r>
              <a:rPr lang="en-US" dirty="0"/>
              <a:t>ORDER BY Count DESC;</a:t>
            </a:r>
          </a:p>
        </p:txBody>
      </p:sp>
      <p:cxnSp>
        <p:nvCxnSpPr>
          <p:cNvPr id="8" name="Straight Arrow Connector 7"/>
          <p:cNvCxnSpPr>
            <a:stCxn id="11" idx="0"/>
          </p:cNvCxnSpPr>
          <p:nvPr/>
        </p:nvCxnSpPr>
        <p:spPr>
          <a:xfrm flipH="1" flipV="1">
            <a:off x="4495800" y="4876800"/>
            <a:ext cx="2857500" cy="676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67400" y="2438400"/>
            <a:ext cx="26670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Uses a c# expression to get the first 3 characters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5553670"/>
            <a:ext cx="297180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Filters input on queries with 10 or more characters</a:t>
            </a:r>
          </a:p>
        </p:txBody>
      </p:sp>
      <p:cxnSp>
        <p:nvCxnSpPr>
          <p:cNvPr id="15" name="Straight Arrow Connector 14"/>
          <p:cNvCxnSpPr>
            <a:stCxn id="9" idx="1"/>
            <a:endCxn id="5" idx="0"/>
          </p:cNvCxnSpPr>
          <p:nvPr/>
        </p:nvCxnSpPr>
        <p:spPr>
          <a:xfrm flipH="1">
            <a:off x="4343400" y="2895600"/>
            <a:ext cx="1524000" cy="5316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067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 smtClean="0"/>
              <a:t>Scaling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305800" cy="4114800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dirty="0" smtClean="0"/>
              <a:t>	</a:t>
            </a:r>
          </a:p>
          <a:p>
            <a:pPr algn="ctr" eaLnBrk="1" hangingPunct="1">
              <a:buNone/>
              <a:defRPr/>
            </a:pPr>
            <a:r>
              <a:rPr lang="en-US" sz="3200" i="1" dirty="0" smtClean="0"/>
              <a:t>	SCOPE automatically generates</a:t>
            </a:r>
          </a:p>
          <a:p>
            <a:pPr algn="ctr" eaLnBrk="1" hangingPunct="1">
              <a:buNone/>
              <a:defRPr/>
            </a:pPr>
            <a:r>
              <a:rPr lang="en-US" sz="3200" i="1" dirty="0" smtClean="0"/>
              <a:t> query plans that scale linearly with the number of machines</a:t>
            </a:r>
          </a:p>
        </p:txBody>
      </p:sp>
    </p:spTree>
    <p:extLst>
      <p:ext uri="{BB962C8B-B14F-4D97-AF65-F5344CB8AC3E}">
        <p14:creationId xmlns:p14="http://schemas.microsoft.com/office/powerpoint/2010/main" xmlns="" val="6705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Environment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776" y="1143000"/>
            <a:ext cx="6432224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024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(Compiling – F3)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47800"/>
            <a:ext cx="528676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469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(Submitting – F4)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47800"/>
            <a:ext cx="479481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806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(Running – F5)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4343400" cy="375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752600"/>
            <a:ext cx="40767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879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(Browsing – F7)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6332" y="1357312"/>
            <a:ext cx="7335668" cy="473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643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/>
          <a:lstStyle/>
          <a:p>
            <a:r>
              <a:rPr lang="en-US" dirty="0" smtClean="0"/>
              <a:t>This may be easy for queries like “Microsoft”…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get tough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3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SCOPE:  Command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EXTRACT – read data from stream, file</a:t>
            </a:r>
          </a:p>
          <a:p>
            <a:pPr lvl="1"/>
            <a:r>
              <a:rPr lang="en-US" dirty="0" smtClean="0"/>
              <a:t>OUTPUT – write data to stream, file</a:t>
            </a:r>
          </a:p>
          <a:p>
            <a:r>
              <a:rPr lang="en-US" dirty="0" smtClean="0"/>
              <a:t>Processing Data</a:t>
            </a:r>
          </a:p>
          <a:p>
            <a:pPr lvl="1"/>
            <a:r>
              <a:rPr lang="en-US" dirty="0" smtClean="0"/>
              <a:t>SELECT – the “One Ring”</a:t>
            </a:r>
          </a:p>
          <a:p>
            <a:r>
              <a:rPr lang="en-US" dirty="0" smtClean="0"/>
              <a:t>Custom Processing Commands (SCOPE objects)</a:t>
            </a:r>
          </a:p>
          <a:p>
            <a:pPr lvl="1"/>
            <a:r>
              <a:rPr lang="en-US" dirty="0" smtClean="0"/>
              <a:t>PROCESS – invoke user-written Processor object</a:t>
            </a:r>
          </a:p>
          <a:p>
            <a:pPr lvl="1"/>
            <a:r>
              <a:rPr lang="en-US" dirty="0" smtClean="0"/>
              <a:t>REDUCE – invoke Reducer</a:t>
            </a:r>
          </a:p>
          <a:p>
            <a:pPr lvl="1"/>
            <a:r>
              <a:rPr lang="en-US" dirty="0" smtClean="0"/>
              <a:t>COMBINE – invoke Combiner</a:t>
            </a:r>
          </a:p>
          <a:p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REFERENCE – load </a:t>
            </a:r>
            <a:r>
              <a:rPr lang="en-US" dirty="0" err="1" smtClean="0"/>
              <a:t>.Net</a:t>
            </a:r>
            <a:r>
              <a:rPr lang="en-US" dirty="0" smtClean="0"/>
              <a:t> assembly</a:t>
            </a:r>
          </a:p>
          <a:p>
            <a:pPr lvl="1"/>
            <a:r>
              <a:rPr lang="en-US" dirty="0" smtClean="0"/>
              <a:t>RESOURCE – provide arbitrary file to user-written object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07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Result of one command can be assigned to a named variable, scripts not strictly sequential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a, b, c are </a:t>
            </a:r>
            <a:r>
              <a:rPr lang="en-US" dirty="0" err="1" smtClean="0"/>
              <a:t>RowSets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(defined in </a:t>
            </a:r>
            <a:r>
              <a:rPr lang="en-US" dirty="0" err="1" smtClean="0"/>
              <a:t>ScopeRuntime</a:t>
            </a:r>
            <a:r>
              <a:rPr lang="en-US" dirty="0" smtClean="0"/>
              <a:t> namespace)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Command Chaining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489299"/>
            <a:ext cx="7467600" cy="2862322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a = SELECT 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a,b,c</a:t>
            </a:r>
            <a:endParaRPr lang="en-US" b="1" dirty="0">
              <a:solidFill>
                <a:srgbClr val="0000FF"/>
              </a:solidFill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    FROM "myInput.txt"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    USING 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DefaultTextExtractor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   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b = SELECT a, COUNTIF (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a.Contains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("xyz")) AS 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ACount</a:t>
            </a:r>
            <a:endParaRPr lang="en-US" b="1" dirty="0">
              <a:solidFill>
                <a:srgbClr val="0000FF"/>
              </a:solidFill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    FROM a;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   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c = SELECT a, COUNTIF (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a.Contains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("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qrs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")) AS 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BCount</a:t>
            </a:r>
            <a:endParaRPr lang="en-US" b="1" dirty="0">
              <a:solidFill>
                <a:srgbClr val="0000FF"/>
              </a:solidFill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    FROM a;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xmlns="" val="32594254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SCOPE: 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12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tract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1600200"/>
            <a:ext cx="3363084" cy="289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I/O:</a:t>
            </a:r>
            <a:endParaRPr lang="en-US" dirty="0"/>
          </a:p>
        </p:txBody>
      </p:sp>
      <p:pic>
        <p:nvPicPr>
          <p:cNvPr id="5" name="Content Placeholder 3" descr="Output.bmp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602230" y="3458548"/>
            <a:ext cx="3505200" cy="2952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9800" y="2362200"/>
            <a:ext cx="31242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an EXTRACT command to convert a stream into a </a:t>
            </a:r>
            <a:r>
              <a:rPr lang="en-US" dirty="0" err="1" smtClean="0"/>
              <a:t>RowSet</a:t>
            </a:r>
            <a:endParaRPr lang="en-US" dirty="0" smtClean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953000" y="2685366"/>
            <a:ext cx="1066800" cy="3626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9800" y="4876800"/>
            <a:ext cx="31242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an OUTPUT command to convert </a:t>
            </a:r>
            <a:r>
              <a:rPr lang="en-US" dirty="0" err="1" smtClean="0"/>
              <a:t>RowSets</a:t>
            </a:r>
            <a:r>
              <a:rPr lang="en-US" dirty="0" smtClean="0"/>
              <a:t> into a stream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4800600" y="4953003"/>
            <a:ext cx="1219200" cy="2469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2438400"/>
            <a:ext cx="228600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Rows are used to store and pass data through the system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1295400" y="3361730"/>
            <a:ext cx="1143000" cy="6006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3657600"/>
            <a:ext cx="26670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other commands work only with </a:t>
            </a:r>
            <a:r>
              <a:rPr lang="en-US" dirty="0" err="1" smtClean="0"/>
              <a:t>RowSets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125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I/O: Script Example (1)</a:t>
            </a:r>
            <a:endParaRPr lang="en-US" dirty="0"/>
          </a:p>
        </p:txBody>
      </p:sp>
      <p:pic>
        <p:nvPicPr>
          <p:cNvPr id="4" name="Picture 3" descr="extract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" y="2209800"/>
            <a:ext cx="2328570" cy="2004888"/>
          </a:xfrm>
          <a:prstGeom prst="rect">
            <a:avLst/>
          </a:prstGeom>
        </p:spPr>
      </p:pic>
      <p:pic>
        <p:nvPicPr>
          <p:cNvPr id="5" name="Content Placeholder 3" descr="Output.bmp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533400" y="3505200"/>
            <a:ext cx="2426970" cy="204429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05200" y="3124200"/>
            <a:ext cx="3505200" cy="1477328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FF"/>
                </a:solidFill>
                <a:latin typeface="Courier New"/>
              </a:defRPr>
            </a:lvl1pPr>
          </a:lstStyle>
          <a:p>
            <a:r>
              <a:rPr lang="en-US" dirty="0"/>
              <a:t>EXTRACT A,B,C,D,E</a:t>
            </a:r>
          </a:p>
          <a:p>
            <a:r>
              <a:rPr lang="en-US" dirty="0"/>
              <a:t>FROM "</a:t>
            </a:r>
            <a:r>
              <a:rPr lang="en-US" dirty="0" err="1"/>
              <a:t>sample.in</a:t>
            </a:r>
            <a:r>
              <a:rPr lang="en-US" dirty="0"/>
              <a:t>"</a:t>
            </a:r>
          </a:p>
          <a:p>
            <a:r>
              <a:rPr lang="en-US" dirty="0"/>
              <a:t>USING </a:t>
            </a:r>
            <a:r>
              <a:rPr lang="en-US" dirty="0" err="1"/>
              <a:t>MyExtractor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OUTPUT TO "</a:t>
            </a:r>
            <a:r>
              <a:rPr lang="en-US" dirty="0" err="1"/>
              <a:t>sample.out</a:t>
            </a:r>
            <a:r>
              <a:rPr lang="en-US" dirty="0"/>
              <a:t>";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1981200"/>
            <a:ext cx="31242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an EXTRACT command to convert a stream into Rows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638800" y="2627531"/>
            <a:ext cx="1028700" cy="8776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5068669"/>
            <a:ext cx="31242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an OUTPUT command to convert Rows into a stream</a:t>
            </a:r>
          </a:p>
        </p:txBody>
      </p:sp>
      <p:cxnSp>
        <p:nvCxnSpPr>
          <p:cNvPr id="9" name="Straight Arrow Connector 8"/>
          <p:cNvCxnSpPr>
            <a:stCxn id="8" idx="0"/>
            <a:endCxn id="19" idx="2"/>
          </p:cNvCxnSpPr>
          <p:nvPr/>
        </p:nvCxnSpPr>
        <p:spPr>
          <a:xfrm flipH="1" flipV="1">
            <a:off x="5257800" y="4601528"/>
            <a:ext cx="1257300" cy="4671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756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I/O: Script Example (2)</a:t>
            </a:r>
            <a:endParaRPr lang="en-US" dirty="0"/>
          </a:p>
        </p:txBody>
      </p:sp>
      <p:pic>
        <p:nvPicPr>
          <p:cNvPr id="4" name="Picture 3" descr="extract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" y="2209800"/>
            <a:ext cx="2328570" cy="2004888"/>
          </a:xfrm>
          <a:prstGeom prst="rect">
            <a:avLst/>
          </a:prstGeom>
        </p:spPr>
      </p:pic>
      <p:pic>
        <p:nvPicPr>
          <p:cNvPr id="5" name="Content Placeholder 3" descr="Output.bmp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533400" y="3505200"/>
            <a:ext cx="2426970" cy="204429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14800" y="3124200"/>
            <a:ext cx="3505200" cy="1477328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FF"/>
                </a:solidFill>
                <a:latin typeface="Courier New"/>
              </a:defRPr>
            </a:lvl1pPr>
          </a:lstStyle>
          <a:p>
            <a:r>
              <a:rPr lang="en-US" dirty="0"/>
              <a:t>EXTRACT A,B,C,D,E</a:t>
            </a:r>
          </a:p>
          <a:p>
            <a:r>
              <a:rPr lang="en-US" dirty="0"/>
              <a:t>FROM "</a:t>
            </a:r>
            <a:r>
              <a:rPr lang="en-US" dirty="0" err="1"/>
              <a:t>sample.in</a:t>
            </a:r>
            <a:r>
              <a:rPr lang="en-US" dirty="0"/>
              <a:t>"</a:t>
            </a:r>
          </a:p>
          <a:p>
            <a:r>
              <a:rPr lang="en-US" dirty="0"/>
              <a:t>USING </a:t>
            </a:r>
            <a:r>
              <a:rPr lang="en-US" dirty="0" err="1"/>
              <a:t>MyExtractor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OUTPUT TO "</a:t>
            </a:r>
            <a:r>
              <a:rPr lang="en-US" dirty="0" err="1"/>
              <a:t>sample.out</a:t>
            </a:r>
            <a:r>
              <a:rPr lang="en-US" dirty="0"/>
              <a:t>";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15000" y="1828800"/>
            <a:ext cx="312420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does the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MyExtractor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code look like?</a:t>
            </a:r>
          </a:p>
        </p:txBody>
      </p:sp>
      <p:cxnSp>
        <p:nvCxnSpPr>
          <p:cNvPr id="21" name="Straight Arrow Connector 20"/>
          <p:cNvCxnSpPr>
            <a:stCxn id="20" idx="2"/>
            <a:endCxn id="24" idx="6"/>
          </p:cNvCxnSpPr>
          <p:nvPr/>
        </p:nvCxnSpPr>
        <p:spPr>
          <a:xfrm rot="5400000">
            <a:off x="6361450" y="2867680"/>
            <a:ext cx="1031200" cy="800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038600" y="3592830"/>
            <a:ext cx="2438400" cy="381000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4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I/O: Writing an Extractor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2438400"/>
            <a:ext cx="8991600" cy="4154984"/>
          </a:xfrm>
          <a:prstGeom prst="rect">
            <a:avLst/>
          </a:prstGeom>
          <a:solidFill>
            <a:srgbClr val="FFFFFF">
              <a:alpha val="90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FF"/>
                </a:solidFill>
                <a:latin typeface="Courier New"/>
              </a:defRPr>
            </a:lvl1pPr>
          </a:lstStyle>
          <a:p>
            <a:r>
              <a:rPr lang="en-US" sz="1200" dirty="0"/>
              <a:t>public class </a:t>
            </a:r>
            <a:r>
              <a:rPr lang="en-US" sz="1200" dirty="0" err="1"/>
              <a:t>MyExtractor</a:t>
            </a:r>
            <a:r>
              <a:rPr lang="en-US" sz="1200" dirty="0"/>
              <a:t> : Extractor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public override Schema Produces</a:t>
            </a:r>
            <a:r>
              <a:rPr lang="en-US" sz="1200" dirty="0" smtClean="0"/>
              <a:t>( string</a:t>
            </a:r>
            <a:r>
              <a:rPr lang="en-US" sz="1200" dirty="0"/>
              <a:t>[] </a:t>
            </a:r>
            <a:r>
              <a:rPr lang="en-US" sz="1200" dirty="0" err="1" smtClean="0"/>
              <a:t>requestedColumns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		, </a:t>
            </a:r>
            <a:r>
              <a:rPr lang="en-US" sz="1200" dirty="0"/>
              <a:t>string[] 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return new Schema(</a:t>
            </a:r>
            <a:r>
              <a:rPr lang="en-US" sz="1200" dirty="0" err="1"/>
              <a:t>requestedColumns</a:t>
            </a:r>
            <a:r>
              <a:rPr lang="en-US" sz="1200" dirty="0"/>
              <a:t>);</a:t>
            </a:r>
          </a:p>
          <a:p>
            <a:r>
              <a:rPr lang="en-US" sz="1200" dirty="0"/>
              <a:t>    }</a:t>
            </a:r>
          </a:p>
          <a:p>
            <a:endParaRPr lang="en-US" sz="1200" dirty="0"/>
          </a:p>
          <a:p>
            <a:r>
              <a:rPr lang="en-US" sz="1200" dirty="0"/>
              <a:t>    public override </a:t>
            </a:r>
            <a:r>
              <a:rPr lang="en-US" sz="1200" dirty="0" err="1"/>
              <a:t>IEnumerable</a:t>
            </a:r>
            <a:r>
              <a:rPr lang="en-US" sz="1200" dirty="0"/>
              <a:t>&lt;Row&gt; Extract(</a:t>
            </a:r>
            <a:r>
              <a:rPr lang="en-US" sz="1200" dirty="0" err="1"/>
              <a:t>StreamReader</a:t>
            </a:r>
            <a:r>
              <a:rPr lang="en-US" sz="1200" dirty="0"/>
              <a:t> reader, Row </a:t>
            </a:r>
            <a:r>
              <a:rPr lang="en-US" sz="1200" dirty="0" err="1"/>
              <a:t>outputRow</a:t>
            </a:r>
            <a:r>
              <a:rPr lang="en-US" sz="1200" dirty="0"/>
              <a:t>, string[] 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string line;</a:t>
            </a:r>
          </a:p>
          <a:p>
            <a:r>
              <a:rPr lang="en-US" sz="1200" dirty="0"/>
              <a:t>        while ((line = </a:t>
            </a:r>
            <a:r>
              <a:rPr lang="en-US" sz="1200" dirty="0" err="1"/>
              <a:t>reader.ReadLine</a:t>
            </a:r>
            <a:r>
              <a:rPr lang="en-US" sz="1200" dirty="0"/>
              <a:t>()) != null)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string[] tokens = </a:t>
            </a:r>
            <a:r>
              <a:rPr lang="en-US" sz="1200" dirty="0" err="1"/>
              <a:t>line.Split</a:t>
            </a:r>
            <a:r>
              <a:rPr lang="en-US" sz="1200" dirty="0"/>
              <a:t>(',');</a:t>
            </a:r>
          </a:p>
          <a:p>
            <a:r>
              <a:rPr lang="en-US" sz="1200" dirty="0"/>
              <a:t>            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tokens.Length</a:t>
            </a:r>
            <a:r>
              <a:rPr lang="en-US" sz="1200" dirty="0"/>
              <a:t>; ++</a:t>
            </a:r>
            <a:r>
              <a:rPr lang="en-US" sz="1200" dirty="0" err="1"/>
              <a:t>i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outputRow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].</a:t>
            </a:r>
            <a:r>
              <a:rPr lang="en-US" sz="1200" dirty="0" err="1"/>
              <a:t>UnsafeSet</a:t>
            </a:r>
            <a:r>
              <a:rPr lang="en-US" sz="1200" dirty="0"/>
              <a:t>(tokens[</a:t>
            </a:r>
            <a:r>
              <a:rPr lang="en-US" sz="1200" dirty="0" err="1"/>
              <a:t>i</a:t>
            </a:r>
            <a:r>
              <a:rPr lang="en-US" sz="1200" dirty="0"/>
              <a:t>]);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yield return </a:t>
            </a:r>
            <a:r>
              <a:rPr lang="en-US" sz="1200" dirty="0" err="1"/>
              <a:t>outputRow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" name="Line Callout 1 (Accent Bar) 2"/>
          <p:cNvSpPr/>
          <p:nvPr/>
        </p:nvSpPr>
        <p:spPr>
          <a:xfrm>
            <a:off x="6324600" y="2895600"/>
            <a:ext cx="2743200" cy="838200"/>
          </a:xfrm>
          <a:prstGeom prst="accentCallout1">
            <a:avLst>
              <a:gd name="adj1" fmla="val 49301"/>
              <a:gd name="adj2" fmla="val -2838"/>
              <a:gd name="adj3" fmla="val 72940"/>
              <a:gd name="adj4" fmla="val -67637"/>
            </a:avLst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What columns (and types!)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will this produce?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Line Callout 1 (Accent Bar) 10"/>
          <p:cNvSpPr/>
          <p:nvPr/>
        </p:nvSpPr>
        <p:spPr>
          <a:xfrm>
            <a:off x="6172200" y="4572000"/>
            <a:ext cx="2743200" cy="838200"/>
          </a:xfrm>
          <a:prstGeom prst="accentCallout1">
            <a:avLst>
              <a:gd name="adj1" fmla="val 51647"/>
              <a:gd name="adj2" fmla="val -2838"/>
              <a:gd name="adj3" fmla="val 103297"/>
              <a:gd name="adj4" fmla="val -44982"/>
            </a:avLst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The Extractor can populate the columns in any way.</a:t>
            </a:r>
          </a:p>
        </p:txBody>
      </p:sp>
      <p:sp>
        <p:nvSpPr>
          <p:cNvPr id="12" name="Line Callout 1 (Accent Bar) 11"/>
          <p:cNvSpPr/>
          <p:nvPr/>
        </p:nvSpPr>
        <p:spPr>
          <a:xfrm>
            <a:off x="5867400" y="5638800"/>
            <a:ext cx="3048000" cy="838200"/>
          </a:xfrm>
          <a:prstGeom prst="accentCallout1">
            <a:avLst>
              <a:gd name="adj1" fmla="val 71588"/>
              <a:gd name="adj2" fmla="val -1870"/>
              <a:gd name="adj3" fmla="val 30982"/>
              <a:gd name="adj4" fmla="val -76355"/>
            </a:avLst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“yield” is the C# magic that allows Row objects to be passed through the system.</a:t>
            </a:r>
          </a:p>
        </p:txBody>
      </p:sp>
    </p:spTree>
    <p:extLst>
      <p:ext uri="{BB962C8B-B14F-4D97-AF65-F5344CB8AC3E}">
        <p14:creationId xmlns:p14="http://schemas.microsoft.com/office/powerpoint/2010/main" xmlns="" val="690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Why “yield” is powerful (1)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590800" y="4343400"/>
            <a:ext cx="3581400" cy="1015663"/>
          </a:xfrm>
          <a:prstGeom prst="rect">
            <a:avLst/>
          </a:prstGeom>
          <a:solidFill>
            <a:srgbClr val="FFFFFF">
              <a:alpha val="90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0000FF"/>
                </a:solidFill>
                <a:latin typeface="Courier New"/>
              </a:defRPr>
            </a:lvl1pPr>
          </a:lstStyle>
          <a:p>
            <a:r>
              <a:rPr lang="en-US" dirty="0" err="1"/>
              <a:t>foreach</a:t>
            </a:r>
            <a:r>
              <a:rPr lang="en-US" dirty="0"/>
              <a:t> (Row </a:t>
            </a:r>
            <a:r>
              <a:rPr lang="en-US" dirty="0" err="1"/>
              <a:t>inRow</a:t>
            </a:r>
            <a:r>
              <a:rPr lang="en-US" dirty="0"/>
              <a:t> in </a:t>
            </a:r>
            <a:r>
              <a:rPr lang="en-US" dirty="0" err="1"/>
              <a:t>input.Rows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  yield return outRow2;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590800" y="2076271"/>
            <a:ext cx="3581400" cy="1569660"/>
          </a:xfrm>
          <a:prstGeom prst="rect">
            <a:avLst/>
          </a:prstGeom>
          <a:solidFill>
            <a:srgbClr val="FFFFFF">
              <a:alpha val="9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/>
              </a:rPr>
              <a:t>public class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MyExtractor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 : Extractor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/>
              </a:rPr>
              <a:t>{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/>
              </a:rPr>
              <a:t>   ...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IEnumerable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&lt;Row&gt; Extract ...  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/>
              </a:rPr>
              <a:t>   {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/>
              </a:rPr>
              <a:t>        ...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/>
              </a:rPr>
              <a:t>        yield return outRow1;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/>
              </a:rPr>
              <a:t>   }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6600" y="1981200"/>
            <a:ext cx="1981200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Extract is what’s called when the consumer calls </a:t>
            </a:r>
            <a:r>
              <a:rPr lang="en-US" dirty="0" err="1"/>
              <a:t>input.Rows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6019800" y="2581365"/>
            <a:ext cx="1066800" cy="4718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>
            <a:stCxn id="14" idx="1"/>
          </p:cNvCxnSpPr>
          <p:nvPr/>
        </p:nvCxnSpPr>
        <p:spPr>
          <a:xfrm flipH="1">
            <a:off x="5943600" y="2581365"/>
            <a:ext cx="1143000" cy="1914435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381000" y="3420070"/>
            <a:ext cx="1828800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inRow</a:t>
            </a:r>
            <a:r>
              <a:rPr lang="en-US" dirty="0" smtClean="0"/>
              <a:t>” is the “outRow1” object yielded by </a:t>
            </a:r>
            <a:r>
              <a:rPr lang="en-US" dirty="0" err="1" smtClean="0"/>
              <a:t>MyExtractor</a:t>
            </a:r>
            <a:endParaRPr lang="en-US" dirty="0" smtClean="0"/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2209800" y="3276602"/>
            <a:ext cx="1143000" cy="743633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2209800" y="4020235"/>
            <a:ext cx="990600" cy="323165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extBox 33"/>
          <p:cNvSpPr txBox="1"/>
          <p:nvPr/>
        </p:nvSpPr>
        <p:spPr>
          <a:xfrm>
            <a:off x="4038600" y="5906869"/>
            <a:ext cx="41910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Now “outRow2” can be consumed by somebody downstream</a:t>
            </a:r>
          </a:p>
        </p:txBody>
      </p:sp>
      <p:cxnSp>
        <p:nvCxnSpPr>
          <p:cNvPr id="35" name="Straight Arrow Connector 34"/>
          <p:cNvCxnSpPr>
            <a:stCxn id="34" idx="0"/>
          </p:cNvCxnSpPr>
          <p:nvPr/>
        </p:nvCxnSpPr>
        <p:spPr>
          <a:xfrm rot="16200000" flipV="1">
            <a:off x="5200650" y="4973419"/>
            <a:ext cx="609600" cy="1257300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38287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Why “yield” is powerful (2)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590800" y="3276600"/>
            <a:ext cx="4648200" cy="1752600"/>
          </a:xfrm>
          <a:prstGeom prst="rect">
            <a:avLst/>
          </a:prstGeom>
          <a:solidFill>
            <a:srgbClr val="FFFFFF">
              <a:alpha val="90000"/>
            </a:srgb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</a:rPr>
              <a:t>foreach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(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/>
              </a:rPr>
              <a:t>Row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row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</a:rPr>
              <a:t>in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input.Rows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b="1" dirty="0" smtClean="0">
                <a:latin typeface="Courier New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/>
              </a:rPr>
              <a:t>...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  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</a:rPr>
              <a:t>yield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</a:rPr>
              <a:t>return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outRow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2020669"/>
            <a:ext cx="30480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This will pull Rows from whomever is upstream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1400" y="5334000"/>
            <a:ext cx="29718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This will push Rows to whomever is downstream.</a:t>
            </a:r>
          </a:p>
        </p:txBody>
      </p:sp>
      <p:cxnSp>
        <p:nvCxnSpPr>
          <p:cNvPr id="35" name="Straight Arrow Connector 34"/>
          <p:cNvCxnSpPr>
            <a:stCxn id="34" idx="0"/>
          </p:cNvCxnSpPr>
          <p:nvPr/>
        </p:nvCxnSpPr>
        <p:spPr>
          <a:xfrm flipH="1" flipV="1">
            <a:off x="4419600" y="4724400"/>
            <a:ext cx="647700" cy="609600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>
            <a:stCxn id="14" idx="2"/>
          </p:cNvCxnSpPr>
          <p:nvPr/>
        </p:nvCxnSpPr>
        <p:spPr>
          <a:xfrm rot="16200000" flipH="1">
            <a:off x="5181600" y="2667000"/>
            <a:ext cx="685802" cy="685802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390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Why “yield” is powerful (3)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1981200"/>
            <a:ext cx="25908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Tell the upstream object to start pushing Rows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24200" y="6059269"/>
            <a:ext cx="29718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Rows are returned from the upstream </a:t>
            </a:r>
            <a:r>
              <a:rPr lang="en-US" dirty="0" err="1"/>
              <a:t>RowSet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0"/>
          </p:cNvCxnSpPr>
          <p:nvPr/>
        </p:nvCxnSpPr>
        <p:spPr>
          <a:xfrm rot="16200000" flipV="1">
            <a:off x="3847417" y="5296585"/>
            <a:ext cx="496668" cy="1028699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>
            <a:stCxn id="14" idx="2"/>
          </p:cNvCxnSpPr>
          <p:nvPr/>
        </p:nvCxnSpPr>
        <p:spPr>
          <a:xfrm>
            <a:off x="1828800" y="2627531"/>
            <a:ext cx="914403" cy="685797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ounded Rectangle 19"/>
          <p:cNvSpPr/>
          <p:nvPr/>
        </p:nvSpPr>
        <p:spPr>
          <a:xfrm>
            <a:off x="304800" y="4191000"/>
            <a:ext cx="1790414" cy="8229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Extract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>
            <a:off x="1828800" y="5105400"/>
            <a:ext cx="1905000" cy="6858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 rot="10800000">
            <a:off x="1752601" y="3429000"/>
            <a:ext cx="1905000" cy="6858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391186" y="4191000"/>
            <a:ext cx="1790414" cy="8229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RowSet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>
            <a:off x="4953000" y="5105400"/>
            <a:ext cx="1905000" cy="6858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rot="10800000">
            <a:off x="4876801" y="3429000"/>
            <a:ext cx="1905000" cy="6858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91586" y="4191000"/>
            <a:ext cx="1790414" cy="8229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RowSet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1847671"/>
            <a:ext cx="4114800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You can connect lots of </a:t>
            </a:r>
            <a:r>
              <a:rPr lang="en-US" dirty="0" err="1"/>
              <a:t>RowSets</a:t>
            </a:r>
            <a:r>
              <a:rPr lang="en-US" dirty="0"/>
              <a:t> together  and pass Rows through the system without serializing/</a:t>
            </a:r>
            <a:r>
              <a:rPr lang="en-US" dirty="0" err="1"/>
              <a:t>deserializing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67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/>
          <a:lstStyle/>
          <a:p>
            <a:r>
              <a:rPr lang="en-US" dirty="0" smtClean="0"/>
              <a:t>This may be easy for queries like “Microsoft”…</a:t>
            </a:r>
          </a:p>
          <a:p>
            <a:r>
              <a:rPr lang="en-US" dirty="0" smtClean="0"/>
              <a:t>But gets tricky very quickly</a:t>
            </a:r>
          </a:p>
          <a:p>
            <a:pPr lvl="1"/>
            <a:r>
              <a:rPr lang="en-US" dirty="0" smtClean="0"/>
              <a:t>What do you put for “car insurance”</a:t>
            </a:r>
          </a:p>
          <a:p>
            <a:pPr lvl="2"/>
            <a:r>
              <a:rPr lang="en-US" dirty="0" err="1" smtClean="0"/>
              <a:t>Geico</a:t>
            </a:r>
            <a:r>
              <a:rPr lang="en-US" dirty="0" smtClean="0"/>
              <a:t>, USAA, CarInsurance.com, … ?</a:t>
            </a:r>
          </a:p>
          <a:p>
            <a:pPr lvl="1"/>
            <a:r>
              <a:rPr lang="en-US" dirty="0" smtClean="0"/>
              <a:t>What about “news”</a:t>
            </a:r>
          </a:p>
          <a:p>
            <a:pPr lvl="2"/>
            <a:r>
              <a:rPr lang="en-US" dirty="0" err="1" smtClean="0"/>
              <a:t>cnn</a:t>
            </a:r>
            <a:r>
              <a:rPr lang="en-US" dirty="0" smtClean="0"/>
              <a:t>, </a:t>
            </a:r>
            <a:r>
              <a:rPr lang="en-US" dirty="0" err="1" smtClean="0"/>
              <a:t>msnbc</a:t>
            </a:r>
            <a:r>
              <a:rPr lang="en-US" dirty="0" smtClean="0"/>
              <a:t>, </a:t>
            </a:r>
            <a:r>
              <a:rPr lang="en-US" dirty="0" err="1" smtClean="0"/>
              <a:t>foxnews</a:t>
            </a:r>
            <a:r>
              <a:rPr lang="en-US" dirty="0" smtClean="0"/>
              <a:t>, </a:t>
            </a:r>
            <a:r>
              <a:rPr lang="en-US" dirty="0" err="1" smtClean="0"/>
              <a:t>news.google</a:t>
            </a:r>
            <a:r>
              <a:rPr lang="en-US" dirty="0" smtClean="0"/>
              <a:t> (gasp!), …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get tough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48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SCOPE:  Analyzing with 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92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be used for: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Transforming</a:t>
            </a:r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Joining</a:t>
            </a:r>
          </a:p>
          <a:p>
            <a:pPr lvl="1"/>
            <a:r>
              <a:rPr lang="en-US" dirty="0" smtClean="0"/>
              <a:t>Ordering before an OUTPUT command</a:t>
            </a:r>
          </a:p>
          <a:p>
            <a:r>
              <a:rPr lang="en-US" dirty="0" smtClean="0"/>
              <a:t>Scope handles:</a:t>
            </a:r>
          </a:p>
          <a:p>
            <a:pPr lvl="1"/>
            <a:r>
              <a:rPr lang="en-US" dirty="0" smtClean="0"/>
              <a:t>Building the sub-graphs</a:t>
            </a:r>
          </a:p>
          <a:p>
            <a:pPr lvl="1"/>
            <a:r>
              <a:rPr lang="en-US" dirty="0" smtClean="0"/>
              <a:t>Ensuring proper scaling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4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SELECT: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can be used in place of EXTRACT</a:t>
            </a:r>
          </a:p>
          <a:p>
            <a:pPr lvl="1"/>
            <a:r>
              <a:rPr lang="en-US" dirty="0" smtClean="0"/>
              <a:t>Provides a lot more power in one statement!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2779455"/>
            <a:ext cx="3810000" cy="181588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EXTRACT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A,B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sample.in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8080"/>
                </a:solidFill>
                <a:latin typeface="Courier New"/>
              </a:rPr>
              <a:t>MyExtractor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s =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A,B, </a:t>
            </a:r>
            <a:r>
              <a:rPr lang="en-US" sz="1600" b="1" dirty="0" smtClean="0">
                <a:solidFill>
                  <a:srgbClr val="8B0000"/>
                </a:solidFill>
                <a:latin typeface="Courier New"/>
              </a:rPr>
              <a:t>COUNT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()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C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    WHERE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 !=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foo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    HAVING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Count &gt; 5;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819400"/>
            <a:ext cx="3352800" cy="132343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A,B, </a:t>
            </a:r>
            <a:r>
              <a:rPr lang="en-US" sz="1600" b="1" dirty="0" smtClean="0">
                <a:solidFill>
                  <a:srgbClr val="8B0000"/>
                </a:solidFill>
                <a:latin typeface="Courier New"/>
              </a:rPr>
              <a:t>COUNT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()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C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"sample.in"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8080"/>
                </a:solidFill>
                <a:latin typeface="Courier New"/>
              </a:rPr>
              <a:t>MyExtractor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 !=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"foo"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HAVING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Count &gt; 5;</a:t>
            </a:r>
          </a:p>
        </p:txBody>
      </p:sp>
      <p:sp>
        <p:nvSpPr>
          <p:cNvPr id="7" name="Equal 6"/>
          <p:cNvSpPr/>
          <p:nvPr/>
        </p:nvSpPr>
        <p:spPr>
          <a:xfrm>
            <a:off x="4038600" y="3276600"/>
            <a:ext cx="838200" cy="457200"/>
          </a:xfrm>
          <a:prstGeom prst="mathEqual">
            <a:avLst/>
          </a:prstGeom>
          <a:solidFill>
            <a:schemeClr val="bg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495800"/>
            <a:ext cx="4953000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Only one SELECT statement is needed to:</a:t>
            </a:r>
          </a:p>
          <a:p>
            <a:r>
              <a:rPr lang="en-US" dirty="0"/>
              <a:t>Pull out fields A and B from “</a:t>
            </a:r>
            <a:r>
              <a:rPr lang="en-US" dirty="0" err="1"/>
              <a:t>sample.in</a:t>
            </a:r>
            <a:r>
              <a:rPr lang="en-US" dirty="0"/>
              <a:t>”</a:t>
            </a:r>
          </a:p>
          <a:p>
            <a:r>
              <a:rPr lang="en-US" dirty="0"/>
              <a:t>Filter those Rows based on A != “</a:t>
            </a:r>
            <a:r>
              <a:rPr lang="en-US" dirty="0" err="1"/>
              <a:t>foo</a:t>
            </a:r>
            <a:r>
              <a:rPr lang="en-US" dirty="0"/>
              <a:t>”</a:t>
            </a:r>
          </a:p>
          <a:p>
            <a:r>
              <a:rPr lang="en-US" dirty="0"/>
              <a:t>Aggregate the remaining rows on A,B</a:t>
            </a:r>
          </a:p>
          <a:p>
            <a:r>
              <a:rPr lang="en-US" dirty="0"/>
              <a:t>Filter the output on C &gt; 5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rot="16200000" flipV="1">
            <a:off x="2891314" y="4148614"/>
            <a:ext cx="503872" cy="190500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6528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SELECT: Transforming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SCOPE can handle arbitrary C # expressions within a SELECT statement</a:t>
            </a:r>
          </a:p>
          <a:p>
            <a:pPr lvl="1"/>
            <a:r>
              <a:rPr lang="en-US" i="1" dirty="0" smtClean="0"/>
              <a:t>You can use system or custom .NET libraries</a:t>
            </a:r>
          </a:p>
          <a:p>
            <a:pPr lvl="1"/>
            <a:r>
              <a:rPr lang="en-US" i="1" dirty="0" smtClean="0"/>
              <a:t>You can write your own custom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145340"/>
            <a:ext cx="7315200" cy="156966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REFERENCE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System.Web.dll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	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.Parse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(A)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C,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      	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System.Web.HttpUtility.UrlDecode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(URL)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 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CleanURL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 	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1.0 * Clicks / Impressions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ClickRate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GetDomain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(URL)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Domain;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400" y="5983069"/>
            <a:ext cx="2895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Custom function will be defined in #CS block</a:t>
            </a:r>
          </a:p>
        </p:txBody>
      </p:sp>
      <p:cxnSp>
        <p:nvCxnSpPr>
          <p:cNvPr id="24" name="Straight Arrow Connector 23"/>
          <p:cNvCxnSpPr>
            <a:stCxn id="20" idx="0"/>
          </p:cNvCxnSpPr>
          <p:nvPr/>
        </p:nvCxnSpPr>
        <p:spPr>
          <a:xfrm flipH="1" flipV="1">
            <a:off x="2667002" y="5640168"/>
            <a:ext cx="76198" cy="342901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/>
          <p:cNvSpPr txBox="1"/>
          <p:nvPr/>
        </p:nvSpPr>
        <p:spPr>
          <a:xfrm>
            <a:off x="4724400" y="3468469"/>
            <a:ext cx="37338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UrlDecode</a:t>
            </a:r>
            <a:r>
              <a:rPr lang="en-US" dirty="0"/>
              <a:t> is contained in the GAC assembly </a:t>
            </a:r>
            <a:r>
              <a:rPr lang="en-US" dirty="0" err="1"/>
              <a:t>System.Web.dll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5181600" y="4069140"/>
            <a:ext cx="838200" cy="861030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Box 57"/>
          <p:cNvSpPr txBox="1"/>
          <p:nvPr/>
        </p:nvSpPr>
        <p:spPr>
          <a:xfrm>
            <a:off x="5410200" y="5906869"/>
            <a:ext cx="35052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Arbitrary c# expressions can be compiled and evaluated!</a:t>
            </a:r>
          </a:p>
        </p:txBody>
      </p:sp>
      <p:cxnSp>
        <p:nvCxnSpPr>
          <p:cNvPr id="59" name="Straight Arrow Connector 58"/>
          <p:cNvCxnSpPr>
            <a:stCxn id="58" idx="1"/>
          </p:cNvCxnSpPr>
          <p:nvPr/>
        </p:nvCxnSpPr>
        <p:spPr>
          <a:xfrm flipH="1" flipV="1">
            <a:off x="4495800" y="5373469"/>
            <a:ext cx="914400" cy="856566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24254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676400"/>
            <a:ext cx="7315200" cy="3539430"/>
          </a:xfrm>
          <a:prstGeom prst="rect">
            <a:avLst/>
          </a:prstGeom>
          <a:solidFill>
            <a:srgbClr val="FFFFFF"/>
          </a:solidFill>
          <a:ln>
            <a:noFill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REFERENCE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System.Web.dll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	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.Parse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(A)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C,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      	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System.Web.HttpUtility.UrlDecode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(URL)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 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CleanURL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 	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1.0 * Clicks / Impressions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ClickRate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GetDomain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(URL)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Domain;</a:t>
            </a:r>
          </a:p>
          <a:p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808080"/>
                </a:solidFill>
                <a:latin typeface="Courier New"/>
              </a:rPr>
              <a:t>#CS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GetDomain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url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index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url.IndexOf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".com"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url.Substring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(0,index);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600" b="1" dirty="0" smtClean="0">
                <a:solidFill>
                  <a:srgbClr val="808080"/>
                </a:solidFill>
                <a:latin typeface="Courier New"/>
              </a:rPr>
              <a:t>#ENDCS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SELECT:  User functions in #CS Blocks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67200" y="5525869"/>
            <a:ext cx="42672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Custom functions are defined in #CS blocks.  These functions must be public!</a:t>
            </a:r>
          </a:p>
        </p:txBody>
      </p: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 flipV="1">
            <a:off x="2514600" y="4800600"/>
            <a:ext cx="1752600" cy="1048435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25" idx="4"/>
          </p:cNvCxnSpPr>
          <p:nvPr/>
        </p:nvCxnSpPr>
        <p:spPr>
          <a:xfrm>
            <a:off x="2247900" y="3233034"/>
            <a:ext cx="952502" cy="393395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Oval 24"/>
          <p:cNvSpPr/>
          <p:nvPr/>
        </p:nvSpPr>
        <p:spPr>
          <a:xfrm>
            <a:off x="1295400" y="2819400"/>
            <a:ext cx="1905000" cy="413634"/>
          </a:xfrm>
          <a:prstGeom prst="ellipse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48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WHERE filters data </a:t>
            </a:r>
            <a:r>
              <a:rPr lang="en-US" u="sng" dirty="0" smtClean="0"/>
              <a:t>entering</a:t>
            </a:r>
            <a:r>
              <a:rPr lang="en-US" dirty="0" smtClean="0"/>
              <a:t> the statement</a:t>
            </a:r>
          </a:p>
          <a:p>
            <a:r>
              <a:rPr lang="en-US" dirty="0" smtClean="0"/>
              <a:t>HAVING filters the data </a:t>
            </a:r>
            <a:r>
              <a:rPr lang="en-US" u="sng" dirty="0" smtClean="0"/>
              <a:t>leaving</a:t>
            </a:r>
            <a:r>
              <a:rPr lang="en-US" dirty="0" smtClean="0"/>
              <a:t> the statement</a:t>
            </a:r>
          </a:p>
          <a:p>
            <a:pPr lvl="1"/>
            <a:r>
              <a:rPr lang="en-US" i="1" dirty="0" smtClean="0"/>
              <a:t>For </a:t>
            </a:r>
            <a:r>
              <a:rPr lang="en-US" i="1" u="sng" dirty="0" smtClean="0"/>
              <a:t>all</a:t>
            </a:r>
            <a:r>
              <a:rPr lang="en-US" i="1" dirty="0" smtClean="0"/>
              <a:t> commands!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505201"/>
            <a:ext cx="3200400" cy="181588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EXTRACT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A,B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sample.in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8080"/>
                </a:solidFill>
                <a:latin typeface="Courier New"/>
              </a:rPr>
              <a:t>MyExtractor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A,B, </a:t>
            </a:r>
            <a:r>
              <a:rPr lang="en-US" sz="1600" b="1" dirty="0" smtClean="0">
                <a:solidFill>
                  <a:srgbClr val="8B0000"/>
                </a:solidFill>
                <a:latin typeface="Courier New"/>
              </a:rPr>
              <a:t>COUNT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()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C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 !=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foo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HAVING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Count &gt; 5;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3505200"/>
            <a:ext cx="3810000" cy="230832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EXTRACT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A,B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sample.in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8080"/>
                </a:solidFill>
                <a:latin typeface="Courier New"/>
              </a:rPr>
              <a:t>MyExtractor</a:t>
            </a:r>
            <a:endParaRPr lang="en-US" sz="1600" b="1" dirty="0" smtClean="0">
              <a:solidFill>
                <a:srgbClr val="00808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HAVING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 !=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foo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A,B, </a:t>
            </a:r>
            <a:r>
              <a:rPr lang="en-US" sz="1600" b="1" dirty="0" smtClean="0">
                <a:solidFill>
                  <a:srgbClr val="8B0000"/>
                </a:solidFill>
                <a:latin typeface="Courier New"/>
              </a:rPr>
              <a:t>COUNT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()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C;</a:t>
            </a:r>
          </a:p>
          <a:p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*</a:t>
            </a:r>
            <a:endParaRPr lang="en-US" sz="1600" b="1" dirty="0" smtClean="0">
              <a:solidFill>
                <a:srgbClr val="8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WHERE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Count &gt; 5;</a:t>
            </a:r>
          </a:p>
        </p:txBody>
      </p:sp>
      <p:sp>
        <p:nvSpPr>
          <p:cNvPr id="11" name="Equal 10"/>
          <p:cNvSpPr/>
          <p:nvPr/>
        </p:nvSpPr>
        <p:spPr>
          <a:xfrm>
            <a:off x="3962400" y="4038600"/>
            <a:ext cx="838200" cy="457200"/>
          </a:xfrm>
          <a:prstGeom prst="mathEqual">
            <a:avLst/>
          </a:prstGeom>
          <a:solidFill>
            <a:schemeClr val="bg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000" y="5830669"/>
            <a:ext cx="24384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WHERE and HAVING are not equivalent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24400" y="4466671"/>
            <a:ext cx="533400" cy="1687163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20" idx="3"/>
          </p:cNvCxnSpPr>
          <p:nvPr/>
        </p:nvCxnSpPr>
        <p:spPr>
          <a:xfrm flipV="1">
            <a:off x="4724400" y="5715000"/>
            <a:ext cx="533400" cy="438835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>
            <a:stCxn id="20" idx="0"/>
          </p:cNvCxnSpPr>
          <p:nvPr/>
        </p:nvCxnSpPr>
        <p:spPr>
          <a:xfrm flipH="1" flipV="1">
            <a:off x="2590800" y="4953000"/>
            <a:ext cx="914400" cy="877669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20" idx="0"/>
            <a:endCxn id="4" idx="2"/>
          </p:cNvCxnSpPr>
          <p:nvPr/>
        </p:nvCxnSpPr>
        <p:spPr>
          <a:xfrm flipH="1" flipV="1">
            <a:off x="2057400" y="5321083"/>
            <a:ext cx="1447800" cy="509586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21048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772729"/>
            <a:ext cx="3429000" cy="132343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SELECT 	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        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A,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B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        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B, 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8B0000"/>
                </a:solidFill>
                <a:latin typeface="Courier New"/>
              </a:rPr>
              <a:t>SUM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(B+C)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SumBC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1+</a:t>
            </a:r>
            <a:r>
              <a:rPr lang="en-US" sz="1600" b="1" dirty="0" smtClean="0">
                <a:solidFill>
                  <a:srgbClr val="8B0000"/>
                </a:solidFill>
                <a:latin typeface="Courier New"/>
              </a:rPr>
              <a:t>AVG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(B)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AvgB</a:t>
            </a:r>
            <a:endParaRPr lang="en-US" sz="16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s;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3810000"/>
            <a:ext cx="3429000" cy="156966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SELECT 	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        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A,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B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        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B, 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8B0000"/>
                </a:solidFill>
                <a:latin typeface="Courier New"/>
              </a:rPr>
              <a:t>SUM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(B+C)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SumBC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1+</a:t>
            </a:r>
            <a:r>
              <a:rPr lang="en-US" sz="1600" b="1" dirty="0" smtClean="0">
                <a:solidFill>
                  <a:srgbClr val="8B0000"/>
                </a:solidFill>
                <a:latin typeface="Courier New"/>
              </a:rPr>
              <a:t>AVG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(B)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AvgB</a:t>
            </a:r>
            <a:endParaRPr lang="en-US" sz="16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s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GROUP BY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A,B;</a:t>
            </a:r>
          </a:p>
        </p:txBody>
      </p:sp>
      <p:cxnSp>
        <p:nvCxnSpPr>
          <p:cNvPr id="15" name="Straight Arrow Connector 14"/>
          <p:cNvCxnSpPr>
            <a:stCxn id="20" idx="2"/>
          </p:cNvCxnSpPr>
          <p:nvPr/>
        </p:nvCxnSpPr>
        <p:spPr>
          <a:xfrm>
            <a:off x="3238500" y="3437930"/>
            <a:ext cx="2019300" cy="1743670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01731"/>
          </a:xfr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/>
            <a:r>
              <a:rPr lang="en-US" sz="1800" dirty="0"/>
              <a:t>SELECT can perform aggregate functions</a:t>
            </a:r>
          </a:p>
          <a:p>
            <a:pPr marL="457200" lvl="1"/>
            <a:r>
              <a:rPr lang="en-US" sz="1800" dirty="0"/>
              <a:t>MIN, MAX, SUM, COUNT, COUNTIF, AVG, STDEV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2600" y="2514600"/>
            <a:ext cx="2971800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GROUP BY A,B is implied</a:t>
            </a:r>
          </a:p>
          <a:p>
            <a:r>
              <a:rPr lang="en-US" dirty="0"/>
              <a:t>Since A and B are non-aggregated columns  </a:t>
            </a:r>
          </a:p>
        </p:txBody>
      </p:sp>
      <p:sp>
        <p:nvSpPr>
          <p:cNvPr id="27" name="Oval 26"/>
          <p:cNvSpPr/>
          <p:nvPr/>
        </p:nvSpPr>
        <p:spPr>
          <a:xfrm>
            <a:off x="1381991" y="3807998"/>
            <a:ext cx="3048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20" idx="2"/>
            <a:endCxn id="27" idx="7"/>
          </p:cNvCxnSpPr>
          <p:nvPr/>
        </p:nvCxnSpPr>
        <p:spPr>
          <a:xfrm flipH="1">
            <a:off x="1642154" y="3437930"/>
            <a:ext cx="1596346" cy="448183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5638800" y="2514600"/>
            <a:ext cx="3144982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Expressions can be evaluated within an aggregation and outside an aggregation</a:t>
            </a:r>
          </a:p>
        </p:txBody>
      </p:sp>
      <p:cxnSp>
        <p:nvCxnSpPr>
          <p:cNvPr id="40" name="Straight Arrow Connector 39"/>
          <p:cNvCxnSpPr>
            <a:stCxn id="39" idx="2"/>
            <a:endCxn id="53" idx="0"/>
          </p:cNvCxnSpPr>
          <p:nvPr/>
        </p:nvCxnSpPr>
        <p:spPr>
          <a:xfrm flipH="1">
            <a:off x="6705600" y="3437930"/>
            <a:ext cx="505691" cy="829270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Oval 52"/>
          <p:cNvSpPr/>
          <p:nvPr/>
        </p:nvSpPr>
        <p:spPr>
          <a:xfrm>
            <a:off x="6096000" y="4267200"/>
            <a:ext cx="1219200" cy="609600"/>
          </a:xfrm>
          <a:prstGeom prst="ellipse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qual 15"/>
          <p:cNvSpPr/>
          <p:nvPr/>
        </p:nvSpPr>
        <p:spPr>
          <a:xfrm>
            <a:off x="3962400" y="4038600"/>
            <a:ext cx="838200" cy="457200"/>
          </a:xfrm>
          <a:prstGeom prst="mathEqual">
            <a:avLst/>
          </a:prstGeom>
          <a:solidFill>
            <a:schemeClr val="bg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3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2530257"/>
            <a:ext cx="5486400" cy="310854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//  Extract a table from the first file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table1 =	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A,B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"File1.txt"</a:t>
            </a:r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8080"/>
                </a:solidFill>
                <a:latin typeface="Courier New"/>
              </a:rPr>
              <a:t>DefaultTextExtractor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400" b="1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         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//  Extract a table from the second file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table2 =	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A,C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"File2.txt"</a:t>
            </a:r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8080"/>
                </a:solidFill>
                <a:latin typeface="Courier New"/>
              </a:rPr>
              <a:t>DefaultTextExtractor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400" b="1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         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//  Join the two tables on the A field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table1.A 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A, B, C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table1, table2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table1.A == table2.A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SELECT:  Joins 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Suppose you wanted to join two data sets…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cxnSp>
        <p:nvCxnSpPr>
          <p:cNvPr id="8" name="Straight Arrow Connector 7"/>
          <p:cNvCxnSpPr>
            <a:stCxn id="11" idx="1"/>
          </p:cNvCxnSpPr>
          <p:nvPr/>
        </p:nvCxnSpPr>
        <p:spPr>
          <a:xfrm flipH="1" flipV="1">
            <a:off x="4876800" y="5183832"/>
            <a:ext cx="1752600" cy="78433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6553200" y="2286000"/>
            <a:ext cx="2438400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Convert stream to </a:t>
            </a:r>
            <a:r>
              <a:rPr lang="en-US" dirty="0" err="1"/>
              <a:t>Rowsets</a:t>
            </a:r>
            <a:r>
              <a:rPr lang="en-US" dirty="0"/>
              <a:t> using SELECT statements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4800600"/>
            <a:ext cx="2438400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Join the two files (INNER) on the A columns</a:t>
            </a:r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5562600" y="3209330"/>
            <a:ext cx="2209800" cy="27803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9" idx="2"/>
          </p:cNvCxnSpPr>
          <p:nvPr/>
        </p:nvCxnSpPr>
        <p:spPr>
          <a:xfrm flipH="1">
            <a:off x="5562600" y="3209330"/>
            <a:ext cx="2209800" cy="1094601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18589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SELECT:  Joins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Or use an alternate syntax!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2514600"/>
            <a:ext cx="5486400" cy="310854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//  Extract a table from the first file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table1 =	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A,B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"File1.txt"</a:t>
            </a:r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8080"/>
                </a:solidFill>
                <a:latin typeface="Courier New"/>
              </a:rPr>
              <a:t>DefaultTextExtractor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400" b="1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         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//  Extract a table from the second file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table2 =	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A,C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"File2.txt"</a:t>
            </a:r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8080"/>
                </a:solidFill>
                <a:latin typeface="Courier New"/>
              </a:rPr>
              <a:t>DefaultTextExtractor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400" b="1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         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/>
              </a:rPr>
              <a:t>//  Join the two tables on the A field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table1.A 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A, B, C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table1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 INNER JOIN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table2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ON   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table1.A == table2.A;</a:t>
            </a:r>
            <a:endParaRPr lang="en-US" sz="1400" b="1" dirty="0"/>
          </a:p>
        </p:txBody>
      </p:sp>
      <p:cxnSp>
        <p:nvCxnSpPr>
          <p:cNvPr id="8" name="Straight Arrow Connector 7"/>
          <p:cNvCxnSpPr>
            <a:stCxn id="11" idx="2"/>
          </p:cNvCxnSpPr>
          <p:nvPr/>
        </p:nvCxnSpPr>
        <p:spPr>
          <a:xfrm flipH="1">
            <a:off x="4419608" y="4380131"/>
            <a:ext cx="3352792" cy="877671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6553200" y="3733800"/>
            <a:ext cx="24384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SCOPE supports </a:t>
            </a:r>
            <a:r>
              <a:rPr lang="en-US" dirty="0"/>
              <a:t>INNER, OUTER, LEFT, RIGHT</a:t>
            </a:r>
          </a:p>
        </p:txBody>
      </p:sp>
    </p:spTree>
    <p:extLst>
      <p:ext uri="{BB962C8B-B14F-4D97-AF65-F5344CB8AC3E}">
        <p14:creationId xmlns:p14="http://schemas.microsoft.com/office/powerpoint/2010/main" xmlns="" val="18953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SELECT: Ordering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can order output data</a:t>
            </a:r>
          </a:p>
          <a:p>
            <a:pPr lvl="1"/>
            <a:r>
              <a:rPr lang="en-US" i="1" dirty="0" smtClean="0"/>
              <a:t>It cannot order data on intermediate commands!</a:t>
            </a:r>
          </a:p>
          <a:p>
            <a:pPr lvl="1"/>
            <a:r>
              <a:rPr lang="en-US" i="1" dirty="0" smtClean="0"/>
              <a:t>Therefore, ORDER BY must be followed by an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3657600"/>
            <a:ext cx="3810000" cy="156966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A,B, </a:t>
            </a:r>
            <a:r>
              <a:rPr lang="en-US" sz="1600" b="1" dirty="0" smtClean="0">
                <a:solidFill>
                  <a:srgbClr val="8B0000"/>
                </a:solidFill>
                <a:latin typeface="Courier New"/>
              </a:rPr>
              <a:t>COUNT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()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C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sample.in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HAVING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Count &gt; 5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ORDER BY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C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DESC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, A, B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ASC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OUTPUT TO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/>
              </a:rPr>
              <a:t>sample.out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3856488"/>
            <a:ext cx="3810000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Order by the aliased columns.  You can also use “ASC” or “DESC”.  The default is ASC if nothing is specified.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4038600" y="4318153"/>
            <a:ext cx="990600" cy="224134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41888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/>
          <a:lstStyle/>
          <a:p>
            <a:r>
              <a:rPr lang="en-US" dirty="0" smtClean="0"/>
              <a:t>This may be easy for queries like “Microsoft”…</a:t>
            </a:r>
          </a:p>
          <a:p>
            <a:r>
              <a:rPr lang="en-US" dirty="0" smtClean="0"/>
              <a:t>But gets tricky very quickly</a:t>
            </a:r>
          </a:p>
          <a:p>
            <a:pPr lvl="1"/>
            <a:r>
              <a:rPr lang="en-US" dirty="0" smtClean="0"/>
              <a:t>What do you put for “car insurance”</a:t>
            </a:r>
          </a:p>
          <a:p>
            <a:pPr lvl="2"/>
            <a:r>
              <a:rPr lang="en-US" dirty="0" err="1" smtClean="0"/>
              <a:t>Geico</a:t>
            </a:r>
            <a:r>
              <a:rPr lang="en-US" dirty="0" smtClean="0"/>
              <a:t>, USAA, CarInsurance.com, … ?</a:t>
            </a:r>
          </a:p>
          <a:p>
            <a:pPr lvl="1"/>
            <a:r>
              <a:rPr lang="en-US" dirty="0" smtClean="0"/>
              <a:t>What about “news”</a:t>
            </a:r>
          </a:p>
          <a:p>
            <a:pPr lvl="2"/>
            <a:r>
              <a:rPr lang="en-US" dirty="0" err="1" smtClean="0"/>
              <a:t>cnn</a:t>
            </a:r>
            <a:r>
              <a:rPr lang="en-US" dirty="0" smtClean="0"/>
              <a:t>, </a:t>
            </a:r>
            <a:r>
              <a:rPr lang="en-US" dirty="0" err="1" smtClean="0"/>
              <a:t>msnbc</a:t>
            </a:r>
            <a:r>
              <a:rPr lang="en-US" dirty="0" smtClean="0"/>
              <a:t>, </a:t>
            </a:r>
            <a:r>
              <a:rPr lang="en-US" dirty="0" err="1" smtClean="0"/>
              <a:t>foxnews</a:t>
            </a:r>
            <a:r>
              <a:rPr lang="en-US" dirty="0" smtClean="0"/>
              <a:t>, </a:t>
            </a:r>
            <a:r>
              <a:rPr lang="en-US" dirty="0" err="1" smtClean="0"/>
              <a:t>news.google</a:t>
            </a:r>
            <a:r>
              <a:rPr lang="en-US" dirty="0" smtClean="0"/>
              <a:t> (gasp!), … ?</a:t>
            </a:r>
          </a:p>
          <a:p>
            <a:r>
              <a:rPr lang="en-US" dirty="0" smtClean="0"/>
              <a:t>And gets harder for rogue queries </a:t>
            </a:r>
          </a:p>
          <a:p>
            <a:pPr lvl="1"/>
            <a:r>
              <a:rPr lang="en-US" dirty="0" smtClean="0"/>
              <a:t>Unfortunately this is where we prove ourselves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get tough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4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SCOPE:  Custom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33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roces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2362200"/>
            <a:ext cx="3048000" cy="25958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PROCESS: 1 </a:t>
            </a:r>
            <a:r>
              <a:rPr lang="en-US" sz="3600" dirty="0" err="1" smtClean="0"/>
              <a:t>RowSet</a:t>
            </a:r>
            <a:r>
              <a:rPr lang="en-US" sz="3600" dirty="0" smtClean="0"/>
              <a:t> in, 1out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2838271"/>
            <a:ext cx="2971800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Use a PROCESS to:</a:t>
            </a:r>
          </a:p>
          <a:p>
            <a:r>
              <a:rPr lang="en-US" dirty="0"/>
              <a:t>  Filter or Expand Rows</a:t>
            </a:r>
          </a:p>
          <a:p>
            <a:r>
              <a:rPr lang="en-US" dirty="0"/>
              <a:t>  Add/Remove columns</a:t>
            </a:r>
          </a:p>
          <a:p>
            <a:r>
              <a:rPr lang="en-US" dirty="0"/>
              <a:t>  Compute values 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0800000" flipV="1">
            <a:off x="4876800" y="3438436"/>
            <a:ext cx="1143000" cy="390434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1600200"/>
            <a:ext cx="2209800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 set of Rows in arbitrary order is streamed into a PROCESS command</a:t>
            </a: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2590800" y="2200365"/>
            <a:ext cx="533400" cy="314235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" y="4419600"/>
            <a:ext cx="2209800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 set of Rows in arbitrary order is streamed out of a PROCESS command</a:t>
            </a: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2667000" y="5019765"/>
            <a:ext cx="457200" cy="85635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34395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roces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438400"/>
            <a:ext cx="2514600" cy="2141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PROCESS: Script Example (1)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932331"/>
            <a:ext cx="3505200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PROCESS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PRODUCE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A,B,C,D,E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8080"/>
                </a:solidFill>
                <a:latin typeface="Courier New"/>
              </a:rPr>
              <a:t>MyProcessor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200" y="1981200"/>
            <a:ext cx="3124200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Use a PROCESS command to add a column, filter data, expand data, etc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rot="10800000" flipV="1">
            <a:off x="4648200" y="2442865"/>
            <a:ext cx="1143000" cy="556738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7295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76600" y="3324761"/>
            <a:ext cx="5334000" cy="132343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PROCESS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PRODUCE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A,B,C,D,E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8080"/>
                </a:solidFill>
                <a:latin typeface="Courier New"/>
              </a:rPr>
              <a:t>MyProcessor</a:t>
            </a:r>
            <a:endParaRPr lang="en-US" sz="1600" b="1" dirty="0" smtClean="0">
              <a:solidFill>
                <a:srgbClr val="00808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WHERE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X &gt; Y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HAVING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A != B </a:t>
            </a:r>
            <a:r>
              <a:rPr lang="en-US" sz="1600" b="1" dirty="0" smtClean="0">
                <a:solidFill>
                  <a:srgbClr val="8B0000"/>
                </a:solidFill>
                <a:latin typeface="Courier New"/>
              </a:rPr>
              <a:t>AND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C.StartsWith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B0000"/>
                </a:solidFill>
                <a:latin typeface="Courier New"/>
              </a:rPr>
              <a:t>abc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pic>
        <p:nvPicPr>
          <p:cNvPr id="14" name="Picture 13" descr="Proces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438400"/>
            <a:ext cx="2514600" cy="2141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PROCESS: Script Example (2)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5221069"/>
            <a:ext cx="19812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WHERE filters the input </a:t>
            </a:r>
            <a:r>
              <a:rPr lang="en-US" dirty="0" err="1"/>
              <a:t>RowSet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4343400" y="4343400"/>
            <a:ext cx="838200" cy="1200835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5181600" y="6059269"/>
            <a:ext cx="22098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HAVING filters the output </a:t>
            </a:r>
            <a:r>
              <a:rPr lang="en-US" dirty="0" err="1"/>
              <a:t>RowSet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3657600" y="4579942"/>
            <a:ext cx="1524000" cy="1802493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13691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roces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438400"/>
            <a:ext cx="2514600" cy="2141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PROCESS: Script Example (3)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932331"/>
            <a:ext cx="5334000" cy="132343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PROCESS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PRODUCE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A,B,C,D,E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8080"/>
                </a:solidFill>
                <a:latin typeface="Courier New"/>
              </a:rPr>
              <a:t>MyProcessor</a:t>
            </a:r>
            <a:endParaRPr lang="en-US" sz="1600" b="1" dirty="0" smtClean="0">
              <a:solidFill>
                <a:srgbClr val="00808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WHERE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X &gt; Y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HAVING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A != B </a:t>
            </a:r>
            <a:r>
              <a:rPr lang="en-US" sz="1600" b="1" dirty="0" smtClean="0">
                <a:solidFill>
                  <a:srgbClr val="8B0000"/>
                </a:solidFill>
                <a:latin typeface="Courier New"/>
              </a:rPr>
              <a:t>AND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C.StartsWith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err="1" smtClean="0">
                <a:solidFill>
                  <a:srgbClr val="8B0000"/>
                </a:solidFill>
                <a:latin typeface="Courier New"/>
              </a:rPr>
              <a:t>abc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2173069"/>
            <a:ext cx="33528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What does the </a:t>
            </a:r>
            <a:r>
              <a:rPr lang="en-US" dirty="0" err="1"/>
              <a:t>MyProcessor</a:t>
            </a:r>
            <a:r>
              <a:rPr lang="en-US" dirty="0"/>
              <a:t> code look like?</a:t>
            </a:r>
          </a:p>
        </p:txBody>
      </p:sp>
      <p:cxnSp>
        <p:nvCxnSpPr>
          <p:cNvPr id="13" name="Straight Arrow Connector 12"/>
          <p:cNvCxnSpPr>
            <a:stCxn id="9" idx="2"/>
            <a:endCxn id="15" idx="6"/>
          </p:cNvCxnSpPr>
          <p:nvPr/>
        </p:nvCxnSpPr>
        <p:spPr>
          <a:xfrm flipH="1">
            <a:off x="5638800" y="2819400"/>
            <a:ext cx="990600" cy="765810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3200400" y="3394710"/>
            <a:ext cx="2438400" cy="381000"/>
          </a:xfrm>
          <a:prstGeom prst="ellipse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20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1295400"/>
            <a:ext cx="5410200" cy="501675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MyProcessor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1000" b="1" dirty="0" smtClean="0">
                <a:solidFill>
                  <a:srgbClr val="008080"/>
                </a:solidFill>
                <a:latin typeface="Courier New"/>
              </a:rPr>
              <a:t>Processor</a:t>
            </a:r>
            <a:endParaRPr lang="en-US" sz="10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    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override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008080"/>
                </a:solidFill>
                <a:latin typeface="Courier New"/>
              </a:rPr>
              <a:t>Schema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Produces(</a:t>
            </a:r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[] columns, </a:t>
            </a:r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endParaRPr lang="en-US" sz="10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	          , </a:t>
            </a:r>
            <a:r>
              <a:rPr lang="en-US" sz="1000" b="1" dirty="0" smtClean="0">
                <a:solidFill>
                  <a:srgbClr val="008080"/>
                </a:solidFill>
                <a:latin typeface="Courier New"/>
              </a:rPr>
              <a:t>Schema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upstream)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   {</a:t>
            </a: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         return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008080"/>
                </a:solidFill>
                <a:latin typeface="Courier New"/>
              </a:rPr>
              <a:t>Schema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dirty="0" smtClean="0">
                <a:solidFill>
                  <a:srgbClr val="800000"/>
                </a:solidFill>
                <a:latin typeface="Courier New"/>
              </a:rPr>
              <a:t>"A:int,B:double,C,D,E"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endParaRPr lang="en-US" sz="10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    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override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8080"/>
                </a:solidFill>
                <a:latin typeface="Courier New"/>
              </a:rPr>
              <a:t>IEnumerable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000" b="1" dirty="0" smtClean="0">
                <a:solidFill>
                  <a:srgbClr val="008080"/>
                </a:solidFill>
                <a:latin typeface="Courier New"/>
              </a:rPr>
              <a:t>Row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&gt; Process(</a:t>
            </a:r>
            <a:r>
              <a:rPr lang="en-US" sz="1000" b="1" dirty="0" err="1" smtClean="0">
                <a:solidFill>
                  <a:srgbClr val="008080"/>
                </a:solidFill>
                <a:latin typeface="Courier New"/>
              </a:rPr>
              <a:t>RowSet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input</a:t>
            </a:r>
          </a:p>
          <a:p>
            <a:r>
              <a:rPr lang="en-US" sz="10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		, </a:t>
            </a:r>
            <a:r>
              <a:rPr lang="en-US" sz="1000" b="1" dirty="0" smtClean="0">
                <a:solidFill>
                  <a:srgbClr val="008080"/>
                </a:solidFill>
                <a:latin typeface="Courier New"/>
              </a:rPr>
              <a:t>Row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outputRow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) 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   {</a:t>
            </a: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        </a:t>
            </a:r>
            <a:r>
              <a:rPr lang="en-US" sz="1000" b="1" dirty="0" err="1" smtClean="0">
                <a:solidFill>
                  <a:srgbClr val="0000FF"/>
                </a:solidFill>
                <a:latin typeface="Courier New"/>
              </a:rPr>
              <a:t>foreach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000" b="1" dirty="0" smtClean="0">
                <a:solidFill>
                  <a:srgbClr val="008080"/>
                </a:solidFill>
                <a:latin typeface="Courier New"/>
              </a:rPr>
              <a:t>Row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row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input.Rows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       {</a:t>
            </a:r>
            <a:endParaRPr lang="en-US" sz="1000" b="1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             </a:t>
            </a:r>
            <a:r>
              <a:rPr lang="en-US" sz="1000" b="1" dirty="0" err="1" smtClean="0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A = row[0].Integer + 5;</a:t>
            </a: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             double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B = A * row[1].Double;</a:t>
            </a: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             string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C = row[0].String + row[3].String;</a:t>
            </a: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             string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D = C +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B.ToString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             string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E = C + row[2].String;</a:t>
            </a:r>
            <a:endParaRPr lang="en-US" sz="1000" b="1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sz="1000" b="1" dirty="0" smtClean="0">
                <a:solidFill>
                  <a:srgbClr val="008000"/>
                </a:solidFill>
                <a:latin typeface="Courier New"/>
              </a:rPr>
              <a:t>		</a:t>
            </a: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             if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(A &gt; 10 ||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C.Contains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000" b="1" dirty="0" err="1" smtClean="0">
                <a:solidFill>
                  <a:srgbClr val="800000"/>
                </a:solidFill>
                <a:latin typeface="Courier New"/>
              </a:rPr>
              <a:t>foo</a:t>
            </a:r>
            <a:r>
              <a:rPr lang="en-US" sz="10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            {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               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outputRow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[0].Set(A);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               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outputRow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[1].Set(B);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               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outputRow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[2].Set(C);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               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outputRow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[3].Set(D);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               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outputRow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[4].Set(E);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                 yield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outputRow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             }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         }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    }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} </a:t>
            </a:r>
            <a:endParaRPr lang="en-US" sz="1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PROCESS: Writing a Processor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984652"/>
            <a:ext cx="31242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Specify names and types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rot="10800000">
            <a:off x="4648200" y="2137052"/>
            <a:ext cx="1371600" cy="32266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4880252"/>
            <a:ext cx="3124200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“yield” is the C# magic that allows Row objects to be passed through the system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3810000" y="5341917"/>
            <a:ext cx="2286000" cy="220683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6019800" y="2938521"/>
            <a:ext cx="31242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Transforms the data and adds an additional column</a:t>
            </a:r>
          </a:p>
        </p:txBody>
      </p:sp>
      <p:cxnSp>
        <p:nvCxnSpPr>
          <p:cNvPr id="18" name="Straight Arrow Connector 17"/>
          <p:cNvCxnSpPr>
            <a:stCxn id="20" idx="1"/>
          </p:cNvCxnSpPr>
          <p:nvPr/>
        </p:nvCxnSpPr>
        <p:spPr>
          <a:xfrm flipH="1">
            <a:off x="4876800" y="3261687"/>
            <a:ext cx="1143000" cy="246963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6019800" y="4206120"/>
            <a:ext cx="31242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Filter the data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3962400" y="4390786"/>
            <a:ext cx="2057400" cy="0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15919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REDUCE: 1RowSet in, 1 out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3429000" y="1295400"/>
            <a:ext cx="2438400" cy="1524000"/>
            <a:chOff x="3429000" y="1143000"/>
            <a:chExt cx="2438400" cy="1524000"/>
          </a:xfrm>
        </p:grpSpPr>
        <p:sp>
          <p:nvSpPr>
            <p:cNvPr id="4" name="Rectangle 3"/>
            <p:cNvSpPr/>
            <p:nvPr/>
          </p:nvSpPr>
          <p:spPr>
            <a:xfrm>
              <a:off x="3429000" y="1143000"/>
              <a:ext cx="609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38600" y="11430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8200" y="11430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7800" y="11430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9000" y="1447800"/>
              <a:ext cx="609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14478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8200" y="14478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57800" y="14478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29000" y="1752600"/>
              <a:ext cx="609600" cy="3048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38600" y="17526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8200" y="17526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7800" y="17526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29000" y="2057400"/>
              <a:ext cx="609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38600" y="20574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48200" y="20574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20574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29000" y="2362200"/>
              <a:ext cx="609600" cy="3048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38600" y="23622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48200" y="23622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7800" y="23622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124200" y="5715000"/>
            <a:ext cx="3048000" cy="914400"/>
            <a:chOff x="3124200" y="5638800"/>
            <a:chExt cx="3048000" cy="914400"/>
          </a:xfrm>
        </p:grpSpPr>
        <p:sp>
          <p:nvSpPr>
            <p:cNvPr id="25" name="Rectangle 24"/>
            <p:cNvSpPr/>
            <p:nvPr/>
          </p:nvSpPr>
          <p:spPr>
            <a:xfrm>
              <a:off x="3124200" y="6248400"/>
              <a:ext cx="609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33800" y="62484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43400" y="62484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62484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62484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24200" y="5943600"/>
              <a:ext cx="609600" cy="3048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59436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43400" y="59436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53000" y="59436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62600" y="59436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4200" y="5638800"/>
              <a:ext cx="609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56388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343400" y="56388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53000" y="56388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5638800"/>
              <a:ext cx="6096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50"/>
          <p:cNvGrpSpPr/>
          <p:nvPr/>
        </p:nvGrpSpPr>
        <p:grpSpPr>
          <a:xfrm>
            <a:off x="3886200" y="3276600"/>
            <a:ext cx="1524000" cy="304800"/>
            <a:chOff x="6019800" y="3048000"/>
            <a:chExt cx="2438400" cy="609600"/>
          </a:xfrm>
        </p:grpSpPr>
        <p:grpSp>
          <p:nvGrpSpPr>
            <p:cNvPr id="8" name="Group 44"/>
            <p:cNvGrpSpPr/>
            <p:nvPr/>
          </p:nvGrpSpPr>
          <p:grpSpPr>
            <a:xfrm>
              <a:off x="6019800" y="3048000"/>
              <a:ext cx="2438400" cy="304800"/>
              <a:chOff x="6019800" y="3048000"/>
              <a:chExt cx="2438400" cy="3048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019800" y="3048000"/>
                <a:ext cx="609600" cy="3048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629400" y="3048000"/>
                <a:ext cx="609600" cy="304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239000" y="3048000"/>
                <a:ext cx="609600" cy="304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848600" y="3048000"/>
                <a:ext cx="609600" cy="304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45"/>
            <p:cNvGrpSpPr/>
            <p:nvPr/>
          </p:nvGrpSpPr>
          <p:grpSpPr>
            <a:xfrm>
              <a:off x="6019800" y="3352800"/>
              <a:ext cx="2438400" cy="304800"/>
              <a:chOff x="6019800" y="3048000"/>
              <a:chExt cx="2438400" cy="3048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019800" y="3048000"/>
                <a:ext cx="609600" cy="3048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629400" y="3048000"/>
                <a:ext cx="609600" cy="304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239000" y="3048000"/>
                <a:ext cx="609600" cy="304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848600" y="3048000"/>
                <a:ext cx="609600" cy="304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" name="Rectangle 51"/>
          <p:cNvSpPr/>
          <p:nvPr/>
        </p:nvSpPr>
        <p:spPr>
          <a:xfrm>
            <a:off x="3886200" y="3733800"/>
            <a:ext cx="381000" cy="1524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267200" y="3733800"/>
            <a:ext cx="381000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648200" y="3733800"/>
            <a:ext cx="381000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029200" y="3733800"/>
            <a:ext cx="381000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886200" y="3886200"/>
            <a:ext cx="381000" cy="1524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267200" y="3886200"/>
            <a:ext cx="381000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648200" y="3886200"/>
            <a:ext cx="381000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029200" y="3886200"/>
            <a:ext cx="381000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65"/>
          <p:cNvGrpSpPr/>
          <p:nvPr/>
        </p:nvGrpSpPr>
        <p:grpSpPr>
          <a:xfrm>
            <a:off x="3886200" y="4191000"/>
            <a:ext cx="1524000" cy="152400"/>
            <a:chOff x="5638800" y="3962400"/>
            <a:chExt cx="2438400" cy="304800"/>
          </a:xfrm>
        </p:grpSpPr>
        <p:sp>
          <p:nvSpPr>
            <p:cNvPr id="61" name="Rectangle 60"/>
            <p:cNvSpPr/>
            <p:nvPr/>
          </p:nvSpPr>
          <p:spPr>
            <a:xfrm>
              <a:off x="5638800" y="3962400"/>
              <a:ext cx="609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64"/>
            <p:cNvGrpSpPr/>
            <p:nvPr/>
          </p:nvGrpSpPr>
          <p:grpSpPr>
            <a:xfrm>
              <a:off x="6248400" y="3962400"/>
              <a:ext cx="1828800" cy="304800"/>
              <a:chOff x="6248400" y="3962400"/>
              <a:chExt cx="1828800" cy="3048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248400" y="3962400"/>
                <a:ext cx="609600" cy="304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962400"/>
                <a:ext cx="609600" cy="304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467600" y="3962400"/>
                <a:ext cx="609600" cy="304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9" name="Straight Arrow Connector 68"/>
          <p:cNvCxnSpPr/>
          <p:nvPr/>
        </p:nvCxnSpPr>
        <p:spPr>
          <a:xfrm rot="5400000">
            <a:off x="4496197" y="2895203"/>
            <a:ext cx="304800" cy="794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4495800" y="5561806"/>
            <a:ext cx="304800" cy="1588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TextBox 70"/>
          <p:cNvSpPr txBox="1"/>
          <p:nvPr/>
        </p:nvSpPr>
        <p:spPr>
          <a:xfrm>
            <a:off x="4191000" y="4812268"/>
            <a:ext cx="91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28600" y="3449782"/>
            <a:ext cx="2514600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The input is grouped on keys </a:t>
            </a:r>
            <a:r>
              <a:rPr lang="en-US" dirty="0" smtClean="0"/>
              <a:t>and </a:t>
            </a:r>
            <a:r>
              <a:rPr lang="en-US" dirty="0"/>
              <a:t>fed into a REDUCE command one </a:t>
            </a:r>
            <a:r>
              <a:rPr lang="en-US" dirty="0" smtClean="0"/>
              <a:t>key group </a:t>
            </a:r>
            <a:r>
              <a:rPr lang="en-US" dirty="0"/>
              <a:t>at a time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590800" y="4049947"/>
            <a:ext cx="813955" cy="255353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Rounded Rectangle 92"/>
          <p:cNvSpPr/>
          <p:nvPr/>
        </p:nvSpPr>
        <p:spPr>
          <a:xfrm>
            <a:off x="3557155" y="3124200"/>
            <a:ext cx="2209800" cy="20574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 rot="5400000">
            <a:off x="4495006" y="4647406"/>
            <a:ext cx="304800" cy="1588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TextBox 107"/>
          <p:cNvSpPr txBox="1"/>
          <p:nvPr/>
        </p:nvSpPr>
        <p:spPr>
          <a:xfrm>
            <a:off x="6172200" y="1591270"/>
            <a:ext cx="2895600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REDUCE commands are used to process all Rows in the system matching a key.  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248400" y="4724401"/>
            <a:ext cx="2667000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The Reducer can output zero or more Rows per </a:t>
            </a:r>
            <a:r>
              <a:rPr lang="en-US" dirty="0" smtClean="0"/>
              <a:t>key group</a:t>
            </a:r>
            <a:endParaRPr lang="en-US" dirty="0"/>
          </a:p>
        </p:txBody>
      </p:sp>
      <p:cxnSp>
        <p:nvCxnSpPr>
          <p:cNvPr id="110" name="Straight Arrow Connector 109"/>
          <p:cNvCxnSpPr>
            <a:stCxn id="109" idx="2"/>
          </p:cNvCxnSpPr>
          <p:nvPr/>
        </p:nvCxnSpPr>
        <p:spPr>
          <a:xfrm rot="5400000">
            <a:off x="6729116" y="5167015"/>
            <a:ext cx="372069" cy="1333500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13933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REDUCE: Script Example (1)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932331"/>
            <a:ext cx="5715000" cy="107721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REDUCE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ON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CID</a:t>
            </a:r>
            <a:endParaRPr lang="en-US" sz="16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PRODUCE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CID,Queries,URLS,AvgTime,TotalTime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8080"/>
                </a:solidFill>
                <a:latin typeface="Courier New"/>
              </a:rPr>
              <a:t>MyReducer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200" y="1981200"/>
            <a:ext cx="3124200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Use a REDUCE command to group on CID and output aggregated quantities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4648200" y="2442865"/>
            <a:ext cx="1143000" cy="556736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" name="Picture 6" descr="Reduc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407" y="2514601"/>
            <a:ext cx="216539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6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REDUCE: Script Example (2)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932331"/>
            <a:ext cx="5715000" cy="132343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REDUCE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ON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CID</a:t>
            </a:r>
            <a:endParaRPr lang="en-US" sz="16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PRODUCE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CID,Queries,URLS,AvgTime,TotalTime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8080"/>
                </a:solidFill>
                <a:latin typeface="Courier New"/>
              </a:rPr>
              <a:t>MyReducer</a:t>
            </a:r>
            <a:endParaRPr lang="en-US" sz="1600" b="1" dirty="0" smtClean="0">
              <a:solidFill>
                <a:srgbClr val="00808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PRESORT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URL;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1" y="4696598"/>
            <a:ext cx="3124200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Use PRESORT to make sure that all Rows sharing CID are sorted by URL prior to entering the Reducer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4038612" y="4191006"/>
            <a:ext cx="1219189" cy="1105757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" name="Picture 6" descr="Reduc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407" y="2514601"/>
            <a:ext cx="216539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85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1507153"/>
            <a:ext cx="5638800" cy="489364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MyReducer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Reducer</a:t>
            </a:r>
            <a:endParaRPr lang="en-US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    public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override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Schema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Produces(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[] columns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                 ,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endParaRPr lang="en-US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			    ,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Schema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upstream)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{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         return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Schema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</a:rPr>
              <a:t>"A:int,B:double,C,D,E"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endParaRPr lang="en-US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    public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override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8080"/>
                </a:solidFill>
                <a:latin typeface="Courier New"/>
              </a:rPr>
              <a:t>IEnumerable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Row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&gt; Reduce(</a:t>
            </a:r>
            <a:r>
              <a:rPr lang="en-US" sz="1200" b="1" dirty="0" err="1" smtClean="0">
                <a:solidFill>
                  <a:srgbClr val="008080"/>
                </a:solidFill>
                <a:latin typeface="Courier New"/>
              </a:rPr>
              <a:t>RowSet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input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                         ,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Row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outputRow</a:t>
            </a:r>
            <a:endParaRPr lang="en-US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			  ,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 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{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count = 0;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    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</a:rPr>
              <a:t>foreach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Row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row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input.Rows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{</a:t>
            </a:r>
            <a:r>
              <a:rPr lang="en-US" sz="1200" b="1" dirty="0" smtClean="0">
                <a:solidFill>
                  <a:srgbClr val="008000"/>
                </a:solidFill>
                <a:latin typeface="Courier New"/>
              </a:rPr>
              <a:t>		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             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(++count == 1)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{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row.Copy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outputRow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}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outputRow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[4].Set(count);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        yield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outputRow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}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} 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REDUCE: Writing a Reducer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1524000"/>
            <a:ext cx="29718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Method signatures are almost identical to a Processor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5410200" y="1847166"/>
            <a:ext cx="685800" cy="134034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6172200" y="5629870"/>
            <a:ext cx="2743200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Commonly, “yield</a:t>
            </a:r>
            <a:r>
              <a:rPr lang="en-US" dirty="0"/>
              <a:t>” is used after processing all input Rows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3352800" y="5715002"/>
            <a:ext cx="2819400" cy="376533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6172200" y="3733800"/>
            <a:ext cx="2743200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Loop over the input data and perform whatever logic is necessary.  Here were just appending one column with the count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3962400" y="4472464"/>
            <a:ext cx="2209800" cy="480536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>
            <a:stCxn id="7" idx="1"/>
          </p:cNvCxnSpPr>
          <p:nvPr/>
        </p:nvCxnSpPr>
        <p:spPr>
          <a:xfrm flipH="1">
            <a:off x="4419600" y="1847166"/>
            <a:ext cx="1676400" cy="1353234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322258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is powered by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drives search and advertising</a:t>
            </a:r>
          </a:p>
          <a:p>
            <a:pPr lvl="1"/>
            <a:r>
              <a:rPr lang="en-US" dirty="0" smtClean="0"/>
              <a:t>Web pages</a:t>
            </a:r>
          </a:p>
          <a:p>
            <a:pPr lvl="2"/>
            <a:r>
              <a:rPr lang="en-US" dirty="0" smtClean="0"/>
              <a:t>Links, text, titles, etc</a:t>
            </a:r>
          </a:p>
          <a:p>
            <a:pPr lvl="1"/>
            <a:r>
              <a:rPr lang="en-US" dirty="0" smtClean="0"/>
              <a:t>Search logs</a:t>
            </a:r>
          </a:p>
          <a:p>
            <a:pPr lvl="2"/>
            <a:r>
              <a:rPr lang="en-US" dirty="0" smtClean="0"/>
              <a:t>What people searched for, what they clicked, etc</a:t>
            </a:r>
          </a:p>
          <a:p>
            <a:pPr lvl="1"/>
            <a:r>
              <a:rPr lang="en-US" dirty="0" smtClean="0"/>
              <a:t>IE logs</a:t>
            </a:r>
          </a:p>
          <a:p>
            <a:pPr lvl="2"/>
            <a:r>
              <a:rPr lang="en-US" dirty="0" smtClean="0"/>
              <a:t>What sites people visit, the browsing order, etc</a:t>
            </a:r>
          </a:p>
          <a:p>
            <a:pPr lvl="1"/>
            <a:r>
              <a:rPr lang="en-US" dirty="0" smtClean="0"/>
              <a:t>Advertising logs</a:t>
            </a:r>
          </a:p>
          <a:p>
            <a:pPr lvl="2"/>
            <a:r>
              <a:rPr lang="en-US" dirty="0" smtClean="0"/>
              <a:t>What ads do people click on, what was shown, etc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8AE9-C426-463A-BB57-FF3A589D2FF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69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COMBINE: 2 </a:t>
            </a:r>
            <a:r>
              <a:rPr lang="en-US" dirty="0" err="1" smtClean="0"/>
              <a:t>RowSets</a:t>
            </a:r>
            <a:r>
              <a:rPr lang="en-US" dirty="0" smtClean="0"/>
              <a:t> in, 1 out</a:t>
            </a:r>
            <a:endParaRPr lang="en-US" dirty="0"/>
          </a:p>
        </p:txBody>
      </p:sp>
      <p:pic>
        <p:nvPicPr>
          <p:cNvPr id="6" name="Picture 5" descr="Combin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667000"/>
            <a:ext cx="4875878" cy="335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0" y="1667470"/>
            <a:ext cx="3429000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Takes two </a:t>
            </a:r>
            <a:r>
              <a:rPr lang="en-US" dirty="0" err="1"/>
              <a:t>RowSets</a:t>
            </a:r>
            <a:r>
              <a:rPr lang="en-US" dirty="0"/>
              <a:t> and produces zero or more Rows based on grouping keys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4971871"/>
            <a:ext cx="2514600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SCOPE guarantees </a:t>
            </a:r>
            <a:r>
              <a:rPr lang="en-US" dirty="0"/>
              <a:t>that all Rows sharing a key will be processed in one call to the Combiner</a:t>
            </a:r>
          </a:p>
        </p:txBody>
      </p:sp>
    </p:spTree>
    <p:extLst>
      <p:ext uri="{BB962C8B-B14F-4D97-AF65-F5344CB8AC3E}">
        <p14:creationId xmlns:p14="http://schemas.microsoft.com/office/powerpoint/2010/main" xmlns="" val="4817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COMBINE: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209800"/>
            <a:ext cx="4038600" cy="3398520"/>
          </a:xfrm>
          <a:solidFill>
            <a:srgbClr val="FFFFFF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table1 = 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EXTRACT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A,B,C,D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"vol1/users/</a:t>
            </a:r>
            <a:r>
              <a:rPr lang="en-US" sz="1400" b="1" dirty="0" err="1" smtClean="0">
                <a:solidFill>
                  <a:srgbClr val="800000"/>
                </a:solidFill>
                <a:latin typeface="Courier New"/>
              </a:rPr>
              <a:t>brams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/</a:t>
            </a:r>
            <a:r>
              <a:rPr lang="en-US" sz="1400" b="1" dirty="0" err="1" smtClean="0">
                <a:solidFill>
                  <a:srgbClr val="800000"/>
                </a:solidFill>
                <a:latin typeface="Courier New"/>
              </a:rPr>
              <a:t>sample.in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</a:t>
            </a:r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8080"/>
                </a:solidFill>
                <a:latin typeface="Courier New"/>
              </a:rPr>
              <a:t>DefaultTextExtractor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table2 = 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EXTRACT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A,B,C,D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"vol1/users/</a:t>
            </a:r>
            <a:r>
              <a:rPr lang="en-US" sz="1400" b="1" dirty="0" err="1" smtClean="0">
                <a:solidFill>
                  <a:srgbClr val="800000"/>
                </a:solidFill>
                <a:latin typeface="Courier New"/>
              </a:rPr>
              <a:t>brams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/</a:t>
            </a:r>
            <a:r>
              <a:rPr lang="en-US" sz="1400" b="1" dirty="0" err="1" smtClean="0">
                <a:solidFill>
                  <a:srgbClr val="800000"/>
                </a:solidFill>
                <a:latin typeface="Courier New"/>
              </a:rPr>
              <a:t>sample.in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</a:t>
            </a:r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8080"/>
                </a:solidFill>
                <a:latin typeface="Courier New"/>
              </a:rPr>
              <a:t>DefaultTextExtractor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COMBINE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table1 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WITH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table2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table1.A == table2.A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MyCombiner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800" b="1" dirty="0" smtClean="0">
              <a:solidFill>
                <a:srgbClr val="000000"/>
              </a:solidFill>
              <a:latin typeface="Courier New"/>
            </a:endParaRPr>
          </a:p>
        </p:txBody>
      </p:sp>
      <p:cxnSp>
        <p:nvCxnSpPr>
          <p:cNvPr id="4" name="Straight Arrow Connector 3"/>
          <p:cNvCxnSpPr>
            <a:stCxn id="5" idx="1"/>
          </p:cNvCxnSpPr>
          <p:nvPr/>
        </p:nvCxnSpPr>
        <p:spPr>
          <a:xfrm rot="10800000">
            <a:off x="4419600" y="4800600"/>
            <a:ext cx="1600200" cy="1161366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6019800" y="5638800"/>
            <a:ext cx="2514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Group both inputs on the A columns</a:t>
            </a:r>
          </a:p>
        </p:txBody>
      </p:sp>
    </p:spTree>
    <p:extLst>
      <p:ext uri="{BB962C8B-B14F-4D97-AF65-F5344CB8AC3E}">
        <p14:creationId xmlns:p14="http://schemas.microsoft.com/office/powerpoint/2010/main" xmlns="" val="4582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COMBINE:  Writing a 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6858000" cy="5562600"/>
          </a:xfrm>
          <a:solidFill>
            <a:srgbClr val="FFFFFF"/>
          </a:solidFill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808080"/>
                </a:solidFill>
                <a:latin typeface="Courier New"/>
              </a:rPr>
              <a:t>#CS</a:t>
            </a:r>
            <a:endParaRPr lang="en-US" sz="4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4800" b="1" dirty="0" smtClean="0">
                <a:solidFill>
                  <a:srgbClr val="0000FF"/>
                </a:solidFill>
                <a:latin typeface="Courier New"/>
              </a:rPr>
              <a:t>public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err="1" smtClean="0">
                <a:solidFill>
                  <a:srgbClr val="000000"/>
                </a:solidFill>
                <a:latin typeface="Courier New"/>
              </a:rPr>
              <a:t>MyCombiner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4800" b="1" dirty="0" smtClean="0">
                <a:solidFill>
                  <a:srgbClr val="008080"/>
                </a:solidFill>
                <a:latin typeface="Courier New"/>
              </a:rPr>
              <a:t>Combiner</a:t>
            </a:r>
            <a:endParaRPr lang="en-US" sz="4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4800" b="1" dirty="0" smtClean="0">
                <a:solidFill>
                  <a:srgbClr val="0000FF"/>
                </a:solidFill>
                <a:latin typeface="Courier New"/>
              </a:rPr>
              <a:t>public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urier New"/>
              </a:rPr>
              <a:t>override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smtClean="0">
                <a:solidFill>
                  <a:srgbClr val="008080"/>
                </a:solidFill>
                <a:latin typeface="Courier New"/>
              </a:rPr>
              <a:t>Schema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Produces( </a:t>
            </a:r>
            <a:r>
              <a:rPr lang="en-US" sz="4800" b="1" dirty="0" smtClean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[] columns, </a:t>
            </a:r>
            <a:r>
              <a:rPr lang="en-US" sz="4800" b="1" dirty="0" smtClean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sz="4800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endParaRPr lang="en-US" sz="4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			     , </a:t>
            </a:r>
            <a:r>
              <a:rPr lang="en-US" sz="4800" b="1" dirty="0" smtClean="0">
                <a:solidFill>
                  <a:srgbClr val="008080"/>
                </a:solidFill>
                <a:latin typeface="Courier New"/>
              </a:rPr>
              <a:t>Schema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left, </a:t>
            </a:r>
            <a:r>
              <a:rPr lang="en-US" sz="4800" b="1" dirty="0" smtClean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err="1" smtClean="0">
                <a:solidFill>
                  <a:srgbClr val="000000"/>
                </a:solidFill>
                <a:latin typeface="Courier New"/>
              </a:rPr>
              <a:t>leftAlias</a:t>
            </a:r>
            <a:endParaRPr lang="en-US" sz="4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			     , </a:t>
            </a:r>
            <a:r>
              <a:rPr lang="en-US" sz="4800" b="1" dirty="0" smtClean="0">
                <a:solidFill>
                  <a:srgbClr val="008080"/>
                </a:solidFill>
                <a:latin typeface="Courier New"/>
              </a:rPr>
              <a:t>Schema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right, </a:t>
            </a:r>
            <a:r>
              <a:rPr lang="en-US" sz="4800" b="1" dirty="0" smtClean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err="1" smtClean="0">
                <a:solidFill>
                  <a:srgbClr val="000000"/>
                </a:solidFill>
                <a:latin typeface="Courier New"/>
              </a:rPr>
              <a:t>rightAlias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{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4800" b="1" dirty="0" smtClean="0">
                <a:solidFill>
                  <a:srgbClr val="0000FF"/>
                </a:solidFill>
                <a:latin typeface="Courier New"/>
              </a:rPr>
              <a:t> return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smtClean="0">
                <a:solidFill>
                  <a:srgbClr val="008080"/>
                </a:solidFill>
                <a:latin typeface="Courier New"/>
              </a:rPr>
              <a:t>Schema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(columns);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endParaRPr lang="en-US" sz="4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4800" b="1" dirty="0" err="1" smtClean="0">
                <a:solidFill>
                  <a:srgbClr val="008080"/>
                </a:solidFill>
                <a:latin typeface="Courier New"/>
              </a:rPr>
              <a:t>RowList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list = </a:t>
            </a:r>
            <a:r>
              <a:rPr lang="en-US" sz="4800" b="1" dirty="0" smtClean="0">
                <a:solidFill>
                  <a:srgbClr val="0000FF"/>
                </a:solidFill>
                <a:latin typeface="Courier New"/>
              </a:rPr>
              <a:t>new </a:t>
            </a:r>
            <a:r>
              <a:rPr lang="en-US" sz="4800" b="1" dirty="0" err="1" smtClean="0">
                <a:solidFill>
                  <a:srgbClr val="008080"/>
                </a:solidFill>
                <a:latin typeface="Courier New"/>
              </a:rPr>
              <a:t>RowList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(); 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// 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Make 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the </a:t>
            </a:r>
            <a:r>
              <a:rPr lang="en-US" sz="4800" b="1" dirty="0" err="1" smtClean="0">
                <a:solidFill>
                  <a:srgbClr val="000000"/>
                </a:solidFill>
                <a:latin typeface="Courier New"/>
              </a:rPr>
              <a:t>RowList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a member variable so its memory is reused by the many calls to Combine on this machine</a:t>
            </a:r>
            <a:endParaRPr lang="en-US" sz="4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sz="4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4800" b="1" dirty="0" smtClean="0">
                <a:solidFill>
                  <a:srgbClr val="0000FF"/>
                </a:solidFill>
                <a:latin typeface="Courier New"/>
              </a:rPr>
              <a:t>public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urier New"/>
              </a:rPr>
              <a:t>override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err="1" smtClean="0">
                <a:solidFill>
                  <a:srgbClr val="008080"/>
                </a:solidFill>
                <a:latin typeface="Courier New"/>
              </a:rPr>
              <a:t>IEnumerable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4800" b="1" dirty="0" smtClean="0">
                <a:solidFill>
                  <a:srgbClr val="008080"/>
                </a:solidFill>
                <a:latin typeface="Courier New"/>
              </a:rPr>
              <a:t>Row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&gt; Combine(</a:t>
            </a:r>
            <a:r>
              <a:rPr lang="en-US" sz="4800" b="1" dirty="0" err="1" smtClean="0">
                <a:solidFill>
                  <a:srgbClr val="008080"/>
                </a:solidFill>
                <a:latin typeface="Courier New"/>
              </a:rPr>
              <a:t>RowSet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left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				   , </a:t>
            </a:r>
            <a:r>
              <a:rPr lang="en-US" sz="4800" b="1" dirty="0" err="1" smtClean="0">
                <a:solidFill>
                  <a:srgbClr val="008080"/>
                </a:solidFill>
                <a:latin typeface="Courier New"/>
              </a:rPr>
              <a:t>RowSet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right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				   , </a:t>
            </a:r>
            <a:r>
              <a:rPr lang="en-US" sz="4800" b="1" dirty="0" smtClean="0">
                <a:solidFill>
                  <a:srgbClr val="008080"/>
                </a:solidFill>
                <a:latin typeface="Courier New"/>
              </a:rPr>
              <a:t>Row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output, </a:t>
            </a:r>
            <a:r>
              <a:rPr lang="en-US" sz="4800" b="1" dirty="0" smtClean="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sz="4800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{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       _</a:t>
            </a:r>
            <a:r>
              <a:rPr lang="en-US" sz="4800" b="1" dirty="0" err="1" smtClean="0">
                <a:solidFill>
                  <a:srgbClr val="000000"/>
                </a:solidFill>
                <a:latin typeface="Courier New"/>
              </a:rPr>
              <a:t>rowList.Load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(right);</a:t>
            </a:r>
            <a:endParaRPr lang="en-US" sz="4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    </a:t>
            </a:r>
            <a:r>
              <a:rPr lang="en-US" sz="4800" b="1" dirty="0" err="1" smtClean="0">
                <a:solidFill>
                  <a:srgbClr val="0000FF"/>
                </a:solidFill>
                <a:latin typeface="Courier New"/>
              </a:rPr>
              <a:t>foreach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4800" b="1" dirty="0" smtClean="0">
                <a:solidFill>
                  <a:srgbClr val="008080"/>
                </a:solidFill>
                <a:latin typeface="Courier New"/>
              </a:rPr>
              <a:t>Row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err="1" smtClean="0">
                <a:solidFill>
                  <a:srgbClr val="000000"/>
                </a:solidFill>
                <a:latin typeface="Courier New"/>
              </a:rPr>
              <a:t>leftRow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err="1" smtClean="0">
                <a:solidFill>
                  <a:srgbClr val="000000"/>
                </a:solidFill>
                <a:latin typeface="Courier New"/>
              </a:rPr>
              <a:t>left.Rows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) { </a:t>
            </a:r>
            <a:r>
              <a:rPr lang="en-US" sz="4800" b="1" dirty="0" err="1" smtClean="0">
                <a:solidFill>
                  <a:srgbClr val="000000"/>
                </a:solidFill>
                <a:latin typeface="Courier New"/>
              </a:rPr>
              <a:t>list.Add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4800" b="1" dirty="0" err="1" smtClean="0">
                <a:solidFill>
                  <a:srgbClr val="000000"/>
                </a:solidFill>
                <a:latin typeface="Courier New"/>
              </a:rPr>
              <a:t>leftRow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); }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	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    </a:t>
            </a:r>
            <a:r>
              <a:rPr lang="en-US" sz="4800" b="1" dirty="0" err="1" smtClean="0">
                <a:solidFill>
                  <a:srgbClr val="0000FF"/>
                </a:solidFill>
                <a:latin typeface="Courier New"/>
              </a:rPr>
              <a:t>foreach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4800" b="1" dirty="0" smtClean="0">
                <a:solidFill>
                  <a:srgbClr val="008080"/>
                </a:solidFill>
                <a:latin typeface="Courier New"/>
              </a:rPr>
              <a:t>Row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err="1" smtClean="0">
                <a:solidFill>
                  <a:srgbClr val="000000"/>
                </a:solidFill>
                <a:latin typeface="Courier New"/>
              </a:rPr>
              <a:t>rightRow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err="1" smtClean="0">
                <a:solidFill>
                  <a:srgbClr val="000000"/>
                </a:solidFill>
                <a:latin typeface="Courier New"/>
              </a:rPr>
              <a:t>right.Rows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    {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         </a:t>
            </a:r>
            <a:r>
              <a:rPr lang="en-US" sz="4800" b="1" dirty="0" err="1" smtClean="0">
                <a:solidFill>
                  <a:srgbClr val="000000"/>
                </a:solidFill>
                <a:latin typeface="Courier New"/>
              </a:rPr>
              <a:t>outputRow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[1].Set(</a:t>
            </a:r>
            <a:r>
              <a:rPr lang="en-US" sz="4800" b="1" dirty="0" err="1" smtClean="0">
                <a:solidFill>
                  <a:srgbClr val="000000"/>
                </a:solidFill>
                <a:latin typeface="Courier New"/>
              </a:rPr>
              <a:t>rightRow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[0].String);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         </a:t>
            </a:r>
            <a:r>
              <a:rPr lang="en-US" sz="4800" b="1" dirty="0" err="1" smtClean="0">
                <a:solidFill>
                  <a:srgbClr val="0000FF"/>
                </a:solidFill>
                <a:latin typeface="Courier New"/>
              </a:rPr>
              <a:t>foreach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4800" b="1" dirty="0" smtClean="0">
                <a:solidFill>
                  <a:srgbClr val="008080"/>
                </a:solidFill>
                <a:latin typeface="Courier New"/>
              </a:rPr>
              <a:t>Row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err="1" smtClean="0">
                <a:solidFill>
                  <a:srgbClr val="000000"/>
                </a:solidFill>
                <a:latin typeface="Courier New"/>
              </a:rPr>
              <a:t>leftRow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err="1" smtClean="0">
                <a:solidFill>
                  <a:srgbClr val="000000"/>
                </a:solidFill>
                <a:latin typeface="Courier New"/>
              </a:rPr>
              <a:t>list.Rows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           {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             output[0].Set(</a:t>
            </a:r>
            <a:r>
              <a:rPr lang="en-US" sz="4800" b="1" dirty="0" err="1" smtClean="0">
                <a:solidFill>
                  <a:srgbClr val="000000"/>
                </a:solidFill>
                <a:latin typeface="Courier New"/>
              </a:rPr>
              <a:t>leftRow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[0].String);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             </a:t>
            </a:r>
            <a:r>
              <a:rPr lang="en-US" sz="4800" b="1" dirty="0" smtClean="0">
                <a:solidFill>
                  <a:srgbClr val="0000FF"/>
                </a:solidFill>
                <a:latin typeface="Courier New"/>
              </a:rPr>
              <a:t>yield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 output;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         }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     }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	 }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808080"/>
                </a:solidFill>
                <a:latin typeface="Courier New"/>
              </a:rPr>
              <a:t>#ENDCS</a:t>
            </a:r>
            <a:endParaRPr lang="en-US" sz="4800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3778124"/>
            <a:ext cx="1828800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Note : Since we’re streaming Rows, you can only read a stream through once.</a:t>
            </a:r>
          </a:p>
        </p:txBody>
      </p:sp>
    </p:spTree>
    <p:extLst>
      <p:ext uri="{BB962C8B-B14F-4D97-AF65-F5344CB8AC3E}">
        <p14:creationId xmlns:p14="http://schemas.microsoft.com/office/powerpoint/2010/main" xmlns="" val="4112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SCOPE: 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36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dirty="0" smtClean="0"/>
              <a:t>Like SQL Views, can filter or transform the underlying data</a:t>
            </a:r>
          </a:p>
          <a:p>
            <a:r>
              <a:rPr lang="en-US" dirty="0" smtClean="0"/>
              <a:t>Unlike SQL, can have parameters</a:t>
            </a:r>
          </a:p>
          <a:p>
            <a:pPr lvl="1"/>
            <a:r>
              <a:rPr lang="en-US" dirty="0" smtClean="0"/>
              <a:t>Type checked to avoid code injection</a:t>
            </a:r>
          </a:p>
          <a:p>
            <a:r>
              <a:rPr lang="en-US" dirty="0" smtClean="0"/>
              <a:t>Can </a:t>
            </a:r>
            <a:r>
              <a:rPr lang="en-US" dirty="0"/>
              <a:t>provide access to data you do not have direct access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Most likely way your data is accessed</a:t>
            </a:r>
          </a:p>
          <a:p>
            <a:r>
              <a:rPr lang="en-US" dirty="0" smtClean="0"/>
              <a:t>View Level Security handled by VCWS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54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Views: Writing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514600"/>
            <a:ext cx="3886200" cy="22860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EXTRACT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A,B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@@input@@ 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USING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8080"/>
                </a:solidFill>
                <a:latin typeface="Courier New"/>
              </a:rPr>
              <a:t>MyExtractor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 </a:t>
            </a:r>
          </a:p>
          <a:p>
            <a:pPr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EXPORT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reduce =  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REDUCE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extract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			 USING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8080"/>
                </a:solidFill>
                <a:latin typeface="Courier New"/>
              </a:rPr>
              <a:t>MyReducer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			 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ON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A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			 PRODUCE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A,B,C; </a:t>
            </a:r>
            <a:endParaRPr lang="en-US" sz="1400" b="1" dirty="0"/>
          </a:p>
        </p:txBody>
      </p:sp>
      <p:cxnSp>
        <p:nvCxnSpPr>
          <p:cNvPr id="4" name="Straight Arrow Connector 3"/>
          <p:cNvCxnSpPr>
            <a:stCxn id="5" idx="0"/>
          </p:cNvCxnSpPr>
          <p:nvPr/>
        </p:nvCxnSpPr>
        <p:spPr>
          <a:xfrm flipV="1">
            <a:off x="2286001" y="3886200"/>
            <a:ext cx="609599" cy="1210270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5096470"/>
            <a:ext cx="2590801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Output variables must be named and must have an EXPORT attribute</a:t>
            </a: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4038600" y="2075766"/>
            <a:ext cx="1676400" cy="819834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5715000" y="1752600"/>
            <a:ext cx="2514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Parameters can be passed into the view</a:t>
            </a:r>
          </a:p>
        </p:txBody>
      </p:sp>
    </p:spTree>
    <p:extLst>
      <p:ext uri="{BB962C8B-B14F-4D97-AF65-F5344CB8AC3E}">
        <p14:creationId xmlns:p14="http://schemas.microsoft.com/office/powerpoint/2010/main" xmlns="" val="157884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Views: Using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429000"/>
            <a:ext cx="4038600" cy="16764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IMPORT 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400" b="1" dirty="0" err="1" smtClean="0">
                <a:solidFill>
                  <a:srgbClr val="800000"/>
                </a:solidFill>
                <a:latin typeface="Courier New"/>
              </a:rPr>
              <a:t>MyView.script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TheView</a:t>
            </a:r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    PARAMS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input=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400" b="1" dirty="0" err="1" smtClean="0">
                <a:solidFill>
                  <a:srgbClr val="800000"/>
                </a:solidFill>
                <a:latin typeface="Courier New"/>
              </a:rPr>
              <a:t>sample.in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 </a:t>
            </a:r>
          </a:p>
          <a:p>
            <a:pPr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SELECT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C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TheView.reduce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4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29400" y="1828800"/>
            <a:ext cx="1600200" cy="1447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EXTRACT A,B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FROM @@input@@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USING 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MyExtractor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EXPORT reduce =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REDUCE extract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USING 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MyReducer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ON 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PRODUCE A,B,C; 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05600" y="3810000"/>
            <a:ext cx="1600200" cy="1447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</a:rPr>
              <a:t>EXTRACT A,B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</a:rPr>
              <a:t>FROM </a:t>
            </a:r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"</a:t>
            </a:r>
            <a:r>
              <a:rPr 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sample.in</a:t>
            </a:r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"</a:t>
            </a: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</a:rPr>
              <a:t>USING 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</a:rPr>
              <a:t>MyExtractor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</a:rPr>
              <a:t>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</a:rPr>
              <a:t>EXPORT reduce =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</a:rPr>
              <a:t>  REDUCE extract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</a:rPr>
              <a:t>  USING 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</a:rPr>
              <a:t>MyReducer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</a:rPr>
              <a:t>  ON 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/>
              </a:rPr>
              <a:t>  PRODUCE A,B,C; 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315200" y="3429000"/>
            <a:ext cx="304800" cy="381000"/>
          </a:xfrm>
          <a:prstGeom prst="down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1" name="Straight Arrow Connector 10"/>
          <p:cNvCxnSpPr>
            <a:stCxn id="12" idx="2"/>
          </p:cNvCxnSpPr>
          <p:nvPr/>
        </p:nvCxnSpPr>
        <p:spPr>
          <a:xfrm flipH="1">
            <a:off x="1752599" y="3048000"/>
            <a:ext cx="1" cy="381000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457199" y="2124670"/>
            <a:ext cx="2590801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Specify which “view” to use.  Note, this is probably a VC path.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7600" y="5477470"/>
            <a:ext cx="28956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Specify which “view” to </a:t>
            </a:r>
            <a:r>
              <a:rPr lang="en-US" dirty="0" smtClean="0"/>
              <a:t>use.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2362202" y="4867872"/>
            <a:ext cx="1295398" cy="794264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/>
          <p:cNvSpPr/>
          <p:nvPr/>
        </p:nvSpPr>
        <p:spPr>
          <a:xfrm>
            <a:off x="7041573" y="2123209"/>
            <a:ext cx="8382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Oval 27"/>
          <p:cNvSpPr/>
          <p:nvPr/>
        </p:nvSpPr>
        <p:spPr>
          <a:xfrm>
            <a:off x="7051964" y="3906982"/>
            <a:ext cx="949036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xmlns="" val="15590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SCOPE:  References and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66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USING and REFERENCE: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47800" y="3352800"/>
            <a:ext cx="4419600" cy="14478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REFERENCE 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"MyLibrary.dll"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  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REFERENCE 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400" b="1" dirty="0" err="1" smtClean="0">
                <a:solidFill>
                  <a:srgbClr val="800000"/>
                </a:solidFill>
                <a:latin typeface="Courier New"/>
              </a:rPr>
              <a:t>System.Web.dll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 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REFERENCE 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"MyLibrary2.dll" 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USING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A.B.C;</a:t>
            </a:r>
          </a:p>
          <a:p>
            <a:pPr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USING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System.Xml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  <p:cxnSp>
        <p:nvCxnSpPr>
          <p:cNvPr id="6" name="Straight Arrow Connector 5"/>
          <p:cNvCxnSpPr>
            <a:stCxn id="7" idx="2"/>
          </p:cNvCxnSpPr>
          <p:nvPr/>
        </p:nvCxnSpPr>
        <p:spPr>
          <a:xfrm>
            <a:off x="2857500" y="2618601"/>
            <a:ext cx="190500" cy="734199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609599" y="1972270"/>
            <a:ext cx="4495801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REFERENCE </a:t>
            </a:r>
            <a:r>
              <a:rPr lang="en-US" dirty="0" smtClean="0"/>
              <a:t>loads (.NET) assemblies</a:t>
            </a:r>
            <a:r>
              <a:rPr lang="en-US" dirty="0"/>
              <a:t>.  You can also refer to system assemblies as well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5228272"/>
            <a:ext cx="4800600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USING </a:t>
            </a:r>
            <a:r>
              <a:rPr lang="en-US" dirty="0" smtClean="0"/>
              <a:t>statement behaves </a:t>
            </a:r>
            <a:r>
              <a:rPr lang="en-US" dirty="0"/>
              <a:t>like the C# “using” and simplifies SELECT, WHERE, and HAVING statements.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disambiguates </a:t>
            </a:r>
            <a:r>
              <a:rPr lang="en-US" dirty="0"/>
              <a:t>object references in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USING clause of </a:t>
            </a:r>
            <a:r>
              <a:rPr lang="en-US" dirty="0"/>
              <a:t>EXTRACT, PROCESS, REDUCE, </a:t>
            </a:r>
            <a:r>
              <a:rPr lang="en-US" dirty="0" smtClean="0"/>
              <a:t>etc.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0"/>
          </p:cNvCxnSpPr>
          <p:nvPr/>
        </p:nvCxnSpPr>
        <p:spPr>
          <a:xfrm flipH="1" flipV="1">
            <a:off x="3505200" y="4724400"/>
            <a:ext cx="1257300" cy="503872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27" idx="1"/>
          </p:cNvCxnSpPr>
          <p:nvPr/>
        </p:nvCxnSpPr>
        <p:spPr>
          <a:xfrm rot="10800000" flipV="1">
            <a:off x="5105401" y="3286036"/>
            <a:ext cx="1295399" cy="676364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6400799" y="2685871"/>
            <a:ext cx="2667001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REFERENCE  and USING can be in the same statement or different statements.</a:t>
            </a:r>
          </a:p>
        </p:txBody>
      </p:sp>
    </p:spTree>
    <p:extLst>
      <p:ext uri="{BB962C8B-B14F-4D97-AF65-F5344CB8AC3E}">
        <p14:creationId xmlns:p14="http://schemas.microsoft.com/office/powerpoint/2010/main" xmlns="" val="21418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RESOURCE: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47800" y="2514604"/>
            <a:ext cx="5181600" cy="1904996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RESOURCE 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"urls.txt"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  </a:t>
            </a:r>
          </a:p>
          <a:p>
            <a:pPr>
              <a:buNone/>
            </a:pPr>
            <a:endParaRPr lang="en-US" sz="1400" b="1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REFERENCE 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"MyLibrary.dll"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  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REFERENCE 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400" b="1" dirty="0" err="1" smtClean="0">
                <a:solidFill>
                  <a:srgbClr val="800000"/>
                </a:solidFill>
                <a:latin typeface="Courier New"/>
              </a:rPr>
              <a:t>System.Web.dll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 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REFERENCE 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</a:rPr>
              <a:t>"MyLibrary2.dll" 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USING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A.B.C;</a:t>
            </a:r>
          </a:p>
          <a:p>
            <a:pPr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USING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System.Xml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3733802" y="1999566"/>
            <a:ext cx="990594" cy="667437"/>
          </a:xfrm>
          <a:prstGeom prst="straightConnector1">
            <a:avLst/>
          </a:prstGeom>
          <a:noFill/>
          <a:ln>
            <a:solidFill>
              <a:schemeClr val="accent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4724396" y="1676400"/>
            <a:ext cx="3124201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RESOURCE allows you to provide metadata to your script</a:t>
            </a:r>
          </a:p>
        </p:txBody>
      </p:sp>
    </p:spTree>
    <p:extLst>
      <p:ext uri="{BB962C8B-B14F-4D97-AF65-F5344CB8AC3E}">
        <p14:creationId xmlns:p14="http://schemas.microsoft.com/office/powerpoint/2010/main" xmlns="" val="30528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oot Camp T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E5C687CB3F54990D74A4F7F615C03" ma:contentTypeVersion="0" ma:contentTypeDescription="Create a new document." ma:contentTypeScope="" ma:versionID="f4382a8608035701750714e07ccb63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231B7C-07E9-4CD3-9794-942369272C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4B78BE-F772-49ED-BC34-D894A6B2AE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29272D-E6C6-4B38-8A21-54E547A79A6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4661</Words>
  <Application>Microsoft Office PowerPoint</Application>
  <PresentationFormat>On-screen Show (4:3)</PresentationFormat>
  <Paragraphs>1374</Paragraphs>
  <Slides>116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17" baseType="lpstr">
      <vt:lpstr>Office Theme</vt:lpstr>
      <vt:lpstr>Cosmos and SCOPE Data! I need more data!</vt:lpstr>
      <vt:lpstr>Search in a nutshell</vt:lpstr>
      <vt:lpstr>Search in a nutshell</vt:lpstr>
      <vt:lpstr>Search in a nutshell</vt:lpstr>
      <vt:lpstr>Search in a nutshell</vt:lpstr>
      <vt:lpstr>Things get tough quickly</vt:lpstr>
      <vt:lpstr>Things get tough quickly</vt:lpstr>
      <vt:lpstr>Things get tough quickly</vt:lpstr>
      <vt:lpstr>Search is powered by data</vt:lpstr>
      <vt:lpstr>How much data are we collecting?</vt:lpstr>
      <vt:lpstr>More data = better data</vt:lpstr>
      <vt:lpstr>Talk outline</vt:lpstr>
      <vt:lpstr>Cosmos</vt:lpstr>
      <vt:lpstr>Cosmos “Fault-tolerant distributed storage and computational platform”</vt:lpstr>
      <vt:lpstr>Cosmos – Service Integration</vt:lpstr>
      <vt:lpstr>Architecture</vt:lpstr>
      <vt:lpstr>Distributed Storage 101</vt:lpstr>
      <vt:lpstr>Streams and Extents</vt:lpstr>
      <vt:lpstr>Storage: How a stream is divided</vt:lpstr>
      <vt:lpstr>Storage: How a stream is divided</vt:lpstr>
      <vt:lpstr>Storage: How a stream is divided</vt:lpstr>
      <vt:lpstr>Storage: How a stream is divided</vt:lpstr>
      <vt:lpstr>Storage: How a stream is divided</vt:lpstr>
      <vt:lpstr>Storage: Fault tolerance</vt:lpstr>
      <vt:lpstr>Cosmos Storage Manager</vt:lpstr>
      <vt:lpstr>CSM</vt:lpstr>
      <vt:lpstr>Distributed Computations 101</vt:lpstr>
      <vt:lpstr>Quick Map/Reduce Lesson</vt:lpstr>
      <vt:lpstr>Naïve Approach: Try running existing scripts in parallel</vt:lpstr>
      <vt:lpstr>Naïve Approach: A merge operation is required!</vt:lpstr>
      <vt:lpstr>Naïve Approach: Merges are not parallel</vt:lpstr>
      <vt:lpstr>A Scalable Approach:</vt:lpstr>
      <vt:lpstr>Map/Reduce: Think of this like bucket and count</vt:lpstr>
      <vt:lpstr>Map/Reduce: Runs everything in parallel</vt:lpstr>
      <vt:lpstr>Map/Reduce: Maps the NGrams to unique buckets</vt:lpstr>
      <vt:lpstr>Map/Reduce: Runs everything in parallel</vt:lpstr>
      <vt:lpstr>Map/Reduce: Map=Bucket and Reduce=Count</vt:lpstr>
      <vt:lpstr>SCOPE leverages MAP – REDUCE</vt:lpstr>
      <vt:lpstr>Executing a SCOPE script in Cosmos </vt:lpstr>
      <vt:lpstr>Virtual Clusters 101</vt:lpstr>
      <vt:lpstr>Virtual Clusters – Virtual Paths</vt:lpstr>
      <vt:lpstr>Virtual Clusters – Virtual Paths</vt:lpstr>
      <vt:lpstr>Virtual Clusters – Job Queues</vt:lpstr>
      <vt:lpstr>Virtual Clusters - Job Queues</vt:lpstr>
      <vt:lpstr>Tools for Developing Applications</vt:lpstr>
      <vt:lpstr>Integrating Cosmos with External Apps</vt:lpstr>
      <vt:lpstr>Stream APIs (VcClient.dll)</vt:lpstr>
      <vt:lpstr>SCOPE</vt:lpstr>
      <vt:lpstr>Microsoft’s SCOPE</vt:lpstr>
      <vt:lpstr>SCOPE:  Simple example (1)</vt:lpstr>
      <vt:lpstr>SCOPE:  Simple example (2)</vt:lpstr>
      <vt:lpstr>SCOPE:  Simple example (3)</vt:lpstr>
      <vt:lpstr>SCOPE:  Simple example (4)</vt:lpstr>
      <vt:lpstr>Scaling</vt:lpstr>
      <vt:lpstr>Scope Environment</vt:lpstr>
      <vt:lpstr>Demo (Compiling – F3)</vt:lpstr>
      <vt:lpstr>Demo (Submitting – F4)</vt:lpstr>
      <vt:lpstr>Demo (Running – F5)</vt:lpstr>
      <vt:lpstr>Demo (Browsing – F7)</vt:lpstr>
      <vt:lpstr>SCOPE:  Command Summary</vt:lpstr>
      <vt:lpstr>SCOPE Command Chaining</vt:lpstr>
      <vt:lpstr>SCOPE:  I/O</vt:lpstr>
      <vt:lpstr>I/O:</vt:lpstr>
      <vt:lpstr>I/O: Script Example (1)</vt:lpstr>
      <vt:lpstr>I/O: Script Example (2)</vt:lpstr>
      <vt:lpstr>I/O: Writing an Extractor</vt:lpstr>
      <vt:lpstr>Why “yield” is powerful (1)</vt:lpstr>
      <vt:lpstr>Why “yield” is powerful (2)</vt:lpstr>
      <vt:lpstr>Why “yield” is powerful (3)</vt:lpstr>
      <vt:lpstr>SCOPE:  Analyzing with SELECT</vt:lpstr>
      <vt:lpstr>SELECT:</vt:lpstr>
      <vt:lpstr>SELECT: I/O</vt:lpstr>
      <vt:lpstr>SELECT: Transforming data</vt:lpstr>
      <vt:lpstr>SELECT:  User functions in #CS Blocks</vt:lpstr>
      <vt:lpstr>SELECT: Filtering</vt:lpstr>
      <vt:lpstr>SELECT: Aggregating</vt:lpstr>
      <vt:lpstr>SELECT:  Joins (1)</vt:lpstr>
      <vt:lpstr>SELECT:  Joins (2)</vt:lpstr>
      <vt:lpstr>SELECT: Ordering output</vt:lpstr>
      <vt:lpstr>SCOPE:  Custom Processing</vt:lpstr>
      <vt:lpstr>PROCESS: 1 RowSet in, 1out</vt:lpstr>
      <vt:lpstr>PROCESS: Script Example (1)</vt:lpstr>
      <vt:lpstr>PROCESS: Script Example (2)</vt:lpstr>
      <vt:lpstr>PROCESS: Script Example (3)</vt:lpstr>
      <vt:lpstr>PROCESS: Writing a Processor</vt:lpstr>
      <vt:lpstr>REDUCE: 1RowSet in, 1 out</vt:lpstr>
      <vt:lpstr>REDUCE: Script Example (1)</vt:lpstr>
      <vt:lpstr>REDUCE: Script Example (2)</vt:lpstr>
      <vt:lpstr>REDUCE: Writing a Reducer</vt:lpstr>
      <vt:lpstr>COMBINE: 2 RowSets in, 1 out</vt:lpstr>
      <vt:lpstr>COMBINE:  Example</vt:lpstr>
      <vt:lpstr>COMBINE:  Writing a Combiner</vt:lpstr>
      <vt:lpstr>SCOPE:  Views</vt:lpstr>
      <vt:lpstr>Views</vt:lpstr>
      <vt:lpstr>Views: Writing a view</vt:lpstr>
      <vt:lpstr>Views: Using a view</vt:lpstr>
      <vt:lpstr>SCOPE:  References and Resources</vt:lpstr>
      <vt:lpstr>USING and REFERENCE:</vt:lpstr>
      <vt:lpstr>RESOURCE:</vt:lpstr>
      <vt:lpstr>More information</vt:lpstr>
      <vt:lpstr>Workshop</vt:lpstr>
      <vt:lpstr>Workshop 101</vt:lpstr>
      <vt:lpstr>Hello World:  Extract</vt:lpstr>
      <vt:lpstr>Hello World:  SELECT</vt:lpstr>
      <vt:lpstr>Hello World:  SELECT (2)</vt:lpstr>
      <vt:lpstr>Hello World:  SELECT (3)</vt:lpstr>
      <vt:lpstr>SCOPE Objects: Extractor </vt:lpstr>
      <vt:lpstr>The “Produces” Method</vt:lpstr>
      <vt:lpstr>The “Extract” Method</vt:lpstr>
      <vt:lpstr>Parameters in SCOPE Objects</vt:lpstr>
      <vt:lpstr>Aggregates – SUM, MIN, MAX, AVG, Count</vt:lpstr>
      <vt:lpstr>Aggregates – SUM, MIN, MAX, AVG, Count</vt:lpstr>
      <vt:lpstr>REDUCE and Reducer</vt:lpstr>
      <vt:lpstr>The “Produces” Method</vt:lpstr>
      <vt:lpstr>The “Reduce” Method</vt:lpstr>
      <vt:lpstr>Conclusion: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Search Test Bootcamp: What it takes to survive</dc:title>
  <dc:creator>hyoung</dc:creator>
  <cp:lastModifiedBy>Grace Zhang</cp:lastModifiedBy>
  <cp:revision>905</cp:revision>
  <dcterms:created xsi:type="dcterms:W3CDTF">2008-05-14T20:10:28Z</dcterms:created>
  <dcterms:modified xsi:type="dcterms:W3CDTF">2010-07-01T21:47:10Z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0x010100460E5C687CB3F54990D74A4F7F615C03</vt:lpwstr>
  </property>
</Properties>
</file>