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notesMasterIdLst>
    <p:notesMasterId r:id="rId22"/>
  </p:notesMasterIdLst>
  <p:handoutMasterIdLst>
    <p:handoutMasterId r:id="rId23"/>
  </p:handoutMasterIdLst>
  <p:sldIdLst>
    <p:sldId id="339" r:id="rId2"/>
    <p:sldId id="341" r:id="rId3"/>
    <p:sldId id="406" r:id="rId4"/>
    <p:sldId id="414" r:id="rId5"/>
    <p:sldId id="405" r:id="rId6"/>
    <p:sldId id="407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3" r:id="rId15"/>
    <p:sldId id="425" r:id="rId16"/>
    <p:sldId id="426" r:id="rId17"/>
    <p:sldId id="427" r:id="rId18"/>
    <p:sldId id="428" r:id="rId19"/>
    <p:sldId id="430" r:id="rId20"/>
    <p:sldId id="431" r:id="rId21"/>
  </p:sldIdLst>
  <p:sldSz cx="9144000" cy="6858000" type="screen4x3"/>
  <p:notesSz cx="6934200" cy="9283700"/>
  <p:custDataLst>
    <p:tags r:id="rId24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1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1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1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1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12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12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12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12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1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04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6524" autoAdjust="0"/>
  </p:normalViewPr>
  <p:slideViewPr>
    <p:cSldViewPr>
      <p:cViewPr varScale="1">
        <p:scale>
          <a:sx n="103" d="100"/>
          <a:sy n="103" d="100"/>
        </p:scale>
        <p:origin x="-366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6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33104-B37F-1C4D-A10C-7490EE30C457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0513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818563"/>
            <a:ext cx="300513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EC892-7E00-C649-8A14-E4B4EE258E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965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7975"/>
            <a:ext cx="1588" cy="15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9588" y="4381500"/>
            <a:ext cx="5921375" cy="412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71920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12" charset="0"/>
      <a:defRPr sz="1200" kern="1200">
        <a:solidFill>
          <a:srgbClr val="000000"/>
        </a:solidFill>
        <a:latin typeface="Times New Roman" pitchFamily="112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12" charset="0"/>
      <a:defRPr sz="1200" kern="1200">
        <a:solidFill>
          <a:srgbClr val="000000"/>
        </a:solidFill>
        <a:latin typeface="Times New Roman" pitchFamily="112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12" charset="0"/>
      <a:defRPr sz="1200" kern="1200">
        <a:solidFill>
          <a:srgbClr val="000000"/>
        </a:solidFill>
        <a:latin typeface="Times New Roman" pitchFamily="112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12" charset="0"/>
      <a:defRPr sz="1200" kern="1200">
        <a:solidFill>
          <a:srgbClr val="000000"/>
        </a:solidFill>
        <a:latin typeface="Times New Roman" pitchFamily="112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12" charset="0"/>
      <a:defRPr sz="1200" kern="1200">
        <a:solidFill>
          <a:srgbClr val="000000"/>
        </a:solidFill>
        <a:latin typeface="Times New Roman" pitchFamily="11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r>
              <a:rPr lang="en-US" smtClean="0"/>
              <a:t>10/16/2011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10/16/2011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10/16/2011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r>
              <a:rPr lang="en-US" smtClean="0"/>
              <a:t>10/16/2011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r>
              <a:rPr lang="en-US" smtClean="0"/>
              <a:t>10/16/2011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10/16/2011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10/16/2011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r>
              <a:rPr lang="en-US" smtClean="0"/>
              <a:t>10/16/2011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10/16/2011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r>
              <a:rPr lang="en-US" smtClean="0"/>
              <a:t>10/16/2011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r>
              <a:rPr lang="en-US" smtClean="0"/>
              <a:t>10/16/2011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r>
              <a:rPr lang="en-US" smtClean="0"/>
              <a:t>10/16/2011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36912"/>
            <a:ext cx="8534400" cy="1066800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Survey on Cross-domain Recommendation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7044" cy="1143000"/>
          </a:xfrm>
        </p:spPr>
        <p:txBody>
          <a:bodyPr>
            <a:normAutofit/>
          </a:bodyPr>
          <a:lstStyle/>
          <a:p>
            <a:pPr marL="555625" indent="-533400" eaLnBrk="0" hangingPunct="0">
              <a:spcAft>
                <a:spcPct val="0"/>
              </a:spcAft>
            </a:pPr>
            <a:r>
              <a:rPr lang="en-US" altLang="zh-CN" sz="3200" dirty="0">
                <a:latin typeface="Geneva" pitchFamily="-108" charset="0"/>
              </a:rPr>
              <a:t>Cross-Domain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87208" cy="4873752"/>
          </a:xfrm>
        </p:spPr>
        <p:txBody>
          <a:bodyPr/>
          <a:lstStyle/>
          <a:p>
            <a:r>
              <a:rPr lang="en-US" altLang="zh-CN" dirty="0"/>
              <a:t>Information are from two different </a:t>
            </a:r>
            <a:r>
              <a:rPr lang="en-US" altLang="zh-CN" dirty="0" smtClean="0"/>
              <a:t>domains</a:t>
            </a:r>
          </a:p>
          <a:p>
            <a:pPr lvl="1"/>
            <a:r>
              <a:rPr lang="en-US" altLang="zh-CN" dirty="0"/>
              <a:t>l</a:t>
            </a:r>
            <a:r>
              <a:rPr lang="en-US" altLang="zh-CN" dirty="0" smtClean="0"/>
              <a:t>imits </a:t>
            </a:r>
            <a:r>
              <a:rPr lang="en-US" altLang="zh-CN" dirty="0"/>
              <a:t>the content-based approach</a:t>
            </a:r>
          </a:p>
          <a:p>
            <a:endParaRPr lang="en-US" altLang="zh-CN" i="1" dirty="0" smtClean="0"/>
          </a:p>
          <a:p>
            <a:r>
              <a:rPr lang="en-US" altLang="zh-CN" dirty="0"/>
              <a:t>Cold-start problem </a:t>
            </a:r>
            <a:r>
              <a:rPr lang="en-US" altLang="zh-CN" dirty="0" smtClean="0"/>
              <a:t>and rating </a:t>
            </a:r>
            <a:r>
              <a:rPr lang="en-US" altLang="zh-CN" dirty="0" err="1"/>
              <a:t>sparsity</a:t>
            </a:r>
            <a:r>
              <a:rPr lang="en-US" altLang="zh-CN" dirty="0"/>
              <a:t> </a:t>
            </a:r>
            <a:r>
              <a:rPr lang="en-US" altLang="zh-CN" dirty="0" smtClean="0"/>
              <a:t>problem are main concerns using CF approach</a:t>
            </a:r>
            <a:endParaRPr lang="en-US" altLang="zh-CN" i="1" dirty="0"/>
          </a:p>
          <a:p>
            <a:endParaRPr lang="en-US" altLang="zh-CN" i="1" dirty="0"/>
          </a:p>
          <a:p>
            <a:r>
              <a:rPr lang="en-US" altLang="zh-CN" i="1" dirty="0" smtClean="0"/>
              <a:t>A </a:t>
            </a:r>
            <a:r>
              <a:rPr lang="en-US" altLang="zh-CN" i="1" dirty="0"/>
              <a:t>Generic Semantic-based Framework for </a:t>
            </a:r>
            <a:r>
              <a:rPr lang="en-US" altLang="zh-CN" i="1" dirty="0" smtClean="0"/>
              <a:t>Cross-domain Recommendation (HetRec’11)</a:t>
            </a:r>
          </a:p>
          <a:p>
            <a:pPr lvl="1"/>
            <a:r>
              <a:rPr lang="en-US" altLang="zh-CN" dirty="0" smtClean="0"/>
              <a:t>Recommend music from architectures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331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7044" cy="1143000"/>
          </a:xfrm>
        </p:spPr>
        <p:txBody>
          <a:bodyPr>
            <a:normAutofit/>
          </a:bodyPr>
          <a:lstStyle/>
          <a:p>
            <a:pPr marL="555625" indent="-533400" eaLnBrk="0" hangingPunct="0">
              <a:spcAft>
                <a:spcPct val="0"/>
              </a:spcAft>
            </a:pPr>
            <a:r>
              <a:rPr lang="en-US" altLang="zh-CN" sz="3200" dirty="0" smtClean="0">
                <a:latin typeface="Geneva" pitchFamily="-108" charset="0"/>
              </a:rPr>
              <a:t>Using ontology</a:t>
            </a:r>
            <a:endParaRPr lang="en-US" altLang="zh-CN" sz="3200" dirty="0">
              <a:latin typeface="Geneva" pitchFamily="-10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87208" cy="4873752"/>
          </a:xfrm>
        </p:spPr>
        <p:txBody>
          <a:bodyPr/>
          <a:lstStyle/>
          <a:p>
            <a:r>
              <a:rPr lang="en-US" altLang="zh-CN" dirty="0" smtClean="0"/>
              <a:t>Knowledgebase</a:t>
            </a:r>
          </a:p>
          <a:p>
            <a:pPr lvl="1"/>
            <a:r>
              <a:rPr lang="en-US" altLang="zh-CN" i="1" dirty="0" smtClean="0"/>
              <a:t>Linked Data</a:t>
            </a:r>
          </a:p>
          <a:p>
            <a:endParaRPr lang="en-US" altLang="zh-CN" dirty="0"/>
          </a:p>
          <a:p>
            <a:r>
              <a:rPr lang="en-US" altLang="zh-CN" dirty="0" smtClean="0"/>
              <a:t>RDF data</a:t>
            </a:r>
          </a:p>
          <a:p>
            <a:pPr lvl="1"/>
            <a:r>
              <a:rPr lang="en-US" altLang="zh-CN" dirty="0" smtClean="0"/>
              <a:t>&lt;Subject, Predicate, </a:t>
            </a:r>
          </a:p>
          <a:p>
            <a:pPr marL="365760" lvl="1" indent="0">
              <a:buNone/>
            </a:pPr>
            <a:r>
              <a:rPr lang="en-US" altLang="zh-CN" dirty="0"/>
              <a:t>	O</a:t>
            </a:r>
            <a:r>
              <a:rPr lang="en-US" altLang="zh-CN" dirty="0" smtClean="0"/>
              <a:t>bject&gt; triples</a:t>
            </a:r>
            <a:endParaRPr lang="en-US" altLang="zh-CN" dirty="0"/>
          </a:p>
          <a:p>
            <a:pPr lvl="1"/>
            <a:r>
              <a:rPr lang="en-US" altLang="zh-CN" dirty="0" smtClean="0"/>
              <a:t>More kinds of </a:t>
            </a:r>
          </a:p>
          <a:p>
            <a:pPr marL="36576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11</a:t>
            </a:fld>
            <a:endParaRPr kumimoji="0"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972" y="1628800"/>
            <a:ext cx="3817951" cy="4870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570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7044" cy="1143000"/>
          </a:xfrm>
        </p:spPr>
        <p:txBody>
          <a:bodyPr>
            <a:normAutofit/>
          </a:bodyPr>
          <a:lstStyle/>
          <a:p>
            <a:pPr marL="555625" indent="-533400" eaLnBrk="0" hangingPunct="0">
              <a:spcAft>
                <a:spcPct val="0"/>
              </a:spcAft>
            </a:pPr>
            <a:r>
              <a:rPr lang="en-US" altLang="zh-CN" sz="3200" dirty="0" smtClean="0">
                <a:latin typeface="Geneva" pitchFamily="-108" charset="0"/>
              </a:rPr>
              <a:t>Linking knowledge in different domains</a:t>
            </a:r>
            <a:endParaRPr lang="en-US" altLang="zh-CN" sz="3200" dirty="0">
              <a:latin typeface="Geneva" pitchFamily="-10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87208" cy="4873752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Find paths in the knowledge 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12</a:t>
            </a:fld>
            <a:endParaRPr kumimoji="0"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70036"/>
            <a:ext cx="7776864" cy="3055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325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7044" cy="1143000"/>
          </a:xfrm>
        </p:spPr>
        <p:txBody>
          <a:bodyPr>
            <a:normAutofit/>
          </a:bodyPr>
          <a:lstStyle/>
          <a:p>
            <a:pPr marL="555625" indent="-533400" eaLnBrk="0" hangingPunct="0">
              <a:spcAft>
                <a:spcPct val="0"/>
              </a:spcAft>
            </a:pPr>
            <a:r>
              <a:rPr lang="en-US" altLang="zh-CN" sz="3200" dirty="0"/>
              <a:t>Semantic k</a:t>
            </a:r>
            <a:r>
              <a:rPr lang="en-US" altLang="zh-CN" sz="3200" dirty="0" smtClean="0"/>
              <a:t>nowledge framework</a:t>
            </a:r>
            <a:endParaRPr lang="en-US" altLang="zh-CN" sz="3200" dirty="0">
              <a:latin typeface="Geneva" pitchFamily="-10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87208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/>
              <a:t>L</a:t>
            </a:r>
            <a:r>
              <a:rPr lang="en-US" altLang="zh-CN" dirty="0" smtClean="0"/>
              <a:t>et E = C </a:t>
            </a:r>
            <a:r>
              <a:rPr lang="zh-CN" altLang="en-US" dirty="0" smtClean="0"/>
              <a:t>∪ </a:t>
            </a:r>
            <a:r>
              <a:rPr lang="en-US" altLang="zh-CN" dirty="0" smtClean="0"/>
              <a:t>I be </a:t>
            </a:r>
            <a:r>
              <a:rPr lang="en-US" altLang="zh-CN" dirty="0"/>
              <a:t>the set </a:t>
            </a:r>
            <a:r>
              <a:rPr lang="en-US" altLang="zh-CN" dirty="0" smtClean="0"/>
              <a:t>of class </a:t>
            </a:r>
            <a:r>
              <a:rPr lang="en-US" altLang="zh-CN" dirty="0"/>
              <a:t>and instance entities. </a:t>
            </a:r>
            <a:endParaRPr lang="en-US" altLang="zh-CN" dirty="0" smtClean="0"/>
          </a:p>
          <a:p>
            <a:r>
              <a:rPr lang="en-US" altLang="zh-CN" dirty="0"/>
              <a:t>W</a:t>
            </a:r>
            <a:r>
              <a:rPr lang="en-US" altLang="zh-CN" dirty="0" smtClean="0"/>
              <a:t>e </a:t>
            </a:r>
            <a:r>
              <a:rPr lang="en-US" altLang="zh-CN" dirty="0"/>
              <a:t>define </a:t>
            </a:r>
            <a:r>
              <a:rPr lang="en-US" altLang="zh-CN" dirty="0" smtClean="0"/>
              <a:t>2 functions </a:t>
            </a:r>
            <a:r>
              <a:rPr lang="en-US" altLang="zh-CN" i="1" dirty="0" err="1" smtClean="0"/>
              <a:t>rele</a:t>
            </a:r>
            <a:r>
              <a:rPr lang="en-US" altLang="zh-CN" dirty="0" smtClean="0"/>
              <a:t> and </a:t>
            </a:r>
            <a:r>
              <a:rPr lang="en-US" altLang="zh-CN" i="1" dirty="0" err="1" smtClean="0"/>
              <a:t>relr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i="1" dirty="0" err="1" smtClean="0"/>
              <a:t>rele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 -&gt; R</a:t>
            </a:r>
            <a:r>
              <a:rPr lang="en-US" altLang="zh-CN" baseline="30000" dirty="0" smtClean="0"/>
              <a:t>+</a:t>
            </a:r>
            <a:endParaRPr lang="en-US" altLang="zh-CN" baseline="30000" dirty="0"/>
          </a:p>
          <a:p>
            <a:pPr marL="0" indent="0">
              <a:buNone/>
            </a:pPr>
            <a:r>
              <a:rPr lang="en-US" altLang="zh-CN" baseline="30000" dirty="0"/>
              <a:t>	</a:t>
            </a:r>
            <a:r>
              <a:rPr lang="en-US" altLang="zh-CN" baseline="30000" dirty="0" smtClean="0"/>
              <a:t>	</a:t>
            </a:r>
            <a:r>
              <a:rPr lang="en-US" altLang="zh-CN" i="1" dirty="0" err="1" smtClean="0"/>
              <a:t>relr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E×E -&gt; </a:t>
            </a:r>
            <a:r>
              <a:rPr lang="en-US" altLang="zh-CN" dirty="0"/>
              <a:t>R</a:t>
            </a:r>
            <a:r>
              <a:rPr lang="en-US" altLang="zh-CN" baseline="30000" dirty="0"/>
              <a:t>+</a:t>
            </a:r>
            <a:endParaRPr lang="en-US" altLang="zh-CN" i="1" dirty="0"/>
          </a:p>
          <a:p>
            <a:r>
              <a:rPr lang="en-US" altLang="zh-CN" i="1" dirty="0" err="1"/>
              <a:t>r</a:t>
            </a:r>
            <a:r>
              <a:rPr lang="en-US" altLang="zh-CN" i="1" dirty="0" err="1" smtClean="0"/>
              <a:t>ele</a:t>
            </a:r>
            <a:r>
              <a:rPr lang="en-US" altLang="zh-CN" dirty="0" smtClean="0"/>
              <a:t> represents the relevance value assigned to entities. </a:t>
            </a:r>
            <a:r>
              <a:rPr lang="en-US" altLang="zh-CN" i="1" dirty="0" err="1"/>
              <a:t>r</a:t>
            </a:r>
            <a:r>
              <a:rPr lang="en-US" altLang="zh-CN" i="1" dirty="0" err="1" smtClean="0"/>
              <a:t>elr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represents the relevance value assigned to relations </a:t>
            </a:r>
            <a:r>
              <a:rPr lang="en-US" altLang="zh-CN" dirty="0"/>
              <a:t>between pairs of </a:t>
            </a:r>
            <a:r>
              <a:rPr lang="en-US" altLang="zh-CN" dirty="0" smtClean="0"/>
              <a:t>entities.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8878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7044" cy="1143000"/>
          </a:xfrm>
        </p:spPr>
        <p:txBody>
          <a:bodyPr>
            <a:normAutofit/>
          </a:bodyPr>
          <a:lstStyle/>
          <a:p>
            <a:pPr marL="555625" indent="-533400" eaLnBrk="0" hangingPunct="0">
              <a:spcAft>
                <a:spcPct val="0"/>
              </a:spcAft>
            </a:pPr>
            <a:r>
              <a:rPr lang="en-US" altLang="zh-CN" sz="3200" dirty="0"/>
              <a:t>Semantic </a:t>
            </a:r>
            <a:r>
              <a:rPr lang="en-US" altLang="zh-CN" sz="3200" dirty="0" smtClean="0"/>
              <a:t>network</a:t>
            </a:r>
            <a:endParaRPr lang="en-US" altLang="zh-CN" sz="3200" dirty="0">
              <a:latin typeface="Geneva" pitchFamily="-10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14</a:t>
            </a:fld>
            <a:endParaRPr kumimoji="0"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484784"/>
            <a:ext cx="7920881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99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7044" cy="1143000"/>
          </a:xfrm>
        </p:spPr>
        <p:txBody>
          <a:bodyPr>
            <a:normAutofit/>
          </a:bodyPr>
          <a:lstStyle/>
          <a:p>
            <a:pPr marL="555625" indent="-533400" eaLnBrk="0" hangingPunct="0">
              <a:spcAft>
                <a:spcPct val="0"/>
              </a:spcAft>
            </a:pPr>
            <a:r>
              <a:rPr lang="en-US" altLang="zh-CN" sz="3200" dirty="0"/>
              <a:t>Semantic </a:t>
            </a:r>
            <a:r>
              <a:rPr lang="en-US" altLang="zh-CN" sz="3200" dirty="0" smtClean="0"/>
              <a:t>network</a:t>
            </a:r>
            <a:endParaRPr lang="en-US" altLang="zh-CN" sz="3200" dirty="0">
              <a:latin typeface="Geneva" pitchFamily="-10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87208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Assigning weights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i="1" dirty="0" smtClean="0"/>
              <a:t>V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 × I -&gt; R</a:t>
            </a:r>
            <a:r>
              <a:rPr lang="en-US" altLang="zh-CN" baseline="30000" dirty="0" smtClean="0"/>
              <a:t>+</a:t>
            </a:r>
            <a:endParaRPr lang="en-US" altLang="zh-CN" baseline="30000" dirty="0"/>
          </a:p>
          <a:p>
            <a:pPr marL="0" indent="0">
              <a:buNone/>
            </a:pPr>
            <a:r>
              <a:rPr lang="en-US" altLang="zh-CN" baseline="30000" dirty="0"/>
              <a:t>	</a:t>
            </a:r>
            <a:r>
              <a:rPr lang="en-US" altLang="zh-CN" baseline="30000" dirty="0" smtClean="0"/>
              <a:t>	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(I, I’) = f(</a:t>
            </a:r>
            <a:r>
              <a:rPr lang="en-US" altLang="zh-CN" dirty="0" err="1" smtClean="0"/>
              <a:t>relr</a:t>
            </a:r>
            <a:r>
              <a:rPr lang="en-US" altLang="zh-CN" dirty="0" smtClean="0"/>
              <a:t>(I</a:t>
            </a:r>
            <a:r>
              <a:rPr lang="en-US" altLang="zh-CN" dirty="0"/>
              <a:t>, I</a:t>
            </a:r>
            <a:r>
              <a:rPr lang="en-US" altLang="zh-CN" dirty="0" smtClean="0"/>
              <a:t>’), </a:t>
            </a:r>
            <a:r>
              <a:rPr lang="en-US" altLang="zh-CN" dirty="0" err="1" smtClean="0"/>
              <a:t>relr</a:t>
            </a:r>
            <a:r>
              <a:rPr lang="en-US" altLang="zh-CN" dirty="0" smtClean="0"/>
              <a:t>(C, C’))</a:t>
            </a:r>
            <a:endParaRPr lang="en-US" altLang="zh-CN" i="1" dirty="0" smtClean="0"/>
          </a:p>
          <a:p>
            <a:r>
              <a:rPr lang="en-US" altLang="zh-CN" dirty="0" smtClean="0"/>
              <a:t>C, C’ are concepts over I, I’.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2690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7044" cy="1143000"/>
          </a:xfrm>
        </p:spPr>
        <p:txBody>
          <a:bodyPr>
            <a:normAutofit/>
          </a:bodyPr>
          <a:lstStyle/>
          <a:p>
            <a:pPr marL="555625" indent="-533400" eaLnBrk="0" hangingPunct="0">
              <a:spcAft>
                <a:spcPct val="0"/>
              </a:spcAft>
            </a:pPr>
            <a:r>
              <a:rPr lang="en-US" altLang="zh-CN" sz="3200" dirty="0" smtClean="0"/>
              <a:t>Cross-domain Recommendations</a:t>
            </a:r>
            <a:endParaRPr lang="en-US" altLang="zh-CN" sz="3200" dirty="0">
              <a:latin typeface="Geneva" pitchFamily="-10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87208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Calculated the relevance between the instances by the paths found between them.</a:t>
            </a:r>
          </a:p>
          <a:p>
            <a:r>
              <a:rPr lang="en-US" altLang="zh-CN" dirty="0" smtClean="0"/>
              <a:t>Consider the weight of the edges.</a:t>
            </a:r>
          </a:p>
          <a:p>
            <a:r>
              <a:rPr lang="en-US" altLang="zh-CN" dirty="0" smtClean="0"/>
              <a:t>Accumulate these relevance in some way. 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341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7044" cy="1143000"/>
          </a:xfrm>
        </p:spPr>
        <p:txBody>
          <a:bodyPr>
            <a:normAutofit/>
          </a:bodyPr>
          <a:lstStyle/>
          <a:p>
            <a:pPr marL="555625" indent="-533400" eaLnBrk="0" hangingPunct="0">
              <a:spcAft>
                <a:spcPct val="0"/>
              </a:spcAft>
            </a:pPr>
            <a:r>
              <a:rPr lang="en-US" altLang="zh-CN" sz="3200" dirty="0" smtClean="0"/>
              <a:t>Result</a:t>
            </a:r>
            <a:endParaRPr lang="en-US" altLang="zh-CN" sz="3200" dirty="0">
              <a:latin typeface="Geneva" pitchFamily="-10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17</a:t>
            </a:fld>
            <a:endParaRPr kumimoji="0" lang="en-US"/>
          </a:p>
        </p:txBody>
      </p:sp>
      <p:pic>
        <p:nvPicPr>
          <p:cNvPr id="11265" name="Picture 1" descr="C:\Users\Administrator\AppData\Roaming\Tencent\Users\392430595\QQ\WinTemp\RichOle\3APXMIPL@]LV[]ZZ6B`S3`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83894"/>
            <a:ext cx="5040560" cy="511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18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7044" cy="1143000"/>
          </a:xfrm>
        </p:spPr>
        <p:txBody>
          <a:bodyPr>
            <a:normAutofit/>
          </a:bodyPr>
          <a:lstStyle/>
          <a:p>
            <a:pPr marL="555625" indent="-533400" eaLnBrk="0" hangingPunct="0">
              <a:spcAft>
                <a:spcPct val="0"/>
              </a:spcAft>
            </a:pPr>
            <a:r>
              <a:rPr lang="en-US" altLang="zh-CN" sz="3200" dirty="0" smtClean="0"/>
              <a:t>Result</a:t>
            </a:r>
            <a:endParaRPr lang="en-US" altLang="zh-CN" sz="3200" dirty="0">
              <a:latin typeface="Geneva" pitchFamily="-10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18</a:t>
            </a:fld>
            <a:endParaRPr kumimoji="0" lang="en-US"/>
          </a:p>
        </p:txBody>
      </p:sp>
      <p:pic>
        <p:nvPicPr>
          <p:cNvPr id="21506" name="Picture 2" descr="C:\Users\Administrator\AppData\Roaming\Tencent\Users\392430595\QQ\WinTemp\RichOle\%`]HY`GYWYDBMZ4`}2C{K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49080"/>
            <a:ext cx="5256584" cy="512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68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7044" cy="1143000"/>
          </a:xfrm>
        </p:spPr>
        <p:txBody>
          <a:bodyPr>
            <a:normAutofit/>
          </a:bodyPr>
          <a:lstStyle/>
          <a:p>
            <a:pPr marL="555625" indent="-533400" eaLnBrk="0" hangingPunct="0">
              <a:spcAft>
                <a:spcPct val="0"/>
              </a:spcAft>
            </a:pPr>
            <a:r>
              <a:rPr lang="en-US" altLang="zh-CN" sz="3200" dirty="0">
                <a:latin typeface="Geneva" pitchFamily="-108" charset="0"/>
              </a:rPr>
              <a:t>Problems on TV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87208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Rating </a:t>
            </a:r>
            <a:r>
              <a:rPr lang="en-US" altLang="zh-CN" dirty="0" err="1" smtClean="0"/>
              <a:t>sparsity</a:t>
            </a:r>
            <a:r>
              <a:rPr lang="en-US" altLang="zh-CN" dirty="0" smtClean="0"/>
              <a:t> blocks usage of CF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Ontology may be a good approach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No Chinese knowledgebase is available</a:t>
            </a:r>
          </a:p>
          <a:p>
            <a:endParaRPr lang="en-US" altLang="zh-CN" dirty="0"/>
          </a:p>
          <a:p>
            <a:r>
              <a:rPr lang="en-US" altLang="zh-CN" dirty="0" smtClean="0"/>
              <a:t>Trying a corpus-based approach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9389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6632"/>
            <a:ext cx="7922840" cy="1066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Outline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84784"/>
            <a:ext cx="7924800" cy="4752528"/>
          </a:xfrm>
        </p:spPr>
        <p:txBody>
          <a:bodyPr>
            <a:normAutofit/>
          </a:bodyPr>
          <a:lstStyle/>
          <a:p>
            <a:pPr marL="555625" indent="-533400" eaLnBrk="0" hangingPunct="0">
              <a:spcAft>
                <a:spcPct val="0"/>
              </a:spcAft>
              <a:buClrTx/>
              <a:buSzTx/>
            </a:pPr>
            <a:r>
              <a:rPr lang="en-US" sz="2000" dirty="0" smtClean="0">
                <a:latin typeface="Geneva" pitchFamily="-108" charset="0"/>
              </a:rPr>
              <a:t>Motivation: TV Recommendation</a:t>
            </a:r>
          </a:p>
          <a:p>
            <a:pPr marL="555625" indent="-533400" eaLnBrk="0" hangingPunct="0">
              <a:spcAft>
                <a:spcPct val="0"/>
              </a:spcAft>
              <a:buClrTx/>
              <a:buSzTx/>
            </a:pPr>
            <a:r>
              <a:rPr lang="en-US" altLang="zh-CN" sz="2000" dirty="0">
                <a:latin typeface="Geneva" pitchFamily="-108" charset="0"/>
              </a:rPr>
              <a:t>Recommendation</a:t>
            </a:r>
            <a:r>
              <a:rPr lang="en-US" sz="2000" dirty="0" smtClean="0">
                <a:latin typeface="Geneva" pitchFamily="-108" charset="0"/>
              </a:rPr>
              <a:t> Systems</a:t>
            </a:r>
          </a:p>
          <a:p>
            <a:pPr marL="921385" lvl="1" indent="-533400" eaLnBrk="0" hangingPunct="0">
              <a:spcAft>
                <a:spcPct val="0"/>
              </a:spcAft>
              <a:buClrTx/>
              <a:buSzTx/>
            </a:pPr>
            <a:r>
              <a:rPr lang="en-US" altLang="zh-CN" sz="1700" dirty="0">
                <a:latin typeface="Geneva" pitchFamily="-108" charset="0"/>
              </a:rPr>
              <a:t>Content-based personalized </a:t>
            </a:r>
            <a:r>
              <a:rPr lang="en-US" altLang="zh-CN" sz="1700" dirty="0" smtClean="0">
                <a:latin typeface="Geneva" pitchFamily="-108" charset="0"/>
              </a:rPr>
              <a:t>recommendation</a:t>
            </a:r>
          </a:p>
          <a:p>
            <a:pPr marL="921385" lvl="1" indent="-533400" eaLnBrk="0" hangingPunct="0">
              <a:spcAft>
                <a:spcPct val="0"/>
              </a:spcAft>
              <a:buClrTx/>
              <a:buSzTx/>
            </a:pPr>
            <a:r>
              <a:rPr lang="en-US" altLang="zh-CN" sz="1700" dirty="0" smtClean="0">
                <a:latin typeface="Geneva" pitchFamily="-108" charset="0"/>
              </a:rPr>
              <a:t>Collaborative-ﬁltering approach </a:t>
            </a:r>
            <a:r>
              <a:rPr lang="en-US" altLang="zh-CN" sz="1700" dirty="0">
                <a:latin typeface="Geneva" pitchFamily="-108" charset="0"/>
              </a:rPr>
              <a:t>(CF</a:t>
            </a:r>
            <a:r>
              <a:rPr lang="en-US" altLang="zh-CN" sz="1700" dirty="0" smtClean="0">
                <a:latin typeface="Geneva" pitchFamily="-108" charset="0"/>
              </a:rPr>
              <a:t>)</a:t>
            </a:r>
          </a:p>
          <a:p>
            <a:pPr marL="921385" lvl="1" indent="-533400" eaLnBrk="0" hangingPunct="0">
              <a:spcAft>
                <a:spcPct val="0"/>
              </a:spcAft>
              <a:buClrTx/>
              <a:buSzTx/>
            </a:pPr>
            <a:r>
              <a:rPr lang="en-US" altLang="zh-CN" sz="1700" dirty="0">
                <a:latin typeface="Geneva" pitchFamily="-108" charset="0"/>
              </a:rPr>
              <a:t>Hybrid approach: incorporating content with </a:t>
            </a:r>
            <a:r>
              <a:rPr lang="en-US" altLang="zh-CN" sz="1700" dirty="0" smtClean="0">
                <a:latin typeface="Geneva" pitchFamily="-108" charset="0"/>
              </a:rPr>
              <a:t>CF</a:t>
            </a:r>
          </a:p>
          <a:p>
            <a:pPr marL="921385" lvl="1" indent="-533400" eaLnBrk="0" hangingPunct="0">
              <a:spcAft>
                <a:spcPct val="0"/>
              </a:spcAft>
              <a:buClrTx/>
              <a:buSzTx/>
            </a:pPr>
            <a:r>
              <a:rPr lang="en-US" altLang="zh-CN" sz="1700" dirty="0">
                <a:latin typeface="Geneva" pitchFamily="-108" charset="0"/>
              </a:rPr>
              <a:t>Knowledge-based approach</a:t>
            </a:r>
          </a:p>
          <a:p>
            <a:pPr marL="555625" indent="-533400" eaLnBrk="0" hangingPunct="0">
              <a:spcAft>
                <a:spcPct val="0"/>
              </a:spcAft>
              <a:buClrTx/>
              <a:buSzTx/>
            </a:pPr>
            <a:r>
              <a:rPr lang="en-US" sz="2000" dirty="0">
                <a:latin typeface="Geneva" pitchFamily="-108" charset="0"/>
              </a:rPr>
              <a:t>Cross-Domain </a:t>
            </a:r>
            <a:r>
              <a:rPr lang="en-US" sz="2000" dirty="0" smtClean="0">
                <a:latin typeface="Geneva" pitchFamily="-108" charset="0"/>
              </a:rPr>
              <a:t>Recommendation</a:t>
            </a:r>
          </a:p>
          <a:p>
            <a:pPr marL="921385" lvl="1" indent="-533400" eaLnBrk="0" hangingPunct="0">
              <a:spcAft>
                <a:spcPct val="0"/>
              </a:spcAft>
              <a:buClrTx/>
              <a:buSzTx/>
            </a:pPr>
            <a:r>
              <a:rPr lang="en-US" altLang="zh-CN" sz="1700" dirty="0">
                <a:latin typeface="Geneva" pitchFamily="-108" charset="0"/>
              </a:rPr>
              <a:t>A </a:t>
            </a:r>
            <a:r>
              <a:rPr lang="en-US" altLang="zh-CN" sz="1700" dirty="0" smtClean="0">
                <a:latin typeface="Geneva" pitchFamily="-108" charset="0"/>
              </a:rPr>
              <a:t>semantic-based framework (The HetRec’11 paper)</a:t>
            </a:r>
          </a:p>
          <a:p>
            <a:pPr marL="555625" lvl="1" indent="-533400" eaLnBrk="0" hangingPunct="0">
              <a:spcBef>
                <a:spcPts val="600"/>
              </a:spcBef>
              <a:spcAft>
                <a:spcPct val="0"/>
              </a:spcAft>
              <a:buClrTx/>
              <a:buSzTx/>
              <a:buFont typeface="Wingdings"/>
              <a:buChar char=""/>
            </a:pPr>
            <a:r>
              <a:rPr lang="en-US" altLang="zh-CN" sz="2000" dirty="0" smtClean="0">
                <a:latin typeface="Geneva" pitchFamily="-108" charset="0"/>
              </a:rPr>
              <a:t>Our Ideas on the TV Project</a:t>
            </a:r>
          </a:p>
          <a:p>
            <a:pPr marL="555625" lvl="1" indent="-533400" eaLnBrk="0" hangingPunct="0">
              <a:spcBef>
                <a:spcPts val="600"/>
              </a:spcBef>
              <a:spcAft>
                <a:spcPct val="0"/>
              </a:spcAft>
              <a:buClrTx/>
              <a:buSzTx/>
              <a:buFont typeface="Wingdings"/>
              <a:buChar char=""/>
            </a:pPr>
            <a:r>
              <a:rPr lang="en-US" altLang="zh-CN" sz="2000" dirty="0" smtClean="0">
                <a:latin typeface="Geneva" pitchFamily="-108" charset="0"/>
              </a:rPr>
              <a:t>For Your Comments and Suggestions</a:t>
            </a:r>
            <a:endParaRPr lang="en-US" altLang="zh-CN" sz="2000" dirty="0">
              <a:latin typeface="Geneva" pitchFamily="-108" charset="0"/>
            </a:endParaRPr>
          </a:p>
          <a:p>
            <a:pPr marL="387985" lvl="1" indent="0" eaLnBrk="0" hangingPunct="0">
              <a:spcAft>
                <a:spcPct val="0"/>
              </a:spcAft>
              <a:buClrTx/>
              <a:buSzTx/>
              <a:buNone/>
            </a:pPr>
            <a:endParaRPr lang="en-US" sz="1700" dirty="0" smtClean="0">
              <a:latin typeface="Geneva" pitchFamily="-10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7044" cy="1143000"/>
          </a:xfrm>
        </p:spPr>
        <p:txBody>
          <a:bodyPr>
            <a:normAutofit/>
          </a:bodyPr>
          <a:lstStyle/>
          <a:p>
            <a:pPr marL="555625" indent="-533400" eaLnBrk="0" hangingPunct="0">
              <a:spcAft>
                <a:spcPct val="0"/>
              </a:spcAft>
            </a:pPr>
            <a:r>
              <a:rPr lang="en-US" altLang="zh-CN" sz="3200" dirty="0" smtClean="0">
                <a:latin typeface="Geneva" pitchFamily="-108" charset="0"/>
              </a:rPr>
              <a:t>For your comments</a:t>
            </a:r>
            <a:endParaRPr lang="en-US" altLang="zh-CN" sz="3200" dirty="0">
              <a:latin typeface="Geneva" pitchFamily="-10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87208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Any questions, discussions and suggestions are welcome.</a:t>
            </a:r>
          </a:p>
          <a:p>
            <a:endParaRPr lang="en-US" altLang="zh-CN" dirty="0"/>
          </a:p>
          <a:p>
            <a:r>
              <a:rPr lang="en-US" altLang="zh-CN" dirty="0" smtClean="0"/>
              <a:t>Thank you.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6117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55625" indent="-533400" eaLnBrk="0" hangingPunct="0">
              <a:spcAft>
                <a:spcPct val="0"/>
              </a:spcAft>
            </a:pPr>
            <a:r>
              <a:rPr lang="en-US" altLang="zh-CN" sz="3200" dirty="0">
                <a:latin typeface="Geneva" pitchFamily="-108" charset="0"/>
              </a:rPr>
              <a:t>Motivation: TV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997152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Our system structure</a:t>
            </a:r>
          </a:p>
          <a:p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</a:t>
            </a:fld>
            <a:endParaRPr kumimoji="0" lang="en-US"/>
          </a:p>
        </p:txBody>
      </p:sp>
      <p:pic>
        <p:nvPicPr>
          <p:cNvPr id="5" name="Content Placeholder 6" descr="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932" y="2132856"/>
            <a:ext cx="5952364" cy="446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80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55625" indent="-533400" eaLnBrk="0" hangingPunct="0">
              <a:spcAft>
                <a:spcPct val="0"/>
              </a:spcAft>
            </a:pPr>
            <a:r>
              <a:rPr lang="en-US" altLang="zh-CN" sz="3200" dirty="0">
                <a:latin typeface="Geneva" pitchFamily="-108" charset="0"/>
              </a:rPr>
              <a:t>Motivation: TV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997152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Original Map:</a:t>
            </a:r>
          </a:p>
          <a:p>
            <a:pPr marL="365760" lvl="1" indent="0">
              <a:buNone/>
            </a:pPr>
            <a:r>
              <a:rPr lang="en-US" dirty="0" smtClean="0">
                <a:sym typeface="Wingdings"/>
              </a:rPr>
              <a:t>	Programs viewing history -&gt; Programs</a:t>
            </a:r>
          </a:p>
          <a:p>
            <a:r>
              <a:rPr lang="en-US" dirty="0" smtClean="0">
                <a:sym typeface="Wingdings"/>
              </a:rPr>
              <a:t>New Map: </a:t>
            </a:r>
          </a:p>
          <a:p>
            <a:pPr marL="365760" lvl="1" indent="0">
              <a:buNone/>
            </a:pPr>
            <a:r>
              <a:rPr lang="en-US" dirty="0" smtClean="0">
                <a:sym typeface="Wingdings"/>
              </a:rPr>
              <a:t>	Programs viewing history -&gt; Advertisements</a:t>
            </a:r>
          </a:p>
          <a:p>
            <a:pPr marL="365760" lvl="1" indent="0">
              <a:buNone/>
            </a:pPr>
            <a:endParaRPr lang="en-US" dirty="0" smtClean="0">
              <a:sym typeface="Wingdings"/>
            </a:endParaRPr>
          </a:p>
          <a:p>
            <a:pPr marL="365760" lvl="1" indent="0">
              <a:buNone/>
            </a:pPr>
            <a:r>
              <a:rPr lang="en-US" dirty="0" smtClean="0">
                <a:sym typeface="Wingdings"/>
              </a:rPr>
              <a:t>Programs information and advertisements information </a:t>
            </a:r>
          </a:p>
          <a:p>
            <a:pPr marL="365760" lvl="1" indent="0">
              <a:buNone/>
            </a:pPr>
            <a:r>
              <a:rPr lang="en-US" dirty="0" smtClean="0">
                <a:sym typeface="Wingdings"/>
              </a:rPr>
              <a:t>are in different domains.</a:t>
            </a:r>
            <a:endParaRPr lang="en-US" dirty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4007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1143000"/>
          </a:xfrm>
        </p:spPr>
        <p:txBody>
          <a:bodyPr/>
          <a:lstStyle/>
          <a:p>
            <a:pPr marL="555625" indent="-533400" eaLnBrk="0" hangingPunct="0">
              <a:spcAft>
                <a:spcPct val="0"/>
              </a:spcAft>
            </a:pPr>
            <a:r>
              <a:rPr lang="en-US" altLang="zh-CN" sz="3200" dirty="0">
                <a:latin typeface="Geneva" pitchFamily="-108" charset="0"/>
              </a:rPr>
              <a:t>Recommendation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7715200" cy="4968552"/>
          </a:xfrm>
        </p:spPr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altLang="zh-CN" sz="2400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altLang="zh-CN" sz="2400" dirty="0" smtClean="0"/>
              <a:t>Content-based </a:t>
            </a:r>
            <a:r>
              <a:rPr lang="en-US" altLang="zh-CN" sz="2400" dirty="0"/>
              <a:t>personalized </a:t>
            </a:r>
            <a:r>
              <a:rPr lang="en-US" altLang="zh-CN" sz="2400" dirty="0" smtClean="0"/>
              <a:t>recommendation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altLang="zh-CN" sz="2400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altLang="zh-CN" sz="2400" dirty="0" smtClean="0"/>
              <a:t>Collaborative-ﬁltering </a:t>
            </a:r>
            <a:r>
              <a:rPr lang="en-US" altLang="zh-CN" sz="2400" dirty="0"/>
              <a:t>approach (CF)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altLang="zh-CN" sz="2400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altLang="zh-CN" sz="2400" dirty="0" smtClean="0"/>
              <a:t>Hybrid </a:t>
            </a:r>
            <a:r>
              <a:rPr lang="en-US" altLang="zh-CN" sz="2400" dirty="0"/>
              <a:t>approach: incorporating content with CF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altLang="zh-CN" sz="2400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altLang="zh-CN" sz="2400" dirty="0" smtClean="0"/>
              <a:t>Knowledge-based </a:t>
            </a:r>
            <a:r>
              <a:rPr lang="en-US" altLang="zh-CN" sz="2400" dirty="0"/>
              <a:t>approach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altLang="zh-CN" sz="2400" dirty="0">
              <a:latin typeface="Geneva" pitchFamily="-108" charset="0"/>
            </a:endParaRP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altLang="zh-CN" sz="2400" dirty="0" smtClean="0">
              <a:latin typeface="Geneva" pitchFamily="-108" charset="0"/>
            </a:endParaRP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altLang="zh-CN" sz="2400" dirty="0">
              <a:latin typeface="Geneva" pitchFamily="-108" charset="0"/>
            </a:endParaRP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altLang="zh-C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0148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7044" cy="1143000"/>
          </a:xfrm>
        </p:spPr>
        <p:txBody>
          <a:bodyPr>
            <a:normAutofit/>
          </a:bodyPr>
          <a:lstStyle/>
          <a:p>
            <a:pPr marL="555625" lvl="1" indent="-533400" algn="l" rtl="0" ea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kern="1200" cap="small" dirty="0">
                <a:solidFill>
                  <a:schemeClr val="tx2"/>
                </a:solidFill>
                <a:latin typeface="Geneva" pitchFamily="-108" charset="0"/>
                <a:ea typeface="+mj-ea"/>
                <a:cs typeface="+mj-cs"/>
              </a:rPr>
              <a:t>Content-based </a:t>
            </a:r>
            <a:r>
              <a:rPr lang="en-US" altLang="zh-CN" sz="3200" kern="1200" cap="small" dirty="0" smtClean="0">
                <a:solidFill>
                  <a:schemeClr val="tx2"/>
                </a:solidFill>
                <a:latin typeface="Geneva" pitchFamily="-108" charset="0"/>
                <a:ea typeface="+mj-ea"/>
                <a:cs typeface="+mj-cs"/>
              </a:rPr>
              <a:t>recommendation</a:t>
            </a:r>
            <a:endParaRPr lang="en-US" altLang="zh-CN" sz="3200" kern="1200" cap="small" dirty="0">
              <a:solidFill>
                <a:schemeClr val="tx2"/>
              </a:solidFill>
              <a:latin typeface="Geneva" pitchFamily="-108" charset="0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87208" cy="4873752"/>
          </a:xfrm>
        </p:spPr>
        <p:txBody>
          <a:bodyPr/>
          <a:lstStyle/>
          <a:p>
            <a:r>
              <a:rPr lang="en-US" dirty="0"/>
              <a:t>Content-based approaches recommend items based on the contents </a:t>
            </a:r>
            <a:r>
              <a:rPr lang="en-US" dirty="0" smtClean="0"/>
              <a:t>of items </a:t>
            </a:r>
            <a:r>
              <a:rPr lang="en-US" dirty="0"/>
              <a:t>a user has experienced </a:t>
            </a:r>
            <a:r>
              <a:rPr lang="en-US" dirty="0" smtClean="0"/>
              <a:t>before.</a:t>
            </a:r>
          </a:p>
          <a:p>
            <a:endParaRPr lang="en-US" dirty="0" smtClean="0"/>
          </a:p>
          <a:p>
            <a:r>
              <a:rPr lang="en-US" dirty="0" smtClean="0"/>
              <a:t>Rely </a:t>
            </a:r>
            <a:r>
              <a:rPr lang="en-US" dirty="0"/>
              <a:t>on the traditional information retrieval </a:t>
            </a:r>
            <a:r>
              <a:rPr lang="en-US" dirty="0" smtClean="0"/>
              <a:t>techniques.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Compute </a:t>
            </a:r>
            <a:r>
              <a:rPr lang="en-US" dirty="0"/>
              <a:t>similarities between the new item and items liked by a </a:t>
            </a:r>
            <a:r>
              <a:rPr lang="en-US" dirty="0" smtClean="0"/>
              <a:t>user.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9062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7044" cy="1143000"/>
          </a:xfrm>
        </p:spPr>
        <p:txBody>
          <a:bodyPr>
            <a:normAutofit/>
          </a:bodyPr>
          <a:lstStyle/>
          <a:p>
            <a:pPr marL="555625" lvl="1" indent="-533400" algn="l" rtl="0" ea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kern="1200" cap="small" dirty="0" smtClean="0">
                <a:solidFill>
                  <a:schemeClr val="tx2"/>
                </a:solidFill>
                <a:latin typeface="Geneva" pitchFamily="-108" charset="0"/>
                <a:ea typeface="+mj-ea"/>
                <a:cs typeface="+mj-cs"/>
              </a:rPr>
              <a:t>Collaborative-filtering (CF</a:t>
            </a:r>
            <a:r>
              <a:rPr lang="en-US" altLang="zh-CN" sz="3200" kern="1200" cap="small" dirty="0">
                <a:solidFill>
                  <a:schemeClr val="tx2"/>
                </a:solidFill>
                <a:latin typeface="Geneva" pitchFamily="-108" charset="0"/>
                <a:ea typeface="+mj-ea"/>
                <a:cs typeface="+mj-cs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87208" cy="4873752"/>
          </a:xfrm>
        </p:spPr>
        <p:txBody>
          <a:bodyPr/>
          <a:lstStyle/>
          <a:p>
            <a:r>
              <a:rPr lang="en-US" altLang="zh-CN" dirty="0" smtClean="0"/>
              <a:t>Make </a:t>
            </a:r>
            <a:r>
              <a:rPr lang="en-US" altLang="zh-CN" dirty="0"/>
              <a:t>recommendations by observing like-minded </a:t>
            </a:r>
            <a:r>
              <a:rPr lang="en-US" altLang="zh-CN" dirty="0" smtClean="0"/>
              <a:t>groups.</a:t>
            </a:r>
          </a:p>
          <a:p>
            <a:r>
              <a:rPr lang="en-US" altLang="zh-CN" dirty="0" smtClean="0"/>
              <a:t>Two kinds of CF:</a:t>
            </a:r>
          </a:p>
          <a:p>
            <a:pPr lvl="1"/>
            <a:r>
              <a:rPr lang="en-US" altLang="zh-CN" dirty="0" smtClean="0"/>
              <a:t>User-based CF</a:t>
            </a:r>
          </a:p>
          <a:p>
            <a:pPr lvl="1"/>
            <a:r>
              <a:rPr lang="en-US" altLang="zh-CN" dirty="0" smtClean="0"/>
              <a:t>Item-based CF</a:t>
            </a:r>
            <a:endParaRPr lang="en-US" altLang="zh-CN" dirty="0"/>
          </a:p>
          <a:p>
            <a:r>
              <a:rPr lang="en-US" altLang="zh-CN" dirty="0" smtClean="0"/>
              <a:t>Cold-start problem </a:t>
            </a:r>
          </a:p>
          <a:p>
            <a:r>
              <a:rPr lang="en-US" altLang="zh-CN" dirty="0" smtClean="0"/>
              <a:t>Rating </a:t>
            </a:r>
            <a:r>
              <a:rPr lang="en-US" altLang="zh-CN" dirty="0" err="1" smtClean="0"/>
              <a:t>sparsity</a:t>
            </a:r>
            <a:r>
              <a:rPr lang="en-US" altLang="zh-CN" dirty="0" smtClean="0"/>
              <a:t> </a:t>
            </a:r>
            <a:r>
              <a:rPr lang="en-US" altLang="zh-CN" dirty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0282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7044" cy="1143000"/>
          </a:xfrm>
        </p:spPr>
        <p:txBody>
          <a:bodyPr>
            <a:normAutofit/>
          </a:bodyPr>
          <a:lstStyle/>
          <a:p>
            <a:pPr marL="555625" lvl="1" indent="-533400" algn="l" rtl="0" ea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kern="1200" cap="small" dirty="0" smtClean="0">
                <a:solidFill>
                  <a:schemeClr val="tx2"/>
                </a:solidFill>
                <a:latin typeface="Geneva" pitchFamily="-108" charset="0"/>
                <a:ea typeface="+mj-ea"/>
                <a:cs typeface="+mj-cs"/>
              </a:rPr>
              <a:t>Hybrid approach</a:t>
            </a:r>
            <a:endParaRPr lang="en-US" altLang="zh-CN" sz="3200" kern="1200" cap="small" dirty="0">
              <a:solidFill>
                <a:schemeClr val="tx2"/>
              </a:solidFill>
              <a:latin typeface="Geneva" pitchFamily="-108" charset="0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87208" cy="4873752"/>
          </a:xfrm>
        </p:spPr>
        <p:txBody>
          <a:bodyPr/>
          <a:lstStyle/>
          <a:p>
            <a:r>
              <a:rPr lang="en-US" altLang="zh-CN" dirty="0"/>
              <a:t>By combining content-based and CF approach, we can smooth out </a:t>
            </a:r>
            <a:r>
              <a:rPr lang="en-US" altLang="zh-CN" dirty="0" smtClean="0"/>
              <a:t>their drawbacks </a:t>
            </a:r>
            <a:r>
              <a:rPr lang="en-US" altLang="zh-CN" dirty="0"/>
              <a:t>and obtain both individual as well as collective experiences </a:t>
            </a:r>
            <a:r>
              <a:rPr lang="en-US" altLang="zh-CN" dirty="0" smtClean="0"/>
              <a:t>about the </a:t>
            </a:r>
            <a:r>
              <a:rPr lang="en-US" altLang="zh-CN" dirty="0"/>
              <a:t>items being recommended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Content-based approach provides ratings to CF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CF enriches the diversity of content-based recommendations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0740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7044" cy="1143000"/>
          </a:xfrm>
        </p:spPr>
        <p:txBody>
          <a:bodyPr>
            <a:normAutofit/>
          </a:bodyPr>
          <a:lstStyle/>
          <a:p>
            <a:pPr marL="555625" lvl="1" indent="-533400" algn="l" rtl="0" ea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kern="1200" cap="small" dirty="0">
                <a:solidFill>
                  <a:schemeClr val="tx2"/>
                </a:solidFill>
                <a:latin typeface="Geneva" pitchFamily="-108" charset="0"/>
                <a:ea typeface="+mj-ea"/>
                <a:cs typeface="+mj-cs"/>
              </a:rPr>
              <a:t>Knowledge-based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87208" cy="4873752"/>
          </a:xfrm>
        </p:spPr>
        <p:txBody>
          <a:bodyPr/>
          <a:lstStyle/>
          <a:p>
            <a:r>
              <a:rPr lang="en-US" altLang="zh-CN" dirty="0"/>
              <a:t>Knowledge-based approach builds the user proﬁle gradually by </a:t>
            </a:r>
            <a:r>
              <a:rPr lang="en-US" altLang="zh-CN" dirty="0" smtClean="0"/>
              <a:t>many forms </a:t>
            </a:r>
            <a:r>
              <a:rPr lang="en-US" altLang="zh-CN" dirty="0"/>
              <a:t>of </a:t>
            </a:r>
            <a:r>
              <a:rPr lang="en-US" altLang="zh-CN" dirty="0" smtClean="0"/>
              <a:t>knowledge structure.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Similar to content-based approach, goes even deeper into the information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User interaction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Using ontology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3016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0"/>
  <p:tag name="EMBEDFONTS" val="0"/>
  <p:tag name="USEBOLDAMS" val="0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FONTSIZE" val="14"/>
  <p:tag name="DEFAULTBITMAP" val="bmpmono"/>
  <p:tag name="DEFAULTBLEND" val="1"/>
  <p:tag name="DEFAULTTRANSPARENT" val="0"/>
  <p:tag name="DEFAULTWORKAROUNDTRANSPARENCYBUG" val="0"/>
  <p:tag name="DEFAULTRESOLUTION" val="1200"/>
  <p:tag name="DEFAULTWORDWRAP" val="1"/>
  <p:tag name="DEFAULTMAGNIFICATION" val="2"/>
  <p:tag name="DEFAULTWIDTH" val="0"/>
  <p:tag name="DEFAULTHEIGHT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15608</TotalTime>
  <Words>397</Words>
  <Application>Microsoft Office PowerPoint</Application>
  <PresentationFormat>全屏显示(4:3)</PresentationFormat>
  <Paragraphs>150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Oriel</vt:lpstr>
      <vt:lpstr>Survey on Cross-domain Recommendation</vt:lpstr>
      <vt:lpstr>Outline</vt:lpstr>
      <vt:lpstr>Motivation: TV Recommendation</vt:lpstr>
      <vt:lpstr>Motivation: TV Recommendation</vt:lpstr>
      <vt:lpstr>Recommendation Systems</vt:lpstr>
      <vt:lpstr>Content-based recommendation</vt:lpstr>
      <vt:lpstr>Collaborative-filtering (CF)</vt:lpstr>
      <vt:lpstr>Hybrid approach</vt:lpstr>
      <vt:lpstr>Knowledge-based approach</vt:lpstr>
      <vt:lpstr>Cross-Domain Recommendation</vt:lpstr>
      <vt:lpstr>Using ontology</vt:lpstr>
      <vt:lpstr>Linking knowledge in different domains</vt:lpstr>
      <vt:lpstr>Semantic knowledge framework</vt:lpstr>
      <vt:lpstr>Semantic network</vt:lpstr>
      <vt:lpstr>Semantic network</vt:lpstr>
      <vt:lpstr>Cross-domain Recommendations</vt:lpstr>
      <vt:lpstr>Result</vt:lpstr>
      <vt:lpstr>Result</vt:lpstr>
      <vt:lpstr>Problems on TV project</vt:lpstr>
      <vt:lpstr>For your comments</vt:lpstr>
    </vt:vector>
  </TitlesOfParts>
  <Company>Bowdoin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Chapter 2:  Syntax</dc:title>
  <dc:creator>kzhu</dc:creator>
  <cp:lastModifiedBy>Brokenbowl</cp:lastModifiedBy>
  <cp:revision>432</cp:revision>
  <dcterms:modified xsi:type="dcterms:W3CDTF">2012-11-21T10:40:06Z</dcterms:modified>
</cp:coreProperties>
</file>