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84" r:id="rId4"/>
    <p:sldId id="286" r:id="rId5"/>
    <p:sldId id="267" r:id="rId6"/>
    <p:sldId id="263" r:id="rId7"/>
    <p:sldId id="258" r:id="rId8"/>
    <p:sldId id="276" r:id="rId9"/>
    <p:sldId id="289" r:id="rId10"/>
    <p:sldId id="273" r:id="rId11"/>
    <p:sldId id="274" r:id="rId12"/>
    <p:sldId id="260" r:id="rId13"/>
    <p:sldId id="279" r:id="rId14"/>
    <p:sldId id="269" r:id="rId15"/>
    <p:sldId id="268" r:id="rId16"/>
    <p:sldId id="288" r:id="rId17"/>
    <p:sldId id="290" r:id="rId18"/>
    <p:sldId id="265" r:id="rId19"/>
    <p:sldId id="261" r:id="rId20"/>
    <p:sldId id="277" r:id="rId21"/>
    <p:sldId id="281" r:id="rId22"/>
    <p:sldId id="282" r:id="rId23"/>
    <p:sldId id="291" r:id="rId24"/>
    <p:sldId id="283" r:id="rId25"/>
    <p:sldId id="270" r:id="rId26"/>
    <p:sldId id="285" r:id="rId27"/>
    <p:sldId id="266" r:id="rId28"/>
    <p:sldId id="262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3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A49FA-1EF3-452F-8FDC-1BEE9AFD0A0B}" type="datetimeFigureOut">
              <a:rPr lang="zh-CN" altLang="en-US" smtClean="0"/>
              <a:pPr/>
              <a:t>2013/4/3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9B53-9F4D-4B46-8F1A-BEC637FC2B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0772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C88CC-41ED-48E8-95DA-6ACAD5F649D1}" type="datetimeFigureOut">
              <a:rPr lang="zh-CN" altLang="en-US" smtClean="0"/>
              <a:pPr/>
              <a:t>2013/4/3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12762-6C01-44B0-82F2-57F5B07061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678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12762-6C01-44B0-82F2-57F5B0706151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5D3C4C6-83A2-4C4B-9FE8-B79AFC4F0E12}" type="datetime1">
              <a:rPr lang="zh-CN" altLang="en-US" smtClean="0"/>
              <a:pPr/>
              <a:t>2013/4/3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12762-6C01-44B0-82F2-57F5B0706151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5D3C4C6-83A2-4C4B-9FE8-B79AFC4F0E12}" type="datetime1">
              <a:rPr lang="zh-CN" altLang="en-US" smtClean="0"/>
              <a:pPr/>
              <a:t>2013/4/3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12762-6C01-44B0-82F2-57F5B0706151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5D3C4C6-83A2-4C4B-9FE8-B79AFC4F0E12}" type="datetime1">
              <a:rPr lang="zh-CN" altLang="en-US" smtClean="0"/>
              <a:pPr/>
              <a:t>2013/4/3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12762-6C01-44B0-82F2-57F5B0706151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5D3C4C6-83A2-4C4B-9FE8-B79AFC4F0E12}" type="datetime1">
              <a:rPr lang="zh-CN" altLang="en-US" smtClean="0"/>
              <a:pPr/>
              <a:t>2013/4/3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12762-6C01-44B0-82F2-57F5B0706151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5D3C4C6-83A2-4C4B-9FE8-B79AFC4F0E12}" type="datetime1">
              <a:rPr lang="zh-CN" altLang="en-US" smtClean="0"/>
              <a:pPr/>
              <a:t>2013/4/3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2454-8021-4C6A-A947-881B70F31714}" type="datetimeFigureOut">
              <a:rPr lang="zh-CN" altLang="en-US" smtClean="0"/>
              <a:t>2013/4/3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8580-EF24-4510-BEAE-BA095231C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82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172-521C-4CEE-921A-E54DA26969C5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91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E8B-C858-4398-AA86-F4A196B91B56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274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0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2454-8021-4C6A-A947-881B70F31714}" type="datetimeFigureOut">
              <a:rPr lang="zh-CN" altLang="en-US" smtClean="0"/>
              <a:t>2013/4/3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8580-EF24-4510-BEAE-BA095231C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9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3E3-F168-4BC3-B692-EE8DD799E9C1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E4AF-F949-490B-B670-889EE6AEA974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13A9-A064-4694-B013-0673BE3ED2F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64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FF1B-2DB9-41D1-9367-B76054635780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E8B-C858-4398-AA86-F4A196B91B56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9846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E8B-C858-4398-AA86-F4A196B91B56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8220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E2E8B-C858-4398-AA86-F4A196B91B56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2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hinton/absps/fastnc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8153400" cy="1234646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Representation Learning    </a:t>
            </a:r>
            <a:br>
              <a:rPr lang="en-US" altLang="zh-CN" b="1" dirty="0" smtClean="0"/>
            </a:br>
            <a:r>
              <a:rPr lang="en-US" altLang="zh-CN" b="1" dirty="0" smtClean="0"/>
              <a:t>--A Review</a:t>
            </a:r>
            <a:endParaRPr lang="zh-C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38600"/>
            <a:ext cx="7886699" cy="1066800"/>
          </a:xfrm>
        </p:spPr>
        <p:txBody>
          <a:bodyPr>
            <a:noAutofit/>
          </a:bodyPr>
          <a:lstStyle/>
          <a:p>
            <a:pPr algn="r"/>
            <a:r>
              <a:rPr lang="en-US" altLang="zh-CN" sz="1800" b="1" dirty="0" smtClean="0">
                <a:solidFill>
                  <a:schemeClr val="tx1"/>
                </a:solidFill>
              </a:rPr>
              <a:t>Jacky Jiang</a:t>
            </a:r>
          </a:p>
          <a:p>
            <a:pPr algn="r"/>
            <a:r>
              <a:rPr lang="en-US" altLang="zh-CN" sz="1800" b="1" dirty="0" smtClean="0">
                <a:solidFill>
                  <a:schemeClr val="tx1"/>
                </a:solidFill>
              </a:rPr>
              <a:t>adapt</a:t>
            </a:r>
          </a:p>
          <a:p>
            <a:pPr algn="r"/>
            <a:r>
              <a:rPr lang="en-US" altLang="zh-CN" sz="1800" b="1" dirty="0" smtClean="0">
                <a:solidFill>
                  <a:schemeClr val="tx1"/>
                </a:solidFill>
              </a:rPr>
              <a:t>2013.4.3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Representation learning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The oldest feature extraction method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PCA</a:t>
                </a:r>
                <a:r>
                  <a:rPr lang="en-US" altLang="zh-CN" sz="2400" dirty="0" smtClean="0"/>
                  <a:t>: A </a:t>
                </a:r>
                <a:r>
                  <a:rPr lang="en-US" altLang="zh-CN" sz="2400" dirty="0"/>
                  <a:t>linear transformation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𝒉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form </a:t>
                </a:r>
                <a:r>
                  <a:rPr lang="en-US" altLang="zh-CN" sz="2400" dirty="0" smtClean="0"/>
                  <a:t>an orthogonal </a:t>
                </a:r>
                <a:r>
                  <a:rPr lang="en-US" altLang="zh-CN" sz="2400" dirty="0"/>
                  <a:t>basis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orthogonal </a:t>
                </a:r>
                <a:r>
                  <a:rPr lang="en-US" altLang="zh-CN" sz="2400" dirty="0"/>
                  <a:t>directions of </a:t>
                </a:r>
                <a:r>
                  <a:rPr lang="en-US" altLang="zh-CN" sz="2400" dirty="0" smtClean="0"/>
                  <a:t>greatest variance </a:t>
                </a:r>
                <a:r>
                  <a:rPr lang="en-US" altLang="zh-CN" sz="2400" dirty="0"/>
                  <a:t>in the training data</a:t>
                </a:r>
                <a:r>
                  <a:rPr lang="en-US" altLang="zh-CN" sz="2400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07702"/>
            <a:ext cx="4191000" cy="320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2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Representation learning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Within the representation learning, there has developed two parallel lines of inquiry, according to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hidden units considered as: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</a:rPr>
              <a:t>Computational nodes;</a:t>
            </a:r>
          </a:p>
          <a:p>
            <a:pPr marL="0" indent="0">
              <a:buNone/>
            </a:pPr>
            <a:r>
              <a:rPr lang="en-US" altLang="zh-CN" sz="2400" dirty="0" smtClean="0"/>
              <a:t>	Rooting </a:t>
            </a:r>
            <a:r>
              <a:rPr lang="en-US" altLang="zh-CN" sz="2400" dirty="0"/>
              <a:t>in neural </a:t>
            </a:r>
            <a:r>
              <a:rPr lang="en-US" altLang="zh-CN" sz="2400" dirty="0" smtClean="0"/>
              <a:t>networks 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-</a:t>
            </a:r>
            <a:r>
              <a:rPr lang="en-US" altLang="zh-CN" sz="2400" dirty="0"/>
              <a:t>the auto-encoder variants.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</a:rPr>
              <a:t>Latent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random variables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Rooting </a:t>
            </a:r>
            <a:r>
              <a:rPr lang="en-US" altLang="zh-CN" sz="2400" dirty="0"/>
              <a:t>in probabilistic graphical models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- </a:t>
            </a:r>
            <a:r>
              <a:rPr lang="en-US" altLang="zh-CN" sz="2400" dirty="0"/>
              <a:t>the restricted Boltzmann </a:t>
            </a:r>
            <a:r>
              <a:rPr lang="en-US" altLang="zh-CN" sz="2400" dirty="0" smtClean="0"/>
              <a:t>machine</a:t>
            </a:r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/>
              <a:t>Representation learning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248151" cy="435133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Auto-Encoder</a:t>
            </a:r>
          </a:p>
          <a:p>
            <a:pPr marL="0" indent="0">
              <a:buNone/>
            </a:pPr>
            <a:r>
              <a:rPr lang="en-US" altLang="zh-CN" sz="2800" dirty="0" smtClean="0"/>
              <a:t>An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auto-encoder</a:t>
            </a:r>
            <a:r>
              <a:rPr lang="en-US" altLang="zh-CN" sz="2800" dirty="0"/>
              <a:t> neural network is an unsupervised learning algorithm that applies </a:t>
            </a:r>
            <a:r>
              <a:rPr lang="en-US" altLang="zh-CN" sz="2800" dirty="0" smtClean="0"/>
              <a:t>back-propagation</a:t>
            </a:r>
            <a:r>
              <a:rPr lang="en-US" altLang="zh-CN" sz="2800" dirty="0"/>
              <a:t>, setting the target values to be equal to the inputs.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2209800"/>
            <a:ext cx="3596585" cy="400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Representation learning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28800"/>
                <a:ext cx="78867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2800" b="1" dirty="0" smtClean="0"/>
                  <a:t>Sparse Auto-encoder</a:t>
                </a:r>
              </a:p>
              <a:p>
                <a:r>
                  <a:rPr lang="en-US" altLang="zh-CN" sz="2800" dirty="0" smtClean="0"/>
                  <a:t>We think </a:t>
                </a:r>
                <a:r>
                  <a:rPr lang="en-US" altLang="zh-CN" sz="2800" dirty="0"/>
                  <a:t>of a neuron as being </a:t>
                </a:r>
                <a:r>
                  <a:rPr lang="en-US" altLang="zh-CN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active</a:t>
                </a:r>
                <a:r>
                  <a:rPr lang="en-US" altLang="zh-CN" sz="2800" dirty="0" smtClean="0"/>
                  <a:t> if </a:t>
                </a:r>
                <a:r>
                  <a:rPr lang="en-US" altLang="zh-CN" sz="2800" dirty="0"/>
                  <a:t>its output value is close to 1, or as being </a:t>
                </a:r>
                <a:r>
                  <a:rPr lang="en-US" altLang="zh-CN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inactive</a:t>
                </a:r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if its output value is close to 0</a:t>
                </a:r>
                <a:r>
                  <a:rPr lang="en-US" altLang="zh-CN" sz="2800" dirty="0" smtClean="0"/>
                  <a:t>.</a:t>
                </a:r>
              </a:p>
              <a:p>
                <a:r>
                  <a:rPr lang="en-US" altLang="zh-CN" sz="2800" dirty="0" smtClean="0"/>
                  <a:t>If we </a:t>
                </a:r>
                <a:r>
                  <a:rPr lang="en-US" altLang="zh-CN" sz="2800" dirty="0"/>
                  <a:t>impose a </a:t>
                </a:r>
                <a:r>
                  <a:rPr lang="en-US" altLang="zh-CN" sz="2800" b="1" dirty="0" smtClean="0"/>
                  <a:t>Sparsity</a:t>
                </a:r>
                <a:r>
                  <a:rPr lang="en-US" altLang="zh-CN" sz="2800" dirty="0"/>
                  <a:t> </a:t>
                </a:r>
                <a:r>
                  <a:rPr lang="en-US" altLang="zh-CN" sz="2800" dirty="0" smtClean="0"/>
                  <a:t>constraint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zh-CN" sz="2800" b="0" i="1" smtClean="0">
                        <a:latin typeface="Cambria Math"/>
                      </a:rPr>
                      <m:t> </m:t>
                    </m:r>
                    <m:r>
                      <a:rPr lang="en-US" altLang="zh-CN" sz="2800" b="0" i="1" smtClean="0">
                        <a:latin typeface="Cambria Math"/>
                      </a:rPr>
                      <m:t>𝑖𝑠</m:t>
                    </m:r>
                    <m:r>
                      <a:rPr lang="en-US" altLang="zh-CN" sz="2800" b="0" i="1" smtClean="0">
                        <a:latin typeface="Cambria Math"/>
                      </a:rPr>
                      <m:t> </m:t>
                    </m:r>
                    <m:r>
                      <a:rPr lang="en-US" altLang="zh-CN" sz="2800" b="0" i="1" smtClean="0">
                        <a:latin typeface="Cambria Math"/>
                      </a:rPr>
                      <m:t>𝑐𝑙𝑜𝑠𝑒𝑑</m:t>
                    </m:r>
                    <m:r>
                      <a:rPr lang="en-US" altLang="zh-CN" sz="2800" b="0" i="1" smtClean="0">
                        <a:latin typeface="Cambria Math"/>
                      </a:rPr>
                      <m:t> </m:t>
                    </m:r>
                    <m:r>
                      <a:rPr lang="en-US" altLang="zh-CN" sz="2800" b="0" i="1" smtClean="0">
                        <a:latin typeface="Cambria Math"/>
                      </a:rPr>
                      <m:t>𝑡𝑜</m:t>
                    </m:r>
                    <m:r>
                      <a:rPr lang="en-US" altLang="zh-CN" sz="2800" b="0" i="1" smtClean="0">
                        <a:latin typeface="Cambria Math"/>
                      </a:rPr>
                      <m:t> 0)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on the hidden units, </a:t>
                </a:r>
                <a:r>
                  <a:rPr lang="en-US" altLang="zh-CN" sz="2800" dirty="0" smtClean="0"/>
                  <a:t>their activations </a:t>
                </a:r>
                <a:r>
                  <a:rPr lang="en-US" altLang="zh-CN" sz="2800" dirty="0"/>
                  <a:t>must mostly be near 0</a:t>
                </a:r>
                <a:r>
                  <a:rPr lang="en-US" altLang="zh-CN" sz="28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𝝆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US" altLang="zh-CN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2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/>
                              </m:sSubSup>
                            </m:e>
                            <m:sub/>
                            <m:sup>
                              <m:r>
                                <a:rPr lang="en-US" altLang="zh-CN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28800"/>
                <a:ext cx="7886700" cy="4351338"/>
              </a:xfrm>
              <a:blipFill rotWithShape="1">
                <a:blip r:embed="rId2"/>
                <a:stretch>
                  <a:fillRect l="-1159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Representation learning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5"/>
                <a:ext cx="45529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b="1" dirty="0" smtClean="0"/>
                  <a:t>Self-taught learning</a:t>
                </a:r>
              </a:p>
              <a:p>
                <a:pPr marL="0" indent="0">
                  <a:buNone/>
                </a:pPr>
                <a:r>
                  <a:rPr lang="en-US" altLang="zh-CN" sz="2800" dirty="0" smtClean="0"/>
                  <a:t>Remove the final layer of </a:t>
                </a:r>
                <a:r>
                  <a:rPr lang="en-US" altLang="zh-CN" sz="2800" dirty="0"/>
                  <a:t>the sparse </a:t>
                </a:r>
                <a:r>
                  <a:rPr lang="en-US" altLang="zh-CN" sz="2800" dirty="0" smtClean="0"/>
                  <a:t>auto-encoder. </a:t>
                </a:r>
              </a:p>
              <a:p>
                <a:pPr marL="0" indent="0">
                  <a:buNone/>
                </a:pPr>
                <a:r>
                  <a:rPr lang="en-US" altLang="zh-CN" sz="2800" dirty="0" smtClean="0"/>
                  <a:t>We </a:t>
                </a:r>
                <a:r>
                  <a:rPr lang="en-US" altLang="zh-CN" sz="2800" dirty="0"/>
                  <a:t>can either  </a:t>
                </a:r>
                <a:r>
                  <a:rPr lang="en-US" altLang="zh-CN" sz="2800" b="1" dirty="0"/>
                  <a:t>replace</a:t>
                </a:r>
                <a:r>
                  <a:rPr lang="en-US" altLang="zh-CN" sz="2800" dirty="0"/>
                  <a:t> the original feature vector </a:t>
                </a:r>
                <a:r>
                  <a:rPr lang="en-US" altLang="zh-CN" sz="2800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 or</a:t>
                </a:r>
                <a:r>
                  <a:rPr lang="en-US" altLang="zh-CN" sz="2800" dirty="0"/>
                  <a:t> concatenate the two feature vectors together, getting a representation 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5"/>
                <a:ext cx="4552950" cy="4351338"/>
              </a:xfrm>
              <a:blipFill rotWithShape="1">
                <a:blip r:embed="rId2"/>
                <a:stretch>
                  <a:fillRect l="-2276" t="-2101" r="-4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8" name="Picture 6" descr="STL SparseAE Featu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752600"/>
            <a:ext cx="28575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Representation learning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/>
          <a:lstStyle/>
          <a:p>
            <a:r>
              <a:rPr lang="en-US" altLang="zh-CN" sz="2800" b="1" dirty="0"/>
              <a:t>Restricted Boltzmann </a:t>
            </a:r>
            <a:r>
              <a:rPr lang="en-US" altLang="zh-CN" sz="2800" b="1" dirty="0" smtClean="0"/>
              <a:t>Machines</a:t>
            </a:r>
          </a:p>
          <a:p>
            <a:r>
              <a:rPr lang="en-US" altLang="zh-CN" sz="2800" dirty="0" smtClean="0"/>
              <a:t>A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Boltzmann machine</a:t>
            </a:r>
            <a:r>
              <a:rPr lang="en-US" altLang="zh-CN" sz="2800" dirty="0"/>
              <a:t> (</a:t>
            </a:r>
            <a:r>
              <a:rPr lang="en-US" altLang="zh-CN" sz="2800" b="1" dirty="0"/>
              <a:t>RBM</a:t>
            </a:r>
            <a:r>
              <a:rPr lang="en-US" altLang="zh-CN" sz="2800" dirty="0"/>
              <a:t>) is a </a:t>
            </a:r>
            <a:r>
              <a:rPr lang="en-US" altLang="zh-CN" sz="2800" dirty="0" smtClean="0"/>
              <a:t>stochastic recurrent neural network</a:t>
            </a:r>
            <a:r>
              <a:rPr lang="en-US" altLang="zh-CN" sz="2800" dirty="0"/>
              <a:t> that can learn a probability distribution over its set of inputs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The units of RBM can follow any exponential </a:t>
            </a:r>
            <a:r>
              <a:rPr lang="en-US" altLang="zh-CN" sz="2800" dirty="0"/>
              <a:t>family of </a:t>
            </a:r>
            <a:r>
              <a:rPr lang="en-US" altLang="zh-CN" sz="2800" dirty="0" smtClean="0"/>
              <a:t>distributions. If the hidden units are sufficient enough, RBM can express any discrete distribution.</a:t>
            </a:r>
          </a:p>
          <a:p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3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Representation learning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Restricted </a:t>
                </a:r>
                <a:r>
                  <a:rPr lang="en-US" altLang="zh-CN" sz="2800" dirty="0"/>
                  <a:t>Boltzmann Machines further restrict BMs to those without visible-visible and hidden-hidden connections. </a:t>
                </a:r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energy function  of an RBM is defined as</a:t>
                </a:r>
                <a:r>
                  <a:rPr lang="en-US" altLang="zh-CN" sz="2800" dirty="0" smtClean="0"/>
                  <a:t>:</a:t>
                </a:r>
                <a:endParaRPr lang="en-US" altLang="zh-CN" sz="2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𝒉</m:t>
                          </m:r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zh-CN" altLang="en-US" sz="28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𝒗</m:t>
                      </m:r>
                      <m:r>
                        <a:rPr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𝒉</m:t>
                      </m:r>
                      <m:r>
                        <a:rPr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𝒕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𝑾𝒗</m:t>
                      </m:r>
                    </m:oMath>
                  </m:oMathPara>
                </a14:m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14" t="-2381" r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4" y="3276600"/>
            <a:ext cx="248602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0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Representation learning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sz="2800" dirty="0" smtClean="0"/>
                  <a:t>Given 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𝜽</m:t>
                    </m:r>
                    <m:r>
                      <a:rPr lang="en-US" altLang="zh-CN" sz="28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altLang="zh-CN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altLang="zh-CN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, we can obtain the joint probability distribution </a:t>
                </a:r>
                <a:endParaRPr lang="en-US" altLang="zh-CN" sz="2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e>
                          <m:r>
                            <a:rPr lang="zh-CN" alt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zh-CN" altLang="en-US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𝜽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𝒁</m:t>
                          </m:r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zh-CN" alt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𝜽</m:t>
                          </m:r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𝒁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altLang="zh-CN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altLang="zh-CN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altLang="zh-CN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zh-CN" altLang="en-US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𝜽</m:t>
                              </m:r>
                              <m:r>
                                <a:rPr lang="en-US" altLang="zh-CN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b="1" dirty="0" smtClean="0"/>
              </a:p>
              <a:p>
                <a:r>
                  <a:rPr lang="en-US" altLang="zh-CN" sz="2800" dirty="0" smtClean="0"/>
                  <a:t>What we care is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𝒗</m:t>
                        </m:r>
                      </m:e>
                      <m:e>
                        <m:r>
                          <a:rPr lang="zh-CN" altLang="en-US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𝜽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𝒁</m:t>
                        </m:r>
                        <m:d>
                          <m:dPr>
                            <m:ctrlPr>
                              <a:rPr lang="en-US" altLang="zh-CN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CN" altLang="en-US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𝒉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altLang="zh-CN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altLang="zh-CN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𝒉</m:t>
                            </m:r>
                            <m:r>
                              <a:rPr lang="en-US" altLang="zh-CN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zh-CN" altLang="en-US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𝜽</m:t>
                            </m:r>
                            <m:r>
                              <a:rPr lang="en-US" altLang="zh-CN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800" b="1" dirty="0"/>
              </a:p>
              <a:p>
                <a:r>
                  <a:rPr lang="en-US" altLang="zh-CN" sz="2800" dirty="0" smtClean="0"/>
                  <a:t>The target is to solve the optimization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𝐚𝐫𝐠𝐦𝐚𝐱</m:t>
                              </m:r>
                            </m:e>
                            <m:lim>
                              <m:r>
                                <a:rPr lang="zh-CN" altLang="en-US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𝑻</m:t>
                              </m:r>
                            </m:sup>
                            <m:e>
                              <m:r>
                                <a:rPr lang="en-US" altLang="zh-CN" sz="2800" b="1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𝐥𝐨𝐠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altLang="zh-CN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sz="2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𝒕</m:t>
                                      </m:r>
                                      <m:r>
                                        <a:rPr lang="en-US" altLang="zh-CN" sz="2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zh-CN" altLang="en-US" sz="2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800" b="1" dirty="0" smtClean="0"/>
              </a:p>
              <a:p>
                <a:pPr marL="0" indent="0">
                  <a:buNone/>
                </a:pPr>
                <a:r>
                  <a:rPr lang="en-US" altLang="zh-CN" sz="2800" dirty="0" smtClean="0"/>
                  <a:t> where t is the number of samples.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05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Outline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What makes a good representation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Representation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accent3"/>
                </a:solidFill>
              </a:rPr>
              <a:t>Deep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Summary</a:t>
            </a:r>
            <a:endParaRPr lang="zh-CN" altLang="en-US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C3A-96CE-4B05-BB37-BFDE93FD07F7}" type="datetime1">
              <a:rPr lang="en-US" altLang="zh-CN" sz="1000" smtClean="0"/>
              <a:pPr/>
              <a:t>4/3/2013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5750" y="6477000"/>
            <a:ext cx="6331619" cy="301953"/>
          </a:xfrm>
        </p:spPr>
        <p:txBody>
          <a:bodyPr/>
          <a:lstStyle/>
          <a:p>
            <a:r>
              <a:rPr lang="en-US" sz="1000" b="1" dirty="0" smtClean="0"/>
              <a:t>ADAPT Computer Science of SJTU</a:t>
            </a:r>
            <a:endParaRPr lang="en-US" sz="1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smtClean="0"/>
              <a:pPr/>
              <a:t>18</a:t>
            </a:fld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/>
              <a:t>Deep learning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Hinton,</a:t>
            </a:r>
            <a:r>
              <a:rPr lang="en-US" altLang="zh-CN" dirty="0"/>
              <a:t> </a:t>
            </a:r>
            <a:r>
              <a:rPr lang="en-US" altLang="zh-CN" u="sng" dirty="0">
                <a:hlinkClick r:id="rId2"/>
              </a:rPr>
              <a:t>A fast learning algorithm for deep </a:t>
            </a:r>
            <a:r>
              <a:rPr lang="en-US" altLang="zh-CN" u="sng" dirty="0" smtClean="0">
                <a:hlinkClick r:id="rId2"/>
              </a:rPr>
              <a:t>belief nets</a:t>
            </a:r>
            <a:endParaRPr lang="en-US" altLang="zh-CN" u="sng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dirty="0"/>
              <a:t>Unsupervised learning of representations is used to </a:t>
            </a:r>
            <a:r>
              <a:rPr lang="en-US" altLang="zh-CN" sz="2400" dirty="0" smtClean="0"/>
              <a:t>train </a:t>
            </a:r>
            <a:r>
              <a:rPr lang="en-US" altLang="zh-CN" sz="2400" dirty="0"/>
              <a:t>each layer.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dirty="0"/>
              <a:t>Unsupervised training of one layer at a time, on top of the previously trained ones. The representation learned at each level is the input for the next layer.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dirty="0"/>
              <a:t>Use supervised training to fine-tune all the </a:t>
            </a:r>
            <a:r>
              <a:rPr lang="en-US" altLang="zh-CN" sz="2400" dirty="0" smtClean="0"/>
              <a:t>layers.</a:t>
            </a:r>
            <a:endParaRPr lang="en-US" altLang="zh-C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Outline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accent5"/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Representation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Deep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Summary</a:t>
            </a:r>
            <a:endParaRPr lang="zh-CN" altLang="en-US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C3A-96CE-4B05-BB37-BFDE93FD07F7}" type="datetime1">
              <a:rPr lang="en-US" altLang="zh-CN" sz="1000" smtClean="0"/>
              <a:pPr/>
              <a:t>4/3/2013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5750" y="6477000"/>
            <a:ext cx="6331619" cy="301953"/>
          </a:xfrm>
        </p:spPr>
        <p:txBody>
          <a:bodyPr/>
          <a:lstStyle/>
          <a:p>
            <a:r>
              <a:rPr lang="en-US" sz="1000" b="1" dirty="0" smtClean="0"/>
              <a:t>ADAPT Computer Science of SJTU</a:t>
            </a:r>
            <a:endParaRPr lang="en-US" sz="1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Deep learning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Deep Auto-encoder</a:t>
            </a:r>
          </a:p>
          <a:p>
            <a:pPr marL="0" indent="0">
              <a:buNone/>
            </a:pPr>
            <a:r>
              <a:rPr lang="en-US" altLang="zh-CN" sz="2800" dirty="0"/>
              <a:t>A </a:t>
            </a:r>
            <a:r>
              <a:rPr lang="en-US" altLang="zh-CN" sz="2800" dirty="0" smtClean="0"/>
              <a:t>neural </a:t>
            </a:r>
            <a:r>
              <a:rPr lang="en-US" altLang="zh-CN" sz="2800" dirty="0"/>
              <a:t>network consisting of </a:t>
            </a:r>
            <a:r>
              <a:rPr lang="en-US" altLang="zh-CN" sz="2800" dirty="0" smtClean="0"/>
              <a:t>multiple </a:t>
            </a:r>
            <a:r>
              <a:rPr lang="en-US" altLang="zh-CN" sz="2800" dirty="0"/>
              <a:t>layers of sparse </a:t>
            </a:r>
            <a:r>
              <a:rPr lang="en-US" altLang="zh-CN" sz="2800" dirty="0" smtClean="0"/>
              <a:t>auto-encoders. </a:t>
            </a:r>
          </a:p>
          <a:p>
            <a:pPr marL="0" indent="0">
              <a:buNone/>
            </a:pPr>
            <a:r>
              <a:rPr lang="en-US" altLang="zh-CN" sz="2800" dirty="0" smtClean="0"/>
              <a:t>The </a:t>
            </a:r>
            <a:r>
              <a:rPr lang="en-US" altLang="zh-CN" sz="2800" dirty="0"/>
              <a:t>outputs of </a:t>
            </a:r>
            <a:r>
              <a:rPr lang="en-US" altLang="zh-CN" sz="2800" dirty="0" smtClean="0"/>
              <a:t>each </a:t>
            </a:r>
            <a:r>
              <a:rPr lang="en-US" altLang="zh-CN" sz="2800" dirty="0"/>
              <a:t>layer is wired to the inputs </a:t>
            </a:r>
            <a:r>
              <a:rPr lang="en-US" altLang="zh-CN" sz="2800" dirty="0" smtClean="0"/>
              <a:t>of </a:t>
            </a:r>
            <a:r>
              <a:rPr lang="en-US" altLang="zh-CN" sz="2800" dirty="0"/>
              <a:t>the successive layer.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2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Deep learning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943350" cy="435133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Step 1:</a:t>
            </a:r>
          </a:p>
          <a:p>
            <a:r>
              <a:rPr lang="en-US" altLang="zh-CN" sz="2800" dirty="0" smtClean="0"/>
              <a:t>Feed </a:t>
            </a:r>
            <a:r>
              <a:rPr lang="en-US" altLang="zh-CN" sz="2800" dirty="0"/>
              <a:t>the raw input into a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trained sparse </a:t>
            </a:r>
            <a:r>
              <a:rPr lang="en-US" altLang="zh-CN" sz="2800" dirty="0" smtClean="0"/>
              <a:t>auto-encoder</a:t>
            </a:r>
            <a:r>
              <a:rPr lang="en-US" altLang="zh-CN" sz="2800" dirty="0"/>
              <a:t>, obtaining the primary feature </a:t>
            </a:r>
            <a:r>
              <a:rPr lang="en-US" altLang="zh-CN" sz="2800" dirty="0" smtClean="0"/>
              <a:t>activations </a:t>
            </a:r>
            <a:r>
              <a:rPr lang="en-US" altLang="zh-CN" sz="2800" i="1" dirty="0" smtClean="0"/>
              <a:t>h</a:t>
            </a:r>
            <a:r>
              <a:rPr lang="en-US" altLang="zh-CN" sz="2800" baseline="30000" dirty="0" smtClean="0"/>
              <a:t>(1</a:t>
            </a:r>
            <a:r>
              <a:rPr lang="en-US" altLang="zh-CN" sz="2800" baseline="30000" dirty="0"/>
              <a:t>)(</a:t>
            </a:r>
            <a:r>
              <a:rPr lang="en-US" altLang="zh-CN" sz="2800" i="1" baseline="30000" dirty="0"/>
              <a:t>k</a:t>
            </a:r>
            <a:r>
              <a:rPr lang="en-US" altLang="zh-CN" sz="2800" baseline="30000" dirty="0"/>
              <a:t>)</a:t>
            </a:r>
            <a:r>
              <a:rPr lang="en-US" altLang="zh-CN" sz="2800" dirty="0"/>
              <a:t> for each of the inputs </a:t>
            </a:r>
            <a:r>
              <a:rPr lang="en-US" altLang="zh-CN" sz="2800" i="1" dirty="0"/>
              <a:t>x</a:t>
            </a:r>
            <a:r>
              <a:rPr lang="en-US" altLang="zh-CN" sz="2800" baseline="30000" dirty="0"/>
              <a:t>(</a:t>
            </a:r>
            <a:r>
              <a:rPr lang="en-US" altLang="zh-CN" sz="2800" i="1" baseline="30000" dirty="0"/>
              <a:t>k</a:t>
            </a:r>
            <a:r>
              <a:rPr lang="en-US" altLang="zh-CN" sz="2800" baseline="30000" dirty="0"/>
              <a:t>)</a:t>
            </a:r>
            <a:r>
              <a:rPr lang="en-US" altLang="zh-CN" sz="2800" dirty="0"/>
              <a:t>. </a:t>
            </a:r>
            <a:endParaRPr lang="en-US" altLang="zh-CN" sz="2800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3" descr="C:\Users\Think\Dropbox\Paper\deep learning\438px-Stacked_SparseAE_Feature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55414"/>
            <a:ext cx="3660775" cy="500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85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Deep learning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Step 2:</a:t>
            </a:r>
          </a:p>
          <a:p>
            <a:r>
              <a:rPr lang="en-US" altLang="zh-CN" sz="2800" dirty="0" smtClean="0"/>
              <a:t>Feed </a:t>
            </a:r>
            <a:r>
              <a:rPr lang="en-US" altLang="zh-CN" sz="2800" dirty="0"/>
              <a:t>the primary features into the second sparse </a:t>
            </a:r>
            <a:r>
              <a:rPr lang="en-US" altLang="zh-CN" sz="2800" dirty="0" smtClean="0"/>
              <a:t>auto-encoder </a:t>
            </a:r>
            <a:r>
              <a:rPr lang="en-US" altLang="zh-CN" sz="2800" dirty="0"/>
              <a:t>to obtain the secondary feature activations </a:t>
            </a:r>
            <a:r>
              <a:rPr lang="en-US" altLang="zh-CN" sz="2800" i="1" dirty="0"/>
              <a:t>h</a:t>
            </a:r>
            <a:r>
              <a:rPr lang="en-US" altLang="zh-CN" sz="2800" baseline="30000" dirty="0"/>
              <a:t>(2)(</a:t>
            </a:r>
            <a:r>
              <a:rPr lang="en-US" altLang="zh-CN" sz="2800" i="1" baseline="30000" dirty="0"/>
              <a:t>k</a:t>
            </a:r>
            <a:r>
              <a:rPr lang="en-US" altLang="zh-CN" sz="2800" baseline="30000" dirty="0"/>
              <a:t>)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.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Picture 2" descr="Stacked SparseAE Featur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14475"/>
            <a:ext cx="38100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31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Deep learning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324350" cy="4351338"/>
          </a:xfrm>
        </p:spPr>
        <p:txBody>
          <a:bodyPr/>
          <a:lstStyle/>
          <a:p>
            <a:r>
              <a:rPr lang="en-US" altLang="zh-CN" sz="2800" dirty="0" smtClean="0"/>
              <a:t>Step 3:</a:t>
            </a:r>
          </a:p>
          <a:p>
            <a:r>
              <a:rPr lang="en-US" altLang="zh-CN" sz="2800" dirty="0" smtClean="0"/>
              <a:t>Treat </a:t>
            </a:r>
            <a:r>
              <a:rPr lang="en-US" altLang="zh-CN" sz="2800" dirty="0"/>
              <a:t>these secondary features as input to </a:t>
            </a:r>
            <a:r>
              <a:rPr lang="en-US" altLang="zh-CN" sz="2800" dirty="0" smtClean="0"/>
              <a:t>a classifier, training </a:t>
            </a:r>
            <a:r>
              <a:rPr lang="en-US" altLang="zh-CN" sz="2800" dirty="0"/>
              <a:t>it to map secondary features to digit labels.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3E3-F168-4BC3-B692-EE8DD799E9C1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4" descr="Stacked Softmax Classif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800"/>
            <a:ext cx="38100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5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Deep learning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Overall 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122" name="Picture 2" descr="Stacked Combin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59966"/>
            <a:ext cx="5706035" cy="495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91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Deep learning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4"/>
                <a:ext cx="5695950" cy="4575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sz="2800" b="1" dirty="0" smtClean="0"/>
                  <a:t>Deep Belief Networks</a:t>
                </a:r>
              </a:p>
              <a:p>
                <a:r>
                  <a:rPr lang="en-US" altLang="zh-CN" sz="2800" dirty="0"/>
                  <a:t>RBMs can be stacked and trained in a greedy manner to form so-called Deep Belief Networks (DBN). 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DBNs model</a:t>
                </a:r>
                <a:r>
                  <a:rPr lang="en-US" altLang="zh-CN" sz="2800" dirty="0"/>
                  <a:t> joint distribution between observed vector 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sz="2800" dirty="0"/>
                  <a:t> and the  hidden layers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.</a:t>
                </a:r>
                <a:r>
                  <a:rPr lang="en-US" altLang="zh-CN" sz="2800" dirty="0"/>
                  <a:t> 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  <m:e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sup>
                                  </m:sSup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4"/>
                <a:ext cx="5695950" cy="4575175"/>
              </a:xfrm>
              <a:blipFill rotWithShape="1">
                <a:blip r:embed="rId2"/>
                <a:stretch>
                  <a:fillRect l="-1818" t="-2264" r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5867400" y="2285999"/>
            <a:ext cx="2647950" cy="3890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2" descr="_images/DB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05000"/>
            <a:ext cx="2590800" cy="362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29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Deep learning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800" b="1" dirty="0" smtClean="0"/>
              <a:t>Deep Belief Network algorithm</a:t>
            </a:r>
          </a:p>
          <a:p>
            <a:r>
              <a:rPr lang="en-US" altLang="zh-CN" sz="2800" dirty="0"/>
              <a:t>1. Train the first layer as an RBM that models the raw </a:t>
            </a:r>
            <a:r>
              <a:rPr lang="en-US" altLang="zh-CN" sz="2800" dirty="0" smtClean="0"/>
              <a:t>input</a:t>
            </a:r>
            <a:r>
              <a:rPr lang="en-US" altLang="zh-CN" sz="2800" dirty="0"/>
              <a:t> as its visible layer.</a:t>
            </a:r>
          </a:p>
          <a:p>
            <a:r>
              <a:rPr lang="en-US" altLang="zh-CN" sz="2800" dirty="0"/>
              <a:t>2. Use that first layer to obtain a representation of the input that will be used as data for the second layer. 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en-US" altLang="zh-CN" sz="2800" dirty="0"/>
              <a:t>. Train the second layer as an RBM, taking the transformed data </a:t>
            </a:r>
            <a:r>
              <a:rPr lang="en-US" altLang="zh-CN" sz="2800" dirty="0" smtClean="0"/>
              <a:t>as </a:t>
            </a:r>
            <a:r>
              <a:rPr lang="en-US" altLang="zh-CN" sz="2800" dirty="0"/>
              <a:t>training </a:t>
            </a:r>
            <a:r>
              <a:rPr lang="en-US" altLang="zh-CN" sz="2800" dirty="0" smtClean="0"/>
              <a:t>examples.</a:t>
            </a:r>
            <a:endParaRPr lang="en-US" altLang="zh-CN" sz="2800" dirty="0"/>
          </a:p>
          <a:p>
            <a:r>
              <a:rPr lang="en-US" altLang="zh-CN" sz="2800" dirty="0"/>
              <a:t>4. Iterate (2 and 3) for the desired number of </a:t>
            </a:r>
            <a:r>
              <a:rPr lang="en-US" altLang="zh-CN" sz="2800" dirty="0" smtClean="0"/>
              <a:t>layers.</a:t>
            </a:r>
            <a:endParaRPr lang="en-US" altLang="zh-CN" sz="2800" dirty="0"/>
          </a:p>
          <a:p>
            <a:r>
              <a:rPr lang="en-US" altLang="zh-CN" sz="2800" dirty="0"/>
              <a:t>5. Fine-tune all the parameters of this deep architecture </a:t>
            </a:r>
            <a:r>
              <a:rPr lang="en-US" altLang="zh-CN" sz="2800" dirty="0" smtClean="0"/>
              <a:t>with </a:t>
            </a:r>
            <a:r>
              <a:rPr lang="en-US" altLang="zh-CN" sz="2800" dirty="0"/>
              <a:t>respect to a supervised training </a:t>
            </a:r>
            <a:r>
              <a:rPr lang="en-US" altLang="zh-CN" sz="2800" dirty="0" smtClean="0"/>
              <a:t>criterion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7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Outline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Representation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Deep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accent3"/>
                </a:solidFill>
              </a:rPr>
              <a:t>Summary</a:t>
            </a:r>
            <a:endParaRPr lang="zh-CN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C3A-96CE-4B05-BB37-BFDE93FD07F7}" type="datetime1">
              <a:rPr lang="en-US" altLang="zh-CN" sz="1000" smtClean="0"/>
              <a:pPr/>
              <a:t>4/3/2013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5750" y="6477000"/>
            <a:ext cx="6331619" cy="301953"/>
          </a:xfrm>
        </p:spPr>
        <p:txBody>
          <a:bodyPr/>
          <a:lstStyle/>
          <a:p>
            <a:r>
              <a:rPr lang="en-US" sz="1000" b="1" dirty="0" smtClean="0"/>
              <a:t>ADAPT Computer Science of SJTU</a:t>
            </a:r>
            <a:endParaRPr lang="en-US" sz="1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smtClean="0"/>
              <a:pPr/>
              <a:t>27</a:t>
            </a:fld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/>
              <a:t>Summary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Motivation of good representation</a:t>
            </a:r>
          </a:p>
          <a:p>
            <a:r>
              <a:rPr lang="en-US" altLang="zh-CN" sz="2400" b="1" dirty="0" smtClean="0"/>
              <a:t>Representation learning</a:t>
            </a:r>
          </a:p>
          <a:p>
            <a:pPr marL="0" indent="0">
              <a:buNone/>
            </a:pPr>
            <a:r>
              <a:rPr lang="en-US" altLang="zh-CN" sz="2400" b="1" dirty="0" smtClean="0"/>
              <a:t>	-Auto-encoder</a:t>
            </a:r>
          </a:p>
          <a:p>
            <a:pPr marL="0" indent="0"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	-Sparse auto-encoder</a:t>
            </a:r>
          </a:p>
          <a:p>
            <a:pPr marL="0" indent="0"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	-Self-taught learning</a:t>
            </a:r>
          </a:p>
          <a:p>
            <a:pPr marL="0" indent="0">
              <a:buNone/>
            </a:pPr>
            <a:r>
              <a:rPr lang="en-US" altLang="zh-CN" sz="2400" b="1" dirty="0"/>
              <a:t>	-Restricted </a:t>
            </a:r>
            <a:r>
              <a:rPr lang="en-US" altLang="zh-CN" sz="2400" b="1" dirty="0" smtClean="0"/>
              <a:t>Boltzmann </a:t>
            </a:r>
            <a:r>
              <a:rPr lang="en-US" altLang="zh-CN" sz="2400" b="1" dirty="0"/>
              <a:t>machines</a:t>
            </a:r>
            <a:endParaRPr lang="en-US" altLang="zh-CN" sz="2400" b="1" dirty="0" smtClean="0"/>
          </a:p>
          <a:p>
            <a:r>
              <a:rPr lang="en-US" altLang="zh-CN" sz="2400" b="1" dirty="0"/>
              <a:t>Deep learning</a:t>
            </a:r>
          </a:p>
          <a:p>
            <a:pPr marL="0" indent="0"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-Deep Auto-encoder</a:t>
            </a:r>
          </a:p>
          <a:p>
            <a:pPr marL="0" indent="0"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-Deep Belief Network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5400" b="1" dirty="0" smtClean="0"/>
              <a:t>Thanks!</a:t>
            </a:r>
            <a:endParaRPr lang="zh-CN" altLang="en-US" sz="54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Introduction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smtClean="0"/>
              <a:t>Representation learning</a:t>
            </a:r>
          </a:p>
          <a:p>
            <a:r>
              <a:rPr lang="en-US" altLang="zh-CN" sz="2800" b="1" i="1" dirty="0" smtClean="0">
                <a:solidFill>
                  <a:schemeClr val="accent5"/>
                </a:solidFill>
              </a:rPr>
              <a:t>Definition</a:t>
            </a:r>
            <a:endParaRPr lang="en-US" altLang="zh-CN" sz="2800" b="1" i="1" dirty="0">
              <a:solidFill>
                <a:schemeClr val="accent5"/>
              </a:solidFill>
            </a:endParaRPr>
          </a:p>
          <a:p>
            <a:r>
              <a:rPr lang="en-US" altLang="zh-CN" sz="2800" dirty="0" smtClean="0"/>
              <a:t>Methods of learning </a:t>
            </a:r>
            <a:r>
              <a:rPr lang="en-US" altLang="zh-CN" sz="2800" dirty="0"/>
              <a:t>transformations of the data that make it </a:t>
            </a:r>
            <a:r>
              <a:rPr lang="en-US" altLang="zh-CN" sz="2800" dirty="0" smtClean="0"/>
              <a:t>easier to </a:t>
            </a:r>
            <a:r>
              <a:rPr lang="en-US" altLang="zh-CN" sz="2800" dirty="0"/>
              <a:t>extract useful information when building classifiers or </a:t>
            </a:r>
            <a:r>
              <a:rPr lang="en-US" altLang="zh-CN" sz="2800" dirty="0" smtClean="0"/>
              <a:t>other predictors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8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Introduction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/>
              <a:t>Deep learning</a:t>
            </a:r>
          </a:p>
          <a:p>
            <a:r>
              <a:rPr lang="en-US" altLang="zh-CN" sz="2800" b="1" i="1" dirty="0">
                <a:solidFill>
                  <a:schemeClr val="accent5"/>
                </a:solidFill>
              </a:rPr>
              <a:t>Definition</a:t>
            </a:r>
          </a:p>
          <a:p>
            <a:r>
              <a:rPr lang="en-US" altLang="zh-CN" sz="2800" dirty="0"/>
              <a:t>Specific representation learning methods with deep </a:t>
            </a:r>
            <a:r>
              <a:rPr lang="en-US" altLang="zh-CN" sz="2800" dirty="0" smtClean="0"/>
              <a:t>hierarchical architecture </a:t>
            </a:r>
            <a:r>
              <a:rPr lang="en-US" altLang="zh-CN" sz="2800" dirty="0"/>
              <a:t>models. 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1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Introduction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The </a:t>
            </a:r>
            <a:r>
              <a:rPr lang="en-US" altLang="zh-CN" sz="2800" dirty="0"/>
              <a:t>computations involved in producing an output from an input can be represented by a </a:t>
            </a:r>
            <a:r>
              <a:rPr lang="en-US" altLang="zh-CN" sz="2800" b="1" dirty="0"/>
              <a:t>flow graph</a:t>
            </a:r>
            <a:r>
              <a:rPr lang="en-US" altLang="zh-CN" sz="2800" dirty="0"/>
              <a:t>: </a:t>
            </a:r>
            <a:endParaRPr lang="en-US" altLang="zh-CN" sz="2800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sz="2800" b="1" dirty="0"/>
              <a:t>D</a:t>
            </a:r>
            <a:r>
              <a:rPr lang="en-US" altLang="zh-CN" sz="2800" b="1" dirty="0" smtClean="0"/>
              <a:t>epth</a:t>
            </a:r>
            <a:r>
              <a:rPr lang="en-US" altLang="zh-CN" sz="2800" dirty="0"/>
              <a:t>: the length of the longest path from an input to an output.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976" y="3200400"/>
            <a:ext cx="384223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36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Outline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accent5"/>
                </a:solidFill>
              </a:rPr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Representation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Deep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Summary</a:t>
            </a:r>
            <a:endParaRPr lang="zh-CN" altLang="en-US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C3A-96CE-4B05-BB37-BFDE93FD07F7}" type="datetime1">
              <a:rPr lang="en-US" altLang="zh-CN" sz="1000" smtClean="0"/>
              <a:pPr/>
              <a:t>4/3/2013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5750" y="6477000"/>
            <a:ext cx="6331619" cy="301953"/>
          </a:xfrm>
        </p:spPr>
        <p:txBody>
          <a:bodyPr/>
          <a:lstStyle/>
          <a:p>
            <a:r>
              <a:rPr lang="en-US" sz="1000" b="1" dirty="0" smtClean="0"/>
              <a:t>ADAPT Computer Science of SJTU</a:t>
            </a:r>
            <a:endParaRPr lang="en-US" sz="1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smtClean="0"/>
              <a:pPr/>
              <a:t>6</a:t>
            </a:fld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Motivation</a:t>
            </a:r>
            <a:endParaRPr lang="zh-CN" alt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Curse of dimensionality</a:t>
            </a:r>
            <a:endParaRPr lang="zh-CN" altLang="en-US" sz="2800" b="1" dirty="0" smtClean="0"/>
          </a:p>
          <a:p>
            <a:pPr marL="0" indent="0">
              <a:buNone/>
            </a:pPr>
            <a:r>
              <a:rPr lang="en-US" altLang="zh-CN" sz="2800" dirty="0" smtClean="0"/>
              <a:t>Learning complexity grows exponentially with linear increase in the dimensionality of the data.</a:t>
            </a:r>
          </a:p>
          <a:p>
            <a:r>
              <a:rPr lang="en-US" altLang="zh-CN" sz="2800" b="1" dirty="0" smtClean="0"/>
              <a:t>Feature </a:t>
            </a:r>
            <a:r>
              <a:rPr lang="en-US" altLang="zh-CN" sz="2800" b="1" dirty="0"/>
              <a:t>extraction</a:t>
            </a:r>
          </a:p>
          <a:p>
            <a:pPr marL="0" indent="0">
              <a:buNone/>
            </a:pPr>
            <a:r>
              <a:rPr lang="en-US" altLang="zh-CN" sz="2800" dirty="0" smtClean="0"/>
              <a:t>  Feature extraction is the process of dimensionality reduction. It has become a significant part of artificial intelligence.</a:t>
            </a:r>
            <a:endParaRPr lang="zh-CN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980D-8F91-4F61-B48B-4CED63033013}" type="datetime1">
              <a:rPr lang="en-US" altLang="zh-CN" sz="1000" smtClean="0"/>
              <a:pPr/>
              <a:t>4/3/2013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b="1" dirty="0" smtClean="0"/>
              <a:t>ADAPT Computer Science of SJTU</a:t>
            </a:r>
            <a:endParaRPr lang="en-US" sz="11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smtClean="0"/>
              <a:pPr/>
              <a:t>7</a:t>
            </a:fld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Motivation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The success of machine learning algorithms </a:t>
            </a:r>
            <a:r>
              <a:rPr lang="en-US" altLang="zh-CN" sz="2800" dirty="0" smtClean="0"/>
              <a:t>depends </a:t>
            </a:r>
            <a:r>
              <a:rPr lang="en-US" altLang="zh-CN" sz="2800" dirty="0"/>
              <a:t>on data </a:t>
            </a:r>
            <a:r>
              <a:rPr lang="en-US" altLang="zh-CN" sz="2800" dirty="0" smtClean="0"/>
              <a:t>representation.</a:t>
            </a:r>
            <a:endParaRPr lang="en-US" altLang="zh-CN" sz="2800" dirty="0"/>
          </a:p>
          <a:p>
            <a:r>
              <a:rPr lang="en-US" altLang="zh-CN" sz="2800" dirty="0"/>
              <a:t>Deep architectures can compactly represent a significantly larger set of functions than shallow networks.</a:t>
            </a:r>
          </a:p>
          <a:p>
            <a:r>
              <a:rPr lang="en-US" altLang="zh-CN" sz="2800" dirty="0" smtClean="0"/>
              <a:t>Deep </a:t>
            </a:r>
            <a:r>
              <a:rPr lang="en-US" altLang="zh-CN" sz="2800" dirty="0"/>
              <a:t>architectures can potentially lead to progressively more abstract features at higher layers of representations</a:t>
            </a:r>
          </a:p>
          <a:p>
            <a:r>
              <a:rPr lang="en-US" altLang="zh-CN" sz="2800" dirty="0"/>
              <a:t>The brain has a deep architecture</a:t>
            </a:r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29C-0D00-4B5C-8ED2-13CE23383177}" type="datetime1">
              <a:rPr lang="en-US" altLang="zh-CN" smtClean="0"/>
              <a:pPr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 Computer Science of SJTU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6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Outline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Motivations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accent5">
                    <a:lumMod val="75000"/>
                  </a:schemeClr>
                </a:solidFill>
              </a:rPr>
              <a:t>Representation </a:t>
            </a:r>
            <a:r>
              <a:rPr lang="en-US" altLang="zh-CN" sz="3200" b="1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altLang="zh-CN" sz="3200" b="1" dirty="0" smtClean="0">
                <a:solidFill>
                  <a:schemeClr val="accent5">
                    <a:lumMod val="75000"/>
                  </a:schemeClr>
                </a:solidFill>
              </a:rPr>
              <a:t>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Deep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Summary</a:t>
            </a:r>
            <a:endParaRPr lang="zh-CN" altLang="en-US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C3A-96CE-4B05-BB37-BFDE93FD07F7}" type="datetime1">
              <a:rPr lang="en-US" altLang="zh-CN" sz="1000" smtClean="0"/>
              <a:pPr/>
              <a:t>4/3/2013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5750" y="6477000"/>
            <a:ext cx="6331619" cy="301953"/>
          </a:xfrm>
        </p:spPr>
        <p:txBody>
          <a:bodyPr/>
          <a:lstStyle/>
          <a:p>
            <a:r>
              <a:rPr lang="en-US" sz="1000" b="1" dirty="0" smtClean="0"/>
              <a:t>ADAPT Computer Science of SJTU</a:t>
            </a:r>
            <a:endParaRPr lang="en-US" sz="1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smtClean="0"/>
              <a:pPr/>
              <a:t>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295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</TotalTime>
  <Words>859</Words>
  <Application>Microsoft Office PowerPoint</Application>
  <PresentationFormat>全屏显示(4:3)</PresentationFormat>
  <Paragraphs>249</Paragraphs>
  <Slides>29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Representation Learning     --A Review</vt:lpstr>
      <vt:lpstr>Outline</vt:lpstr>
      <vt:lpstr>Introduction</vt:lpstr>
      <vt:lpstr>Introduction</vt:lpstr>
      <vt:lpstr>Introduction</vt:lpstr>
      <vt:lpstr>Outline</vt:lpstr>
      <vt:lpstr>Motivation</vt:lpstr>
      <vt:lpstr>Motivation</vt:lpstr>
      <vt:lpstr>Outline</vt:lpstr>
      <vt:lpstr>Representation learning</vt:lpstr>
      <vt:lpstr>Representation learning</vt:lpstr>
      <vt:lpstr>Representation learning</vt:lpstr>
      <vt:lpstr>Representation learning</vt:lpstr>
      <vt:lpstr>Representation learning</vt:lpstr>
      <vt:lpstr>Representation learning</vt:lpstr>
      <vt:lpstr>Representation learning</vt:lpstr>
      <vt:lpstr>Representation learning</vt:lpstr>
      <vt:lpstr>Outline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Outline</vt:lpstr>
      <vt:lpstr>Summary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Learning A Review</dc:title>
  <dc:creator/>
  <cp:lastModifiedBy>Think</cp:lastModifiedBy>
  <cp:revision>122</cp:revision>
  <dcterms:created xsi:type="dcterms:W3CDTF">2006-08-16T00:00:00Z</dcterms:created>
  <dcterms:modified xsi:type="dcterms:W3CDTF">2013-04-03T07:49:28Z</dcterms:modified>
</cp:coreProperties>
</file>