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2" r:id="rId5"/>
    <p:sldMasterId id="2147483693" r:id="rId6"/>
    <p:sldMasterId id="2147483694" r:id="rId7"/>
    <p:sldMasterId id="214748369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y="5143500" cx="9144000"/>
  <p:notesSz cx="6858000" cy="9144000"/>
  <p:embeddedFontLs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10C6A9-B49A-428F-BFE5-AC4615194F43}">
  <a:tblStyle styleId="{6610C6A9-B49A-428F-BFE5-AC4615194F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5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8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7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44b660e57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a44b660e57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44b660e57_0_10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a44b660e57_0_10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44b660e57_0_10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a44b660e57_0_10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44b660e57_0_10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a44b660e57_0_10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44b660e57_0_10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a44b660e57_0_10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44b660e57_0_10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a44b660e57_0_10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44b660e57_0_10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a44b660e57_0_10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44b660e57_0_10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a44b660e57_0_10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44b660e57_0_1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a44b660e57_0_1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44b660e57_0_1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a44b660e57_0_1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44b660e57_0_1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a44b660e57_0_1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44b660e57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a44b660e57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44b660e57_0_1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a44b660e57_0_1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44b660e57_0_1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a44b660e57_0_1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44b660e57_0_1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a44b660e57_0_1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44b660e57_0_1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a44b660e57_0_1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44b660e57_0_1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a44b660e57_0_1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44b660e57_0_1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a44b660e57_0_1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44f339a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a44f339a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44b660e57_0_5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a44b660e57_0_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44b660e57_0_6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a44b660e57_0_6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44b660e57_0_7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a44b660e57_0_7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44b660e57_0_7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a44b660e57_0_7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44b660e57_0_7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a44b660e57_0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44b660e57_0_7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a44b660e57_0_7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44b660e57_0_7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a44b660e57_0_7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19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70450" y="1484383"/>
            <a:ext cx="4318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9875" y="-430217"/>
            <a:ext cx="4318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65" name="Google Shape;165;p2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87" name="Google Shape;187;p30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08" name="Google Shape;208;p33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11" type="ftr"/>
          </p:nvPr>
        </p:nvSpPr>
        <p:spPr>
          <a:xfrm>
            <a:off x="3600450" y="4844839"/>
            <a:ext cx="34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0" y="3714750"/>
            <a:ext cx="9141600" cy="14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4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 txBox="1"/>
          <p:nvPr>
            <p:ph type="title"/>
          </p:nvPr>
        </p:nvSpPr>
        <p:spPr>
          <a:xfrm rot="5400000">
            <a:off x="5370450" y="1484383"/>
            <a:ext cx="4318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 rot="5400000">
            <a:off x="1369875" y="-430217"/>
            <a:ext cx="4318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46" name="Google Shape;246;p3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3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39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54" name="Google Shape;254;p3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3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57" name="Google Shape;257;p39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4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66" name="Google Shape;266;p4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70" name="Google Shape;270;p41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71" name="Google Shape;271;p4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4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77" name="Google Shape;277;p42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78" name="Google Shape;278;p42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79" name="Google Shape;279;p42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4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4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4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99" name="Google Shape;299;p45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00" name="Google Shape;300;p45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45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6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6"/>
          <p:cNvSpPr txBox="1"/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46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09" name="Google Shape;309;p4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4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47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315" name="Google Shape;315;p4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4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4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8"/>
          <p:cNvSpPr txBox="1"/>
          <p:nvPr>
            <p:ph type="title"/>
          </p:nvPr>
        </p:nvSpPr>
        <p:spPr>
          <a:xfrm rot="5400000">
            <a:off x="5370600" y="1484233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 rot="5400000">
            <a:off x="1370025" y="-430367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323" name="Google Shape;323;p4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4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5" name="Google Shape;325;p4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42" name="Google Shape;242;p37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ctrTitle"/>
          </p:nvPr>
        </p:nvSpPr>
        <p:spPr>
          <a:xfrm>
            <a:off x="855650" y="1214700"/>
            <a:ext cx="76314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haroni"/>
              <a:buNone/>
            </a:pPr>
            <a:r>
              <a:rPr lang="zh-CN" sz="4500">
                <a:latin typeface="Aharoni"/>
                <a:ea typeface="Aharoni"/>
                <a:cs typeface="Aharoni"/>
                <a:sym typeface="Aharoni"/>
              </a:rPr>
              <a:t>Evaluation of Commonsense Knowledge Statements</a:t>
            </a:r>
            <a:endParaRPr sz="4500"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haroni"/>
              <a:buNone/>
            </a:pPr>
            <a:r>
              <a:t/>
            </a:r>
            <a:endParaRPr sz="1900"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230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Joint Reasoning for Multi-Faceted Commonsense Knowledge</a:t>
            </a:r>
            <a:endParaRPr i="1" sz="2300">
              <a:solidFill>
                <a:srgbClr val="C00000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haroni"/>
              <a:buNone/>
            </a:pPr>
            <a:r>
              <a:t/>
            </a:r>
            <a:endParaRPr sz="45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31" name="Google Shape;331;p49"/>
          <p:cNvSpPr txBox="1"/>
          <p:nvPr>
            <p:ph idx="1" type="subTitle"/>
          </p:nvPr>
        </p:nvSpPr>
        <p:spPr>
          <a:xfrm>
            <a:off x="893375" y="3397950"/>
            <a:ext cx="24123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CN" sz="900" cap="none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rPr lang="zh-CN" sz="2200"/>
              <a:t>Ilena (Yanzhu Guo)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 cap="none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412390" y="174594"/>
            <a:ext cx="851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 Seminar</a:t>
            </a:r>
            <a:r>
              <a:rPr lang="zh-CN" sz="1400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∙ </a:t>
            </a:r>
            <a:r>
              <a:rPr lang="zh-CN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r>
              <a:rPr baseline="30000" lang="zh-CN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lang="zh-CN" sz="1400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zh-CN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October</a:t>
            </a:r>
            <a:r>
              <a:rPr lang="zh-CN" sz="1400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20</a:t>
            </a:r>
            <a:r>
              <a:rPr lang="zh-CN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zh-CN" sz="1400">
                <a:solidFill>
                  <a:srgbClr val="8D41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Form of CSK statements</a:t>
            </a:r>
            <a:r>
              <a:rPr lang="zh-CN"/>
              <a:t> :  </a:t>
            </a:r>
            <a:r>
              <a:rPr lang="zh-CN">
                <a:solidFill>
                  <a:srgbClr val="C00000"/>
                </a:solidFill>
              </a:rPr>
              <a:t>(s, p)</a:t>
            </a:r>
            <a:r>
              <a:rPr lang="zh-CN"/>
              <a:t> pairs</a:t>
            </a:r>
            <a:endParaRPr/>
          </a:p>
        </p:txBody>
      </p:sp>
      <p:sp>
        <p:nvSpPr>
          <p:cNvPr id="425" name="Google Shape;425;p5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426" name="Google Shape;426;p58"/>
          <p:cNvSpPr txBox="1"/>
          <p:nvPr/>
        </p:nvSpPr>
        <p:spPr>
          <a:xfrm>
            <a:off x="729275" y="1368750"/>
            <a:ext cx="84147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Prior works : </a:t>
            </a:r>
            <a:r>
              <a:rPr lang="zh-C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SPO</a:t>
            </a:r>
            <a:r>
              <a:rPr lang="zh-CN" sz="18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triple model</a:t>
            </a:r>
            <a:endParaRPr sz="18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Combintion of P and O into </a:t>
            </a:r>
            <a:r>
              <a:rPr i="1" lang="zh-C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zh-CN" sz="18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The split between P and O is often arbitrary</a:t>
            </a:r>
            <a:endParaRPr sz="18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E38310"/>
                </a:solidFill>
                <a:latin typeface="Calibri"/>
                <a:ea typeface="Calibri"/>
                <a:cs typeface="Calibri"/>
                <a:sym typeface="Calibri"/>
              </a:rPr>
              <a:t>lions; live in; prides</a:t>
            </a:r>
            <a:r>
              <a:rPr lang="zh-CN" sz="18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vs. </a:t>
            </a:r>
            <a:r>
              <a:rPr lang="zh-C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lions; live; in prides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zh-CN" sz="18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CSK is so diverse that predicate names have highly varying granularities</a:t>
            </a:r>
            <a:endParaRPr sz="18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Multi-Faceted CSK model</a:t>
            </a:r>
            <a:r>
              <a:rPr lang="zh-CN"/>
              <a:t> : </a:t>
            </a:r>
            <a:r>
              <a:rPr lang="zh-CN">
                <a:solidFill>
                  <a:srgbClr val="C00000"/>
                </a:solidFill>
              </a:rPr>
              <a:t>B</a:t>
            </a:r>
            <a:r>
              <a:rPr lang="zh-CN">
                <a:solidFill>
                  <a:srgbClr val="C00000"/>
                </a:solidFill>
              </a:rPr>
              <a:t>asic scores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32" name="Google Shape;432;p5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433" name="Google Shape;433;p59"/>
          <p:cNvSpPr txBox="1"/>
          <p:nvPr/>
        </p:nvSpPr>
        <p:spPr>
          <a:xfrm>
            <a:off x="729275" y="1368750"/>
            <a:ext cx="8414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score(s, p) : </a:t>
            </a:r>
            <a:r>
              <a:rPr lang="zh-C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Confidence score</a:t>
            </a: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based on </a:t>
            </a: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observation frequencies / human assessment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            : </a:t>
            </a:r>
            <a:r>
              <a:rPr lang="zh-C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Necessity</a:t>
            </a: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                      : </a:t>
            </a:r>
            <a:r>
              <a:rPr lang="zh-C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Sufficiency</a:t>
            </a: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                                            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75" y="2396550"/>
            <a:ext cx="5623432" cy="9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75" y="1976500"/>
            <a:ext cx="984000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6600" y="2079750"/>
            <a:ext cx="983970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75" y="3228100"/>
            <a:ext cx="3835000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375" y="1458475"/>
            <a:ext cx="1271400" cy="4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 txBox="1"/>
          <p:nvPr/>
        </p:nvSpPr>
        <p:spPr>
          <a:xfrm>
            <a:off x="4277475" y="3228100"/>
            <a:ext cx="1425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zh-C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Entailment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375" y="3851300"/>
            <a:ext cx="4489295" cy="4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9"/>
          <p:cNvSpPr txBox="1"/>
          <p:nvPr/>
        </p:nvSpPr>
        <p:spPr>
          <a:xfrm>
            <a:off x="4998675" y="3796300"/>
            <a:ext cx="3685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zh-C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Taxonomy-based information gain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9"/>
          <p:cNvSpPr/>
          <p:nvPr/>
        </p:nvSpPr>
        <p:spPr>
          <a:xfrm>
            <a:off x="2190750" y="3720100"/>
            <a:ext cx="1939800" cy="19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393075" y="214950"/>
            <a:ext cx="8549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Multi-Faceted CSK model : </a:t>
            </a:r>
            <a:r>
              <a:rPr lang="zh-CN">
                <a:solidFill>
                  <a:srgbClr val="C00000"/>
                </a:solidFill>
              </a:rPr>
              <a:t>Score aggregation 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449" name="Google Shape;449;p60"/>
          <p:cNvSpPr txBox="1"/>
          <p:nvPr/>
        </p:nvSpPr>
        <p:spPr>
          <a:xfrm>
            <a:off x="661950" y="2176575"/>
            <a:ext cx="58005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Basic scores </a:t>
            </a:r>
            <a:r>
              <a:rPr lang="zh-C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</a:t>
            </a:r>
            <a:r>
              <a:rPr lang="zh-C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Prior scores  </a:t>
            </a:r>
            <a:r>
              <a:rPr lang="zh-C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Training data</a:t>
            </a: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small set of hand-annotated CSK statements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                                            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60"/>
          <p:cNvSpPr/>
          <p:nvPr/>
        </p:nvSpPr>
        <p:spPr>
          <a:xfrm>
            <a:off x="2160725" y="2255125"/>
            <a:ext cx="2259900" cy="3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451" name="Google Shape;451;p60"/>
          <p:cNvSpPr txBox="1"/>
          <p:nvPr/>
        </p:nvSpPr>
        <p:spPr>
          <a:xfrm>
            <a:off x="2264075" y="1867725"/>
            <a:ext cx="2053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Regression model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5867800" y="2224800"/>
            <a:ext cx="21429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π(s,p) : plausibility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τ(s,p) : typicality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ρ(s,p) : remarkability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σ(s.p) : salience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Isolated statement treatment</a:t>
            </a:r>
            <a:endParaRPr/>
          </a:p>
        </p:txBody>
      </p:sp>
      <p:sp>
        <p:nvSpPr>
          <p:cNvPr id="458" name="Google Shape;458;p61"/>
          <p:cNvSpPr txBox="1"/>
          <p:nvPr/>
        </p:nvSpPr>
        <p:spPr>
          <a:xfrm>
            <a:off x="1002275" y="1376150"/>
            <a:ext cx="76368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333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48312"/>
              </a:buClr>
              <a:buSzPts val="2100"/>
              <a:buFont typeface="Calibri"/>
              <a:buChar char=" "/>
            </a:pPr>
            <a:r>
              <a:rPr lang="zh-CN" sz="2100">
                <a:solidFill>
                  <a:srgbClr val="E38310"/>
                </a:solidFill>
                <a:latin typeface="Calibri"/>
                <a:ea typeface="Calibri"/>
                <a:cs typeface="Calibri"/>
                <a:sym typeface="Calibri"/>
              </a:rPr>
              <a:t>Problem :</a:t>
            </a:r>
            <a:r>
              <a:rPr lang="zh-CN" sz="21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48312"/>
              </a:buClr>
              <a:buSzPts val="2100"/>
              <a:buFont typeface="Calibri"/>
              <a:buChar char=" "/>
            </a:pPr>
            <a:r>
              <a:rPr lang="zh-CN" sz="21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For each candidate statement, evidence is collected </a:t>
            </a:r>
            <a:r>
              <a:rPr lang="zh-CN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independantly</a:t>
            </a:r>
            <a:endParaRPr sz="1100">
              <a:solidFill>
                <a:srgbClr val="C00000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21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Resulting CSKBs are </a:t>
            </a:r>
            <a:r>
              <a:rPr lang="zh-C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incoherent</a:t>
            </a:r>
            <a:endParaRPr sz="1100">
              <a:solidFill>
                <a:srgbClr val="C00000"/>
              </a:solidFill>
            </a:endParaRPr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Resulting CSKBs are </a:t>
            </a:r>
            <a:r>
              <a:rPr lang="zh-C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sparse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Font typeface="Calibri"/>
              <a:buChar char=" "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Font typeface="Calibri"/>
              <a:buChar char=" "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6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2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Joint reasoning</a:t>
            </a:r>
            <a:r>
              <a:rPr lang="zh-CN"/>
              <a:t>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Concept-dimension dependencies</a:t>
            </a:r>
            <a:endParaRPr/>
          </a:p>
        </p:txBody>
      </p:sp>
      <p:sp>
        <p:nvSpPr>
          <p:cNvPr id="465" name="Google Shape;465;p6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466" name="Google Shape;466;p62"/>
          <p:cNvSpPr txBox="1"/>
          <p:nvPr/>
        </p:nvSpPr>
        <p:spPr>
          <a:xfrm>
            <a:off x="499550" y="1424875"/>
            <a:ext cx="7909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388" y="2674325"/>
            <a:ext cx="6062126" cy="12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400" y="1771750"/>
            <a:ext cx="2301170" cy="4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Joint reasoning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Parent</a:t>
            </a:r>
            <a:r>
              <a:rPr lang="zh-CN" sz="2000">
                <a:solidFill>
                  <a:srgbClr val="C00000"/>
                </a:solidFill>
              </a:rPr>
              <a:t>-child dependencies</a:t>
            </a:r>
            <a:endParaRPr/>
          </a:p>
        </p:txBody>
      </p:sp>
      <p:sp>
        <p:nvSpPr>
          <p:cNvPr id="474" name="Google Shape;474;p6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475" name="Google Shape;475;p63"/>
          <p:cNvSpPr txBox="1"/>
          <p:nvPr/>
        </p:nvSpPr>
        <p:spPr>
          <a:xfrm>
            <a:off x="499550" y="1424875"/>
            <a:ext cx="7909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50" y="1424875"/>
            <a:ext cx="4221199" cy="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775" y="1828422"/>
            <a:ext cx="6479349" cy="28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Joint reasoning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Sibling</a:t>
            </a:r>
            <a:r>
              <a:rPr lang="zh-CN" sz="2000">
                <a:solidFill>
                  <a:srgbClr val="C00000"/>
                </a:solidFill>
              </a:rPr>
              <a:t> dependencies</a:t>
            </a:r>
            <a:endParaRPr/>
          </a:p>
        </p:txBody>
      </p:sp>
      <p:sp>
        <p:nvSpPr>
          <p:cNvPr id="483" name="Google Shape;483;p6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484" name="Google Shape;484;p64"/>
          <p:cNvSpPr txBox="1"/>
          <p:nvPr/>
        </p:nvSpPr>
        <p:spPr>
          <a:xfrm>
            <a:off x="499550" y="1424875"/>
            <a:ext cx="7909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5" name="Google Shape;4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25" y="1505600"/>
            <a:ext cx="4147400" cy="4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400" y="2320898"/>
            <a:ext cx="7646177" cy="1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5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Joint reasoning</a:t>
            </a:r>
            <a:r>
              <a:rPr lang="zh-CN"/>
              <a:t>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Expansion to similar properities</a:t>
            </a:r>
            <a:endParaRPr/>
          </a:p>
        </p:txBody>
      </p:sp>
      <p:sp>
        <p:nvSpPr>
          <p:cNvPr id="492" name="Google Shape;492;p6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pic>
        <p:nvPicPr>
          <p:cNvPr id="493" name="Google Shape;4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75" y="1466650"/>
            <a:ext cx="2703925" cy="4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75" y="2071575"/>
            <a:ext cx="7437191" cy="19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Joint reasoning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Grounding of constraints with candidate statements</a:t>
            </a:r>
            <a:endParaRPr/>
          </a:p>
        </p:txBody>
      </p:sp>
      <p:sp>
        <p:nvSpPr>
          <p:cNvPr id="500" name="Google Shape;500;p6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501" name="Google Shape;501;p66"/>
          <p:cNvSpPr txBox="1"/>
          <p:nvPr/>
        </p:nvSpPr>
        <p:spPr>
          <a:xfrm>
            <a:off x="1002275" y="1376150"/>
            <a:ext cx="69897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Existing (s,p) pairs from previous CSK collections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Taxonomic expansions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 from high-confidence relationships of the WebIsALOD taxonomy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Similarity expansions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 for pairs of predicates exceeding a similarity threshold</a:t>
            </a: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100">
                <a:latin typeface="Calibri"/>
                <a:ea typeface="Calibri"/>
                <a:cs typeface="Calibri"/>
                <a:sym typeface="Calibri"/>
              </a:rPr>
              <a:t>Deals with noise and sparsity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Font typeface="Calibri"/>
              <a:buChar char=" "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66"/>
          <p:cNvSpPr/>
          <p:nvPr/>
        </p:nvSpPr>
        <p:spPr>
          <a:xfrm>
            <a:off x="2255800" y="3565425"/>
            <a:ext cx="375900" cy="50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Joint reasoning : </a:t>
            </a:r>
            <a:r>
              <a:rPr lang="zh-CN">
                <a:solidFill>
                  <a:srgbClr val="C00000"/>
                </a:solidFill>
              </a:rPr>
              <a:t>Implementation</a:t>
            </a:r>
            <a:endParaRPr sz="5200"/>
          </a:p>
        </p:txBody>
      </p:sp>
      <p:sp>
        <p:nvSpPr>
          <p:cNvPr id="508" name="Google Shape;508;p6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509" name="Google Shape;509;p67"/>
          <p:cNvSpPr txBox="1"/>
          <p:nvPr/>
        </p:nvSpPr>
        <p:spPr>
          <a:xfrm>
            <a:off x="1002275" y="1239450"/>
            <a:ext cx="69897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Constraint reasoning encoded into </a:t>
            </a:r>
            <a:r>
              <a:rPr lang="zh-C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MaxSAT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Efficient solving via </a:t>
            </a: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ILP</a:t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Font typeface="Calibri"/>
              <a:buChar char=" "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975" y="1730525"/>
            <a:ext cx="4873375" cy="29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/>
          <p:nvPr/>
        </p:nvSpPr>
        <p:spPr>
          <a:xfrm>
            <a:off x="0" y="0"/>
            <a:ext cx="9139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0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>
            <p:ph type="title"/>
          </p:nvPr>
        </p:nvSpPr>
        <p:spPr>
          <a:xfrm>
            <a:off x="721975" y="1424875"/>
            <a:ext cx="17511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zh-CN" sz="3200">
                <a:solidFill>
                  <a:srgbClr val="FFFFFF"/>
                </a:solidFill>
              </a:rPr>
              <a:t>Outline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0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3556512" y="454422"/>
            <a:ext cx="48102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Motivation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Multi-faceted CSK model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Joint reasoning approach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Experiements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Results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Conclusions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Discussions</a:t>
            </a:r>
            <a:endParaRPr sz="2000"/>
          </a:p>
        </p:txBody>
      </p:sp>
      <p:sp>
        <p:nvSpPr>
          <p:cNvPr id="342" name="Google Shape;342;p5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CN" sz="1500">
                <a:solidFill>
                  <a:schemeClr val="accent2"/>
                </a:solidFill>
              </a:rPr>
              <a:t>2/26</a:t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Experiments</a:t>
            </a:r>
            <a:r>
              <a:rPr lang="zh-CN"/>
              <a:t>: </a:t>
            </a:r>
            <a:r>
              <a:rPr lang="zh-CN">
                <a:solidFill>
                  <a:srgbClr val="C00000"/>
                </a:solidFill>
              </a:rPr>
              <a:t>Evaluation</a:t>
            </a:r>
            <a:endParaRPr sz="5200"/>
          </a:p>
        </p:txBody>
      </p:sp>
      <p:sp>
        <p:nvSpPr>
          <p:cNvPr id="516" name="Google Shape;516;p6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517" name="Google Shape;517;p68"/>
          <p:cNvSpPr txBox="1"/>
          <p:nvPr/>
        </p:nvSpPr>
        <p:spPr>
          <a:xfrm>
            <a:off x="1002275" y="1239450"/>
            <a:ext cx="69897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ConceptNet, Quasimodo, TupleKB, Music-manual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zh-C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rowdsourcing</a:t>
            </a: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 using Amazon Mechanical Turk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Pairwise</a:t>
            </a: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</a:t>
            </a:r>
            <a:r>
              <a:rPr lang="zh-CN" sz="1800">
                <a:solidFill>
                  <a:srgbClr val="E3831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zh-C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more typical?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arabicPeriod"/>
            </a:pPr>
            <a:r>
              <a:rPr lang="zh-C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Lions drink water.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arabicPeriod"/>
            </a:pPr>
            <a:r>
              <a:rPr lang="zh-C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Lions kill humans.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200 concepts each with 2 properties from each of the CSK collections</a:t>
            </a:r>
            <a:endParaRPr sz="24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Font typeface="Calibri"/>
              <a:buChar char=" "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Result</a:t>
            </a:r>
            <a:r>
              <a:rPr lang="zh-CN"/>
              <a:t>s: </a:t>
            </a:r>
            <a:r>
              <a:rPr lang="zh-CN">
                <a:solidFill>
                  <a:srgbClr val="C00000"/>
                </a:solidFill>
              </a:rPr>
              <a:t>Quality of rankings</a:t>
            </a:r>
            <a:endParaRPr sz="5200"/>
          </a:p>
        </p:txBody>
      </p:sp>
      <p:sp>
        <p:nvSpPr>
          <p:cNvPr id="523" name="Google Shape;523;p6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pic>
        <p:nvPicPr>
          <p:cNvPr id="524" name="Google Shape;5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650"/>
            <a:ext cx="8839196" cy="215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Results: </a:t>
            </a:r>
            <a:r>
              <a:rPr lang="zh-CN">
                <a:solidFill>
                  <a:srgbClr val="C00000"/>
                </a:solidFill>
              </a:rPr>
              <a:t>Ablation Study</a:t>
            </a:r>
            <a:endParaRPr sz="5200"/>
          </a:p>
        </p:txBody>
      </p:sp>
      <p:sp>
        <p:nvSpPr>
          <p:cNvPr id="530" name="Google Shape;530;p7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pic>
        <p:nvPicPr>
          <p:cNvPr id="531" name="Google Shape;53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25" y="1419800"/>
            <a:ext cx="6478325" cy="31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Results: </a:t>
            </a:r>
            <a:r>
              <a:rPr lang="zh-CN">
                <a:solidFill>
                  <a:srgbClr val="C00000"/>
                </a:solidFill>
              </a:rPr>
              <a:t>Enrichment potential</a:t>
            </a:r>
            <a:endParaRPr sz="5200"/>
          </a:p>
        </p:txBody>
      </p:sp>
      <p:sp>
        <p:nvSpPr>
          <p:cNvPr id="537" name="Google Shape;537;p7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pic>
        <p:nvPicPr>
          <p:cNvPr id="538" name="Google Shape;53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5" y="1303050"/>
            <a:ext cx="5607240" cy="18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175" y="2876750"/>
            <a:ext cx="5491726" cy="18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2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Results: </a:t>
            </a:r>
            <a:r>
              <a:rPr lang="zh-CN">
                <a:solidFill>
                  <a:srgbClr val="C00000"/>
                </a:solidFill>
              </a:rPr>
              <a:t>Anecdotal examples</a:t>
            </a:r>
            <a:endParaRPr sz="5200"/>
          </a:p>
        </p:txBody>
      </p:sp>
      <p:sp>
        <p:nvSpPr>
          <p:cNvPr id="545" name="Google Shape;545;p7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pic>
        <p:nvPicPr>
          <p:cNvPr id="546" name="Google Shape;54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63" y="1384150"/>
            <a:ext cx="8718026" cy="323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3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Conclusions</a:t>
            </a:r>
            <a:endParaRPr sz="5200"/>
          </a:p>
        </p:txBody>
      </p:sp>
      <p:sp>
        <p:nvSpPr>
          <p:cNvPr id="552" name="Google Shape;552;p7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553" name="Google Shape;553;p73"/>
          <p:cNvSpPr txBox="1"/>
          <p:nvPr/>
        </p:nvSpPr>
        <p:spPr>
          <a:xfrm>
            <a:off x="1002275" y="1513350"/>
            <a:ext cx="69897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Dice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  </a:t>
            </a:r>
            <a:r>
              <a:rPr lang="zh-C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joint reasoning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framework for CSK that incorporates </a:t>
            </a:r>
            <a:r>
              <a:rPr lang="zh-CN" sz="20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inter-dependencies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statements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Captures more </a:t>
            </a:r>
            <a:r>
              <a:rPr lang="zh-C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expressive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meta-properties of concept-property statements along the four dimensions of </a:t>
            </a:r>
            <a:r>
              <a:rPr lang="zh-C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plausibility, typicality, remarkability and saliency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deal with </a:t>
            </a:r>
            <a:r>
              <a:rPr lang="zh-C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zh-C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sparsity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prior CSK collections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</a:t>
            </a: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downstream tasks</a:t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4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Discussion</a:t>
            </a:r>
            <a:r>
              <a:rPr lang="zh-CN"/>
              <a:t>s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800">
                <a:solidFill>
                  <a:srgbClr val="C00000"/>
                </a:solidFill>
              </a:rPr>
              <a:t>Based on Open-review comments</a:t>
            </a:r>
            <a:endParaRPr sz="4400">
              <a:solidFill>
                <a:srgbClr val="C00000"/>
              </a:solidFill>
            </a:endParaRPr>
          </a:p>
        </p:txBody>
      </p:sp>
      <p:sp>
        <p:nvSpPr>
          <p:cNvPr id="559" name="Google Shape;559;p7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560" name="Google Shape;560;p74"/>
          <p:cNvSpPr txBox="1"/>
          <p:nvPr/>
        </p:nvSpPr>
        <p:spPr>
          <a:xfrm>
            <a:off x="1257900" y="1513350"/>
            <a:ext cx="64128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Salience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 is too </a:t>
            </a:r>
            <a:r>
              <a:rPr lang="zh-C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subjective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 : depends on cultural and social backgrounds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zh-CN" sz="2000">
                <a:solidFill>
                  <a:srgbClr val="E38310"/>
                </a:solidFill>
                <a:latin typeface="Calibri"/>
                <a:ea typeface="Calibri"/>
                <a:cs typeface="Calibri"/>
                <a:sym typeface="Calibri"/>
              </a:rPr>
              <a:t>word-level embeddings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 for similarity computation is not </a:t>
            </a:r>
            <a:r>
              <a:rPr lang="zh-CN" sz="2000">
                <a:solidFill>
                  <a:srgbClr val="E38310"/>
                </a:solidFill>
                <a:latin typeface="Calibri"/>
                <a:ea typeface="Calibri"/>
                <a:cs typeface="Calibri"/>
                <a:sym typeface="Calibri"/>
              </a:rPr>
              <a:t>generalizable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Scores are not </a:t>
            </a: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comparable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 across the four dimensions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Commonsense Knowledge Bases (CSKBs)</a:t>
            </a:r>
            <a:endParaRPr/>
          </a:p>
        </p:txBody>
      </p:sp>
      <p:sp>
        <p:nvSpPr>
          <p:cNvPr id="348" name="Google Shape;348;p51"/>
          <p:cNvSpPr txBox="1"/>
          <p:nvPr/>
        </p:nvSpPr>
        <p:spPr>
          <a:xfrm>
            <a:off x="1002275" y="1376150"/>
            <a:ext cx="76368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3335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E48312"/>
              </a:buClr>
              <a:buSzPts val="2100"/>
              <a:buFont typeface="Calibri"/>
              <a:buChar char=" "/>
            </a:pPr>
            <a:r>
              <a:rPr lang="zh-CN" sz="21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zh-CN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structured knowledge</a:t>
            </a:r>
            <a:r>
              <a:rPr lang="zh-CN" sz="21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about </a:t>
            </a:r>
            <a:r>
              <a:rPr lang="zh-CN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general-world</a:t>
            </a:r>
            <a:r>
              <a:rPr lang="zh-CN" sz="21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concepts</a:t>
            </a:r>
            <a:endParaRPr sz="1100"/>
          </a:p>
          <a:p>
            <a:pPr indent="0" lvl="0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Lions; eat; chicken</a:t>
            </a:r>
            <a:endParaRPr sz="1100">
              <a:solidFill>
                <a:schemeClr val="accent2"/>
              </a:solidFill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Lions; attack; humans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Lions; drink; water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zh-CN" sz="21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Construction of</a:t>
            </a:r>
            <a:r>
              <a:rPr lang="zh-CN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CSKBs</a:t>
            </a:r>
            <a:r>
              <a:rPr lang="zh-CN" sz="21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has received </a:t>
            </a:r>
            <a:r>
              <a:rPr lang="zh-CN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sz="21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2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lot of attention</a:t>
            </a:r>
            <a:r>
              <a:rPr lang="zh-CN" sz="2100">
                <a:latin typeface="Calibri"/>
                <a:ea typeface="Calibri"/>
                <a:cs typeface="Calibri"/>
                <a:sym typeface="Calibri"/>
              </a:rPr>
              <a:t> in recent years</a:t>
            </a:r>
            <a:endParaRPr sz="1100">
              <a:solidFill>
                <a:schemeClr val="dk1"/>
              </a:solidFill>
            </a:endParaRPr>
          </a:p>
          <a:p>
            <a:pPr indent="-2921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ConceptNet(MIT), TupleKB(AllenAI), Quasimodo(MPII), ...</a:t>
            </a:r>
            <a:endParaRPr sz="1100">
              <a:solidFill>
                <a:schemeClr val="dk1"/>
              </a:solidFill>
            </a:endParaRPr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Shortcomings: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zh-C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Underspecified</a:t>
            </a: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zh-C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narrow</a:t>
            </a: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evaluation metrics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2.Statements extracted/consolidated </a:t>
            </a: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independently</a:t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Font typeface="Calibri"/>
              <a:buChar char=" "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Font typeface="Calibri"/>
              <a:buChar char=" "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Evaluation metrics</a:t>
            </a:r>
            <a:endParaRPr/>
          </a:p>
        </p:txBody>
      </p:sp>
      <p:sp>
        <p:nvSpPr>
          <p:cNvPr id="355" name="Google Shape;355;p5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356" name="Google Shape;356;p52"/>
          <p:cNvSpPr txBox="1"/>
          <p:nvPr/>
        </p:nvSpPr>
        <p:spPr>
          <a:xfrm>
            <a:off x="549750" y="1367075"/>
            <a:ext cx="33996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semantics we apply to tuples (and which we explain to Turkers) is one of plausibility: if the fact is true for some of the arg1’s, then score it as true.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[TupleKB]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549750" y="2563600"/>
            <a:ext cx="321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In WebChild’s evaluations we asked for plausibility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</a:rPr>
              <a:t>[WebChild]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549750" y="3415775"/>
            <a:ext cx="32160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The goal of this model is to advance the automatic acquisition of salient commonsense </a:t>
            </a:r>
            <a:r>
              <a:rPr lang="zh-CN">
                <a:solidFill>
                  <a:schemeClr val="dk1"/>
                </a:solidFill>
              </a:rPr>
              <a:t>properties</a:t>
            </a:r>
            <a:r>
              <a:rPr lang="zh-CN">
                <a:solidFill>
                  <a:schemeClr val="dk1"/>
                </a:solidFill>
              </a:rPr>
              <a:t> from online content of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E48312"/>
                </a:solidFill>
              </a:rPr>
              <a:t>[Quasimodo]</a:t>
            </a:r>
            <a:endParaRPr>
              <a:solidFill>
                <a:srgbClr val="E48312"/>
              </a:solidFill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4075425" y="1303050"/>
            <a:ext cx="339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Remarkability of terms is captured via inverse document frequency (IDF)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E48312"/>
                </a:solidFill>
              </a:rPr>
              <a:t>[Information theory 101]</a:t>
            </a:r>
            <a:endParaRPr>
              <a:solidFill>
                <a:srgbClr val="E48312"/>
              </a:solidFill>
            </a:endParaRPr>
          </a:p>
        </p:txBody>
      </p:sp>
      <p:sp>
        <p:nvSpPr>
          <p:cNvPr id="360" name="Google Shape;360;p52"/>
          <p:cNvSpPr/>
          <p:nvPr/>
        </p:nvSpPr>
        <p:spPr>
          <a:xfrm>
            <a:off x="621775" y="1903175"/>
            <a:ext cx="886200" cy="246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1" name="Google Shape;361;p52"/>
          <p:cNvGraphicFramePr/>
          <p:nvPr/>
        </p:nvGraphicFramePr>
        <p:xfrm>
          <a:off x="3946925" y="221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{6610C6A9-B49A-428F-BFE5-AC4615194F43}</a:tableStyleId>
              </a:tblPr>
              <a:tblGrid>
                <a:gridCol w="1440075"/>
                <a:gridCol w="3616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/r/CapableOf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Something that A can typically do is B.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/r/AtLOcation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 is a typical location of B, or A is the inherent location of B.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/r/Causes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 and B are events, and it is typical for A to cause B.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/r/LocatedNear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 and B are typically found near each other. Symmetric.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52"/>
          <p:cNvSpPr txBox="1"/>
          <p:nvPr/>
        </p:nvSpPr>
        <p:spPr>
          <a:xfrm>
            <a:off x="3946925" y="4328025"/>
            <a:ext cx="1474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E48312"/>
                </a:solidFill>
              </a:rPr>
              <a:t>[ConceptNet]</a:t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2837000" y="3713825"/>
            <a:ext cx="638700" cy="201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2"/>
          <p:cNvSpPr/>
          <p:nvPr/>
        </p:nvSpPr>
        <p:spPr>
          <a:xfrm>
            <a:off x="859225" y="2880100"/>
            <a:ext cx="886200" cy="246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2"/>
          <p:cNvSpPr/>
          <p:nvPr/>
        </p:nvSpPr>
        <p:spPr>
          <a:xfrm>
            <a:off x="4128900" y="1395475"/>
            <a:ext cx="1144200" cy="246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7221550" y="2302475"/>
            <a:ext cx="733200" cy="246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2"/>
          <p:cNvSpPr/>
          <p:nvPr/>
        </p:nvSpPr>
        <p:spPr>
          <a:xfrm>
            <a:off x="5960275" y="2713925"/>
            <a:ext cx="537900" cy="201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2"/>
          <p:cNvSpPr/>
          <p:nvPr/>
        </p:nvSpPr>
        <p:spPr>
          <a:xfrm>
            <a:off x="7784400" y="3301975"/>
            <a:ext cx="537900" cy="201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2"/>
          <p:cNvSpPr/>
          <p:nvPr/>
        </p:nvSpPr>
        <p:spPr>
          <a:xfrm>
            <a:off x="6433375" y="3915725"/>
            <a:ext cx="733200" cy="2019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Evaluation metrics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Plausibility, Typicality, Remarkability, Salience </a:t>
            </a:r>
            <a:endParaRPr/>
          </a:p>
        </p:txBody>
      </p:sp>
      <p:sp>
        <p:nvSpPr>
          <p:cNvPr id="375" name="Google Shape;375;p5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376" name="Google Shape;376;p53"/>
          <p:cNvSpPr txBox="1"/>
          <p:nvPr/>
        </p:nvSpPr>
        <p:spPr>
          <a:xfrm>
            <a:off x="423750" y="1424875"/>
            <a:ext cx="76095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2100" lvl="1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lang="zh-C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Plausibility </a:t>
            </a: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Is the property valid at least for some instances of the concept, for at least some spatial, temporal or socio-cultural contexts?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Lions; eat; meat </a:t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Lions; read; books</a:t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075" y="3036475"/>
            <a:ext cx="411252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550" y="3373050"/>
            <a:ext cx="334750" cy="3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Evaluation metrics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Plausibility, Typicality, Remarkability, Salience </a:t>
            </a:r>
            <a:endParaRPr/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385" name="Google Shape;385;p54"/>
          <p:cNvSpPr txBox="1"/>
          <p:nvPr/>
        </p:nvSpPr>
        <p:spPr>
          <a:xfrm>
            <a:off x="499550" y="1424875"/>
            <a:ext cx="7909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lang="zh-C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Typicality </a:t>
            </a: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Does the property hold for most (or ideally all) instances of the concept for most contexts?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Lions; drink; water </a:t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Lions; attack; humans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00" y="3159425"/>
            <a:ext cx="411252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550" y="3507225"/>
            <a:ext cx="334750" cy="3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Evaluation metrics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Plausibility, Typicality, Remarkability, Salience </a:t>
            </a:r>
            <a:endParaRPr/>
          </a:p>
        </p:txBody>
      </p:sp>
      <p:sp>
        <p:nvSpPr>
          <p:cNvPr id="393" name="Google Shape;393;p5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394" name="Google Shape;394;p55"/>
          <p:cNvSpPr txBox="1"/>
          <p:nvPr/>
        </p:nvSpPr>
        <p:spPr>
          <a:xfrm>
            <a:off x="499550" y="1424875"/>
            <a:ext cx="7909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2C16"/>
              </a:buClr>
              <a:buSzPts val="2000"/>
              <a:buFont typeface="Calibri"/>
              <a:buChar char="◦"/>
            </a:pPr>
            <a:r>
              <a:rPr lang="zh-C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Remarkability</a:t>
            </a: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What are specific properties of a concept that sets the concept apart from highly related concepts 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like taxonomic generalizations (hypernyms in a concept hierarchy)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Lions; eat; meat </a:t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Lions; live; in prides 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525" y="3787725"/>
            <a:ext cx="411252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750" y="3408125"/>
            <a:ext cx="334750" cy="3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729275" y="214950"/>
            <a:ext cx="7909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/>
              <a:t>Evaluation metrics :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CN" sz="2000">
                <a:solidFill>
                  <a:srgbClr val="C00000"/>
                </a:solidFill>
              </a:rPr>
              <a:t>Plausibility, Typicality, Remarkability, Salience </a:t>
            </a:r>
            <a:endParaRPr/>
          </a:p>
        </p:txBody>
      </p:sp>
      <p:sp>
        <p:nvSpPr>
          <p:cNvPr id="402" name="Google Shape;402;p5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500"/>
              <a:t>‹#›</a:t>
            </a:fld>
            <a:r>
              <a:rPr lang="zh-CN" sz="1500"/>
              <a:t>/26</a:t>
            </a:r>
            <a:endParaRPr sz="1500"/>
          </a:p>
        </p:txBody>
      </p:sp>
      <p:sp>
        <p:nvSpPr>
          <p:cNvPr id="403" name="Google Shape;403;p56"/>
          <p:cNvSpPr txBox="1"/>
          <p:nvPr/>
        </p:nvSpPr>
        <p:spPr>
          <a:xfrm>
            <a:off x="499550" y="1424875"/>
            <a:ext cx="7909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E2C16"/>
              </a:buClr>
              <a:buSzPts val="2000"/>
              <a:buFont typeface="Calibri"/>
              <a:buChar char="◦"/>
            </a:pPr>
            <a:r>
              <a:rPr lang="zh-C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Salience</a:t>
            </a: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E2C16"/>
                </a:solidFill>
                <a:latin typeface="Calibri"/>
                <a:ea typeface="Calibri"/>
                <a:cs typeface="Calibri"/>
                <a:sym typeface="Calibri"/>
              </a:rPr>
              <a:t>When humans are asked about a concept, would a property be listed among the concept’s most notable traits?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Lions; drink; water </a:t>
            </a:r>
            <a:endParaRPr sz="2000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Lions; hunt; in packs</a:t>
            </a:r>
            <a:endParaRPr sz="2000">
              <a:solidFill>
                <a:srgbClr val="5E2C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800" y="3138850"/>
            <a:ext cx="334750" cy="3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300" y="3549800"/>
            <a:ext cx="411252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/>
          <p:nvPr/>
        </p:nvSpPr>
        <p:spPr>
          <a:xfrm>
            <a:off x="0" y="0"/>
            <a:ext cx="9139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7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7"/>
          <p:cNvSpPr txBox="1"/>
          <p:nvPr>
            <p:ph type="title"/>
          </p:nvPr>
        </p:nvSpPr>
        <p:spPr>
          <a:xfrm>
            <a:off x="370250" y="406950"/>
            <a:ext cx="24921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zh-CN" sz="2700">
                <a:solidFill>
                  <a:srgbClr val="FFFFFF"/>
                </a:solidFill>
              </a:rPr>
              <a:t>What are these four dimensions useful for ?</a:t>
            </a:r>
            <a:endParaRPr sz="2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t/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413" name="Google Shape;413;p57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57"/>
          <p:cNvGrpSpPr/>
          <p:nvPr/>
        </p:nvGrpSpPr>
        <p:grpSpPr>
          <a:xfrm>
            <a:off x="3245750" y="156994"/>
            <a:ext cx="5640518" cy="4859666"/>
            <a:chOff x="-9587" y="3260726"/>
            <a:chExt cx="6807287" cy="1943400"/>
          </a:xfrm>
        </p:grpSpPr>
        <p:sp>
          <p:nvSpPr>
            <p:cNvPr id="415" name="Google Shape;415;p57"/>
            <p:cNvSpPr/>
            <p:nvPr/>
          </p:nvSpPr>
          <p:spPr>
            <a:xfrm>
              <a:off x="0" y="3331656"/>
              <a:ext cx="6797700" cy="18270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7"/>
            <p:cNvSpPr txBox="1"/>
            <p:nvPr/>
          </p:nvSpPr>
          <p:spPr>
            <a:xfrm>
              <a:off x="-9587" y="3727226"/>
              <a:ext cx="6797700" cy="14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395675" spcFirstLastPara="1" rIns="395675" wrap="square" tIns="312425">
              <a:noAutofit/>
            </a:bodyPr>
            <a:lstStyle/>
            <a:p>
              <a:pPr indent="-190500" lvl="1" marL="1778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i="0" lang="zh-CN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Plausibility </a:t>
              </a:r>
              <a:r>
                <a:rPr i="0" lang="zh-C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helps to detect absurd statements and react</a:t>
              </a:r>
              <a:r>
                <a:rPr lang="zh-C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i="0" lang="zh-CN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adequately.</a:t>
              </a:r>
              <a:endPara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6858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0500" lvl="1" marL="17780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Calibri"/>
                <a:buChar char="•"/>
              </a:pPr>
              <a:r>
                <a:rPr lang="zh-CN"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Typicality</a:t>
              </a:r>
              <a:r>
                <a:rPr lang="zh-CN" sz="1800">
                  <a:latin typeface="Calibri"/>
                  <a:ea typeface="Calibri"/>
                  <a:cs typeface="Calibri"/>
                  <a:sym typeface="Calibri"/>
                </a:rPr>
                <a:t> helps a chatbot to infer missing context.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68580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-190500" lvl="1" marL="17780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Calibri"/>
                <a:buChar char="•"/>
              </a:pPr>
              <a:r>
                <a:rPr lang="zh-CN"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Remarkability</a:t>
              </a:r>
              <a:r>
                <a:rPr lang="zh-CN" sz="1800">
                  <a:latin typeface="Calibri"/>
                  <a:ea typeface="Calibri"/>
                  <a:cs typeface="Calibri"/>
                  <a:sym typeface="Calibri"/>
                </a:rPr>
                <a:t> can be a signal for the chatbot to infer</a:t>
              </a:r>
              <a:r>
                <a:rPr lang="zh-C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zh-CN" sz="1800">
                  <a:latin typeface="Calibri"/>
                  <a:ea typeface="Calibri"/>
                  <a:cs typeface="Calibri"/>
                  <a:sym typeface="Calibri"/>
                </a:rPr>
                <a:t>which concept the human is talking about.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68580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-190500" lvl="1" marL="17780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Calibri"/>
                <a:buChar char="•"/>
              </a:pPr>
              <a:r>
                <a:rPr lang="zh-CN"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Salience</a:t>
              </a:r>
              <a:r>
                <a:rPr lang="zh-CN" sz="1800">
                  <a:latin typeface="Calibri"/>
                  <a:ea typeface="Calibri"/>
                  <a:cs typeface="Calibri"/>
                  <a:sym typeface="Calibri"/>
                </a:rPr>
                <a:t> enables the chatbot to focus on key properties.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57"/>
            <p:cNvSpPr/>
            <p:nvPr/>
          </p:nvSpPr>
          <p:spPr>
            <a:xfrm>
              <a:off x="339858" y="3260726"/>
              <a:ext cx="4758300" cy="4083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7"/>
            <p:cNvSpPr txBox="1"/>
            <p:nvPr/>
          </p:nvSpPr>
          <p:spPr>
            <a:xfrm>
              <a:off x="339858" y="3260728"/>
              <a:ext cx="49662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4900" spcFirstLastPara="1" rIns="1349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zh-CN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 : 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zh-CN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language understanding for chatbots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zh-C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/>
            </a:p>
          </p:txBody>
        </p:sp>
      </p:grpSp>
      <p:sp>
        <p:nvSpPr>
          <p:cNvPr id="419" name="Google Shape;419;p5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 sz="1500">
                <a:solidFill>
                  <a:schemeClr val="accent1"/>
                </a:solidFill>
              </a:rPr>
              <a:t>‹#›</a:t>
            </a:fld>
            <a:r>
              <a:rPr lang="zh-CN" sz="1500">
                <a:solidFill>
                  <a:schemeClr val="accent1"/>
                </a:solidFill>
              </a:rPr>
              <a:t>/26</a:t>
            </a:r>
            <a:endParaRPr sz="1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