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2"/>
  </p:notesMasterIdLst>
  <p:sldIdLst>
    <p:sldId id="282" r:id="rId2"/>
    <p:sldId id="283" r:id="rId3"/>
    <p:sldId id="308" r:id="rId4"/>
    <p:sldId id="309" r:id="rId5"/>
    <p:sldId id="310" r:id="rId6"/>
    <p:sldId id="311" r:id="rId7"/>
    <p:sldId id="314" r:id="rId8"/>
    <p:sldId id="315" r:id="rId9"/>
    <p:sldId id="316" r:id="rId10"/>
    <p:sldId id="307" r:id="rId11"/>
    <p:sldId id="317" r:id="rId12"/>
    <p:sldId id="318" r:id="rId13"/>
    <p:sldId id="320" r:id="rId14"/>
    <p:sldId id="319" r:id="rId15"/>
    <p:sldId id="321" r:id="rId16"/>
    <p:sldId id="322" r:id="rId17"/>
    <p:sldId id="323" r:id="rId18"/>
    <p:sldId id="324" r:id="rId19"/>
    <p:sldId id="325" r:id="rId20"/>
    <p:sldId id="30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A27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7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06D5-23A6-4671-89C6-38C44F939F66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6F6B9-C0E5-4491-9384-193DD9328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0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B11C3-806C-4552-9024-FC3CF860D3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3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6F6B9-C0E5-4491-9384-193DD93286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6F6B9-C0E5-4491-9384-193DD93286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9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6F6B9-C0E5-4491-9384-193DD93286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5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6F6B9-C0E5-4491-9384-193DD93286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16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B11C3-806C-4552-9024-FC3CF860D34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5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FBAFDBB-6E1C-4BCE-A4CA-CD60062D83FC}" type="datetime1">
              <a:rPr lang="zh-CN" altLang="en-US" smtClean="0"/>
              <a:pPr/>
              <a:t>2014/9/24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72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3D75-B256-440B-98E8-5D63DAB62CB4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0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5F41-193D-4999-8831-47169C8D0E0F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855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C258-71E5-48B6-B8E9-1DA4A7FF4212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7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40A6-3A53-4750-9E88-18F5ED3CD482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19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7975-65D0-43AE-A5F5-EF114EA1264A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98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E537-53F5-4152-84B7-774FB8929A29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E1A-1400-4377-9B52-D4A218AC9756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2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32DA614-1865-4875-81DE-98E8729DC47B}" type="datetime1">
              <a:rPr lang="zh-CN" altLang="en-US" smtClean="0"/>
              <a:pPr/>
              <a:t>2014/9/24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6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8E76-2F55-42A3-8B10-E42F16B53AD7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6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F138-15B3-4B7A-B66A-D466E444C286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0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838-C175-4830-BC13-81D7049038B5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5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29AF-59AC-4102-BAF0-214F1047253D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9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B729-AECC-44DB-BC59-1683176DA6FD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4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731-7381-43B6-A453-6705F2229E59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5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F91F-0F11-4B15-984A-349372289C8C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72DBE7-A3F4-4EAE-87CB-921A05F7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0D6B-3549-4F5C-B1E7-54111FD0EB19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3F947E-859A-4E44-8BFF-5B3F54ECB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7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7037"/>
            <a:ext cx="10347021" cy="22627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False Rumor Detection on </a:t>
            </a:r>
            <a:r>
              <a:rPr lang="en-US" altLang="zh-CN" dirty="0" err="1" smtClean="0"/>
              <a:t>Sina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Weibo</a:t>
            </a:r>
            <a:r>
              <a:rPr lang="en-US" altLang="zh-CN" dirty="0" smtClean="0"/>
              <a:t> by Propagation Structures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1" y="4202678"/>
            <a:ext cx="5086713" cy="101884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Wu </a:t>
            </a:r>
            <a:r>
              <a:rPr lang="en-US" altLang="zh-CN" sz="2000" dirty="0" err="1" smtClean="0"/>
              <a:t>Ke</a:t>
            </a:r>
            <a:r>
              <a:rPr lang="en-US" altLang="zh-CN" sz="2000" dirty="0" smtClean="0"/>
              <a:t>   keer236@126.com</a:t>
            </a:r>
          </a:p>
          <a:p>
            <a:r>
              <a:rPr lang="en-US" altLang="zh-CN" sz="2000" dirty="0" smtClean="0"/>
              <a:t>Yang Song   blue-snow@sjtu.edu.cn</a:t>
            </a:r>
            <a:endParaRPr lang="zh-CN" altLang="en-US" sz="20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687-8FB9-48D2-B6BF-5BCE4D7A8198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0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30D3-4C9C-4FF7-B238-479B41EF1511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54" y="61709"/>
            <a:ext cx="5406736" cy="27114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54" y="3191233"/>
            <a:ext cx="5406736" cy="27114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4762" y="1930869"/>
            <a:ext cx="3105150" cy="390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8280" y="1440299"/>
            <a:ext cx="4362450" cy="3238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130" y="2363163"/>
            <a:ext cx="4391025" cy="3714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4762" y="2865993"/>
            <a:ext cx="8582025" cy="4667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254" y="3276532"/>
            <a:ext cx="5334000" cy="9048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337" y="4053285"/>
            <a:ext cx="3810000" cy="108585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Approach</a:t>
            </a:r>
            <a:endParaRPr lang="zh-CN" altLang="en-US" sz="4000" dirty="0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1034762" y="5106511"/>
            <a:ext cx="9927647" cy="1668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idea: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two men start random walking at the roots of two tress, how much possibility that they will walk the same path (same node type, similar edge)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Approach</a:t>
            </a:r>
            <a:endParaRPr lang="zh-CN" altLang="en-US" sz="4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361612" y="6203174"/>
            <a:ext cx="1146283" cy="370396"/>
          </a:xfrm>
        </p:spPr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580496" y="1266483"/>
            <a:ext cx="10285923" cy="4417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23 features from each message propagation tree to build a vector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Radial Basis Function(RBF) kernel. 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based: has URL, client, time span,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based: is verified, gender, number of followers,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Repost based: number of reposts, average sentiment, etc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Approach</a:t>
            </a:r>
            <a:endParaRPr lang="zh-CN" altLang="en-US" sz="4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361612" y="6203174"/>
            <a:ext cx="1146283" cy="370396"/>
          </a:xfrm>
        </p:spPr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80496" y="1266483"/>
                <a:ext cx="10046931" cy="44173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Topic type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Latent 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Dirichlet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Allocation (LDA) mode</a:t>
                </a:r>
              </a:p>
              <a:p>
                <a:pPr marL="457200" lvl="1" indent="0">
                  <a:buNone/>
                </a:pPr>
                <a:r>
                  <a:rPr lang="en-US" altLang="zh-CN" sz="28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𝑡𝑜𝑝𝑖𝑐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of m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belonging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topic j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 topic(mi) into a binary vector by setting the k highest probability topics to 1 and the rest to 0</a:t>
                </a:r>
                <a:r>
                  <a:rPr lang="en-US" altLang="zh-CN" sz="2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lvl="1" indent="0">
                  <a:buNone/>
                </a:pP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sum of probabilities of top k topics &gt; 0.5 while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probabilities of top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topics &lt; 0.5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0496" y="1266483"/>
                <a:ext cx="10046931" cy="4417344"/>
              </a:xfrm>
              <a:blipFill rotWithShape="0">
                <a:blip r:embed="rId2"/>
                <a:stretch>
                  <a:fillRect l="-1517" t="-1934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3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Approach</a:t>
            </a:r>
            <a:endParaRPr lang="zh-CN" altLang="en-US" sz="4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361612" y="6203174"/>
            <a:ext cx="1146283" cy="370396"/>
          </a:xfrm>
        </p:spPr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80496" y="1266483"/>
                <a:ext cx="10046931" cy="44173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sentiment score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" indent="0">
                  <a:buNone/>
                </a:pP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6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altLang="zh-CN" sz="2600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positive words in m</a:t>
                </a:r>
                <a:r>
                  <a:rPr lang="en-US" altLang="zh-CN" sz="2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endParaRPr lang="en-US" altLang="zh-CN" sz="26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" indent="0">
                  <a:buNone/>
                </a:pP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altLang="zh-CN" sz="2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6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NN</a:t>
                </a:r>
                <a:r>
                  <a:rPr lang="en-US" altLang="zh-CN" sz="2600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negative words in m</a:t>
                </a:r>
                <a:r>
                  <a:rPr lang="en-US" altLang="zh-CN" sz="2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57150" indent="0">
                  <a:buNone/>
                </a:pP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|m</a:t>
                </a:r>
                <a:r>
                  <a:rPr lang="en-US" altLang="zh-CN" sz="26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is 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</a:t>
                </a:r>
                <a:r>
                  <a:rPr lang="en-US" altLang="zh-CN" sz="2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words in 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57150" indent="0">
                  <a:buNone/>
                </a:pP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n 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total number of reposts for that message.</a:t>
                </a: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0496" y="1266483"/>
                <a:ext cx="10046931" cy="4417344"/>
              </a:xfrm>
              <a:blipFill rotWithShape="0">
                <a:blip r:embed="rId2"/>
                <a:stretch>
                  <a:fillRect l="-1517" t="-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4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Approach</a:t>
            </a:r>
            <a:endParaRPr lang="zh-CN" altLang="en-US" sz="4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361612" y="6203174"/>
            <a:ext cx="1146283" cy="370396"/>
          </a:xfrm>
        </p:spPr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80496" y="1266483"/>
                <a:ext cx="10046931" cy="44173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Repost Time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zh-CN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n is the total number of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reposts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time stamp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repost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0" indent="0">
                  <a:buNone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t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time stamp of the original message</a:t>
                </a:r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0496" y="1266483"/>
                <a:ext cx="10046931" cy="4417344"/>
              </a:xfrm>
              <a:blipFill rotWithShape="0">
                <a:blip r:embed="rId2"/>
                <a:stretch>
                  <a:fillRect l="-1517" t="-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1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Approach</a:t>
            </a:r>
            <a:endParaRPr lang="zh-CN" altLang="en-US" sz="4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361612" y="6203174"/>
            <a:ext cx="1146283" cy="370396"/>
          </a:xfrm>
        </p:spPr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580496" y="1266483"/>
            <a:ext cx="10046931" cy="4417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kernel: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propagation tree of m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X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feature vector of m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0" indent="0">
              <a:buNone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0167" y="1786377"/>
            <a:ext cx="8101445" cy="8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Evaluation</a:t>
            </a:r>
            <a:endParaRPr lang="zh-CN" altLang="en-US" sz="4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361612" y="6203174"/>
            <a:ext cx="1146283" cy="370396"/>
          </a:xfrm>
        </p:spPr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80496" y="1266483"/>
                <a:ext cx="10046931" cy="44173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parameters: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# 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𝑓𝑜𝑙𝑙𝑜𝑤𝑒𝑟𝑠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# 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𝑓𝑟𝑖𝑒𝑛𝑑𝑠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3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</a:t>
                </a:r>
              </a:p>
              <a:p>
                <a:pPr marL="0" indent="0">
                  <a:buNone/>
                </a:pPr>
                <a:endPara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zh-CN" alt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2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 = 0.6</a:t>
                </a: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0496" y="1266483"/>
                <a:ext cx="10046931" cy="4417344"/>
              </a:xfrm>
              <a:blipFill rotWithShape="0">
                <a:blip r:embed="rId3"/>
                <a:stretch>
                  <a:fillRect l="-1517" t="-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2087" y="1339969"/>
            <a:ext cx="3324225" cy="2352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4844" y="1469855"/>
            <a:ext cx="3390900" cy="2295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3493" y="4449854"/>
            <a:ext cx="39243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Evaluation</a:t>
            </a:r>
            <a:endParaRPr lang="zh-CN" altLang="en-US" sz="4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361612" y="6203174"/>
            <a:ext cx="1146283" cy="370396"/>
          </a:xfrm>
        </p:spPr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580496" y="1266483"/>
            <a:ext cx="10046931" cy="4417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131" y="1934270"/>
            <a:ext cx="11097218" cy="387424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091045" y="4768943"/>
            <a:ext cx="10713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91045" y="3986160"/>
            <a:ext cx="10713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0654" y="2739252"/>
            <a:ext cx="10713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8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Evaluation</a:t>
            </a:r>
            <a:endParaRPr lang="zh-CN" altLang="en-US" sz="4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361612" y="6203174"/>
            <a:ext cx="1146283" cy="370396"/>
          </a:xfrm>
        </p:spPr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580496" y="1266483"/>
            <a:ext cx="10462568" cy="4417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comparison: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2601 false rumors and 2536 normal messages manually labeled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other false rumor detection algorithms: Castillo, 2011 and Yang, 2012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Baselines: using only Graph kernel, using simple graph features instead of graph kernel 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6440" y="3612374"/>
            <a:ext cx="7565172" cy="32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Evaluation</a:t>
            </a:r>
            <a:endParaRPr lang="zh-CN" altLang="en-US" sz="4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361612" y="6203174"/>
            <a:ext cx="1146283" cy="370396"/>
          </a:xfrm>
        </p:spPr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580496" y="1266483"/>
            <a:ext cx="10462568" cy="2349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rumor early detection: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detection deadline, we assume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reposts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related information published after this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 are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invisible when testing the model of the classifier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sooner the deadline, the less data of reposts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hence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propagation structures can be used. 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6504" y="3495143"/>
            <a:ext cx="4419600" cy="28289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80496" y="3616036"/>
            <a:ext cx="5602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deadline of 0 hours means that we will not use any repost data except the original messages themselves.</a:t>
            </a:r>
          </a:p>
        </p:txBody>
      </p:sp>
    </p:spTree>
    <p:extLst>
      <p:ext uri="{BB962C8B-B14F-4D97-AF65-F5344CB8AC3E}">
        <p14:creationId xmlns:p14="http://schemas.microsoft.com/office/powerpoint/2010/main" val="6672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O</a:t>
            </a:r>
            <a:r>
              <a:rPr lang="en-US" altLang="zh-CN" sz="4000" dirty="0" smtClean="0"/>
              <a:t>verview</a:t>
            </a:r>
            <a:endParaRPr lang="zh-CN" altLang="en-US" sz="40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77466" y="1361664"/>
            <a:ext cx="10467280" cy="5256584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structures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kernel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Kernel</a:t>
            </a:r>
          </a:p>
          <a:p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600" dirty="0" smtClean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49263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Thanks for listening!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00009" y="3884221"/>
            <a:ext cx="4398818" cy="1655762"/>
          </a:xfrm>
        </p:spPr>
        <p:txBody>
          <a:bodyPr/>
          <a:lstStyle/>
          <a:p>
            <a:r>
              <a:rPr lang="en-US" altLang="zh-CN" dirty="0" smtClean="0"/>
              <a:t>Wu </a:t>
            </a:r>
            <a:r>
              <a:rPr lang="en-US" altLang="zh-CN" dirty="0" err="1" smtClean="0"/>
              <a:t>Ke</a:t>
            </a:r>
            <a:r>
              <a:rPr lang="en-US" altLang="zh-CN" dirty="0" smtClean="0"/>
              <a:t>   keer236@126.com</a:t>
            </a:r>
          </a:p>
          <a:p>
            <a:r>
              <a:rPr lang="en-US" altLang="zh-CN" dirty="0" smtClean="0"/>
              <a:t>Yang Song   blue-snow@sjtu.edu.cn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CC4C-828B-4B85-88EE-B7DAD6F4ECCE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Introduction</a:t>
            </a:r>
            <a:endParaRPr lang="zh-CN" altLang="en-US" sz="40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77465" y="1361664"/>
            <a:ext cx="10927943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of </a:t>
            </a:r>
            <a:r>
              <a:rPr lang="en-US" altLang="zh-CN" sz="2800" dirty="0" smtClean="0">
                <a:solidFill>
                  <a:srgbClr val="F13A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rumor: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女性月经期间洗头会加速致癌机率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拍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死正在吸血的蚊子可致人死亡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吃转基因食物等于慢性自杀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将银行卡密码倒着输入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机可报警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膨大增甜剂导致西瓜爆炸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危害人体神经系统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Rumor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currently circulating story or report of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 or doubtful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rumor: A rumor that turn out to be false.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(misinformation, disinformation)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Introduction</a:t>
            </a:r>
            <a:endParaRPr lang="zh-CN" altLang="en-US" sz="40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77466" y="1361664"/>
            <a:ext cx="1046728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So…This is a difficult problem, even for human!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5317" y="2006823"/>
            <a:ext cx="6240311" cy="20801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5317" y="4436312"/>
            <a:ext cx="6839672" cy="218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Problem Definition</a:t>
            </a:r>
            <a:endParaRPr lang="zh-CN" altLang="en-US" sz="40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77466" y="1361664"/>
            <a:ext cx="1046728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weibo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Forest of message propagation trees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message thread = A propagation tree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message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One node of propagation tree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message = Root of propagation tree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Root(T)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Reposting relationship = Father-child relationship 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message is associated with its creator, its create time, client from which the message is sent and optional images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meta data of m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(u, t, c, </a:t>
            </a:r>
            <a:r>
              <a:rPr lang="en-US" altLang="zh-CN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Approach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77466" y="1361664"/>
                <a:ext cx="1046728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Propagation tree: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types</a:t>
                </a:r>
                <a:r>
                  <a:rPr lang="en-US" altLang="zh-CN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opinion leaders (p) &amp; normal users (n)</a:t>
                </a:r>
              </a:p>
              <a:p>
                <a:pPr marL="0" indent="0">
                  <a:buNone/>
                </a:pPr>
                <a:r>
                  <a:rPr lang="en-US" altLang="zh-CN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# 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𝑓𝑜𝑙𝑙𝑜𝑤𝑒𝑟𝑠</m:t>
                        </m:r>
                      </m:num>
                      <m:den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# 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𝑓𝑟𝑖𝑒𝑛𝑑𝑠</m:t>
                        </m:r>
                      </m:den>
                    </m:f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zh-CN" alt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 from m</a:t>
                </a:r>
                <a:r>
                  <a:rPr lang="en-US" altLang="zh-CN" sz="320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altLang="zh-CN" sz="32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3200" baseline="-250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ν</m:t>
                        </m:r>
                        <m:r>
                          <a:rPr lang="en-US" altLang="zh-CN" sz="32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   a is the approval score of 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altLang="zh-CN" sz="2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doubt score of 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altLang="zh-CN" sz="2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s is the overall sentiment score of 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altLang="zh-CN" sz="2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C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t is the time difference in days between 										  original message and 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466" y="1361664"/>
                <a:ext cx="10467280" cy="5256584"/>
              </a:xfrm>
              <a:blipFill rotWithShape="0">
                <a:blip r:embed="rId2"/>
                <a:stretch>
                  <a:fillRect l="-1456" t="-1622" b="-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Approach</a:t>
            </a:r>
            <a:endParaRPr lang="zh-CN" altLang="en-US" sz="4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361612" y="6203174"/>
            <a:ext cx="1146283" cy="370396"/>
          </a:xfrm>
        </p:spPr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2402" y="1797148"/>
            <a:ext cx="5409038" cy="18030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9983" y="4498660"/>
            <a:ext cx="5441457" cy="17358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1440" y="1118440"/>
            <a:ext cx="4248150" cy="2447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2875" y="3864379"/>
            <a:ext cx="4429125" cy="2362200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486977" y="497556"/>
            <a:ext cx="1046728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rumor: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message: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Approach</a:t>
            </a:r>
            <a:endParaRPr lang="zh-CN" altLang="en-US" sz="4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361612" y="6203174"/>
            <a:ext cx="1146283" cy="370396"/>
          </a:xfrm>
        </p:spPr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486977" y="497556"/>
            <a:ext cx="10285923" cy="44173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weibo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 million active users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propagation tree of a popular message might gets extremely large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 a tree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lumping adjacent normal user nodes together to form one super node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3298" y="3982770"/>
            <a:ext cx="4552950" cy="2590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0811" y="4030395"/>
            <a:ext cx="3057525" cy="254317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6209656" y="5182413"/>
            <a:ext cx="885825" cy="27793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Approach</a:t>
            </a:r>
            <a:endParaRPr lang="zh-CN" altLang="en-US" sz="4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361612" y="6203174"/>
            <a:ext cx="1146283" cy="370396"/>
          </a:xfrm>
        </p:spPr>
        <p:txBody>
          <a:bodyPr/>
          <a:lstStyle/>
          <a:p>
            <a:fld id="{76E52236-CEED-4262-AC80-5C598864A122}" type="datetime1">
              <a:rPr lang="zh-CN" altLang="en-US" smtClean="0"/>
              <a:t>2014/9/24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BE7-A3F4-4EAE-87CB-921A05F739B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580496" y="1266483"/>
            <a:ext cx="10285923" cy="4417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 If two trees are similar, then they might be both false rumors or normal messages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of two trees:</a:t>
            </a:r>
          </a:p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kernel: subset tree, 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kernel: random walk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3387</TotalTime>
  <Words>561</Words>
  <Application>Microsoft Office PowerPoint</Application>
  <PresentationFormat>宽屏</PresentationFormat>
  <Paragraphs>161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宋体</vt:lpstr>
      <vt:lpstr>幼圆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丝状</vt:lpstr>
      <vt:lpstr>False Rumor Detection on Sina Weibo by Propagation Structures</vt:lpstr>
      <vt:lpstr>Overview</vt:lpstr>
      <vt:lpstr>Introduction</vt:lpstr>
      <vt:lpstr>Introduction</vt:lpstr>
      <vt:lpstr>Problem Definition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Evaluation</vt:lpstr>
      <vt:lpstr>Evaluation</vt:lpstr>
      <vt:lpstr>Evaluation</vt:lpstr>
      <vt:lpstr>Evaluation</vt:lpstr>
      <vt:lpstr>Thanks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吴克</dc:creator>
  <cp:lastModifiedBy>吴克</cp:lastModifiedBy>
  <cp:revision>499</cp:revision>
  <dcterms:created xsi:type="dcterms:W3CDTF">2013-11-19T16:23:24Z</dcterms:created>
  <dcterms:modified xsi:type="dcterms:W3CDTF">2014-09-24T07:36:07Z</dcterms:modified>
</cp:coreProperties>
</file>