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1"/>
  </p:sldMasterIdLst>
  <p:notesMasterIdLst>
    <p:notesMasterId r:id="rId58"/>
  </p:notesMasterIdLst>
  <p:sldIdLst>
    <p:sldId id="256" r:id="rId2"/>
    <p:sldId id="257" r:id="rId3"/>
    <p:sldId id="359" r:id="rId4"/>
    <p:sldId id="361" r:id="rId5"/>
    <p:sldId id="360" r:id="rId6"/>
    <p:sldId id="362" r:id="rId7"/>
    <p:sldId id="363" r:id="rId8"/>
    <p:sldId id="364" r:id="rId9"/>
    <p:sldId id="365" r:id="rId10"/>
    <p:sldId id="366" r:id="rId11"/>
    <p:sldId id="299" r:id="rId12"/>
    <p:sldId id="367" r:id="rId13"/>
    <p:sldId id="368" r:id="rId14"/>
    <p:sldId id="369" r:id="rId15"/>
    <p:sldId id="370" r:id="rId16"/>
    <p:sldId id="319" r:id="rId17"/>
    <p:sldId id="371" r:id="rId18"/>
    <p:sldId id="321" r:id="rId19"/>
    <p:sldId id="372" r:id="rId20"/>
    <p:sldId id="322" r:id="rId21"/>
    <p:sldId id="373" r:id="rId22"/>
    <p:sldId id="374" r:id="rId23"/>
    <p:sldId id="376" r:id="rId24"/>
    <p:sldId id="375" r:id="rId25"/>
    <p:sldId id="323" r:id="rId26"/>
    <p:sldId id="324" r:id="rId27"/>
    <p:sldId id="377" r:id="rId28"/>
    <p:sldId id="378" r:id="rId29"/>
    <p:sldId id="379" r:id="rId30"/>
    <p:sldId id="381" r:id="rId31"/>
    <p:sldId id="382" r:id="rId32"/>
    <p:sldId id="383" r:id="rId33"/>
    <p:sldId id="326" r:id="rId34"/>
    <p:sldId id="384" r:id="rId35"/>
    <p:sldId id="385" r:id="rId36"/>
    <p:sldId id="342" r:id="rId37"/>
    <p:sldId id="386" r:id="rId38"/>
    <p:sldId id="339" r:id="rId39"/>
    <p:sldId id="387" r:id="rId40"/>
    <p:sldId id="340" r:id="rId41"/>
    <p:sldId id="341" r:id="rId42"/>
    <p:sldId id="388" r:id="rId43"/>
    <p:sldId id="389" r:id="rId44"/>
    <p:sldId id="390" r:id="rId45"/>
    <p:sldId id="396" r:id="rId46"/>
    <p:sldId id="397" r:id="rId47"/>
    <p:sldId id="343" r:id="rId48"/>
    <p:sldId id="395" r:id="rId49"/>
    <p:sldId id="344" r:id="rId50"/>
    <p:sldId id="394" r:id="rId51"/>
    <p:sldId id="393" r:id="rId52"/>
    <p:sldId id="345" r:id="rId53"/>
    <p:sldId id="392" r:id="rId54"/>
    <p:sldId id="346" r:id="rId55"/>
    <p:sldId id="295" r:id="rId56"/>
    <p:sldId id="348" r:id="rId5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2913" autoAdjust="0"/>
  </p:normalViewPr>
  <p:slideViewPr>
    <p:cSldViewPr>
      <p:cViewPr>
        <p:scale>
          <a:sx n="70" d="100"/>
          <a:sy n="70" d="100"/>
        </p:scale>
        <p:origin x="-1398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25E526-F77E-437A-AECE-E3733378CB93}" type="doc">
      <dgm:prSet loTypeId="urn:microsoft.com/office/officeart/2005/8/layout/arrow6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914D1CD7-7E20-4BBA-814B-9C43C942F487}">
      <dgm:prSet phldrT="[文本]"/>
      <dgm:spPr/>
      <dgm:t>
        <a:bodyPr/>
        <a:lstStyle/>
        <a:p>
          <a:r>
            <a:rPr lang="en-US" altLang="zh-CN" dirty="0" smtClean="0"/>
            <a:t>Web </a:t>
          </a:r>
          <a:r>
            <a:rPr lang="en-US" altLang="zh-CN" dirty="0" err="1" smtClean="0"/>
            <a:t>senences</a:t>
          </a:r>
          <a:endParaRPr lang="zh-CN" altLang="en-US" dirty="0"/>
        </a:p>
      </dgm:t>
    </dgm:pt>
    <dgm:pt modelId="{939AC4DD-34F7-405B-8652-502912FA8E22}" type="parTrans" cxnId="{F3B17DB2-F36F-4242-B5A2-C4445A846B64}">
      <dgm:prSet/>
      <dgm:spPr/>
      <dgm:t>
        <a:bodyPr/>
        <a:lstStyle/>
        <a:p>
          <a:endParaRPr lang="zh-CN" altLang="en-US"/>
        </a:p>
      </dgm:t>
    </dgm:pt>
    <dgm:pt modelId="{C0B12CBD-9299-4D29-892C-8CE694BEEF99}" type="sibTrans" cxnId="{F3B17DB2-F36F-4242-B5A2-C4445A846B64}">
      <dgm:prSet/>
      <dgm:spPr/>
      <dgm:t>
        <a:bodyPr/>
        <a:lstStyle/>
        <a:p>
          <a:endParaRPr lang="zh-CN" altLang="en-US"/>
        </a:p>
      </dgm:t>
    </dgm:pt>
    <dgm:pt modelId="{5583E9A0-DED8-46ED-A413-E4DA04D13587}">
      <dgm:prSet phldrT="[文本]"/>
      <dgm:spPr/>
      <dgm:t>
        <a:bodyPr/>
        <a:lstStyle/>
        <a:p>
          <a:r>
            <a:rPr lang="en-US" altLang="zh-CN" dirty="0" smtClean="0"/>
            <a:t>Google syntactic n-gram </a:t>
          </a:r>
          <a:endParaRPr lang="zh-CN" altLang="en-US" dirty="0"/>
        </a:p>
      </dgm:t>
    </dgm:pt>
    <dgm:pt modelId="{ADE69A81-007D-48D7-9E9C-41CC19E40FD4}" type="parTrans" cxnId="{5408927E-BA6A-4F09-8D3D-ECE3668F29D0}">
      <dgm:prSet/>
      <dgm:spPr/>
      <dgm:t>
        <a:bodyPr/>
        <a:lstStyle/>
        <a:p>
          <a:endParaRPr lang="zh-CN" altLang="en-US"/>
        </a:p>
      </dgm:t>
    </dgm:pt>
    <dgm:pt modelId="{BC2CF7C4-E1D0-451E-A526-833456F1D388}" type="sibTrans" cxnId="{5408927E-BA6A-4F09-8D3D-ECE3668F29D0}">
      <dgm:prSet/>
      <dgm:spPr/>
      <dgm:t>
        <a:bodyPr/>
        <a:lstStyle/>
        <a:p>
          <a:endParaRPr lang="zh-CN" altLang="en-US"/>
        </a:p>
      </dgm:t>
    </dgm:pt>
    <dgm:pt modelId="{CC82E801-D5E3-4561-83AB-A840585D21C0}" type="pres">
      <dgm:prSet presAssocID="{4C25E526-F77E-437A-AECE-E3733378CB93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B9F5F02-FC25-45D3-8B58-3CD4D686BCCF}" type="pres">
      <dgm:prSet presAssocID="{4C25E526-F77E-437A-AECE-E3733378CB93}" presName="ribbon" presStyleLbl="node1" presStyleIdx="0" presStyleCnt="1" custLinFactNeighborY="2287"/>
      <dgm:spPr/>
    </dgm:pt>
    <dgm:pt modelId="{F24ACE68-82EA-452F-AC4D-6349FAF89DFB}" type="pres">
      <dgm:prSet presAssocID="{4C25E526-F77E-437A-AECE-E3733378CB93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15B651-CD49-450D-81DA-59CDD655A07F}" type="pres">
      <dgm:prSet presAssocID="{4C25E526-F77E-437A-AECE-E3733378CB93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3B17DB2-F36F-4242-B5A2-C4445A846B64}" srcId="{4C25E526-F77E-437A-AECE-E3733378CB93}" destId="{914D1CD7-7E20-4BBA-814B-9C43C942F487}" srcOrd="0" destOrd="0" parTransId="{939AC4DD-34F7-405B-8652-502912FA8E22}" sibTransId="{C0B12CBD-9299-4D29-892C-8CE694BEEF99}"/>
    <dgm:cxn modelId="{A331D3DB-BD90-4BFB-AF3C-092D5B63FF27}" type="presOf" srcId="{914D1CD7-7E20-4BBA-814B-9C43C942F487}" destId="{F24ACE68-82EA-452F-AC4D-6349FAF89DFB}" srcOrd="0" destOrd="0" presId="urn:microsoft.com/office/officeart/2005/8/layout/arrow6"/>
    <dgm:cxn modelId="{762CC985-AC49-4FB4-98DD-A001CD5F66B4}" type="presOf" srcId="{5583E9A0-DED8-46ED-A413-E4DA04D13587}" destId="{AD15B651-CD49-450D-81DA-59CDD655A07F}" srcOrd="0" destOrd="0" presId="urn:microsoft.com/office/officeart/2005/8/layout/arrow6"/>
    <dgm:cxn modelId="{5408927E-BA6A-4F09-8D3D-ECE3668F29D0}" srcId="{4C25E526-F77E-437A-AECE-E3733378CB93}" destId="{5583E9A0-DED8-46ED-A413-E4DA04D13587}" srcOrd="1" destOrd="0" parTransId="{ADE69A81-007D-48D7-9E9C-41CC19E40FD4}" sibTransId="{BC2CF7C4-E1D0-451E-A526-833456F1D388}"/>
    <dgm:cxn modelId="{0A8BAC3B-E9CA-416E-9151-5880BF8BCB87}" type="presOf" srcId="{4C25E526-F77E-437A-AECE-E3733378CB93}" destId="{CC82E801-D5E3-4561-83AB-A840585D21C0}" srcOrd="0" destOrd="0" presId="urn:microsoft.com/office/officeart/2005/8/layout/arrow6"/>
    <dgm:cxn modelId="{4EE08E78-E64E-4862-A584-717A067167C9}" type="presParOf" srcId="{CC82E801-D5E3-4561-83AB-A840585D21C0}" destId="{BB9F5F02-FC25-45D3-8B58-3CD4D686BCCF}" srcOrd="0" destOrd="0" presId="urn:microsoft.com/office/officeart/2005/8/layout/arrow6"/>
    <dgm:cxn modelId="{FC6B370B-8AD6-4882-881B-5C4A38E9A74F}" type="presParOf" srcId="{CC82E801-D5E3-4561-83AB-A840585D21C0}" destId="{F24ACE68-82EA-452F-AC4D-6349FAF89DFB}" srcOrd="1" destOrd="0" presId="urn:microsoft.com/office/officeart/2005/8/layout/arrow6"/>
    <dgm:cxn modelId="{F27E6562-E7D5-4E08-B33C-2D583BBB0A59}" type="presParOf" srcId="{CC82E801-D5E3-4561-83AB-A840585D21C0}" destId="{AD15B651-CD49-450D-81DA-59CDD655A07F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9F5F02-FC25-45D3-8B58-3CD4D686BCCF}">
      <dsp:nvSpPr>
        <dsp:cNvPr id="0" name=""/>
        <dsp:cNvSpPr/>
      </dsp:nvSpPr>
      <dsp:spPr>
        <a:xfrm>
          <a:off x="0" y="955437"/>
          <a:ext cx="4992216" cy="1996886"/>
        </a:xfrm>
        <a:prstGeom prst="leftRightRibb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4ACE68-82EA-452F-AC4D-6349FAF89DFB}">
      <dsp:nvSpPr>
        <dsp:cNvPr id="0" name=""/>
        <dsp:cNvSpPr/>
      </dsp:nvSpPr>
      <dsp:spPr>
        <a:xfrm>
          <a:off x="599065" y="1259223"/>
          <a:ext cx="1647431" cy="978474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4676" rIns="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Web </a:t>
          </a:r>
          <a:r>
            <a:rPr lang="en-US" altLang="zh-CN" sz="2100" kern="1200" dirty="0" err="1" smtClean="0"/>
            <a:t>senences</a:t>
          </a:r>
          <a:endParaRPr lang="zh-CN" altLang="en-US" sz="2100" kern="1200" dirty="0"/>
        </a:p>
      </dsp:txBody>
      <dsp:txXfrm>
        <a:off x="599065" y="1259223"/>
        <a:ext cx="1647431" cy="978474"/>
      </dsp:txXfrm>
    </dsp:sp>
    <dsp:sp modelId="{AD15B651-CD49-450D-81DA-59CDD655A07F}">
      <dsp:nvSpPr>
        <dsp:cNvPr id="0" name=""/>
        <dsp:cNvSpPr/>
      </dsp:nvSpPr>
      <dsp:spPr>
        <a:xfrm>
          <a:off x="2496108" y="1578725"/>
          <a:ext cx="1946964" cy="978474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4676" rIns="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Google syntactic n-gram </a:t>
          </a:r>
          <a:endParaRPr lang="zh-CN" altLang="en-US" sz="2100" kern="1200" dirty="0"/>
        </a:p>
      </dsp:txBody>
      <dsp:txXfrm>
        <a:off x="2496108" y="1578725"/>
        <a:ext cx="1946964" cy="978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D125F-80EA-4328-AD11-B720A63CEE00}" type="datetimeFigureOut">
              <a:rPr lang="zh-CN" altLang="en-US" smtClean="0"/>
              <a:t>2014/9/17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43E6D-0648-49BD-974E-001CDB355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783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dirty="0" smtClean="0"/>
              <a:t>Good</a:t>
            </a:r>
            <a:r>
              <a:rPr lang="en-US" altLang="zh-CN" sz="1800" baseline="0" dirty="0" smtClean="0"/>
              <a:t> afternoon everyone, this talk I will present is about the project I did called Action Conceptualization. </a:t>
            </a:r>
          </a:p>
          <a:p>
            <a:r>
              <a:rPr lang="en-US" altLang="zh-CN" sz="1800" baseline="0" dirty="0" smtClean="0"/>
              <a:t>It was submitted to ICDE 2014.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109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SRL lexicons provide only coarse-grained semantics, then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ReVerb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lies on the other end of the spectrum.</a:t>
            </a: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ReVerb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an open information extraction system to discovers verb triples from web.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lack of abstraction, so a system powered by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ReVerb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not recognize a verb and its arguments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unless this triple is in the knowledge.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261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paper, we define 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 instance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verb and its immediate argument such as subject or object.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action concept as a high level abstraction of action instances,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contains the verb and abstract concepts of its subject or object.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wear/pink is action instance and wear/style is the corresponding action concept.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290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 this paper, our goal to develop a framework to produce a general purpose,</a:t>
            </a:r>
            <a:r>
              <a:rPr lang="en-US" altLang="zh-CN" baseline="0" dirty="0" smtClean="0"/>
              <a:t> human readable, and machine computable lexicon of action concepts that documents the semantics of common verbs.</a:t>
            </a:r>
          </a:p>
          <a:p>
            <a:r>
              <a:rPr lang="en-US" altLang="zh-CN" baseline="0" dirty="0" smtClean="0"/>
              <a:t>Furthermore, the lexicon will overcome the limitations of SRL lexicons and </a:t>
            </a:r>
            <a:r>
              <a:rPr lang="en-US" altLang="zh-CN" baseline="0" dirty="0" err="1" smtClean="0"/>
              <a:t>ReVerb</a:t>
            </a:r>
            <a:r>
              <a:rPr lang="en-US" altLang="zh-CN" baseline="0" dirty="0" smtClean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948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candidate technique toward this goal is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selectional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preference originally proposed by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Resnik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Together with a taxonomy, SP can produce a ranked list of concepts that are the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appropriate subjects or objects of a verb.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definition of the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selectional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association is as follows.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184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But the drawbacks of SP</a:t>
            </a:r>
            <a:r>
              <a:rPr lang="en-US" altLang="zh-CN" baseline="0" dirty="0" smtClean="0"/>
              <a:t> are that:</a:t>
            </a:r>
          </a:p>
          <a:p>
            <a:r>
              <a:rPr lang="en-US" altLang="zh-CN" baseline="0" dirty="0" smtClean="0"/>
              <a:t>First, it </a:t>
            </a:r>
            <a:r>
              <a:rPr lang="en-US" altLang="zh-CN" baseline="0" dirty="0" err="1" smtClean="0"/>
              <a:t>dosen’t</a:t>
            </a:r>
            <a:r>
              <a:rPr lang="en-US" altLang="zh-CN" baseline="0" dirty="0" smtClean="0"/>
              <a:t> consider the diversity of concepts, which may give a list of concepts with the same meaning.</a:t>
            </a:r>
          </a:p>
          <a:p>
            <a:r>
              <a:rPr lang="en-US" altLang="zh-CN" baseline="0" dirty="0" smtClean="0"/>
              <a:t>Second, it assumes every argument to the verb is correct and contributes to the </a:t>
            </a:r>
            <a:r>
              <a:rPr lang="en-US" altLang="zh-CN" baseline="0" dirty="0" err="1" smtClean="0"/>
              <a:t>selectional</a:t>
            </a:r>
            <a:r>
              <a:rPr lang="en-US" altLang="zh-CN" baseline="0" dirty="0" smtClean="0"/>
              <a:t> strength,</a:t>
            </a:r>
          </a:p>
          <a:p>
            <a:r>
              <a:rPr lang="en-US" altLang="zh-CN" baseline="0" dirty="0" smtClean="0"/>
              <a:t>But action instances obtained by parsing are often noisy and contain errors.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885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Therefore, in this paper we propose a</a:t>
            </a:r>
            <a:r>
              <a:rPr lang="en-US" altLang="zh-CN" baseline="0" dirty="0" smtClean="0">
                <a:effectLst/>
              </a:rPr>
              <a:t> problem called Action Conceptualization.</a:t>
            </a:r>
          </a:p>
          <a:p>
            <a:r>
              <a:rPr lang="en-US" altLang="zh-CN" baseline="0" dirty="0" smtClean="0">
                <a:effectLst/>
              </a:rPr>
              <a:t>It is defined well in our paper.</a:t>
            </a:r>
          </a:p>
          <a:p>
            <a:r>
              <a:rPr lang="en-US" altLang="zh-CN" baseline="0" dirty="0" smtClean="0">
                <a:effectLst/>
              </a:rPr>
              <a:t>Then we model the action conceptualization problem as a combinational optimization problem.</a:t>
            </a:r>
            <a:r>
              <a:rPr lang="zh-CN" altLang="en-US" baseline="0" dirty="0" smtClean="0">
                <a:effectLst/>
              </a:rPr>
              <a:t> </a:t>
            </a:r>
            <a:r>
              <a:rPr lang="en-US" altLang="zh-CN" baseline="0" dirty="0" smtClean="0">
                <a:effectLst/>
              </a:rPr>
              <a:t>And it is proved NP-hard.</a:t>
            </a:r>
          </a:p>
          <a:p>
            <a:r>
              <a:rPr lang="en-US" altLang="zh-CN" baseline="0" dirty="0" smtClean="0">
                <a:effectLst/>
              </a:rPr>
              <a:t>So, we propose an efficient algorithm to solve it approximately.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015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Here is the</a:t>
            </a:r>
            <a:r>
              <a:rPr lang="en-US" altLang="zh-CN" baseline="0" dirty="0" smtClean="0"/>
              <a:t> example from the 4 lexicons.</a:t>
            </a:r>
          </a:p>
          <a:p>
            <a:r>
              <a:rPr lang="en-US" altLang="zh-CN" baseline="0" dirty="0" smtClean="0"/>
              <a:t>In the table, you can find that </a:t>
            </a:r>
            <a:r>
              <a:rPr lang="en-US" altLang="zh-CN" baseline="0" dirty="0" err="1" smtClean="0"/>
              <a:t>FrameNet</a:t>
            </a:r>
            <a:r>
              <a:rPr lang="en-US" altLang="zh-CN" baseline="0" dirty="0" smtClean="0"/>
              <a:t> is too course-grained, but </a:t>
            </a:r>
            <a:r>
              <a:rPr lang="en-US" altLang="zh-CN" baseline="0" dirty="0" err="1" smtClean="0"/>
              <a:t>ReVerb</a:t>
            </a:r>
            <a:r>
              <a:rPr lang="en-US" altLang="zh-CN" baseline="0" dirty="0" smtClean="0"/>
              <a:t> is too fine-grained.</a:t>
            </a:r>
          </a:p>
          <a:p>
            <a:r>
              <a:rPr lang="en-US" altLang="zh-CN" baseline="0" dirty="0" smtClean="0"/>
              <a:t>While SP may generate some similar concepts, like the verb spend.</a:t>
            </a:r>
          </a:p>
          <a:p>
            <a:r>
              <a:rPr lang="en-US" altLang="zh-CN" baseline="0" dirty="0" smtClean="0"/>
              <a:t>Meantime, SP may obtain the wrong concepts, because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assumes every argument to the verb is correct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contributes to the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selectional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strength.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 the verb eat, which prefers the concept “word”, which actually is a mixture of many wrong terms captured under SP.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191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action concept lexicon developed in this paper can be useful in several ways.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it can be used to determine whether a term is a 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logical argument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verb, even though we have never seen the term used with the verb before.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 the following example, we have never seen “</a:t>
            </a:r>
            <a:r>
              <a:rPr lang="en-US" altLang="zh-CN" dirty="0" smtClean="0"/>
              <a:t>wear a rhinestone pin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since the lexicon tells us “accessory” is a permissible concept to act as object for the verb “wear”, and a common taxonomy tells us “rhinestone pin” is a kind of accessory, we can then conclude that “rhinestone pin” is a potential object for the “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wear”.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821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begin with an informal definition of the 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 conceptualization problem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7781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intuition is that …</a:t>
            </a:r>
          </a:p>
          <a:p>
            <a:r>
              <a:rPr lang="en-US" altLang="zh-CN" dirty="0" smtClean="0"/>
              <a:t>For</a:t>
            </a:r>
            <a:r>
              <a:rPr lang="en-US" altLang="zh-CN" baseline="0" dirty="0" smtClean="0"/>
              <a:t> example, if we have action instances like wear t-shirt, wear hat, wear bracelet, wear ear ring and wear pink.</a:t>
            </a:r>
          </a:p>
          <a:p>
            <a:r>
              <a:rPr lang="en-US" altLang="zh-CN" baseline="0" dirty="0" smtClean="0"/>
              <a:t>Then the action concepts should be wear clothing, wear accessory and wear style.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12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outline of the talk</a:t>
            </a:r>
            <a:r>
              <a:rPr lang="en-US" altLang="zh-CN" baseline="0" dirty="0" smtClean="0"/>
              <a:t> is as follows.</a:t>
            </a:r>
          </a:p>
          <a:p>
            <a:r>
              <a:rPr lang="en-US" altLang="zh-CN" baseline="0" dirty="0" smtClean="0"/>
              <a:t>First, I will give the introduction.</a:t>
            </a:r>
          </a:p>
          <a:p>
            <a:r>
              <a:rPr lang="en-US" altLang="zh-CN" baseline="0" dirty="0" smtClean="0"/>
              <a:t>Second, I will present the definition of our problem.</a:t>
            </a:r>
          </a:p>
          <a:p>
            <a:r>
              <a:rPr lang="en-US" altLang="zh-CN" baseline="0" dirty="0" smtClean="0"/>
              <a:t>And the approach we proposed in the paper.</a:t>
            </a:r>
          </a:p>
          <a:p>
            <a:r>
              <a:rPr lang="en-US" altLang="zh-CN" dirty="0" smtClean="0"/>
              <a:t>Then,</a:t>
            </a:r>
            <a:r>
              <a:rPr lang="en-US" altLang="zh-CN" baseline="0" dirty="0" smtClean="0"/>
              <a:t> I will discuss the experiment and evaluation.</a:t>
            </a:r>
          </a:p>
          <a:p>
            <a:r>
              <a:rPr lang="en-US" altLang="zh-CN" dirty="0" smtClean="0"/>
              <a:t>In</a:t>
            </a:r>
            <a:r>
              <a:rPr lang="en-US" altLang="zh-CN" baseline="0" dirty="0" smtClean="0"/>
              <a:t> the last, I will talk about some future work.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1510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Now we </a:t>
            </a:r>
            <a:r>
              <a:rPr lang="en-US" altLang="zh-CN" dirty="0" smtClean="0"/>
              <a:t>first give the definition</a:t>
            </a:r>
            <a:r>
              <a:rPr lang="en-US" altLang="zh-CN" baseline="0" dirty="0" smtClean="0"/>
              <a:t> of the overlap between two concepts.</a:t>
            </a:r>
          </a:p>
          <a:p>
            <a:r>
              <a:rPr lang="en-US" altLang="zh-CN" baseline="0" dirty="0" smtClean="0"/>
              <a:t>The overlap between concept c1 and c2 is the size of Ec1 intersected with Ec2 divided by the smaller size of Ec1 and Ec2.</a:t>
            </a:r>
          </a:p>
          <a:p>
            <a:r>
              <a:rPr lang="en-US" altLang="zh-CN" baseline="0" dirty="0" smtClean="0"/>
              <a:t>Where </a:t>
            </a:r>
            <a:r>
              <a:rPr lang="en-US" altLang="zh-CN" baseline="0" dirty="0" err="1" smtClean="0"/>
              <a:t>Ec</a:t>
            </a:r>
            <a:r>
              <a:rPr lang="en-US" altLang="zh-CN" baseline="0" dirty="0" smtClean="0"/>
              <a:t> is the set of all entities covered by concept c in the taxonomy.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4115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Next, we define 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 graph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which is a graph of concepts with limited overlap.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concept graph is … 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 this figure as an example, (a) is a concept graph containing 7 concepts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(b) illustrates the concepts c0 to c3 in the entity space.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see that the overlap between c0, c1 and c2 is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very small,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they are connected with each other in the concept graph.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3220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the action conceptualization can be formulated as a modified k-clique problem: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Given a concept 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3189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above definition assumes that every element of Av is a correct argument of v and should be covered by Ck.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in practice, argument instances extracted from large text corpus using parsers may contain errors.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order to handle such noise,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generalize the problem to incorporate a confidence score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gv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(e) of each entity under verb v.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9044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Here is the</a:t>
            </a:r>
            <a:r>
              <a:rPr lang="en-US" altLang="zh-CN" baseline="0" dirty="0" smtClean="0"/>
              <a:t> definition of Generalized Action Conceptualization.</a:t>
            </a:r>
          </a:p>
          <a:p>
            <a:r>
              <a:rPr lang="en-US" altLang="zh-CN" baseline="0" dirty="0" smtClean="0"/>
              <a:t>Given a concept graph …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6768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</a:t>
            </a:r>
            <a:r>
              <a:rPr lang="en-US" altLang="zh-CN" baseline="0" dirty="0" smtClean="0"/>
              <a:t> can prove that AC and GAC are all NP-hard problem.</a:t>
            </a:r>
          </a:p>
          <a:p>
            <a:r>
              <a:rPr lang="en-US" altLang="zh-CN" dirty="0" smtClean="0"/>
              <a:t>Because</a:t>
            </a:r>
            <a:r>
              <a:rPr lang="en-US" altLang="zh-CN" baseline="0" dirty="0" smtClean="0"/>
              <a:t> by adding some condition, we can reduce the problem to the problem of finding all k-cliques in the graph,</a:t>
            </a:r>
          </a:p>
          <a:p>
            <a:r>
              <a:rPr lang="en-US" altLang="zh-CN" baseline="0" dirty="0" smtClean="0"/>
              <a:t>Which is a known NP-hard problem.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8790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Now let me describe the approach</a:t>
            </a:r>
            <a:r>
              <a:rPr lang="en-US" altLang="zh-CN" baseline="0" dirty="0" smtClean="0"/>
              <a:t> proposed in our paper.</a:t>
            </a:r>
          </a:p>
          <a:p>
            <a:r>
              <a:rPr lang="en-US" altLang="zh-CN" baseline="0" dirty="0" smtClean="0"/>
              <a:t>First, I will talk about Confidence Functions.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define the confidence function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gv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a verb v,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suppose that the arguments that are relevant and correct to the verb are more “informative” than those that are not.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we can adopt an information theory method, called Mutual Information. And in our paper, we use the binary version of it.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it is larger than 0, than the score should be 1, otherwise the score should be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egative 1.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965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Another</a:t>
            </a:r>
            <a:r>
              <a:rPr lang="en-US" altLang="zh-CN" baseline="0" dirty="0" smtClean="0"/>
              <a:t> confidence function can be TF-IDF, </a:t>
            </a:r>
          </a:p>
          <a:p>
            <a:r>
              <a:rPr lang="en-US" altLang="zh-CN" baseline="0" dirty="0" smtClean="0"/>
              <a:t>it is a </a:t>
            </a:r>
            <a:r>
              <a:rPr lang="en-US" altLang="zh-CN" dirty="0" smtClean="0"/>
              <a:t>confidence scoring function in information retrieval to identify the importance of a term to a document.</a:t>
            </a:r>
          </a:p>
          <a:p>
            <a:r>
              <a:rPr lang="en-US" altLang="zh-CN" dirty="0" smtClean="0"/>
              <a:t>And the definition of it is shown as follows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In the definition, we regard the verb</a:t>
            </a:r>
            <a:r>
              <a:rPr lang="en-US" altLang="zh-CN" baseline="0" dirty="0" smtClean="0"/>
              <a:t> as document, and the entity as term.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1851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As we can see, </a:t>
            </a:r>
            <a:endParaRPr lang="en-US" altLang="zh-CN" dirty="0" smtClean="0"/>
          </a:p>
          <a:p>
            <a:r>
              <a:rPr lang="en-US" altLang="zh-CN" dirty="0" smtClean="0"/>
              <a:t>solving </a:t>
            </a:r>
            <a:r>
              <a:rPr lang="en-US" altLang="zh-CN" dirty="0" smtClean="0"/>
              <a:t>AC is much more time consuming than finding k-cliques in the concept</a:t>
            </a:r>
            <a:r>
              <a:rPr lang="en-US" altLang="zh-CN" baseline="0" dirty="0" smtClean="0"/>
              <a:t> graph G because in AC, the </a:t>
            </a:r>
            <a:r>
              <a:rPr lang="en-US" altLang="zh-CN" baseline="0" dirty="0" err="1" smtClean="0"/>
              <a:t>choise</a:t>
            </a:r>
            <a:r>
              <a:rPr lang="en-US" altLang="zh-CN" baseline="0" dirty="0" smtClean="0"/>
              <a:t> of the n-</a:t>
            </a:r>
            <a:r>
              <a:rPr lang="en-US" altLang="zh-CN" baseline="0" dirty="0" err="1" smtClean="0"/>
              <a:t>th</a:t>
            </a:r>
            <a:r>
              <a:rPr lang="en-US" altLang="zh-CN" baseline="0" dirty="0" smtClean="0"/>
              <a:t> node in an n-clique depends on the configurations of all (n-1)-cliques.</a:t>
            </a:r>
          </a:p>
          <a:p>
            <a:r>
              <a:rPr lang="en-US" altLang="zh-CN" baseline="0" dirty="0" smtClean="0"/>
              <a:t>Actually, the difficulty lies in the </a:t>
            </a:r>
            <a:r>
              <a:rPr lang="en-US" altLang="zh-CN" baseline="0" dirty="0" err="1" smtClean="0"/>
              <a:t>submodular</a:t>
            </a:r>
            <a:r>
              <a:rPr lang="en-US" altLang="zh-CN" baseline="0" dirty="0" smtClean="0"/>
              <a:t> function which acts as the objective function.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0570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Therefor, we approximate</a:t>
            </a:r>
            <a:r>
              <a:rPr lang="en-US" altLang="zh-CN" baseline="0" dirty="0" smtClean="0"/>
              <a:t> the problem to a maximum weighted k-clique finding problem by changing the objective function to a summation.</a:t>
            </a:r>
          </a:p>
          <a:p>
            <a:r>
              <a:rPr lang="en-US" altLang="zh-CN" baseline="0" dirty="0" smtClean="0"/>
              <a:t>And we change f in Definition 4 to the following </a:t>
            </a:r>
            <a:r>
              <a:rPr lang="en-US" altLang="zh-CN" dirty="0" smtClean="0">
                <a:effectLst/>
              </a:rPr>
              <a:t>formula.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114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So why we</a:t>
            </a:r>
            <a:r>
              <a:rPr lang="en-US" altLang="zh-CN" baseline="0" dirty="0" smtClean="0"/>
              <a:t> need action conceptualization?</a:t>
            </a:r>
          </a:p>
          <a:p>
            <a:r>
              <a:rPr lang="en-US" altLang="zh-CN" dirty="0" smtClean="0"/>
              <a:t>Here</a:t>
            </a:r>
            <a:r>
              <a:rPr lang="en-US" altLang="zh-CN" baseline="0" dirty="0" smtClean="0"/>
              <a:t> are some backgrounds:</a:t>
            </a:r>
          </a:p>
          <a:p>
            <a:r>
              <a:rPr lang="en-US" altLang="zh-CN" baseline="0" dirty="0" smtClean="0"/>
              <a:t>First,…</a:t>
            </a:r>
          </a:p>
          <a:p>
            <a:r>
              <a:rPr lang="en-US" altLang="zh-CN" baseline="0" dirty="0" smtClean="0"/>
              <a:t>Second, 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2616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paper, we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propose a branch-and-bound algorithm to solve the approximated action conceptualization problem.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two key features of branch and bound algorithm are the Brand method and Bound method.</a:t>
            </a:r>
          </a:p>
          <a:p>
            <a:r>
              <a:rPr lang="en-US" altLang="zh-CN" dirty="0" smtClean="0"/>
              <a:t>For</a:t>
            </a:r>
            <a:r>
              <a:rPr lang="en-US" altLang="zh-CN" baseline="0" dirty="0" smtClean="0"/>
              <a:t> the branch process, we model a solution …</a:t>
            </a:r>
          </a:p>
          <a:p>
            <a:r>
              <a:rPr lang="en-US" altLang="zh-CN" baseline="0" dirty="0" smtClean="0"/>
              <a:t>And the search space is represented by …</a:t>
            </a:r>
          </a:p>
          <a:p>
            <a:r>
              <a:rPr lang="en-US" altLang="zh-CN" baseline="0" dirty="0" smtClean="0"/>
              <a:t>So a path in the tree …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see the figure is an example of the decision tree.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2062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Here we propose two bound mechanisms.</a:t>
            </a:r>
          </a:p>
          <a:p>
            <a:r>
              <a:rPr lang="en-US" altLang="zh-CN" dirty="0" smtClean="0"/>
              <a:t>The first one is that the</a:t>
            </a:r>
            <a:r>
              <a:rPr lang="en-US" altLang="zh-CN" baseline="0" dirty="0" smtClean="0"/>
              <a:t> current path must be a clique with the size no larger than k.</a:t>
            </a:r>
          </a:p>
          <a:p>
            <a:r>
              <a:rPr lang="en-US" altLang="zh-CN" baseline="0" dirty="0" smtClean="0"/>
              <a:t>The second one, which is a crucial optimization of our approach, </a:t>
            </a:r>
            <a:endParaRPr lang="en-US" altLang="zh-CN" baseline="0" dirty="0" smtClean="0"/>
          </a:p>
          <a:p>
            <a:r>
              <a:rPr lang="en-US" altLang="zh-CN" baseline="0" dirty="0" smtClean="0"/>
              <a:t>is </a:t>
            </a:r>
            <a:r>
              <a:rPr lang="en-US" altLang="zh-CN" baseline="0" dirty="0" smtClean="0"/>
              <a:t>to satisfy that maximum possible score is larger than current best score.</a:t>
            </a:r>
          </a:p>
          <a:p>
            <a:r>
              <a:rPr lang="en-US" altLang="zh-CN" baseline="0" dirty="0" smtClean="0"/>
              <a:t>To achieve it more efficiently, we first sort all concept in C decreasingly by their weighted scores.</a:t>
            </a:r>
          </a:p>
          <a:p>
            <a:r>
              <a:rPr lang="en-US" altLang="zh-CN" baseline="0" dirty="0" smtClean="0"/>
              <a:t>This allows us to quickly compute the bound in linear time. For, it just simply gets the total of the next k-</a:t>
            </a:r>
            <a:r>
              <a:rPr lang="en-US" altLang="zh-CN" baseline="0" dirty="0" err="1" smtClean="0"/>
              <a:t>ck</a:t>
            </a:r>
            <a:r>
              <a:rPr lang="en-US" altLang="zh-CN" baseline="0" dirty="0" smtClean="0"/>
              <a:t> concepts,</a:t>
            </a:r>
          </a:p>
          <a:p>
            <a:r>
              <a:rPr lang="en-US" altLang="zh-CN" baseline="0" dirty="0" smtClean="0"/>
              <a:t>Rather than sorting all the remaining concepts.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0538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Before discussing the evaluation,</a:t>
            </a:r>
            <a:r>
              <a:rPr lang="en-US" altLang="zh-CN" baseline="0" dirty="0" smtClean="0"/>
              <a:t> we first talk about the experiment setup.</a:t>
            </a:r>
          </a:p>
          <a:p>
            <a:r>
              <a:rPr lang="en-US" altLang="zh-CN" baseline="0" dirty="0" smtClean="0"/>
              <a:t>In our project,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use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Probase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WordNet as two alternative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isA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taxonomies.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85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our experiments are based on two large datasets from Web sentences and Google syntactic N-gram data, respectively.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sentence or n-gram will first be parsed, then obtain the verb-subject pairs and verb-object pairs.</a:t>
            </a:r>
          </a:p>
          <a:p>
            <a:r>
              <a:rPr lang="en-US" altLang="zh-CN" dirty="0" smtClean="0"/>
              <a:t>This slide also shows</a:t>
            </a:r>
            <a:r>
              <a:rPr lang="en-US" altLang="zh-CN" baseline="0" dirty="0" smtClean="0"/>
              <a:t> the scale of our datasets.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6201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 we</a:t>
            </a:r>
            <a:r>
              <a:rPr lang="en-US" altLang="zh-CN" baseline="0" dirty="0" smtClean="0"/>
              <a:t> use the following verb sets for the experiment.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5891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the following experiments are conducted on lexicons learned from different combinations of verb sets, taxonomies and datasets.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your convenience, the configurations of these experiments are shown in this table.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just scan it quickly.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0843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section, we use precision, recall and F1 measure to evaluate our algorithm and the generated lexicon against the baseline SP.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first, precision score in our paper represents that</a:t>
            </a:r>
          </a:p>
          <a:p>
            <a:r>
              <a:rPr lang="en-US" altLang="zh-CN" dirty="0" smtClean="0"/>
              <a:t>For a given</a:t>
            </a:r>
            <a:r>
              <a:rPr lang="en-US" altLang="zh-CN" baseline="0" dirty="0" smtClean="0"/>
              <a:t> verb, a good concept for an argument type not only covers as many as arguments in the dataset, but also contains few entities</a:t>
            </a:r>
          </a:p>
          <a:p>
            <a:r>
              <a:rPr lang="en-US" altLang="zh-CN" baseline="0" dirty="0" smtClean="0"/>
              <a:t>that are invalid for that verb.</a:t>
            </a:r>
          </a:p>
          <a:p>
            <a:r>
              <a:rPr lang="en-US" altLang="zh-CN" baseline="0" dirty="0" smtClean="0"/>
              <a:t>The formal definition is shown there, you can see it quickly.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0871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overall precision of the 20 verbs is reported in the two figures.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see in the figures,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both datasets, AC(MI) outperforms AC(TF-IDF) and SP a lot.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AC(TF-IDF) gives low precision, perhaps because the TF-IDF scoring doesn’t penalize the incorrect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arguments,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instead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prefers to select more general concepts to maximize the objective.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2989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 our paper, recall measures the coverage of correct arguments of a verb by the lexicons.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7747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</a:t>
            </a:r>
            <a:r>
              <a:rPr lang="en-US" altLang="zh-CN" baseline="0" dirty="0" smtClean="0"/>
              <a:t> t</a:t>
            </a:r>
            <a:r>
              <a:rPr lang="en-US" altLang="zh-CN" dirty="0" smtClean="0"/>
              <a:t>he two figures,</a:t>
            </a:r>
            <a:r>
              <a:rPr lang="en-US" altLang="zh-CN" baseline="0" dirty="0" smtClean="0"/>
              <a:t> we can conclude that: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both datasets, AC(MI) and AC(TFIDF) perform much better than SP.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TF-IDF as the confidence function achieves a higher recall, because it tends to select larger concepts,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may decrease the precision on the contrary as we have discussed.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35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However,</a:t>
            </a:r>
            <a:r>
              <a:rPr lang="en-US" altLang="zh-CN" baseline="0" dirty="0" smtClean="0"/>
              <a:t> capturing nouns can be insufficient in understanding s sentence.</a:t>
            </a:r>
          </a:p>
          <a:p>
            <a:r>
              <a:rPr lang="en-US" altLang="zh-CN" baseline="0" dirty="0" smtClean="0"/>
              <a:t>Take the following examples.</a:t>
            </a:r>
          </a:p>
          <a:p>
            <a:r>
              <a:rPr lang="en-US" altLang="zh-CN" baseline="0" dirty="0" smtClean="0"/>
              <a:t>Example 1: </a:t>
            </a:r>
            <a:r>
              <a:rPr lang="en-US" altLang="zh-CN" baseline="0" dirty="0" err="1" smtClean="0"/>
              <a:t>mary</a:t>
            </a:r>
            <a:r>
              <a:rPr lang="en-US" altLang="zh-CN" baseline="0" dirty="0" smtClean="0"/>
              <a:t> </a:t>
            </a:r>
            <a:r>
              <a:rPr lang="en-US" altLang="zh-CN" i="1" dirty="0" smtClean="0">
                <a:solidFill>
                  <a:srgbClr val="0070C0"/>
                </a:solidFill>
              </a:rPr>
              <a:t>didn’t  </a:t>
            </a:r>
            <a:r>
              <a:rPr lang="en-US" altLang="zh-CN" i="1" u="sng" dirty="0" smtClean="0">
                <a:solidFill>
                  <a:srgbClr val="0070C0"/>
                </a:solidFill>
              </a:rPr>
              <a:t>wear</a:t>
            </a:r>
            <a:r>
              <a:rPr lang="en-US" altLang="zh-CN" i="1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the ring </a:t>
            </a:r>
            <a:r>
              <a:rPr lang="en-US" altLang="zh-CN" i="1" dirty="0" smtClean="0">
                <a:solidFill>
                  <a:srgbClr val="0070C0"/>
                </a:solidFill>
              </a:rPr>
              <a:t>today</a:t>
            </a:r>
          </a:p>
          <a:p>
            <a:r>
              <a:rPr lang="en-US" altLang="zh-CN" i="1" dirty="0" smtClean="0">
                <a:solidFill>
                  <a:srgbClr val="0070C0"/>
                </a:solidFill>
              </a:rPr>
              <a:t>Example</a:t>
            </a:r>
            <a:r>
              <a:rPr lang="en-US" altLang="zh-CN" i="1" baseline="0" dirty="0" smtClean="0">
                <a:solidFill>
                  <a:srgbClr val="0070C0"/>
                </a:solidFill>
              </a:rPr>
              <a:t> 2: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mary</a:t>
            </a:r>
            <a:r>
              <a:rPr lang="en-US" altLang="zh-CN" i="1" dirty="0" smtClean="0">
                <a:solidFill>
                  <a:srgbClr val="0070C0"/>
                </a:solidFill>
              </a:rPr>
              <a:t> is </a:t>
            </a:r>
            <a:r>
              <a:rPr lang="en-US" altLang="zh-CN" i="1" u="sng" dirty="0" smtClean="0">
                <a:solidFill>
                  <a:srgbClr val="0070C0"/>
                </a:solidFill>
              </a:rPr>
              <a:t>wearing</a:t>
            </a:r>
            <a:r>
              <a:rPr lang="en-US" altLang="zh-CN" i="1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pink</a:t>
            </a:r>
            <a:r>
              <a:rPr lang="en-US" altLang="zh-CN" i="1" dirty="0" smtClean="0">
                <a:solidFill>
                  <a:srgbClr val="0070C0"/>
                </a:solidFill>
              </a:rPr>
              <a:t> today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2616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F1 measure of all three algorithms on the two datasets are summarized in these two figures.</a:t>
            </a:r>
          </a:p>
          <a:p>
            <a:r>
              <a:rPr lang="en-US" altLang="zh-CN" dirty="0" smtClean="0"/>
              <a:t>From the figures, we conclude that AC(MI) and AC(TF-IDF)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achieve higher accuracy than SP on both datasets.</a:t>
            </a:r>
          </a:p>
          <a:p>
            <a:r>
              <a:rPr lang="en-US" altLang="zh-CN" dirty="0" smtClean="0"/>
              <a:t>Generally AC achieves much higher and more stable accuracy with different values of k than SP.</a:t>
            </a:r>
          </a:p>
          <a:p>
            <a:r>
              <a:rPr lang="en-US" altLang="zh-CN" dirty="0" smtClean="0"/>
              <a:t>This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is because we consider the concepts diversity of the </a:t>
            </a:r>
            <a:r>
              <a:rPr lang="en-US" altLang="zh-CN" dirty="0" smtClean="0"/>
              <a:t>concept </a:t>
            </a:r>
            <a:r>
              <a:rPr lang="en-US" altLang="zh-CN" dirty="0" smtClean="0"/>
              <a:t>lexicon, </a:t>
            </a:r>
          </a:p>
          <a:p>
            <a:r>
              <a:rPr lang="en-US" altLang="zh-CN" dirty="0" smtClean="0"/>
              <a:t>while SP tends to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have higher overlap with each other as we will show next.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8167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overlap</a:t>
            </a:r>
            <a:r>
              <a:rPr lang="en-US" altLang="zh-CN" baseline="0" dirty="0" smtClean="0"/>
              <a:t> score …</a:t>
            </a:r>
          </a:p>
          <a:p>
            <a:r>
              <a:rPr lang="en-US" altLang="zh-CN" baseline="0" dirty="0" smtClean="0"/>
              <a:t>So we evaluate the average pairwise overlap between </a:t>
            </a:r>
            <a:r>
              <a:rPr lang="en-US" altLang="zh-CN" baseline="0" dirty="0" smtClean="0"/>
              <a:t>the extracted </a:t>
            </a:r>
            <a:r>
              <a:rPr lang="en-US" altLang="zh-CN" baseline="0" dirty="0" smtClean="0"/>
              <a:t>action concepts, </a:t>
            </a:r>
          </a:p>
          <a:p>
            <a:r>
              <a:rPr lang="en-US" altLang="zh-CN" baseline="0" dirty="0" smtClean="0"/>
              <a:t>The definition is shown as follows.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3042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results are shown in these two figures.</a:t>
            </a:r>
          </a:p>
          <a:p>
            <a:r>
              <a:rPr lang="en-US" altLang="zh-CN" dirty="0" smtClean="0"/>
              <a:t>The concepts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generated by AC(MI) overlap much less with each other than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AC(TF-IDF) or SP.</a:t>
            </a:r>
          </a:p>
          <a:p>
            <a:r>
              <a:rPr lang="en-US" altLang="zh-CN" dirty="0" smtClean="0"/>
              <a:t>Because SP does not consider the diversity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of concepts, the Overlap score is much higher.</a:t>
            </a:r>
          </a:p>
          <a:p>
            <a:r>
              <a:rPr lang="en-US" altLang="zh-CN" dirty="0" smtClean="0"/>
              <a:t>As AC(TF-IDF) prefers general concepts,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the Overlap score is also higher than AC(MI).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7633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As</a:t>
            </a:r>
            <a:r>
              <a:rPr lang="en-US" altLang="zh-CN" baseline="0" dirty="0" smtClean="0"/>
              <a:t> the time mathematically analysis of branch and bound is much difficult, we will show it in practice.</a:t>
            </a:r>
          </a:p>
          <a:p>
            <a:r>
              <a:rPr lang="en-US" altLang="zh-CN" dirty="0" smtClean="0"/>
              <a:t>You</a:t>
            </a:r>
            <a:r>
              <a:rPr lang="en-US" altLang="zh-CN" baseline="0" dirty="0" smtClean="0"/>
              <a:t> can see from the table, t</a:t>
            </a:r>
            <a:r>
              <a:rPr lang="en-US" altLang="zh-CN" dirty="0" smtClean="0"/>
              <a:t>ypically the preprocessing takes just under 1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minute.</a:t>
            </a:r>
          </a:p>
          <a:p>
            <a:r>
              <a:rPr lang="en-US" altLang="zh-CN" dirty="0" smtClean="0"/>
              <a:t>And our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algorithm is efficient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enough to generate the action concept lexicon for most verbs.</a:t>
            </a:r>
          </a:p>
          <a:p>
            <a:r>
              <a:rPr lang="en-US" altLang="zh-CN" dirty="0" smtClean="0"/>
              <a:t>The running times on </a:t>
            </a:r>
            <a:r>
              <a:rPr lang="en-US" altLang="zh-CN" dirty="0" err="1" smtClean="0"/>
              <a:t>Probase</a:t>
            </a:r>
            <a:r>
              <a:rPr lang="en-US" altLang="zh-CN" dirty="0" smtClean="0"/>
              <a:t> are much longer than those on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WordNet, </a:t>
            </a:r>
          </a:p>
          <a:p>
            <a:r>
              <a:rPr lang="en-US" altLang="zh-CN" dirty="0" smtClean="0"/>
              <a:t>because the concept space of </a:t>
            </a:r>
            <a:r>
              <a:rPr lang="en-US" altLang="zh-CN" dirty="0" err="1" smtClean="0"/>
              <a:t>Probase</a:t>
            </a:r>
            <a:r>
              <a:rPr lang="en-US" altLang="zh-CN" dirty="0" smtClean="0"/>
              <a:t> is much larger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than WordNet.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5684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Let</a:t>
            </a:r>
            <a:r>
              <a:rPr lang="en-US" altLang="zh-CN" baseline="0" dirty="0" smtClean="0"/>
              <a:t>’s come to the topic of Verb Sense </a:t>
            </a:r>
            <a:r>
              <a:rPr lang="en-US" altLang="zh-CN" baseline="0" dirty="0" err="1" smtClean="0"/>
              <a:t>Mathching</a:t>
            </a:r>
            <a:r>
              <a:rPr lang="en-US" altLang="zh-CN" baseline="0" dirty="0" smtClean="0"/>
              <a:t>.</a:t>
            </a:r>
          </a:p>
          <a:p>
            <a:r>
              <a:rPr lang="en-US" altLang="zh-CN" baseline="0" dirty="0" smtClean="0"/>
              <a:t>The intuition is that the sense of a verb may be identified by the semantic class of its argument. </a:t>
            </a:r>
          </a:p>
          <a:p>
            <a:r>
              <a:rPr lang="en-US" altLang="zh-CN" baseline="0" dirty="0" smtClean="0"/>
              <a:t>So we can evaluate our lexicon on its ability of identifying verb senses with different action concepts.</a:t>
            </a:r>
          </a:p>
          <a:p>
            <a:r>
              <a:rPr lang="en-US" altLang="zh-CN" dirty="0" smtClean="0"/>
              <a:t>As</a:t>
            </a:r>
            <a:r>
              <a:rPr lang="en-US" altLang="zh-CN" baseline="0" dirty="0" smtClean="0"/>
              <a:t> for the dataset for this experiment, each </a:t>
            </a:r>
            <a:r>
              <a:rPr lang="en-US" altLang="zh-CN" baseline="0" dirty="0" err="1" smtClean="0"/>
              <a:t>synset</a:t>
            </a:r>
            <a:r>
              <a:rPr lang="en-US" altLang="zh-CN" baseline="0" dirty="0" smtClean="0"/>
              <a:t> of a verb …</a:t>
            </a:r>
          </a:p>
          <a:p>
            <a:r>
              <a:rPr lang="en-US" altLang="zh-CN" baseline="0" dirty="0" smtClean="0"/>
              <a:t>So from these glosses, we extract </a:t>
            </a:r>
            <a:r>
              <a:rPr lang="en-US" altLang="zh-CN" sz="1200" dirty="0" smtClean="0"/>
              <a:t>verb-subject and verb-object pairs construct two test sets,</a:t>
            </a:r>
          </a:p>
          <a:p>
            <a:r>
              <a:rPr lang="en-US" altLang="zh-CN" sz="1200" dirty="0" smtClean="0"/>
              <a:t>namely Verb-Subject and Verb-Object.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188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For each verb v in each test set, we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run AC and SP with k equal to the number of senses of v,</a:t>
            </a:r>
          </a:p>
          <a:p>
            <a:r>
              <a:rPr lang="en-US" altLang="zh-CN" dirty="0" smtClean="0"/>
              <a:t>which is essentially the number of glosses containing v.</a:t>
            </a:r>
          </a:p>
          <a:p>
            <a:r>
              <a:rPr lang="en-US" altLang="zh-CN" dirty="0" smtClean="0"/>
              <a:t>And then we define</a:t>
            </a:r>
            <a:r>
              <a:rPr lang="en-US" altLang="zh-CN" baseline="0" dirty="0" smtClean="0"/>
              <a:t> the precision and recall of the mapping.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Precision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dirty="0" smtClean="0"/>
              <a:t>indicates how many action concepts are needed to capture all senses of the verb.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Recall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dirty="0" smtClean="0"/>
              <a:t>measures how many senses can be covered by the action concepts.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6518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 also compute the F1 score for the two AC and</a:t>
            </a:r>
            <a:r>
              <a:rPr lang="en-US" altLang="zh-CN" baseline="0" dirty="0" smtClean="0"/>
              <a:t> SP </a:t>
            </a:r>
            <a:r>
              <a:rPr lang="en-US" altLang="zh-CN" dirty="0" smtClean="0"/>
              <a:t>and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summarize the results in this table.</a:t>
            </a:r>
          </a:p>
          <a:p>
            <a:r>
              <a:rPr lang="en-US" altLang="zh-CN" dirty="0" smtClean="0"/>
              <a:t>AC achieves 0.27 f1 score, while SP gets 0.17 f1. </a:t>
            </a:r>
          </a:p>
          <a:p>
            <a:r>
              <a:rPr lang="en-US" altLang="zh-CN" dirty="0" smtClean="0"/>
              <a:t>The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reason is that SP selects general concepts which may have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higher overlap against each other, </a:t>
            </a:r>
          </a:p>
          <a:p>
            <a:r>
              <a:rPr lang="en-US" altLang="zh-CN" dirty="0" smtClean="0"/>
              <a:t>so they focus on a few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senses but miss out other smaller, less popular senses.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3094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 the argument identification task,</a:t>
            </a:r>
            <a:r>
              <a:rPr lang="en-US" altLang="zh-CN" baseline="0" dirty="0" smtClean="0"/>
              <a:t> </a:t>
            </a:r>
          </a:p>
          <a:p>
            <a:r>
              <a:rPr lang="en-US" altLang="zh-CN" sz="1200" dirty="0" smtClean="0"/>
              <a:t>we use our lexicon to examine whether an argument is correct to a verb in a sentence.</a:t>
            </a:r>
          </a:p>
          <a:p>
            <a:r>
              <a:rPr lang="en-US" altLang="zh-CN" sz="1200" dirty="0" smtClean="0"/>
              <a:t>In this experiment, we compare</a:t>
            </a:r>
            <a:r>
              <a:rPr lang="en-US" altLang="zh-CN" sz="1200" baseline="0" dirty="0" smtClean="0"/>
              <a:t> our lexicon with SP, </a:t>
            </a:r>
            <a:r>
              <a:rPr lang="en-US" altLang="zh-CN" sz="1200" baseline="0" dirty="0" err="1" smtClean="0"/>
              <a:t>ReVerb</a:t>
            </a:r>
            <a:r>
              <a:rPr lang="en-US" altLang="zh-CN" sz="1200" baseline="0" dirty="0" smtClean="0"/>
              <a:t> and SRL as follows:</a:t>
            </a:r>
          </a:p>
          <a:p>
            <a:r>
              <a:rPr lang="en-US" altLang="zh-CN" dirty="0" smtClean="0"/>
              <a:t>For AC and SP, check if the object …</a:t>
            </a:r>
          </a:p>
          <a:p>
            <a:r>
              <a:rPr lang="en-US" altLang="zh-CN" dirty="0" smtClean="0"/>
              <a:t>For </a:t>
            </a:r>
            <a:r>
              <a:rPr lang="en-US" altLang="zh-CN" dirty="0" err="1" smtClean="0"/>
              <a:t>ReVerb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check if the object …</a:t>
            </a:r>
          </a:p>
          <a:p>
            <a:r>
              <a:rPr lang="en-US" altLang="zh-CN" baseline="0" dirty="0" smtClean="0"/>
              <a:t>For SRL, </a:t>
            </a:r>
            <a:r>
              <a:rPr lang="en-US" altLang="zh-CN" sz="1200" dirty="0" smtClean="0"/>
              <a:t>We use SRL tool “</a:t>
            </a:r>
            <a:r>
              <a:rPr lang="en-US" altLang="zh-CN" sz="1200" dirty="0" err="1" smtClean="0"/>
              <a:t>Semafor</a:t>
            </a:r>
            <a:r>
              <a:rPr lang="en-US" altLang="zh-CN" sz="1200" dirty="0" smtClean="0"/>
              <a:t>” to label</a:t>
            </a:r>
            <a:r>
              <a:rPr lang="en-US" altLang="zh-CN" sz="1200" baseline="0" dirty="0" smtClean="0"/>
              <a:t> 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5662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 can see from Figure 16 that the precision of AC is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significantly higher than the precision of </a:t>
            </a:r>
            <a:r>
              <a:rPr lang="en-US" altLang="zh-CN" dirty="0" err="1" smtClean="0"/>
              <a:t>ReVerb</a:t>
            </a:r>
            <a:r>
              <a:rPr lang="en-US" altLang="zh-CN" dirty="0" smtClean="0"/>
              <a:t> and SRL.</a:t>
            </a:r>
          </a:p>
          <a:p>
            <a:r>
              <a:rPr lang="en-US" altLang="zh-CN" dirty="0" smtClean="0"/>
              <a:t>In AC, the precision is higher with smaller k, indicating high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quality concepts are ranked high in our algorithm.</a:t>
            </a:r>
          </a:p>
          <a:p>
            <a:r>
              <a:rPr lang="en-US" altLang="zh-CN" dirty="0" smtClean="0"/>
              <a:t>Precision becomes stable when k reaches 7. But it also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performs well than SP.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1475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As for the application</a:t>
            </a:r>
            <a:r>
              <a:rPr lang="en-US" altLang="zh-CN" baseline="0" dirty="0" smtClean="0"/>
              <a:t> of Action Frame Generation, we first give the intuition.</a:t>
            </a:r>
          </a:p>
          <a:p>
            <a:r>
              <a:rPr lang="en-US" altLang="zh-CN" baseline="0" dirty="0" smtClean="0"/>
              <a:t>As an example, top three concepts of buy and sell are the same. They are product, service and property.</a:t>
            </a:r>
          </a:p>
          <a:p>
            <a:r>
              <a:rPr lang="en-US" altLang="zh-CN" baseline="0" dirty="0" smtClean="0"/>
              <a:t>So we can use Action concepts as semantic feature to cluster the similar verbs, and assign each cluster an action frame.</a:t>
            </a:r>
          </a:p>
          <a:p>
            <a:r>
              <a:rPr lang="en-US" altLang="zh-CN" baseline="0" dirty="0" smtClean="0"/>
              <a:t>We adopt Vector Space Model to represent the context. Each dimension is a probability distribution score corresponding to a concept.</a:t>
            </a:r>
          </a:p>
          <a:p>
            <a:r>
              <a:rPr lang="en-US" altLang="zh-CN" dirty="0" smtClean="0"/>
              <a:t>In this application,</a:t>
            </a:r>
            <a:r>
              <a:rPr lang="en-US" altLang="zh-CN" baseline="0" dirty="0" smtClean="0"/>
              <a:t> we do fuzzy clustering to capture the polysemy of verbs.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777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Without the verb wear, the ring can refer to either an</a:t>
            </a:r>
            <a:r>
              <a:rPr lang="en-US" altLang="zh-CN" baseline="0" dirty="0" smtClean="0"/>
              <a:t> accessory, a novel or a movie.</a:t>
            </a:r>
          </a:p>
          <a:p>
            <a:r>
              <a:rPr lang="en-US" altLang="zh-CN" baseline="0" dirty="0" smtClean="0"/>
              <a:t>While, pink can be anything from a style, a popular singer or a </a:t>
            </a:r>
            <a:r>
              <a:rPr lang="en-US" altLang="zh-CN" baseline="0" dirty="0" err="1" smtClean="0"/>
              <a:t>magzine</a:t>
            </a:r>
            <a:r>
              <a:rPr lang="en-US" altLang="zh-CN" baseline="0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2616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 table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shows an example of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the clustering results.</a:t>
            </a:r>
          </a:p>
          <a:p>
            <a:r>
              <a:rPr lang="en-US" altLang="zh-CN" dirty="0" smtClean="0"/>
              <a:t>As you can see, cluster 1 is the meaning of </a:t>
            </a:r>
            <a:r>
              <a:rPr lang="en-US" altLang="zh-CN" dirty="0" smtClean="0">
                <a:effectLst/>
              </a:rPr>
              <a:t>business deal,</a:t>
            </a:r>
          </a:p>
          <a:p>
            <a:r>
              <a:rPr lang="en-US" altLang="zh-CN" dirty="0" smtClean="0">
                <a:effectLst/>
              </a:rPr>
              <a:t>Cluster 2 is</a:t>
            </a:r>
            <a:r>
              <a:rPr lang="en-US" altLang="zh-CN" baseline="0" dirty="0" smtClean="0">
                <a:effectLst/>
              </a:rPr>
              <a:t> something like presenting your </a:t>
            </a:r>
            <a:r>
              <a:rPr lang="en-US" altLang="zh-CN" dirty="0" smtClean="0">
                <a:effectLst/>
              </a:rPr>
              <a:t>idea.</a:t>
            </a:r>
          </a:p>
          <a:p>
            <a:r>
              <a:rPr lang="en-US" altLang="zh-CN" dirty="0" smtClean="0">
                <a:effectLst/>
              </a:rPr>
              <a:t>Cluster 3 is the meaning of computation,</a:t>
            </a:r>
          </a:p>
          <a:p>
            <a:r>
              <a:rPr lang="en-US" altLang="zh-CN" dirty="0" smtClean="0">
                <a:effectLst/>
              </a:rPr>
              <a:t>While cluster 4 is similar to the emotion.</a:t>
            </a:r>
          </a:p>
          <a:p>
            <a:r>
              <a:rPr lang="en-US" altLang="zh-CN" dirty="0" smtClean="0">
                <a:effectLst/>
              </a:rPr>
              <a:t>And cluster 5 represent</a:t>
            </a:r>
            <a:r>
              <a:rPr lang="en-US" altLang="zh-CN" baseline="0" dirty="0" smtClean="0">
                <a:effectLst/>
              </a:rPr>
              <a:t> the meaning of operation.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0379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 evaluate the quality of the action frames, we adopt a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subset of Levin’s Verb Classes as golden standard data.</a:t>
            </a:r>
          </a:p>
          <a:p>
            <a:r>
              <a:rPr lang="en-US" altLang="zh-CN" dirty="0" smtClean="0"/>
              <a:t>And then we use the Rand Index as a metric to evaluate the clustering result, </a:t>
            </a:r>
          </a:p>
          <a:p>
            <a:r>
              <a:rPr lang="en-US" altLang="zh-CN" dirty="0" smtClean="0"/>
              <a:t>which measures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the percentage of correct assignment of verbs to clusters.</a:t>
            </a:r>
          </a:p>
          <a:p>
            <a:r>
              <a:rPr lang="en-US" altLang="zh-CN" dirty="0" smtClean="0"/>
              <a:t>As shown in the figure, </a:t>
            </a:r>
          </a:p>
          <a:p>
            <a:r>
              <a:rPr lang="en-US" altLang="zh-CN" dirty="0" smtClean="0"/>
              <a:t>the performance of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verb clustering using action concepts as feature is better than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using SP concepts.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1094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As to the application of Term Similarity</a:t>
            </a:r>
            <a:r>
              <a:rPr lang="en-US" altLang="zh-CN" baseline="0" dirty="0" smtClean="0"/>
              <a:t> Computation, our intuition is that:</a:t>
            </a:r>
          </a:p>
          <a:p>
            <a:r>
              <a:rPr lang="en-US" altLang="zh-CN" baseline="0" dirty="0" smtClean="0"/>
              <a:t>Take company and stock as examples, they do have some relation for the business sense.</a:t>
            </a:r>
          </a:p>
          <a:p>
            <a:r>
              <a:rPr lang="en-US" altLang="zh-CN" baseline="0" dirty="0" smtClean="0"/>
              <a:t>And in our lexicon, they have the same verbs: sell and release.</a:t>
            </a:r>
          </a:p>
          <a:p>
            <a:r>
              <a:rPr lang="en-US" altLang="zh-CN" dirty="0" smtClean="0">
                <a:effectLst/>
              </a:rPr>
              <a:t>Therefore,</a:t>
            </a:r>
            <a:r>
              <a:rPr lang="en-US" altLang="zh-CN" baseline="0" dirty="0" smtClean="0">
                <a:effectLst/>
              </a:rPr>
              <a:t> we can use our lexicon as the context for terms to calculate the similarity.</a:t>
            </a:r>
          </a:p>
          <a:p>
            <a:r>
              <a:rPr lang="en-US" altLang="zh-CN" dirty="0" smtClean="0"/>
              <a:t>Unlike the noun based method</a:t>
            </a:r>
            <a:r>
              <a:rPr lang="en-US" altLang="zh-CN" baseline="0" dirty="0" smtClean="0"/>
              <a:t> propose by </a:t>
            </a:r>
            <a:r>
              <a:rPr lang="en-US" altLang="zh-CN" baseline="0" dirty="0" err="1" smtClean="0"/>
              <a:t>Peipei</a:t>
            </a:r>
            <a:r>
              <a:rPr lang="en-US" altLang="zh-CN" baseline="0" dirty="0" smtClean="0"/>
              <a:t>, which is based on </a:t>
            </a:r>
            <a:r>
              <a:rPr lang="en-US" altLang="zh-CN" baseline="0" dirty="0" err="1" smtClean="0"/>
              <a:t>Probase</a:t>
            </a:r>
            <a:r>
              <a:rPr lang="en-US" altLang="zh-CN" baseline="0" dirty="0" smtClean="0"/>
              <a:t>, and use entities or concepts as the term’s context,</a:t>
            </a:r>
          </a:p>
          <a:p>
            <a:r>
              <a:rPr lang="en-US" altLang="zh-CN" baseline="0" dirty="0" smtClean="0"/>
              <a:t>the verb based method we proposed use the verbs in our lexicon as the term’s context.</a:t>
            </a:r>
          </a:p>
          <a:p>
            <a:r>
              <a:rPr lang="en-US" altLang="zh-CN" baseline="0" dirty="0" smtClean="0"/>
              <a:t>Further more, we can combine the two method by an average method.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96733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 apply different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similarity functions on terms according to their types (whether concepts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or entities).</a:t>
            </a:r>
          </a:p>
          <a:p>
            <a:r>
              <a:rPr lang="en-US" altLang="zh-CN" dirty="0" smtClean="0"/>
              <a:t>And the combined</a:t>
            </a:r>
            <a:r>
              <a:rPr lang="en-US" altLang="zh-CN" baseline="0" dirty="0" smtClean="0"/>
              <a:t> method is the average of Noun based method and Verb based method.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80633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 evaluate the</a:t>
            </a:r>
            <a:r>
              <a:rPr lang="en-US" altLang="zh-CN" baseline="0" dirty="0" smtClean="0"/>
              <a:t> similarity result, we use a word similarity label dataset “Word Similarity 203” as gold standard.</a:t>
            </a:r>
          </a:p>
          <a:p>
            <a:r>
              <a:rPr lang="en-US" altLang="zh-CN" baseline="0" dirty="0" smtClean="0"/>
              <a:t>And use Pearson correlation as the evaluation metric.</a:t>
            </a:r>
          </a:p>
          <a:p>
            <a:r>
              <a:rPr lang="en-US" altLang="zh-CN" dirty="0" smtClean="0"/>
              <a:t>The result is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shown in the table.</a:t>
            </a:r>
          </a:p>
          <a:p>
            <a:r>
              <a:rPr lang="en-US" altLang="zh-CN" dirty="0" smtClean="0"/>
              <a:t>We can see that, by combining the knowledge provided by</a:t>
            </a:r>
            <a:r>
              <a:rPr lang="en-US" altLang="zh-CN" baseline="0" dirty="0" smtClean="0"/>
              <a:t> </a:t>
            </a:r>
            <a:r>
              <a:rPr lang="en-US" altLang="zh-CN" dirty="0" err="1" smtClean="0"/>
              <a:t>Probase</a:t>
            </a:r>
            <a:r>
              <a:rPr lang="en-US" altLang="zh-CN" dirty="0" smtClean="0"/>
              <a:t> and our action concept lexicon, </a:t>
            </a:r>
          </a:p>
          <a:p>
            <a:r>
              <a:rPr lang="en-US" altLang="zh-CN" dirty="0" smtClean="0"/>
              <a:t>we can get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a better similarity result.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2715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last topic I will discuss is the future</a:t>
            </a:r>
            <a:r>
              <a:rPr lang="en-US" altLang="zh-CN" baseline="0" dirty="0" smtClean="0"/>
              <a:t> work.</a:t>
            </a:r>
          </a:p>
          <a:p>
            <a:r>
              <a:rPr lang="en-US" altLang="zh-CN" dirty="0" smtClean="0"/>
              <a:t>I am</a:t>
            </a:r>
            <a:r>
              <a:rPr lang="en-US" altLang="zh-CN" baseline="0" dirty="0" smtClean="0"/>
              <a:t> now considering the problem of transforming the action concept to a noun concept, which is a </a:t>
            </a:r>
            <a:r>
              <a:rPr lang="en-US" altLang="zh-CN" sz="1200" baseline="0" dirty="0" smtClean="0"/>
              <a:t>f</a:t>
            </a:r>
            <a:r>
              <a:rPr lang="en-US" altLang="zh-CN" sz="1200" dirty="0" smtClean="0"/>
              <a:t>urther conceptualization.</a:t>
            </a:r>
          </a:p>
          <a:p>
            <a:r>
              <a:rPr lang="en-US" altLang="zh-CN" sz="1200" dirty="0" smtClean="0"/>
              <a:t>Take</a:t>
            </a:r>
            <a:r>
              <a:rPr lang="en-US" altLang="zh-CN" sz="1200" baseline="0" dirty="0" smtClean="0"/>
              <a:t> this sentence as an example,</a:t>
            </a:r>
          </a:p>
          <a:p>
            <a:r>
              <a:rPr lang="en-US" altLang="zh-CN" sz="1200" baseline="0" dirty="0" smtClean="0"/>
              <a:t>Google buys Motorola.</a:t>
            </a:r>
          </a:p>
          <a:p>
            <a:r>
              <a:rPr lang="en-US" altLang="zh-CN" sz="1200" baseline="0" dirty="0" smtClean="0"/>
              <a:t>The shallow extraction is action instance, then we can conceptualize it as company buy company.</a:t>
            </a:r>
          </a:p>
          <a:p>
            <a:r>
              <a:rPr lang="en-US" altLang="zh-CN" sz="1200" baseline="0" dirty="0" smtClean="0"/>
              <a:t>In the future, I will further conceptualize “company by company” as a noun concept “acquisition”.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5528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OK,</a:t>
            </a:r>
            <a:r>
              <a:rPr lang="en-US" altLang="zh-CN" baseline="0" dirty="0" smtClean="0"/>
              <a:t> thanks to listen to my talk. And we release our data and lexicon on this site. If you are interesting, you can have a look.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714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Even if we knew</a:t>
            </a:r>
            <a:r>
              <a:rPr lang="en-US" altLang="zh-CN" baseline="0" dirty="0" smtClean="0"/>
              <a:t> that the ring is an accessory and pink is a style, we are still not able to capture the meaning of the entire sentence. </a:t>
            </a:r>
          </a:p>
          <a:p>
            <a:r>
              <a:rPr lang="en-US" altLang="zh-CN" baseline="0" dirty="0" smtClean="0"/>
              <a:t>Like the noun concepts we obtain from the two examples, a person could buy or steal an accessory; and a person could wear, like or even</a:t>
            </a:r>
          </a:p>
          <a:p>
            <a:r>
              <a:rPr lang="en-US" altLang="zh-CN" baseline="0" dirty="0" smtClean="0"/>
              <a:t>hate a style.</a:t>
            </a:r>
          </a:p>
          <a:p>
            <a:r>
              <a:rPr lang="en-US" altLang="zh-CN" baseline="0" dirty="0" smtClean="0"/>
              <a:t>So, without specifying the verb, the meaning of the sentence is incomplete.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261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So</a:t>
            </a:r>
            <a:r>
              <a:rPr lang="en-US" altLang="zh-CN" baseline="0" dirty="0" smtClean="0"/>
              <a:t> we can conclude that, to fully understand a sentence, we not only needs to understand the nouns but also the verbs.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261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Here are some techniques we can use.</a:t>
            </a:r>
          </a:p>
          <a:p>
            <a:r>
              <a:rPr lang="en-US" altLang="zh-CN" dirty="0" smtClean="0"/>
              <a:t>The first one is semantic role</a:t>
            </a:r>
            <a:r>
              <a:rPr lang="en-US" altLang="zh-CN" baseline="0" dirty="0" smtClean="0"/>
              <a:t> labeling.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captures the semantics of verbs by automatically identifying the sense of a verb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annotating the 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roles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arguments of that verb.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use a lexicon to define the semantic roles of the arguments of that verb.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FrameNet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PropBank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ReVerb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261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However, there are three main limitations of such</a:t>
            </a:r>
            <a:r>
              <a:rPr lang="en-US" altLang="zh-CN" baseline="0" dirty="0" smtClean="0"/>
              <a:t> lexicons:</a:t>
            </a:r>
          </a:p>
          <a:p>
            <a:r>
              <a:rPr lang="en-US" altLang="zh-CN" baseline="0" dirty="0" smtClean="0"/>
              <a:t>First, human annotating is required, which limits their scales.</a:t>
            </a:r>
          </a:p>
          <a:p>
            <a:r>
              <a:rPr lang="en-US" altLang="zh-CN" baseline="0" dirty="0" smtClean="0"/>
              <a:t>Second, the frames are course-grained, making them unable to tell the difference between two close </a:t>
            </a:r>
            <a:r>
              <a:rPr lang="en-US" altLang="zh-CN" baseline="0" dirty="0" smtClean="0"/>
              <a:t>senses.</a:t>
            </a:r>
            <a:endParaRPr lang="en-US" altLang="zh-CN" baseline="0" dirty="0" smtClean="0"/>
          </a:p>
          <a:p>
            <a:r>
              <a:rPr lang="en-US" altLang="zh-CN" dirty="0" smtClean="0"/>
              <a:t>Moreover, semantic roles in SRL are used as labels only,</a:t>
            </a:r>
            <a:r>
              <a:rPr lang="en-US" altLang="zh-CN" baseline="0" dirty="0" smtClean="0"/>
              <a:t> which is not readable by human.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43E6D-0648-49BD-974E-001CDB355CB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26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6BF8725-9722-4EEC-947B-FB211413ABF8}" type="datetime1">
              <a:rPr lang="zh-CN" altLang="en-US" smtClean="0"/>
              <a:t>2014/9/17</a:t>
            </a:fld>
            <a:endParaRPr lang="zh-CN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38FD9A9-3941-49C3-902A-E2084AA374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54F1-FDA0-4804-B3BB-7295423055FB}" type="datetime1">
              <a:rPr lang="zh-CN" altLang="en-US" smtClean="0"/>
              <a:t>2014/9/17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0B1E-9B0E-4540-94EF-7B7969154525}" type="datetime1">
              <a:rPr lang="zh-CN" altLang="en-US" smtClean="0"/>
              <a:t>2014/9/17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F66B-41CE-4422-9ED1-07DCD8599B7A}" type="datetime1">
              <a:rPr lang="zh-CN" altLang="en-US" smtClean="0"/>
              <a:t>2014/9/17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AD64-9E2D-4F3E-9E13-DF06F295505E}" type="datetime1">
              <a:rPr lang="zh-CN" altLang="en-US" smtClean="0"/>
              <a:t>2014/9/17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1936-A4A3-4A76-BE3C-751951EDEC20}" type="datetime1">
              <a:rPr lang="zh-CN" altLang="en-US" smtClean="0"/>
              <a:t>2014/9/17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238ED05-9C1E-4B82-B8CC-6CB6FD20E61F}" type="datetime1">
              <a:rPr lang="zh-CN" altLang="en-US" smtClean="0"/>
              <a:t>2014/9/17</a:t>
            </a:fld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38FD9A9-3941-49C3-902A-E2084AA374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4EE6417-FCC1-43C7-B9A3-52AD39EC62BC}" type="datetime1">
              <a:rPr lang="zh-CN" altLang="en-US" smtClean="0"/>
              <a:t>2014/9/17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38FD9A9-3941-49C3-902A-E2084AA374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CC45-C8DB-4E51-8383-71F9B0F8CE7D}" type="datetime1">
              <a:rPr lang="zh-CN" altLang="en-US" smtClean="0"/>
              <a:t>2014/9/17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502E-A952-4D68-A0F2-05607FC67173}" type="datetime1">
              <a:rPr lang="zh-CN" altLang="en-US" smtClean="0"/>
              <a:t>2014/9/17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F96B-E34F-46A3-B07F-6FA2886536C2}" type="datetime1">
              <a:rPr lang="zh-CN" altLang="en-US" smtClean="0"/>
              <a:t>2014/9/17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79612AB-0D17-41AF-A513-1CE5EF1E2382}" type="datetime1">
              <a:rPr lang="zh-CN" altLang="en-US" smtClean="0"/>
              <a:t>2014/9/17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38FD9A9-3941-49C3-902A-E2084AA374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adapt.seiee.sjtu.edu.cn/~kzhu/ac/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tmp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5400" dirty="0" smtClean="0"/>
              <a:t>Action Conceptualization</a:t>
            </a:r>
            <a:endParaRPr lang="zh-CN" alt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4196680"/>
            <a:ext cx="5904656" cy="1752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Yu Gong, </a:t>
            </a:r>
            <a:r>
              <a:rPr lang="en-US" altLang="zh-CN" dirty="0" err="1" smtClean="0"/>
              <a:t>Kaiqi</a:t>
            </a:r>
            <a:r>
              <a:rPr lang="en-US" altLang="zh-CN" dirty="0" smtClean="0"/>
              <a:t> Zhao, Kenny Q. Zhu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Introduction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Related Techniques (SRL &amp; </a:t>
            </a:r>
            <a:r>
              <a:rPr lang="en-US" dirty="0" err="1" smtClean="0"/>
              <a:t>ReVerb</a:t>
            </a:r>
            <a:r>
              <a:rPr lang="en-US" dirty="0" smtClean="0"/>
              <a:t>)</a:t>
            </a:r>
            <a:endParaRPr lang="en-US" sz="2800" dirty="0" smtClean="0"/>
          </a:p>
          <a:p>
            <a:pPr lvl="1"/>
            <a:r>
              <a:rPr lang="en-US" altLang="zh-CN" sz="2800" dirty="0" err="1" smtClean="0"/>
              <a:t>ReVerb</a:t>
            </a:r>
            <a:endParaRPr lang="en-US" altLang="zh-CN" sz="2800" dirty="0" smtClean="0"/>
          </a:p>
          <a:p>
            <a:pPr lvl="2"/>
            <a:r>
              <a:rPr lang="en-US" altLang="zh-CN" dirty="0"/>
              <a:t>It is too fine-grained.</a:t>
            </a:r>
          </a:p>
          <a:p>
            <a:pPr lvl="2"/>
            <a:r>
              <a:rPr lang="en-US" altLang="zh-CN" dirty="0"/>
              <a:t>It is an open information extraction system to discovers verb triples from web.</a:t>
            </a:r>
          </a:p>
          <a:p>
            <a:pPr lvl="2"/>
            <a:r>
              <a:rPr lang="en-US" altLang="zh-CN" dirty="0"/>
              <a:t>It is lack of abstraction: </a:t>
            </a:r>
          </a:p>
          <a:p>
            <a:pPr lvl="3"/>
            <a:r>
              <a:rPr lang="en-US" altLang="zh-CN" dirty="0">
                <a:solidFill>
                  <a:srgbClr val="0070C0"/>
                </a:solidFill>
              </a:rPr>
              <a:t>a system powered by </a:t>
            </a:r>
            <a:r>
              <a:rPr lang="en-US" altLang="zh-CN" dirty="0" err="1">
                <a:solidFill>
                  <a:srgbClr val="0070C0"/>
                </a:solidFill>
              </a:rPr>
              <a:t>ReVerb</a:t>
            </a:r>
            <a:r>
              <a:rPr lang="en-US" altLang="zh-CN" dirty="0">
                <a:solidFill>
                  <a:srgbClr val="0070C0"/>
                </a:solidFill>
              </a:rPr>
              <a:t> will not recognize a verb and its arguments unless it has this triple in the knowledge.</a:t>
            </a:r>
          </a:p>
          <a:p>
            <a:pPr lvl="2"/>
            <a:endParaRPr lang="en-US" altLang="zh-CN" dirty="0" smtClean="0"/>
          </a:p>
          <a:p>
            <a:pPr lvl="1"/>
            <a:endParaRPr lang="en-US" altLang="zh-CN" sz="2800" dirty="0"/>
          </a:p>
          <a:p>
            <a:pPr lvl="2"/>
            <a:endParaRPr lang="en-US" altLang="zh-CN" sz="1800" dirty="0"/>
          </a:p>
          <a:p>
            <a:pPr lvl="3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E801-AAA3-4A75-B4E8-09035D1286D9}" type="slidenum">
              <a:rPr lang="en-US" smtClean="0"/>
              <a:t>9</a:t>
            </a:fld>
            <a:endParaRPr lang="en-US"/>
          </a:p>
        </p:txBody>
      </p:sp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3474953"/>
            <a:ext cx="838317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7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Definition</a:t>
            </a:r>
            <a:endParaRPr lang="en-US" altLang="zh-CN" dirty="0" smtClean="0"/>
          </a:p>
          <a:p>
            <a:pPr lvl="1"/>
            <a:r>
              <a:rPr lang="en-US" altLang="zh-CN" sz="2800" dirty="0"/>
              <a:t>Action Instance</a:t>
            </a:r>
            <a:endParaRPr lang="en-US" altLang="zh-CN" sz="2800" dirty="0" smtClean="0"/>
          </a:p>
          <a:p>
            <a:pPr lvl="2"/>
            <a:r>
              <a:rPr lang="en-US" altLang="zh-CN" dirty="0"/>
              <a:t>a verb and its </a:t>
            </a:r>
            <a:r>
              <a:rPr lang="en-US" altLang="zh-CN" dirty="0" smtClean="0"/>
              <a:t>immediate </a:t>
            </a:r>
            <a:r>
              <a:rPr lang="en-US" altLang="zh-CN" dirty="0"/>
              <a:t>argument such as subject or object </a:t>
            </a:r>
            <a:endParaRPr lang="en-US" altLang="zh-CN" dirty="0" smtClean="0"/>
          </a:p>
          <a:p>
            <a:pPr lvl="3"/>
            <a:r>
              <a:rPr lang="en-US" altLang="zh-CN" dirty="0" smtClean="0">
                <a:solidFill>
                  <a:srgbClr val="0070C0"/>
                </a:solidFill>
              </a:rPr>
              <a:t>e.g. </a:t>
            </a:r>
            <a:r>
              <a:rPr lang="en-US" altLang="zh-CN" u="sng" dirty="0" smtClean="0">
                <a:solidFill>
                  <a:srgbClr val="0070C0"/>
                </a:solidFill>
              </a:rPr>
              <a:t>wear</a:t>
            </a:r>
            <a:r>
              <a:rPr lang="en-US" altLang="zh-CN" dirty="0" smtClean="0">
                <a:solidFill>
                  <a:srgbClr val="0070C0"/>
                </a:solidFill>
              </a:rPr>
              <a:t>/pink</a:t>
            </a:r>
          </a:p>
          <a:p>
            <a:pPr lvl="1"/>
            <a:r>
              <a:rPr lang="en-US" altLang="zh-CN" sz="2800" dirty="0" smtClean="0"/>
              <a:t>Action Concept</a:t>
            </a:r>
          </a:p>
          <a:p>
            <a:pPr lvl="2"/>
            <a:r>
              <a:rPr lang="en-US" altLang="zh-CN" dirty="0"/>
              <a:t>a high level abstraction of action instances, which </a:t>
            </a:r>
            <a:r>
              <a:rPr lang="en-US" altLang="zh-CN" dirty="0" smtClean="0"/>
              <a:t>contains the </a:t>
            </a:r>
            <a:r>
              <a:rPr lang="en-US" altLang="zh-CN" dirty="0"/>
              <a:t>verb and the abstract </a:t>
            </a:r>
            <a:r>
              <a:rPr lang="en-US" altLang="zh-CN" dirty="0" smtClean="0"/>
              <a:t>concepts of its </a:t>
            </a:r>
            <a:r>
              <a:rPr lang="en-US" altLang="zh-CN" dirty="0"/>
              <a:t>subject or </a:t>
            </a:r>
            <a:r>
              <a:rPr lang="en-US" altLang="zh-CN" dirty="0" smtClean="0"/>
              <a:t>object</a:t>
            </a:r>
          </a:p>
          <a:p>
            <a:pPr lvl="3"/>
            <a:r>
              <a:rPr lang="en-US" altLang="zh-CN" dirty="0">
                <a:solidFill>
                  <a:srgbClr val="0070C0"/>
                </a:solidFill>
              </a:rPr>
              <a:t>e.g. </a:t>
            </a:r>
            <a:r>
              <a:rPr lang="en-US" altLang="zh-CN" u="sng" dirty="0" smtClean="0">
                <a:solidFill>
                  <a:srgbClr val="0070C0"/>
                </a:solidFill>
              </a:rPr>
              <a:t>wear</a:t>
            </a:r>
            <a:r>
              <a:rPr lang="en-US" altLang="zh-CN" dirty="0" smtClean="0">
                <a:solidFill>
                  <a:srgbClr val="0070C0"/>
                </a:solidFill>
              </a:rPr>
              <a:t>/style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22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The Goal</a:t>
            </a:r>
            <a:endParaRPr lang="en-US" altLang="zh-CN" dirty="0"/>
          </a:p>
          <a:p>
            <a:pPr lvl="1"/>
            <a:r>
              <a:rPr lang="en-US" altLang="zh-CN" dirty="0" smtClean="0"/>
              <a:t>To develop </a:t>
            </a:r>
            <a:r>
              <a:rPr lang="en-US" altLang="zh-CN" dirty="0"/>
              <a:t>a framework to produce a </a:t>
            </a:r>
            <a:r>
              <a:rPr lang="en-US" altLang="zh-CN" dirty="0" smtClean="0">
                <a:solidFill>
                  <a:srgbClr val="FF0000"/>
                </a:solidFill>
              </a:rPr>
              <a:t>general purpose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human readable</a:t>
            </a:r>
            <a:r>
              <a:rPr lang="en-US" altLang="zh-CN" dirty="0"/>
              <a:t>, and </a:t>
            </a:r>
            <a:r>
              <a:rPr lang="en-US" altLang="zh-CN" dirty="0" smtClean="0">
                <a:solidFill>
                  <a:srgbClr val="FF0000"/>
                </a:solidFill>
              </a:rPr>
              <a:t>machine computable</a:t>
            </a:r>
            <a:r>
              <a:rPr lang="en-US" altLang="zh-CN" dirty="0" smtClean="0"/>
              <a:t> lexicon of </a:t>
            </a:r>
            <a:r>
              <a:rPr lang="en-US" altLang="zh-CN" dirty="0"/>
              <a:t>action concepts </a:t>
            </a:r>
            <a:r>
              <a:rPr lang="en-US" altLang="zh-CN" dirty="0" smtClean="0"/>
              <a:t>that documents </a:t>
            </a:r>
            <a:r>
              <a:rPr lang="en-US" altLang="zh-CN" dirty="0"/>
              <a:t>the semantics of </a:t>
            </a:r>
            <a:r>
              <a:rPr lang="en-US" altLang="zh-CN" dirty="0" smtClean="0"/>
              <a:t>common verbs.</a:t>
            </a:r>
          </a:p>
          <a:p>
            <a:pPr marL="411480" lvl="1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lexicon will </a:t>
            </a:r>
            <a:r>
              <a:rPr lang="en-US" altLang="zh-CN" dirty="0" smtClean="0"/>
              <a:t>overcome </a:t>
            </a:r>
            <a:r>
              <a:rPr lang="en-US" altLang="zh-CN" dirty="0"/>
              <a:t>the limitations of SRL lexicons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ReVerb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49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C</a:t>
                </a:r>
                <a:r>
                  <a:rPr lang="en-US" altLang="zh-CN" dirty="0" smtClean="0"/>
                  <a:t>andidate techniques toward this goal: </a:t>
                </a:r>
                <a:endParaRPr lang="en-US" altLang="zh-CN" dirty="0"/>
              </a:p>
              <a:p>
                <a:pPr lvl="1"/>
                <a:r>
                  <a:rPr lang="en-US" altLang="zh-CN" dirty="0" err="1" smtClean="0"/>
                  <a:t>Selectional</a:t>
                </a:r>
                <a:r>
                  <a:rPr lang="en-US" altLang="zh-CN" dirty="0" smtClean="0"/>
                  <a:t> Preference (SP)</a:t>
                </a:r>
              </a:p>
              <a:p>
                <a:pPr lvl="2"/>
                <a:r>
                  <a:rPr lang="en-US" altLang="zh-CN" dirty="0" smtClean="0"/>
                  <a:t>With a taxonomy, </a:t>
                </a:r>
                <a:r>
                  <a:rPr lang="en-US" altLang="zh-CN" dirty="0"/>
                  <a:t>SP can produce a ranked </a:t>
                </a:r>
                <a:r>
                  <a:rPr lang="en-US" altLang="zh-CN" dirty="0" smtClean="0"/>
                  <a:t>list of </a:t>
                </a:r>
                <a:r>
                  <a:rPr lang="en-US" altLang="zh-CN" dirty="0"/>
                  <a:t>concepts that are the most appropriate subjects or </a:t>
                </a:r>
                <a:r>
                  <a:rPr lang="en-US" altLang="zh-CN" dirty="0" smtClean="0"/>
                  <a:t>objects of </a:t>
                </a:r>
                <a:r>
                  <a:rPr lang="en-US" altLang="zh-CN" dirty="0"/>
                  <a:t>a </a:t>
                </a:r>
                <a:r>
                  <a:rPr lang="en-US" altLang="zh-CN" dirty="0" smtClean="0"/>
                  <a:t>verb.</a:t>
                </a:r>
              </a:p>
              <a:p>
                <a:pPr lvl="2"/>
                <a:r>
                  <a:rPr lang="en-US" altLang="zh-CN" dirty="0" smtClean="0"/>
                  <a:t>The definition of </a:t>
                </a:r>
                <a:r>
                  <a:rPr lang="en-US" altLang="zh-CN" dirty="0" err="1" smtClean="0"/>
                  <a:t>selectional</a:t>
                </a:r>
                <a:r>
                  <a:rPr lang="en-US" altLang="zh-CN" dirty="0" smtClean="0"/>
                  <a:t> association:</a:t>
                </a:r>
              </a:p>
              <a:p>
                <a:pPr marL="704088" lvl="2" indent="0">
                  <a:buNone/>
                </a:pPr>
                <a:endParaRPr lang="en-US" altLang="zh-CN" dirty="0" smtClean="0"/>
              </a:p>
              <a:p>
                <a:pPr marL="978408" lvl="3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>
                          <a:solidFill>
                            <a:srgbClr val="0070C0"/>
                          </a:solidFill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0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en-US" altLang="zh-CN" sz="20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CN" sz="20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altLang="zh-CN" sz="200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altLang="zh-CN" sz="200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sz="20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00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𝑃𝑟</m:t>
                              </m:r>
                              <m:r>
                                <a:rPr lang="en-US" altLang="zh-CN" sz="200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00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altLang="zh-CN" sz="200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altLang="zh-CN" sz="200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altLang="zh-CN" sz="200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200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𝑃𝑟</m:t>
                              </m:r>
                              <m:r>
                                <a:rPr lang="en-US" altLang="zh-CN" sz="200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00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altLang="zh-CN" sz="200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sz="200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9"/>
                                </m:rPr>
                                <a:rPr lang="en-US" altLang="zh-CN" sz="200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altLang="zh-CN" sz="200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sub>
                            <m:sup/>
                            <m:e>
                              <m:r>
                                <a:rPr lang="en-US" altLang="zh-CN" sz="200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𝑃𝑟</m:t>
                              </m:r>
                            </m:e>
                          </m:nary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sz="200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200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zh-CN" sz="20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00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𝑃𝑟</m:t>
                              </m:r>
                              <m:r>
                                <a:rPr lang="en-US" altLang="zh-CN" sz="200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sz="200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00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altLang="zh-CN" sz="200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altLang="zh-CN" sz="200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200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𝑃𝑟</m:t>
                              </m:r>
                              <m:r>
                                <a:rPr lang="en-US" altLang="zh-CN" sz="200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sz="200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00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altLang="zh-CN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8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Candidate techniques toward this goal: </a:t>
            </a:r>
            <a:endParaRPr lang="en-US" altLang="zh-CN" dirty="0"/>
          </a:p>
          <a:p>
            <a:pPr lvl="1"/>
            <a:r>
              <a:rPr lang="en-US" altLang="zh-CN" dirty="0" err="1" smtClean="0"/>
              <a:t>Selectional</a:t>
            </a:r>
            <a:r>
              <a:rPr lang="en-US" altLang="zh-CN" dirty="0" smtClean="0"/>
              <a:t> Preference (SP)</a:t>
            </a:r>
          </a:p>
          <a:p>
            <a:pPr lvl="2"/>
            <a:r>
              <a:rPr lang="en-US" altLang="zh-CN" dirty="0" smtClean="0"/>
              <a:t>The limitations:</a:t>
            </a:r>
          </a:p>
          <a:p>
            <a:pPr marL="1435608" lvl="3" indent="-457200">
              <a:buFont typeface="+mj-lt"/>
              <a:buAutoNum type="arabicPeriod"/>
            </a:pPr>
            <a:r>
              <a:rPr lang="en-US" altLang="zh-CN" dirty="0">
                <a:solidFill>
                  <a:srgbClr val="0070C0"/>
                </a:solidFill>
              </a:rPr>
              <a:t>Not consider the </a:t>
            </a:r>
            <a:r>
              <a:rPr lang="en-US" altLang="zh-CN" dirty="0">
                <a:solidFill>
                  <a:srgbClr val="FF0000"/>
                </a:solidFill>
              </a:rPr>
              <a:t>diversity</a:t>
            </a:r>
            <a:r>
              <a:rPr lang="en-US" altLang="zh-CN" dirty="0">
                <a:solidFill>
                  <a:srgbClr val="0070C0"/>
                </a:solidFill>
              </a:rPr>
              <a:t> of concepts, </a:t>
            </a:r>
            <a:r>
              <a:rPr lang="en-US" altLang="zh-CN" dirty="0" smtClean="0">
                <a:solidFill>
                  <a:srgbClr val="0070C0"/>
                </a:solidFill>
              </a:rPr>
              <a:t>which may </a:t>
            </a:r>
            <a:r>
              <a:rPr lang="en-US" altLang="zh-CN" dirty="0">
                <a:solidFill>
                  <a:srgbClr val="0070C0"/>
                </a:solidFill>
              </a:rPr>
              <a:t>give a list of concepts with </a:t>
            </a:r>
            <a:r>
              <a:rPr lang="en-US" altLang="zh-CN" dirty="0" smtClean="0">
                <a:solidFill>
                  <a:srgbClr val="0070C0"/>
                </a:solidFill>
              </a:rPr>
              <a:t>the same meaning.</a:t>
            </a:r>
          </a:p>
          <a:p>
            <a:pPr marL="1435608" lvl="3" indent="-457200">
              <a:buFont typeface="+mj-lt"/>
              <a:buAutoNum type="arabicPeriod"/>
            </a:pPr>
            <a:r>
              <a:rPr lang="en-US" altLang="zh-CN" dirty="0" smtClean="0">
                <a:solidFill>
                  <a:srgbClr val="0070C0"/>
                </a:solidFill>
              </a:rPr>
              <a:t>It </a:t>
            </a:r>
            <a:r>
              <a:rPr lang="en-US" altLang="zh-CN" dirty="0">
                <a:solidFill>
                  <a:srgbClr val="0070C0"/>
                </a:solidFill>
              </a:rPr>
              <a:t>assumes every argument </a:t>
            </a:r>
            <a:r>
              <a:rPr lang="en-US" altLang="zh-CN" dirty="0" smtClean="0">
                <a:solidFill>
                  <a:srgbClr val="0070C0"/>
                </a:solidFill>
              </a:rPr>
              <a:t>to the </a:t>
            </a:r>
            <a:r>
              <a:rPr lang="en-US" altLang="zh-CN" dirty="0">
                <a:solidFill>
                  <a:srgbClr val="0070C0"/>
                </a:solidFill>
              </a:rPr>
              <a:t>verb is correct and contributes to the </a:t>
            </a:r>
            <a:r>
              <a:rPr lang="en-US" altLang="zh-CN" dirty="0" err="1">
                <a:solidFill>
                  <a:srgbClr val="0070C0"/>
                </a:solidFill>
              </a:rPr>
              <a:t>selectional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strength</a:t>
            </a:r>
            <a:r>
              <a:rPr lang="en-US" altLang="zh-CN" dirty="0">
                <a:solidFill>
                  <a:srgbClr val="0070C0"/>
                </a:solidFill>
              </a:rPr>
              <a:t>, but </a:t>
            </a:r>
            <a:r>
              <a:rPr lang="en-US" altLang="zh-CN" dirty="0" smtClean="0">
                <a:solidFill>
                  <a:srgbClr val="0070C0"/>
                </a:solidFill>
              </a:rPr>
              <a:t>action instances </a:t>
            </a:r>
            <a:r>
              <a:rPr lang="en-US" altLang="zh-CN" dirty="0">
                <a:solidFill>
                  <a:srgbClr val="0070C0"/>
                </a:solidFill>
              </a:rPr>
              <a:t>obtained by parsing are </a:t>
            </a:r>
            <a:r>
              <a:rPr lang="en-US" altLang="zh-CN" dirty="0" smtClean="0">
                <a:solidFill>
                  <a:srgbClr val="0070C0"/>
                </a:solidFill>
              </a:rPr>
              <a:t>often </a:t>
            </a:r>
            <a:r>
              <a:rPr lang="en-US" altLang="zh-CN" dirty="0" smtClean="0">
                <a:solidFill>
                  <a:srgbClr val="FF0000"/>
                </a:solidFill>
              </a:rPr>
              <a:t>noisy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and contain </a:t>
            </a:r>
            <a:r>
              <a:rPr lang="en-US" altLang="zh-CN" dirty="0" smtClean="0">
                <a:solidFill>
                  <a:srgbClr val="FF0000"/>
                </a:solidFill>
              </a:rPr>
              <a:t>errors</a:t>
            </a:r>
            <a:r>
              <a:rPr lang="en-US" altLang="zh-CN" dirty="0" smtClean="0">
                <a:solidFill>
                  <a:srgbClr val="0070C0"/>
                </a:solidFill>
              </a:rPr>
              <a:t>.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71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Candidate techniques toward this goal: </a:t>
            </a:r>
            <a:endParaRPr lang="en-US" altLang="zh-CN" dirty="0"/>
          </a:p>
          <a:p>
            <a:pPr lvl="1"/>
            <a:r>
              <a:rPr lang="en-US" altLang="zh-CN" dirty="0" smtClean="0"/>
              <a:t>Action Conceptualization (AC)</a:t>
            </a:r>
          </a:p>
          <a:p>
            <a:pPr lvl="2"/>
            <a:r>
              <a:rPr lang="en-US" altLang="zh-CN" dirty="0" smtClean="0"/>
              <a:t>It is defined </a:t>
            </a:r>
            <a:r>
              <a:rPr lang="en-US" altLang="zh-CN" dirty="0" smtClean="0"/>
              <a:t>well in </a:t>
            </a:r>
            <a:r>
              <a:rPr lang="en-US" altLang="zh-CN" dirty="0" smtClean="0"/>
              <a:t>our paper.</a:t>
            </a:r>
          </a:p>
          <a:p>
            <a:pPr lvl="2"/>
            <a:r>
              <a:rPr lang="en-US" altLang="zh-CN" dirty="0" smtClean="0"/>
              <a:t>We </a:t>
            </a:r>
            <a:r>
              <a:rPr lang="en-US" altLang="zh-CN" dirty="0"/>
              <a:t>model the action conceptualization </a:t>
            </a:r>
            <a:r>
              <a:rPr lang="en-US" altLang="zh-CN" dirty="0" smtClean="0"/>
              <a:t>problem </a:t>
            </a:r>
            <a:r>
              <a:rPr lang="en-US" altLang="zh-CN" dirty="0"/>
              <a:t>as a </a:t>
            </a:r>
            <a:r>
              <a:rPr lang="en-US" altLang="zh-CN" dirty="0" smtClean="0"/>
              <a:t>combinational </a:t>
            </a:r>
            <a:r>
              <a:rPr lang="en-US" altLang="zh-CN" dirty="0"/>
              <a:t>optimization </a:t>
            </a:r>
            <a:r>
              <a:rPr lang="en-US" altLang="zh-CN" dirty="0" smtClean="0"/>
              <a:t>problem.</a:t>
            </a:r>
          </a:p>
          <a:p>
            <a:pPr lvl="3"/>
            <a:r>
              <a:rPr lang="en-US" altLang="zh-CN" dirty="0">
                <a:solidFill>
                  <a:srgbClr val="0070C0"/>
                </a:solidFill>
              </a:rPr>
              <a:t>It is proved </a:t>
            </a:r>
            <a:r>
              <a:rPr lang="en-US" altLang="zh-CN" dirty="0" smtClean="0">
                <a:solidFill>
                  <a:srgbClr val="0070C0"/>
                </a:solidFill>
              </a:rPr>
              <a:t>NP-hard.</a:t>
            </a:r>
            <a:endParaRPr lang="en-US" altLang="zh-CN" dirty="0">
              <a:solidFill>
                <a:srgbClr val="0070C0"/>
              </a:solidFill>
            </a:endParaRPr>
          </a:p>
          <a:p>
            <a:pPr lvl="2"/>
            <a:r>
              <a:rPr lang="en-US" altLang="zh-CN" dirty="0" smtClean="0"/>
              <a:t>We propose an efficient </a:t>
            </a:r>
            <a:r>
              <a:rPr lang="en-US" altLang="zh-CN" dirty="0"/>
              <a:t>algorithm to solve it </a:t>
            </a:r>
            <a:r>
              <a:rPr lang="en-US" altLang="zh-CN" dirty="0" smtClean="0"/>
              <a:t>approximately.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96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Example object concepts/roles/types from 4 lexicons</a:t>
            </a:r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15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148741"/>
              </p:ext>
            </p:extLst>
          </p:nvPr>
        </p:nvGraphicFramePr>
        <p:xfrm>
          <a:off x="323529" y="2862664"/>
          <a:ext cx="8640959" cy="304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9782"/>
                <a:gridCol w="1356845"/>
                <a:gridCol w="1713908"/>
                <a:gridCol w="2285212"/>
                <a:gridCol w="22852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Verb</a:t>
                      </a:r>
                      <a:endParaRPr lang="en-US" altLang="zh-C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Action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(Concepts)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FrameNet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smtClean="0"/>
                        <a:t>(Roles)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ReVerb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smtClean="0"/>
                        <a:t>(Types)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SP</a:t>
                      </a:r>
                    </a:p>
                    <a:p>
                      <a:r>
                        <a:rPr lang="en-US" altLang="zh-CN" sz="1600" dirty="0" smtClean="0"/>
                        <a:t>(Concepts)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eat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food</a:t>
                      </a:r>
                    </a:p>
                    <a:p>
                      <a:r>
                        <a:rPr lang="en-US" altLang="zh-CN" sz="1600" dirty="0" smtClean="0"/>
                        <a:t>plant</a:t>
                      </a:r>
                    </a:p>
                    <a:p>
                      <a:r>
                        <a:rPr lang="en-US" altLang="zh-CN" sz="1600" dirty="0" smtClean="0"/>
                        <a:t>dish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Ingestible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art subject </a:t>
                      </a:r>
                    </a:p>
                    <a:p>
                      <a:r>
                        <a:rPr lang="en-US" altLang="zh-CN" sz="1600" dirty="0" smtClean="0"/>
                        <a:t>Organism</a:t>
                      </a:r>
                      <a:r>
                        <a:rPr lang="en-US" altLang="zh-CN" sz="1600" baseline="0" dirty="0" smtClean="0"/>
                        <a:t> </a:t>
                      </a:r>
                      <a:r>
                        <a:rPr lang="en-US" altLang="zh-CN" sz="1600" dirty="0" smtClean="0"/>
                        <a:t>class character species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food</a:t>
                      </a:r>
                    </a:p>
                    <a:p>
                      <a:r>
                        <a:rPr lang="en-US" altLang="zh-CN" sz="1600" dirty="0" smtClean="0"/>
                        <a:t>word</a:t>
                      </a:r>
                    </a:p>
                    <a:p>
                      <a:r>
                        <a:rPr lang="en-US" altLang="zh-CN" sz="1600" dirty="0" smtClean="0"/>
                        <a:t>habit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wear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clothing</a:t>
                      </a:r>
                    </a:p>
                    <a:p>
                      <a:r>
                        <a:rPr lang="en-US" altLang="zh-CN" sz="1600" dirty="0" smtClean="0"/>
                        <a:t>style</a:t>
                      </a:r>
                    </a:p>
                    <a:p>
                      <a:r>
                        <a:rPr lang="en-US" altLang="zh-CN" sz="1600" dirty="0" smtClean="0"/>
                        <a:t>accessory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Clothing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garment</a:t>
                      </a:r>
                    </a:p>
                    <a:p>
                      <a:r>
                        <a:rPr lang="en-US" altLang="zh-CN" sz="1600" dirty="0" smtClean="0"/>
                        <a:t>Invention</a:t>
                      </a:r>
                    </a:p>
                    <a:p>
                      <a:r>
                        <a:rPr lang="en-US" altLang="zh-CN" sz="1600" baseline="0" dirty="0" smtClean="0"/>
                        <a:t>collection category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competition clothing</a:t>
                      </a:r>
                    </a:p>
                    <a:p>
                      <a:r>
                        <a:rPr lang="en-US" altLang="zh-CN" sz="1600" dirty="0" smtClean="0"/>
                        <a:t>item</a:t>
                      </a:r>
                    </a:p>
                    <a:p>
                      <a:r>
                        <a:rPr lang="en-US" altLang="zh-CN" sz="1600" dirty="0" smtClean="0"/>
                        <a:t>clothing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spend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time</a:t>
                      </a:r>
                    </a:p>
                    <a:p>
                      <a:r>
                        <a:rPr lang="en-US" altLang="zh-CN" sz="1600" dirty="0" smtClean="0"/>
                        <a:t>money</a:t>
                      </a:r>
                    </a:p>
                    <a:p>
                      <a:r>
                        <a:rPr lang="en-US" altLang="zh-CN" sz="1600" dirty="0" smtClean="0"/>
                        <a:t>fund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Resource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 smtClean="0"/>
                        <a:t>industry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organization</a:t>
                      </a:r>
                      <a:r>
                        <a:rPr lang="en-US" altLang="zh-CN" sz="1600" baseline="0" dirty="0" smtClean="0"/>
                        <a:t> </a:t>
                      </a:r>
                      <a:r>
                        <a:rPr lang="en-US" altLang="zh-CN" sz="1600" dirty="0" smtClean="0"/>
                        <a:t>sector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art subject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time</a:t>
                      </a:r>
                    </a:p>
                    <a:p>
                      <a:r>
                        <a:rPr lang="en-US" altLang="zh-CN" sz="1600" dirty="0" smtClean="0"/>
                        <a:t>period</a:t>
                      </a:r>
                    </a:p>
                    <a:p>
                      <a:r>
                        <a:rPr lang="en-US" altLang="zh-CN" sz="1600" dirty="0" smtClean="0"/>
                        <a:t>time period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69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Applications of the lexicon:</a:t>
            </a:r>
          </a:p>
          <a:p>
            <a:pPr lvl="1"/>
            <a:r>
              <a:rPr lang="en-US" altLang="zh-CN" dirty="0" smtClean="0"/>
              <a:t>Argument identification</a:t>
            </a:r>
          </a:p>
          <a:p>
            <a:pPr lvl="2"/>
            <a:r>
              <a:rPr lang="en-US" altLang="zh-CN" dirty="0"/>
              <a:t>e.g. XXX wears a rhinestone pin</a:t>
            </a:r>
          </a:p>
          <a:p>
            <a:pPr lvl="3"/>
            <a:r>
              <a:rPr lang="en-US" altLang="zh-CN" dirty="0">
                <a:solidFill>
                  <a:srgbClr val="0070C0"/>
                </a:solidFill>
              </a:rPr>
              <a:t>rhinestone pin </a:t>
            </a:r>
            <a:r>
              <a:rPr lang="en-US" altLang="zh-CN" dirty="0" err="1">
                <a:solidFill>
                  <a:schemeClr val="tx1"/>
                </a:solidFill>
              </a:rPr>
              <a:t>isA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accessory</a:t>
            </a:r>
            <a:endParaRPr lang="en-US" altLang="zh-CN" dirty="0">
              <a:solidFill>
                <a:schemeClr val="tx1"/>
              </a:solidFill>
            </a:endParaRPr>
          </a:p>
          <a:p>
            <a:pPr lvl="3"/>
            <a:r>
              <a:rPr lang="en-US" altLang="zh-CN" dirty="0">
                <a:solidFill>
                  <a:srgbClr val="0070C0"/>
                </a:solidFill>
              </a:rPr>
              <a:t>wear/accessory          wear/rhinestone pin</a:t>
            </a:r>
          </a:p>
          <a:p>
            <a:pPr lvl="1"/>
            <a:r>
              <a:rPr lang="en-US" altLang="zh-CN" dirty="0" smtClean="0"/>
              <a:t>Word sense </a:t>
            </a:r>
            <a:r>
              <a:rPr lang="en-US" altLang="zh-CN" dirty="0"/>
              <a:t>d</a:t>
            </a:r>
            <a:r>
              <a:rPr lang="en-US" altLang="zh-CN" dirty="0" smtClean="0"/>
              <a:t>isambiguation</a:t>
            </a:r>
          </a:p>
          <a:p>
            <a:pPr lvl="1"/>
            <a:r>
              <a:rPr lang="en-US" altLang="zh-CN" dirty="0" smtClean="0"/>
              <a:t>Verb clustering to get action frames</a:t>
            </a:r>
          </a:p>
          <a:p>
            <a:pPr lvl="1"/>
            <a:r>
              <a:rPr lang="en-US" altLang="zh-CN" dirty="0" smtClean="0"/>
              <a:t>Term similarity computation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16</a:t>
            </a:fld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3707904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27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Informal definition</a:t>
            </a:r>
          </a:p>
          <a:p>
            <a:pPr marL="925830" lvl="1" indent="-514350">
              <a:buFont typeface="+mj-lt"/>
              <a:buAutoNum type="romanUcPeriod"/>
            </a:pPr>
            <a:r>
              <a:rPr lang="en-US" altLang="zh-CN" sz="2400" dirty="0"/>
              <a:t>Given a collection of argument </a:t>
            </a:r>
            <a:r>
              <a:rPr lang="en-US" altLang="zh-CN" sz="2400" dirty="0" smtClean="0"/>
              <a:t>instances (either </a:t>
            </a:r>
            <a:r>
              <a:rPr lang="en-US" altLang="zh-CN" sz="2400" dirty="0"/>
              <a:t>subjects or objects) for a </a:t>
            </a:r>
            <a:r>
              <a:rPr lang="en-US" altLang="zh-CN" sz="2400" dirty="0" smtClean="0"/>
              <a:t>verb;</a:t>
            </a:r>
          </a:p>
          <a:p>
            <a:pPr marL="925830" lvl="1" indent="-514350">
              <a:buFont typeface="+mj-lt"/>
              <a:buAutoNum type="romanUcPeriod"/>
            </a:pPr>
            <a:r>
              <a:rPr lang="en-US" altLang="zh-CN" sz="2400" dirty="0"/>
              <a:t>P</a:t>
            </a:r>
            <a:r>
              <a:rPr lang="en-US" altLang="zh-CN" sz="2400" dirty="0" smtClean="0"/>
              <a:t>ick </a:t>
            </a:r>
            <a:r>
              <a:rPr lang="en-US" altLang="zh-CN" sz="2400" i="1" dirty="0"/>
              <a:t>k</a:t>
            </a:r>
            <a:r>
              <a:rPr lang="en-US" altLang="zh-CN" sz="2400" dirty="0"/>
              <a:t> concepts from the taxonomy that </a:t>
            </a:r>
            <a:r>
              <a:rPr lang="en-US" altLang="zh-CN" sz="2400" dirty="0">
                <a:solidFill>
                  <a:srgbClr val="FF0000"/>
                </a:solidFill>
              </a:rPr>
              <a:t>cover </a:t>
            </a:r>
            <a:r>
              <a:rPr lang="en-US" altLang="zh-CN" sz="2400" dirty="0" smtClean="0">
                <a:solidFill>
                  <a:srgbClr val="FF0000"/>
                </a:solidFill>
              </a:rPr>
              <a:t>as many </a:t>
            </a:r>
            <a:r>
              <a:rPr lang="en-US" altLang="zh-CN" sz="2400" dirty="0">
                <a:solidFill>
                  <a:srgbClr val="FF0000"/>
                </a:solidFill>
              </a:rPr>
              <a:t>instances as </a:t>
            </a:r>
            <a:r>
              <a:rPr lang="en-US" altLang="zh-CN" sz="2400" dirty="0" smtClean="0">
                <a:solidFill>
                  <a:srgbClr val="FF0000"/>
                </a:solidFill>
              </a:rPr>
              <a:t>possible</a:t>
            </a:r>
            <a:r>
              <a:rPr lang="en-US" altLang="zh-CN" sz="2400" dirty="0" smtClean="0"/>
              <a:t>;</a:t>
            </a:r>
          </a:p>
          <a:p>
            <a:pPr marL="925830" lvl="1" indent="-514350">
              <a:buFont typeface="+mj-lt"/>
              <a:buAutoNum type="romanUcPeriod"/>
            </a:pPr>
            <a:r>
              <a:rPr lang="en-US" altLang="zh-CN" sz="2400" dirty="0"/>
              <a:t>W</a:t>
            </a:r>
            <a:r>
              <a:rPr lang="en-US" altLang="zh-CN" sz="2400" dirty="0" smtClean="0"/>
              <a:t>e </a:t>
            </a:r>
            <a:r>
              <a:rPr lang="en-US" altLang="zh-CN" sz="2400" dirty="0"/>
              <a:t>would </a:t>
            </a:r>
            <a:r>
              <a:rPr lang="en-US" altLang="zh-CN" sz="2400" dirty="0" smtClean="0"/>
              <a:t>like these </a:t>
            </a:r>
            <a:r>
              <a:rPr lang="en-US" altLang="zh-CN" sz="2400" i="1" dirty="0"/>
              <a:t>k</a:t>
            </a:r>
            <a:r>
              <a:rPr lang="en-US" altLang="zh-CN" sz="2400" dirty="0"/>
              <a:t> concepts to </a:t>
            </a:r>
            <a:r>
              <a:rPr lang="en-US" altLang="zh-CN" sz="2400" dirty="0">
                <a:solidFill>
                  <a:srgbClr val="FF0000"/>
                </a:solidFill>
              </a:rPr>
              <a:t>have little overlap against each other</a:t>
            </a:r>
            <a:r>
              <a:rPr lang="en-US" altLang="zh-CN" sz="2400" dirty="0" smtClean="0"/>
              <a:t>.</a:t>
            </a:r>
            <a:endParaRPr lang="en-US" altLang="zh-CN" sz="8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7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Informal </a:t>
            </a:r>
            <a:r>
              <a:rPr lang="en-US" altLang="zh-CN" dirty="0" smtClean="0"/>
              <a:t>definition</a:t>
            </a:r>
          </a:p>
          <a:p>
            <a:pPr lvl="1"/>
            <a:r>
              <a:rPr lang="en-US" altLang="zh-CN" dirty="0" smtClean="0"/>
              <a:t>Intuition</a:t>
            </a:r>
            <a:endParaRPr lang="en-US" altLang="zh-CN" dirty="0"/>
          </a:p>
          <a:p>
            <a:pPr lvl="2"/>
            <a:r>
              <a:rPr lang="en-US" altLang="zh-CN" dirty="0" smtClean="0"/>
              <a:t>Each </a:t>
            </a:r>
            <a:r>
              <a:rPr lang="en-US" altLang="zh-CN" dirty="0"/>
              <a:t>of the </a:t>
            </a:r>
            <a:r>
              <a:rPr lang="en-US" altLang="zh-CN" i="1" dirty="0"/>
              <a:t>k</a:t>
            </a:r>
            <a:r>
              <a:rPr lang="en-US" altLang="zh-CN" dirty="0"/>
              <a:t> selected concepts represents a unique semantic and the </a:t>
            </a:r>
            <a:r>
              <a:rPr lang="en-US" altLang="zh-CN" i="1" dirty="0"/>
              <a:t>k</a:t>
            </a:r>
            <a:r>
              <a:rPr lang="en-US" altLang="zh-CN" dirty="0"/>
              <a:t> concepts collectively cover majority of the uses of that verb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Example</a:t>
            </a:r>
          </a:p>
          <a:p>
            <a:pPr lvl="2"/>
            <a:r>
              <a:rPr lang="en-US" altLang="zh-CN" dirty="0" smtClean="0"/>
              <a:t>Action Instances: </a:t>
            </a:r>
          </a:p>
          <a:p>
            <a:pPr lvl="3"/>
            <a:r>
              <a:rPr lang="en-US" altLang="zh-CN" dirty="0">
                <a:solidFill>
                  <a:srgbClr val="0070C0"/>
                </a:solidFill>
              </a:rPr>
              <a:t>wear/{t-shirt, hoodie, </a:t>
            </a:r>
            <a:r>
              <a:rPr lang="en-US" altLang="zh-CN" dirty="0" smtClean="0">
                <a:solidFill>
                  <a:srgbClr val="0070C0"/>
                </a:solidFill>
              </a:rPr>
              <a:t>hat</a:t>
            </a:r>
            <a:r>
              <a:rPr lang="en-US" altLang="zh-CN" dirty="0">
                <a:solidFill>
                  <a:srgbClr val="0070C0"/>
                </a:solidFill>
              </a:rPr>
              <a:t>, bracelet, ear ring, pink}</a:t>
            </a:r>
          </a:p>
          <a:p>
            <a:pPr lvl="2"/>
            <a:r>
              <a:rPr lang="en-US" altLang="zh-CN" dirty="0" smtClean="0"/>
              <a:t>Action Concepts:</a:t>
            </a:r>
          </a:p>
          <a:p>
            <a:pPr lvl="3"/>
            <a:r>
              <a:rPr lang="en-US" altLang="zh-CN" dirty="0">
                <a:solidFill>
                  <a:srgbClr val="0070C0"/>
                </a:solidFill>
              </a:rPr>
              <a:t>w</a:t>
            </a:r>
            <a:r>
              <a:rPr lang="en-US" altLang="zh-CN" dirty="0" smtClean="0">
                <a:solidFill>
                  <a:srgbClr val="0070C0"/>
                </a:solidFill>
              </a:rPr>
              <a:t>ear</a:t>
            </a:r>
            <a:r>
              <a:rPr lang="en-US" altLang="zh-CN" dirty="0">
                <a:solidFill>
                  <a:srgbClr val="0070C0"/>
                </a:solidFill>
              </a:rPr>
              <a:t>/{clothing, accessory, style}</a:t>
            </a:r>
          </a:p>
          <a:p>
            <a:pPr marL="978408" lvl="3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411480" lvl="1" indent="0">
              <a:buNone/>
            </a:pP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53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25112"/>
          </a:xfrm>
        </p:spPr>
        <p:txBody>
          <a:bodyPr/>
          <a:lstStyle/>
          <a:p>
            <a:pPr marL="852678" indent="-742950">
              <a:buFont typeface="+mj-lt"/>
              <a:buAutoNum type="arabicPeriod"/>
            </a:pPr>
            <a:r>
              <a:rPr lang="en-US" altLang="zh-CN" sz="3600" dirty="0"/>
              <a:t>Introduction</a:t>
            </a:r>
            <a:endParaRPr lang="en-US" altLang="zh-CN" sz="3600" dirty="0" smtClean="0"/>
          </a:p>
          <a:p>
            <a:pPr marL="852678" indent="-742950">
              <a:buFont typeface="+mj-lt"/>
              <a:buAutoNum type="arabicPeriod"/>
            </a:pPr>
            <a:r>
              <a:rPr lang="en-US" altLang="zh-CN" sz="3600" dirty="0" smtClean="0"/>
              <a:t>Problem </a:t>
            </a:r>
            <a:r>
              <a:rPr lang="en-US" altLang="zh-CN" sz="3600" dirty="0"/>
              <a:t>D</a:t>
            </a:r>
            <a:r>
              <a:rPr lang="en-US" altLang="zh-CN" sz="3600" dirty="0" smtClean="0"/>
              <a:t>efinition</a:t>
            </a:r>
          </a:p>
          <a:p>
            <a:pPr marL="852678" indent="-742950">
              <a:buFont typeface="+mj-lt"/>
              <a:buAutoNum type="arabicPeriod"/>
            </a:pPr>
            <a:r>
              <a:rPr lang="en-US" altLang="zh-CN" sz="3600" dirty="0"/>
              <a:t>Approach</a:t>
            </a:r>
            <a:endParaRPr lang="en-US" altLang="zh-CN" sz="3600" dirty="0" smtClean="0"/>
          </a:p>
          <a:p>
            <a:pPr marL="852678" indent="-742950">
              <a:buFont typeface="+mj-lt"/>
              <a:buAutoNum type="arabicPeriod"/>
            </a:pPr>
            <a:r>
              <a:rPr lang="en-US" altLang="zh-CN" sz="3600" dirty="0" smtClean="0"/>
              <a:t>Experiment Setup</a:t>
            </a:r>
          </a:p>
          <a:p>
            <a:pPr marL="852678" indent="-742950">
              <a:buFont typeface="+mj-lt"/>
              <a:buAutoNum type="arabicPeriod"/>
            </a:pPr>
            <a:r>
              <a:rPr lang="en-US" altLang="zh-CN" sz="3600" dirty="0"/>
              <a:t>Evaluation</a:t>
            </a:r>
            <a:endParaRPr lang="en-US" altLang="zh-CN" sz="3600" dirty="0" smtClean="0"/>
          </a:p>
          <a:p>
            <a:pPr marL="852678" indent="-742950">
              <a:buFont typeface="+mj-lt"/>
              <a:buAutoNum type="arabicPeriod"/>
            </a:pPr>
            <a:r>
              <a:rPr lang="en-US" altLang="zh-CN" sz="3600" dirty="0" smtClean="0"/>
              <a:t>Future Work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definition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Formal definition</a:t>
                </a:r>
              </a:p>
              <a:p>
                <a:pPr lvl="1"/>
                <a:r>
                  <a:rPr lang="en-US" altLang="zh-CN" dirty="0" smtClean="0"/>
                  <a:t>Definition 1. </a:t>
                </a:r>
                <a:r>
                  <a:rPr lang="en-US" altLang="zh-CN" i="1" dirty="0" smtClean="0"/>
                  <a:t>Overlap</a:t>
                </a:r>
                <a:r>
                  <a:rPr lang="en-US" altLang="zh-CN" dirty="0" smtClean="0"/>
                  <a:t>: </a:t>
                </a:r>
              </a:p>
              <a:p>
                <a:pPr lvl="2"/>
                <a:r>
                  <a:rPr lang="en-US" altLang="zh-CN" dirty="0" smtClean="0"/>
                  <a:t>The overlap between two concepts is </a:t>
                </a:r>
              </a:p>
              <a:p>
                <a:pPr marL="411480" lvl="1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/>
                      </a:rPr>
                      <m:t>𝑂𝑣𝑒𝑟𝑙𝑎𝑝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accent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1"/>
                                    </a:solidFill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𝑚𝑖𝑛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solidFill>
                                      <a:schemeClr val="accent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,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n-US" altLang="zh-CN" b="0" dirty="0" smtClean="0">
                  <a:solidFill>
                    <a:schemeClr val="accent1"/>
                  </a:solidFill>
                </a:endParaRPr>
              </a:p>
              <a:p>
                <a:pPr marL="411480" lvl="1" indent="0">
                  <a:buNone/>
                </a:pPr>
                <a:r>
                  <a:rPr lang="en-US" altLang="zh-CN" sz="2400" dirty="0" smtClean="0">
                    <a:solidFill>
                      <a:schemeClr val="accent1"/>
                    </a:solidFill>
                  </a:rPr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is the set </a:t>
                </a:r>
                <a:r>
                  <a:rPr lang="en-US" altLang="zh-CN" sz="2400" dirty="0" smtClean="0">
                    <a:solidFill>
                      <a:schemeClr val="accent1"/>
                    </a:solidFill>
                  </a:rPr>
                  <a:t>of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all entities covered by </a:t>
                </a:r>
                <a:r>
                  <a:rPr lang="en-US" altLang="zh-CN" sz="2400" dirty="0" smtClean="0">
                    <a:solidFill>
                      <a:schemeClr val="accent1"/>
                    </a:solidFill>
                  </a:rPr>
                  <a:t>concept 	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altLang="zh-CN" sz="2400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in </a:t>
                </a:r>
                <a:r>
                  <a:rPr lang="en-US" altLang="zh-CN" sz="2400" dirty="0" smtClean="0">
                    <a:solidFill>
                      <a:schemeClr val="accent1"/>
                    </a:solidFill>
                  </a:rPr>
                  <a:t>the taxonomy.</a:t>
                </a:r>
                <a:endParaRPr lang="en-US" altLang="zh-CN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13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definition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Formal definition</a:t>
                </a:r>
              </a:p>
              <a:p>
                <a:pPr lvl="1"/>
                <a:r>
                  <a:rPr lang="en-US" altLang="zh-CN" dirty="0" smtClean="0"/>
                  <a:t>Definition 2. </a:t>
                </a:r>
                <a:r>
                  <a:rPr lang="en-US" altLang="zh-CN" i="1" dirty="0" smtClean="0"/>
                  <a:t>Concept Graph</a:t>
                </a:r>
                <a:r>
                  <a:rPr lang="en-US" altLang="zh-CN" dirty="0" smtClean="0"/>
                  <a:t>: </a:t>
                </a:r>
              </a:p>
              <a:p>
                <a:pPr lvl="2"/>
                <a:r>
                  <a:rPr lang="en-US" altLang="zh-CN" dirty="0"/>
                  <a:t>A concept graph is an </a:t>
                </a:r>
                <a:r>
                  <a:rPr lang="en-US" altLang="zh-CN" dirty="0" smtClean="0"/>
                  <a:t>undirected </a:t>
                </a:r>
                <a:r>
                  <a:rPr lang="en-US" altLang="zh-CN" dirty="0"/>
                  <a:t>graph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𝐺</m:t>
                    </m:r>
                    <m:r>
                      <a:rPr lang="en-US" altLang="zh-CN" b="0" i="1" dirty="0" smtClean="0">
                        <a:latin typeface="Cambria Math"/>
                      </a:rPr>
                      <m:t>=(</m:t>
                    </m:r>
                    <m:r>
                      <a:rPr lang="en-US" altLang="zh-CN" i="1" dirty="0" smtClean="0">
                        <a:latin typeface="Cambria Math"/>
                      </a:rPr>
                      <m:t>𝐶</m:t>
                    </m:r>
                    <m:r>
                      <a:rPr lang="en-US" altLang="zh-CN" i="1" dirty="0" smtClean="0">
                        <a:latin typeface="Cambria Math"/>
                      </a:rPr>
                      <m:t>,</m:t>
                    </m:r>
                    <m:r>
                      <a:rPr lang="en-US" altLang="zh-CN" i="1" dirty="0" smtClean="0">
                        <a:latin typeface="Cambria Math"/>
                      </a:rPr>
                      <m:t>𝐿</m:t>
                    </m:r>
                    <m:r>
                      <a:rPr lang="en-US" altLang="zh-CN" i="1" dirty="0" smtClean="0">
                        <a:latin typeface="Cambria Math"/>
                      </a:rPr>
                      <m:t>), </m:t>
                    </m:r>
                  </m:oMath>
                </a14:m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altLang="zh-CN" dirty="0"/>
                  <a:t> is the set of concepts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is the set of edges between two concepts. An </a:t>
                </a:r>
                <a:r>
                  <a:rPr lang="en-US" altLang="zh-CN" dirty="0" smtClean="0"/>
                  <a:t>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 smtClean="0"/>
                  <a:t>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 smtClean="0"/>
                  <a:t> exists when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𝑂𝑣𝑒𝑟𝑙𝑎𝑝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zh-CN" alt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r>
                  <a:rPr lang="en-US" altLang="zh-CN" dirty="0" smtClean="0"/>
                  <a:t>, where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𝜏</m:t>
                    </m:r>
                  </m:oMath>
                </a14:m>
                <a:r>
                  <a:rPr lang="en-US" altLang="zh-CN" dirty="0" smtClean="0"/>
                  <a:t> is </a:t>
                </a:r>
                <a:r>
                  <a:rPr lang="en-US" altLang="zh-CN" dirty="0"/>
                  <a:t>a </a:t>
                </a:r>
                <a:r>
                  <a:rPr lang="en-US" altLang="zh-CN" dirty="0" smtClean="0"/>
                  <a:t>threshold.</a:t>
                </a:r>
                <a:endParaRPr lang="en-US" altLang="zh-CN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746746"/>
            <a:ext cx="4565577" cy="2516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993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definition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Formal definition</a:t>
                </a:r>
              </a:p>
              <a:p>
                <a:pPr lvl="1"/>
                <a:r>
                  <a:rPr lang="en-US" altLang="zh-CN" dirty="0" smtClean="0"/>
                  <a:t>Definition 3. </a:t>
                </a:r>
                <a:r>
                  <a:rPr lang="en-US" altLang="zh-CN" i="1" dirty="0"/>
                  <a:t>Action Conceptualization</a:t>
                </a:r>
                <a:r>
                  <a:rPr lang="en-US" altLang="zh-CN" dirty="0" smtClean="0"/>
                  <a:t>: </a:t>
                </a:r>
              </a:p>
              <a:p>
                <a:pPr lvl="2"/>
                <a:r>
                  <a:rPr lang="en-US" altLang="zh-CN" dirty="0" smtClean="0"/>
                  <a:t>Given </a:t>
                </a:r>
                <a:r>
                  <a:rPr lang="en-US" altLang="zh-CN" dirty="0"/>
                  <a:t>a </a:t>
                </a:r>
                <a:r>
                  <a:rPr lang="en-US" altLang="zh-CN" dirty="0" smtClean="0"/>
                  <a:t>concept graph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𝐺</m:t>
                    </m:r>
                    <m:r>
                      <a:rPr lang="en-US" altLang="zh-CN" i="1" dirty="0" smtClean="0">
                        <a:latin typeface="Cambria Math"/>
                      </a:rPr>
                      <m:t> = (</m:t>
                    </m:r>
                    <m:r>
                      <a:rPr lang="en-US" altLang="zh-CN" i="1" dirty="0" smtClean="0">
                        <a:latin typeface="Cambria Math"/>
                      </a:rPr>
                      <m:t>𝐶</m:t>
                    </m:r>
                    <m:r>
                      <a:rPr lang="en-US" altLang="zh-CN" i="1" dirty="0" smtClean="0">
                        <a:latin typeface="Cambria Math"/>
                      </a:rPr>
                      <m:t>,</m:t>
                    </m:r>
                    <m:r>
                      <a:rPr lang="en-US" altLang="zh-CN" i="1" dirty="0" smtClean="0">
                        <a:latin typeface="Cambria Math"/>
                      </a:rPr>
                      <m:t>𝐿</m:t>
                    </m:r>
                    <m:r>
                      <a:rPr lang="en-US" altLang="zh-CN" i="1" dirty="0" smtClean="0">
                        <a:latin typeface="Cambria Math"/>
                      </a:rPr>
                      <m:t>), </m:t>
                    </m:r>
                  </m:oMath>
                </a14:m>
                <a:r>
                  <a:rPr lang="en-US" altLang="zh-CN" dirty="0"/>
                  <a:t>the set of entities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dirty="0" smtClean="0"/>
                  <a:t> for </a:t>
                </a:r>
                <a:r>
                  <a:rPr lang="en-US" altLang="zh-CN" dirty="0"/>
                  <a:t>each </a:t>
                </a:r>
                <a:r>
                  <a:rPr lang="en-US" altLang="zh-CN" dirty="0" smtClean="0"/>
                  <a:t>concept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𝑐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en-US" altLang="zh-CN" dirty="0"/>
                  <a:t>and a set of argument </a:t>
                </a:r>
                <a:r>
                  <a:rPr lang="en-US" altLang="zh-CN" dirty="0" smtClean="0"/>
                  <a:t>instances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dirty="0" smtClean="0"/>
                  <a:t> for </a:t>
                </a:r>
                <a:r>
                  <a:rPr lang="en-US" altLang="zh-CN" dirty="0"/>
                  <a:t>verb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altLang="zh-CN" dirty="0" smtClean="0"/>
                  <a:t>, find </a:t>
                </a:r>
                <a:r>
                  <a:rPr lang="en-US" altLang="zh-CN" dirty="0"/>
                  <a:t>a clique with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r>
                  <a:rPr lang="en-US" altLang="zh-CN" dirty="0" smtClean="0"/>
                  <a:t> in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altLang="zh-CN" dirty="0"/>
                  <a:t> that </a:t>
                </a:r>
                <a:r>
                  <a:rPr lang="en-US" altLang="zh-CN" dirty="0" smtClean="0"/>
                  <a:t>maximizes a </a:t>
                </a:r>
                <a:r>
                  <a:rPr lang="en-US" altLang="zh-CN" dirty="0" err="1" smtClean="0"/>
                  <a:t>submodular</a:t>
                </a:r>
                <a:r>
                  <a:rPr lang="en-US" altLang="zh-CN" dirty="0" smtClean="0"/>
                  <a:t> function</a:t>
                </a:r>
              </a:p>
              <a:p>
                <a:pPr marL="978408" lvl="3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supHide m:val="on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28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definition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Formal definition</a:t>
                </a:r>
              </a:p>
              <a:p>
                <a:pPr lvl="1"/>
                <a:r>
                  <a:rPr lang="en-US" altLang="zh-CN" dirty="0" smtClean="0"/>
                  <a:t>Notice</a:t>
                </a:r>
              </a:p>
              <a:p>
                <a:pPr lvl="2"/>
                <a:r>
                  <a:rPr lang="en-US" altLang="zh-CN" dirty="0" smtClean="0"/>
                  <a:t>Definition 3 </a:t>
                </a:r>
                <a:r>
                  <a:rPr lang="en-US" altLang="zh-CN" dirty="0"/>
                  <a:t>assumes that every element of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dirty="0" smtClean="0"/>
                  <a:t> is a correct </a:t>
                </a:r>
                <a:r>
                  <a:rPr lang="en-US" altLang="zh-CN" dirty="0"/>
                  <a:t>argument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and should be covered by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lvl="2"/>
                <a:r>
                  <a:rPr lang="en-US" altLang="zh-CN" dirty="0"/>
                  <a:t>I</a:t>
                </a:r>
                <a:r>
                  <a:rPr lang="en-US" altLang="zh-CN" dirty="0" smtClean="0"/>
                  <a:t>n </a:t>
                </a:r>
                <a:r>
                  <a:rPr lang="en-US" altLang="zh-CN" dirty="0"/>
                  <a:t>practice, argument instances extracted from large text </a:t>
                </a:r>
                <a:r>
                  <a:rPr lang="en-US" altLang="zh-CN" dirty="0" smtClean="0"/>
                  <a:t>corpus using </a:t>
                </a:r>
                <a:r>
                  <a:rPr lang="en-US" altLang="zh-CN" dirty="0"/>
                  <a:t>parsers may contain </a:t>
                </a:r>
                <a:r>
                  <a:rPr lang="en-US" altLang="zh-CN" dirty="0" smtClean="0"/>
                  <a:t>errors.</a:t>
                </a:r>
              </a:p>
              <a:p>
                <a:pPr lvl="2"/>
                <a:r>
                  <a:rPr lang="en-US" altLang="zh-CN" dirty="0" smtClean="0"/>
                  <a:t>So, we </a:t>
                </a:r>
                <a:r>
                  <a:rPr lang="en-US" altLang="zh-CN" dirty="0"/>
                  <a:t>generalize the problem to incorporate a confidence </a:t>
                </a:r>
                <a:r>
                  <a:rPr lang="en-US" altLang="zh-CN" dirty="0" smtClean="0"/>
                  <a:t>score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𝑒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 of </a:t>
                </a:r>
                <a:r>
                  <a:rPr lang="en-US" altLang="zh-CN" dirty="0"/>
                  <a:t>each entity under verb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altLang="zh-CN" dirty="0"/>
                  <a:t>.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408" r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06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definition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Formal definition</a:t>
                </a:r>
              </a:p>
              <a:p>
                <a:pPr lvl="1"/>
                <a:r>
                  <a:rPr lang="en-US" altLang="zh-CN" sz="2400" dirty="0" smtClean="0"/>
                  <a:t>Definition 4. </a:t>
                </a:r>
                <a:r>
                  <a:rPr lang="en-US" altLang="zh-CN" sz="2400" i="1" dirty="0"/>
                  <a:t>Generalized </a:t>
                </a:r>
                <a:r>
                  <a:rPr lang="en-US" altLang="zh-CN" sz="2400" i="1" dirty="0" smtClean="0"/>
                  <a:t>Action Conceptualization</a:t>
                </a:r>
                <a:r>
                  <a:rPr lang="en-US" altLang="zh-CN" sz="2400" dirty="0" smtClean="0"/>
                  <a:t>: </a:t>
                </a:r>
              </a:p>
              <a:p>
                <a:pPr lvl="2"/>
                <a:r>
                  <a:rPr lang="en-US" altLang="zh-CN" dirty="0" smtClean="0"/>
                  <a:t>Given </a:t>
                </a:r>
                <a:r>
                  <a:rPr lang="en-US" altLang="zh-CN" dirty="0"/>
                  <a:t>a </a:t>
                </a:r>
                <a:r>
                  <a:rPr lang="en-US" altLang="zh-CN" dirty="0" smtClean="0"/>
                  <a:t>concept graph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𝐺</m:t>
                    </m:r>
                    <m:r>
                      <a:rPr lang="en-US" altLang="zh-CN" i="1" dirty="0" smtClean="0">
                        <a:latin typeface="Cambria Math"/>
                      </a:rPr>
                      <m:t> = (</m:t>
                    </m:r>
                    <m:r>
                      <a:rPr lang="en-US" altLang="zh-CN" i="1" dirty="0" smtClean="0">
                        <a:latin typeface="Cambria Math"/>
                      </a:rPr>
                      <m:t>𝐶</m:t>
                    </m:r>
                    <m:r>
                      <a:rPr lang="en-US" altLang="zh-CN" i="1" dirty="0" smtClean="0">
                        <a:latin typeface="Cambria Math"/>
                      </a:rPr>
                      <m:t>,</m:t>
                    </m:r>
                    <m:r>
                      <a:rPr lang="en-US" altLang="zh-CN" i="1" dirty="0" smtClean="0">
                        <a:latin typeface="Cambria Math"/>
                      </a:rPr>
                      <m:t>𝐿</m:t>
                    </m:r>
                    <m:r>
                      <a:rPr lang="en-US" altLang="zh-CN" i="1" dirty="0" smtClean="0">
                        <a:latin typeface="Cambria Math"/>
                      </a:rPr>
                      <m:t>), </m:t>
                    </m:r>
                  </m:oMath>
                </a14:m>
                <a:r>
                  <a:rPr lang="en-US" altLang="zh-CN" dirty="0"/>
                  <a:t>the set of entities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dirty="0" smtClean="0"/>
                  <a:t> for </a:t>
                </a:r>
                <a:r>
                  <a:rPr lang="en-US" altLang="zh-CN" dirty="0"/>
                  <a:t>each </a:t>
                </a:r>
                <a:r>
                  <a:rPr lang="en-US" altLang="zh-CN" dirty="0" smtClean="0"/>
                  <a:t>concept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𝑐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en-US" altLang="zh-CN" dirty="0"/>
                  <a:t>and a set of argument </a:t>
                </a:r>
                <a:r>
                  <a:rPr lang="en-US" altLang="zh-CN" dirty="0" smtClean="0"/>
                  <a:t>instances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dirty="0" smtClean="0"/>
                  <a:t> for </a:t>
                </a:r>
                <a:r>
                  <a:rPr lang="en-US" altLang="zh-CN" dirty="0"/>
                  <a:t>verb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altLang="zh-CN" dirty="0" smtClean="0"/>
                  <a:t>, find </a:t>
                </a:r>
                <a:r>
                  <a:rPr lang="en-US" altLang="zh-CN" dirty="0"/>
                  <a:t>a clique with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r>
                  <a:rPr lang="en-US" altLang="zh-CN" dirty="0" smtClean="0"/>
                  <a:t> in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altLang="zh-CN" dirty="0"/>
                  <a:t> that </a:t>
                </a:r>
                <a:r>
                  <a:rPr lang="en-US" altLang="zh-CN" dirty="0" smtClean="0"/>
                  <a:t>maximizes a weighted </a:t>
                </a:r>
                <a:r>
                  <a:rPr lang="en-US" altLang="zh-CN" dirty="0" err="1" smtClean="0"/>
                  <a:t>submodular</a:t>
                </a:r>
                <a:r>
                  <a:rPr lang="en-US" altLang="zh-CN" dirty="0" smtClean="0"/>
                  <a:t> function</a:t>
                </a:r>
              </a:p>
              <a:p>
                <a:pPr marL="978408" lvl="3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nary>
                            <m:naryPr>
                              <m:chr m:val="⋃"/>
                              <m:limLoc m:val="subSup"/>
                              <m:supHide m:val="on"/>
                              <m:ctrl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nary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98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definition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Lemma</a:t>
                </a:r>
                <a:r>
                  <a:rPr lang="en-US" altLang="zh-CN" sz="3200" dirty="0" smtClean="0"/>
                  <a:t>: </a:t>
                </a:r>
              </a:p>
              <a:p>
                <a:pPr lvl="1"/>
                <a:r>
                  <a:rPr lang="en-US" altLang="zh-CN" sz="2400" i="1" dirty="0"/>
                  <a:t>Action conceptualization (AC) problem and </a:t>
                </a:r>
                <a:r>
                  <a:rPr lang="en-US" altLang="zh-CN" sz="2400" i="1" dirty="0" smtClean="0"/>
                  <a:t>generalized </a:t>
                </a:r>
                <a:r>
                  <a:rPr lang="en-US" altLang="zh-CN" sz="2400" i="1" dirty="0"/>
                  <a:t>action conceptualization (</a:t>
                </a:r>
                <a:r>
                  <a:rPr lang="en-US" altLang="zh-CN" sz="2400" i="1" dirty="0" smtClean="0"/>
                  <a:t>GAC) problem </a:t>
                </a:r>
                <a:r>
                  <a:rPr lang="en-US" altLang="zh-CN" sz="2400" i="1" dirty="0"/>
                  <a:t>are NP-hard.</a:t>
                </a:r>
                <a:endParaRPr lang="en-US" altLang="zh-CN" sz="2400" dirty="0" smtClean="0"/>
              </a:p>
              <a:p>
                <a:r>
                  <a:rPr lang="en-US" altLang="zh-CN" dirty="0" smtClean="0"/>
                  <a:t>Proof: 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/>
                      </a:rPr>
                      <m:t>𝐴𝐶</m:t>
                    </m:r>
                    <m:r>
                      <a:rPr lang="en-US" altLang="zh-CN" sz="22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sz="2200" dirty="0"/>
                  <a:t>is a special case of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/>
                      </a:rPr>
                      <m:t>𝐺𝐴𝐶</m:t>
                    </m:r>
                  </m:oMath>
                </a14:m>
                <a:r>
                  <a:rPr lang="en-US" altLang="zh-CN" sz="2200" dirty="0"/>
                  <a:t>. A special case </a:t>
                </a:r>
                <a:r>
                  <a:rPr lang="en-US" altLang="zh-CN" sz="2200" dirty="0" smtClean="0"/>
                  <a:t>of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/>
                      </a:rPr>
                      <m:t>𝐴𝐶</m:t>
                    </m:r>
                    <m:r>
                      <a:rPr lang="en-US" altLang="zh-CN" sz="22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sz="2200" dirty="0"/>
                  <a:t>is when each concept in the graph contains exactly </a:t>
                </a:r>
                <a:r>
                  <a:rPr lang="en-US" altLang="zh-CN" sz="2200" dirty="0" smtClean="0"/>
                  <a:t>one distinct </a:t>
                </a:r>
                <a:r>
                  <a:rPr lang="en-US" altLang="zh-CN" sz="2200" dirty="0"/>
                  <a:t>entity which is also </a:t>
                </a:r>
                <a:r>
                  <a:rPr lang="en-US" altLang="zh-CN" sz="2200" dirty="0" smtClean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2200" dirty="0" smtClean="0"/>
                  <a:t>. </a:t>
                </a:r>
                <a:r>
                  <a:rPr lang="en-US" altLang="zh-CN" sz="2200" dirty="0"/>
                  <a:t>As such, the </a:t>
                </a:r>
                <a:r>
                  <a:rPr lang="en-US" altLang="zh-CN" sz="2200" dirty="0" err="1" smtClean="0"/>
                  <a:t>submodular</a:t>
                </a:r>
                <a:r>
                  <a:rPr lang="en-US" altLang="zh-CN" sz="2200" dirty="0"/>
                  <a:t> </a:t>
                </a:r>
                <a:r>
                  <a:rPr lang="en-US" altLang="zh-CN" sz="2200" dirty="0" smtClean="0"/>
                  <a:t>function </a:t>
                </a:r>
                <a:r>
                  <a:rPr lang="en-US" altLang="zh-CN" sz="2200" dirty="0"/>
                  <a:t>is simplified </a:t>
                </a:r>
                <a:r>
                  <a:rPr lang="en-US" altLang="zh-CN" sz="2200" dirty="0" smtClean="0"/>
                  <a:t>to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200" b="0" i="1" smtClean="0">
                        <a:latin typeface="Cambria Math"/>
                      </a:rPr>
                      <m:t>=|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sz="2200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altLang="zh-CN" sz="2200" dirty="0" smtClean="0"/>
                  <a:t>. </a:t>
                </a:r>
                <a:r>
                  <a:rPr lang="en-US" altLang="zh-CN" sz="2200" dirty="0"/>
                  <a:t>The problem is </a:t>
                </a:r>
                <a:r>
                  <a:rPr lang="en-US" altLang="zh-CN" sz="2200" dirty="0" smtClean="0"/>
                  <a:t>then reduced </a:t>
                </a:r>
                <a:r>
                  <a:rPr lang="en-US" altLang="zh-CN" sz="2200" dirty="0"/>
                  <a:t>to finding all k-cliques in the graph, which is a </a:t>
                </a:r>
                <a:r>
                  <a:rPr lang="en-US" altLang="zh-CN" sz="2200" dirty="0" smtClean="0"/>
                  <a:t>known NP-hard problem. </a:t>
                </a:r>
                <a:r>
                  <a:rPr lang="en-US" altLang="zh-CN" sz="2200" dirty="0"/>
                  <a:t>Thus,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/>
                      </a:rPr>
                      <m:t>𝐴𝐶</m:t>
                    </m:r>
                    <m:r>
                      <a:rPr lang="en-US" altLang="zh-CN" sz="22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sz="2200" dirty="0"/>
                  <a:t>is NP-hard and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/>
                      </a:rPr>
                      <m:t>𝐺𝐴𝐶</m:t>
                    </m:r>
                    <m:r>
                      <a:rPr lang="en-US" altLang="zh-CN" sz="22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sz="2200" dirty="0"/>
                  <a:t>is </a:t>
                </a:r>
                <a:r>
                  <a:rPr lang="en-US" altLang="zh-CN" sz="2200" dirty="0" smtClean="0"/>
                  <a:t>also NP-hard</a:t>
                </a:r>
                <a:r>
                  <a:rPr lang="en-US" altLang="zh-CN" sz="2200" dirty="0"/>
                  <a:t>.</a:t>
                </a:r>
              </a:p>
              <a:p>
                <a:pPr lvl="1"/>
                <a:endParaRPr lang="en-US" altLang="zh-CN" sz="2200" i="1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2817" r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47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pproach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Confidence Functions</a:t>
                </a:r>
                <a:endParaRPr lang="en-US" altLang="zh-CN" dirty="0"/>
              </a:p>
              <a:p>
                <a:pPr lvl="1"/>
                <a:r>
                  <a:rPr lang="en-US" altLang="zh-CN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Mutual Information</a:t>
                </a:r>
                <a:r>
                  <a:rPr lang="en-US" altLang="zh-CN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altLang="zh-CN" dirty="0" smtClean="0"/>
                  <a:t>is </a:t>
                </a:r>
                <a:r>
                  <a:rPr lang="en-US" altLang="zh-CN" dirty="0"/>
                  <a:t>a measure in information </a:t>
                </a:r>
                <a:r>
                  <a:rPr lang="en-US" altLang="zh-CN" dirty="0" smtClean="0"/>
                  <a:t>theory which </a:t>
                </a:r>
                <a:r>
                  <a:rPr lang="en-US" altLang="zh-CN" dirty="0"/>
                  <a:t>can capture the strength of mutual connection </a:t>
                </a:r>
                <a:r>
                  <a:rPr lang="en-US" altLang="zh-CN" dirty="0" smtClean="0"/>
                  <a:t>between two terms. And we </a:t>
                </a:r>
                <a:r>
                  <a:rPr lang="en-US" altLang="zh-CN" dirty="0"/>
                  <a:t>can use the binary version of </a:t>
                </a:r>
                <a:r>
                  <a:rPr lang="en-US" altLang="zh-CN" dirty="0" smtClean="0"/>
                  <a:t>the mutual information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𝑀𝐼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dirty="0" smtClean="0"/>
                  <a:t> in </a:t>
                </a:r>
                <a:r>
                  <a:rPr lang="en-US" altLang="zh-CN" dirty="0"/>
                  <a:t>place </a:t>
                </a:r>
                <a:r>
                  <a:rPr lang="en-US" altLang="zh-CN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dirty="0" smtClean="0"/>
                  <a:t>:</a:t>
                </a:r>
              </a:p>
              <a:p>
                <a:pPr marL="978408" lvl="3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𝑀𝐼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𝑒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𝑣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𝑒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𝑙𝑜𝑔</m:t>
                                    </m:r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𝑣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𝑒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𝑣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  <m:r>
                                      <a:rPr lang="en-US" altLang="zh-CN" b="0" i="1" smtClean="0">
                                        <a:latin typeface="Cambria Math"/>
                                        <a:ea typeface="Cambria Math"/>
                                      </a:rPr>
                                      <m:t>&gt;0,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𝑜𝑡h𝑒𝑟𝑤𝑖𝑠𝑒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44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pproach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Confidence Functions</a:t>
                </a:r>
                <a:endParaRPr lang="en-US" altLang="zh-CN" dirty="0"/>
              </a:p>
              <a:p>
                <a:pPr lvl="1"/>
                <a:r>
                  <a:rPr lang="en-US" altLang="zh-CN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TF-IDF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is a confidence scoring function </a:t>
                </a:r>
                <a:r>
                  <a:rPr lang="en-US" altLang="zh-CN" dirty="0" smtClean="0"/>
                  <a:t>in information retrieval to </a:t>
                </a:r>
                <a:r>
                  <a:rPr lang="en-US" altLang="zh-CN" dirty="0"/>
                  <a:t>identify the importance of a term to a document. </a:t>
                </a:r>
                <a:r>
                  <a:rPr lang="en-US" altLang="zh-CN" dirty="0" smtClean="0"/>
                  <a:t>We use </a:t>
                </a:r>
                <a:r>
                  <a:rPr lang="en-US" altLang="zh-CN" dirty="0"/>
                  <a:t>TF-IDF to measure the confidence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𝑒</m:t>
                    </m:r>
                    <m:r>
                      <a:rPr lang="en-US" altLang="zh-CN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/>
                  <a:t>as the </a:t>
                </a:r>
                <a:r>
                  <a:rPr lang="en-US" altLang="zh-CN" dirty="0" smtClean="0"/>
                  <a:t>importance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𝑒</m:t>
                    </m:r>
                    <m:r>
                      <a:rPr lang="en-US" altLang="zh-CN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/>
                  <a:t>to the verb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704088" lvl="2" indent="0">
                  <a:buNone/>
                </a:pPr>
                <a:endParaRPr lang="en-US" altLang="zh-CN" dirty="0" smtClean="0"/>
              </a:p>
              <a:p>
                <a:pPr marL="704088" lvl="2" indent="0" algn="ctr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𝑇𝐹𝐼𝐷𝐹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𝑒</m:t>
                    </m:r>
                    <m:r>
                      <a:rPr lang="en-US" altLang="zh-CN" b="0" i="1" smtClean="0">
                        <a:latin typeface="Cambria Math"/>
                      </a:rPr>
                      <m:t>)=</m:t>
                    </m:r>
                    <m:r>
                      <a:rPr lang="en-US" altLang="zh-CN" b="0" i="1" smtClean="0">
                        <a:latin typeface="Cambria Math"/>
                      </a:rPr>
                      <m:t>𝑓𝑟𝑒𝑞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𝑣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𝑒</m:t>
                    </m:r>
                    <m:r>
                      <a:rPr lang="en-US" altLang="zh-CN" b="0" i="1" smtClean="0">
                        <a:latin typeface="Cambria Math"/>
                      </a:rPr>
                      <m:t>)⋅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𝑙𝑜𝑔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# 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𝑜𝑓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𝑣𝑒𝑟𝑏𝑠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𝑣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|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408" r="-1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04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pproach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Approximation of Action Conceptualization</a:t>
                </a:r>
              </a:p>
              <a:p>
                <a:pPr lvl="1"/>
                <a:r>
                  <a:rPr lang="en-US" altLang="zh-CN" dirty="0" smtClean="0"/>
                  <a:t>Intuition</a:t>
                </a:r>
              </a:p>
              <a:p>
                <a:pPr lvl="2"/>
                <a:r>
                  <a:rPr lang="en-US" altLang="zh-CN" dirty="0" smtClean="0"/>
                  <a:t>Solving </a:t>
                </a:r>
                <a:r>
                  <a:rPr lang="en-US" altLang="zh-CN" dirty="0"/>
                  <a:t>AC is much more time consuming than finding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CN" dirty="0" smtClean="0"/>
                  <a:t>-cliques </a:t>
                </a:r>
                <a:r>
                  <a:rPr lang="en-US" altLang="zh-CN" dirty="0"/>
                  <a:t>in the concept graph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𝐺</m:t>
                    </m:r>
                    <m:r>
                      <a:rPr lang="en-US" altLang="zh-CN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/>
                  <a:t>because in AC, the choice of </a:t>
                </a:r>
                <a:r>
                  <a:rPr lang="en-US" altLang="zh-CN" dirty="0" smtClean="0"/>
                  <a:t>the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CN" dirty="0" smtClean="0"/>
                  <a:t>-</a:t>
                </a:r>
                <a:r>
                  <a:rPr lang="en-US" altLang="zh-CN" dirty="0" err="1" smtClean="0"/>
                  <a:t>th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node in an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smtClean="0"/>
                  <a:t>clique depends </a:t>
                </a:r>
                <a:r>
                  <a:rPr lang="en-US" altLang="zh-CN" dirty="0"/>
                  <a:t>on the configurations of </a:t>
                </a:r>
                <a:r>
                  <a:rPr lang="en-US" altLang="zh-CN" dirty="0" smtClean="0"/>
                  <a:t>all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(</m:t>
                    </m:r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  <m:r>
                      <a:rPr lang="en-US" altLang="zh-CN" i="1" dirty="0">
                        <a:latin typeface="Cambria Math"/>
                      </a:rPr>
                      <m:t>−1)</m:t>
                    </m:r>
                  </m:oMath>
                </a14:m>
                <a:r>
                  <a:rPr lang="en-US" altLang="zh-CN" dirty="0" smtClean="0"/>
                  <a:t>-cliques.</a:t>
                </a:r>
              </a:p>
              <a:p>
                <a:pPr lvl="2"/>
                <a:r>
                  <a:rPr lang="en-US" altLang="zh-CN" dirty="0"/>
                  <a:t>The difficulty lies in the 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submodular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 smtClean="0"/>
                  <a:t>function which </a:t>
                </a:r>
                <a:r>
                  <a:rPr lang="en-US" altLang="zh-CN" dirty="0"/>
                  <a:t>acts as the objective </a:t>
                </a:r>
                <a:r>
                  <a:rPr lang="en-US" altLang="zh-CN" dirty="0" smtClean="0"/>
                  <a:t>function.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86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pproach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Approximation of Action Conceptualization</a:t>
                </a:r>
                <a:endParaRPr lang="en-US" altLang="zh-CN" dirty="0"/>
              </a:p>
              <a:p>
                <a:pPr lvl="1"/>
                <a:r>
                  <a:rPr lang="en-US" altLang="zh-CN" dirty="0" smtClean="0"/>
                  <a:t>Approximation</a:t>
                </a:r>
              </a:p>
              <a:p>
                <a:pPr lvl="2"/>
                <a:r>
                  <a:rPr lang="en-US" altLang="zh-CN" dirty="0"/>
                  <a:t>We thus approximate </a:t>
                </a:r>
                <a:r>
                  <a:rPr lang="en-US" altLang="zh-CN" dirty="0" smtClean="0"/>
                  <a:t>the problem </a:t>
                </a:r>
                <a:r>
                  <a:rPr lang="en-US" altLang="zh-CN" dirty="0"/>
                  <a:t>to a maximum weighted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CN" dirty="0"/>
                  <a:t>-clique finding problem </a:t>
                </a:r>
                <a:r>
                  <a:rPr lang="en-US" altLang="zh-CN" dirty="0" smtClean="0"/>
                  <a:t>by changing </a:t>
                </a:r>
                <a:r>
                  <a:rPr lang="en-US" altLang="zh-CN" dirty="0"/>
                  <a:t>the objective function to a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summation</a:t>
                </a:r>
                <a:r>
                  <a:rPr lang="en-US" altLang="zh-CN" dirty="0"/>
                  <a:t>. </a:t>
                </a:r>
                <a:r>
                  <a:rPr lang="en-US" altLang="zh-CN" dirty="0" smtClean="0"/>
                  <a:t>Specifically, we </a:t>
                </a:r>
                <a:r>
                  <a:rPr lang="en-US" altLang="zh-CN" dirty="0"/>
                  <a:t>change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altLang="zh-CN" dirty="0"/>
                  <a:t> in Definition 4 </a:t>
                </a:r>
                <a:r>
                  <a:rPr lang="en-US" altLang="zh-CN" dirty="0" smtClean="0"/>
                  <a:t>to</a:t>
                </a:r>
              </a:p>
              <a:p>
                <a:pPr marL="704088" lvl="2" indent="0">
                  <a:buNone/>
                </a:pPr>
                <a:endParaRPr lang="en-US" altLang="zh-CN" dirty="0" smtClean="0"/>
              </a:p>
              <a:p>
                <a:pPr marL="978408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71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Introduction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Why we need action </a:t>
            </a:r>
            <a:r>
              <a:rPr lang="en-US" altLang="zh-CN" sz="2800" dirty="0" smtClean="0"/>
              <a:t>conceptualization</a:t>
            </a:r>
            <a:r>
              <a:rPr lang="en-US" sz="2800" dirty="0" smtClean="0"/>
              <a:t>? </a:t>
            </a:r>
          </a:p>
          <a:p>
            <a:pPr lvl="1"/>
            <a:r>
              <a:rPr lang="en-US" altLang="zh-CN" sz="2800" dirty="0" smtClean="0"/>
              <a:t>Backgrounds</a:t>
            </a:r>
          </a:p>
          <a:p>
            <a:pPr lvl="2"/>
            <a:r>
              <a:rPr lang="en-US" altLang="zh-CN" dirty="0" smtClean="0"/>
              <a:t>Most work on text understanding focuses on the semantics of nouns or noun phrases.</a:t>
            </a:r>
          </a:p>
          <a:p>
            <a:pPr lvl="2"/>
            <a:r>
              <a:rPr lang="en-US" altLang="zh-CN" dirty="0" smtClean="0"/>
              <a:t>They always leverage popular noun-centric knowledge bases. </a:t>
            </a:r>
          </a:p>
          <a:p>
            <a:pPr lvl="3"/>
            <a:r>
              <a:rPr lang="en-US" altLang="zh-CN" sz="2000" dirty="0" smtClean="0">
                <a:solidFill>
                  <a:srgbClr val="0070C0"/>
                </a:solidFill>
              </a:rPr>
              <a:t>e.g. YAGO, 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TextRunner</a:t>
            </a:r>
            <a:r>
              <a:rPr lang="en-US" altLang="zh-CN" sz="2000" dirty="0" smtClean="0">
                <a:solidFill>
                  <a:srgbClr val="0070C0"/>
                </a:solidFill>
              </a:rPr>
              <a:t>, Google Knowledge Graph and 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Probase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lvl="2"/>
            <a:endParaRPr lang="en-US" altLang="zh-CN" dirty="0" smtClean="0"/>
          </a:p>
          <a:p>
            <a:pPr lvl="1"/>
            <a:endParaRPr lang="en-US" altLang="zh-CN" sz="2800" dirty="0"/>
          </a:p>
          <a:p>
            <a:pPr lvl="2"/>
            <a:endParaRPr lang="en-US" altLang="zh-CN" sz="1800" dirty="0"/>
          </a:p>
          <a:p>
            <a:pPr lvl="3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E801-AAA3-4A75-B4E8-09035D1286D9}" type="slidenum">
              <a:rPr lang="en-US" smtClean="0"/>
              <a:t>2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5661248"/>
            <a:ext cx="1890712" cy="974767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715" y="5686555"/>
            <a:ext cx="838317" cy="962159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5853315"/>
            <a:ext cx="2114845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5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pproach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A Branch-and-Bound Algorithm</a:t>
                </a:r>
              </a:p>
              <a:p>
                <a:pPr lvl="1"/>
                <a:r>
                  <a:rPr lang="en-US" altLang="zh-CN" dirty="0" smtClean="0"/>
                  <a:t>The Branch</a:t>
                </a:r>
              </a:p>
              <a:p>
                <a:pPr lvl="2"/>
                <a:r>
                  <a:rPr lang="en-US" altLang="zh-CN" dirty="0"/>
                  <a:t>We model a solution as </a:t>
                </a:r>
                <a:r>
                  <a:rPr lang="en-US" altLang="zh-CN" dirty="0" smtClean="0"/>
                  <a:t>a binary </a:t>
                </a:r>
                <a:r>
                  <a:rPr lang="en-US" altLang="zh-CN" dirty="0"/>
                  <a:t>vector of size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|</m:t>
                    </m:r>
                    <m:r>
                      <a:rPr lang="en-US" altLang="zh-CN" i="1" dirty="0" smtClean="0">
                        <a:latin typeface="Cambria Math"/>
                      </a:rPr>
                      <m:t>𝐶</m:t>
                    </m:r>
                    <m:r>
                      <a:rPr lang="en-US" altLang="zh-CN" i="1" dirty="0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in which exactly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CN" dirty="0"/>
                  <a:t> elements of </a:t>
                </a:r>
                <a:r>
                  <a:rPr lang="en-US" altLang="zh-CN" dirty="0" smtClean="0"/>
                  <a:t>the vector </a:t>
                </a:r>
                <a:r>
                  <a:rPr lang="en-US" altLang="zh-CN" dirty="0"/>
                  <a:t>is set 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altLang="zh-CN" dirty="0"/>
                  <a:t> while others set 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lvl="2"/>
                <a:r>
                  <a:rPr lang="en-US" altLang="zh-CN" dirty="0"/>
                  <a:t>The search space </a:t>
                </a:r>
                <a:r>
                  <a:rPr lang="en-US" altLang="zh-CN" dirty="0" smtClean="0"/>
                  <a:t>is represented </a:t>
                </a:r>
                <a:r>
                  <a:rPr lang="en-US" altLang="zh-CN" dirty="0"/>
                  <a:t>by a decision tree where the nodes at each </a:t>
                </a:r>
                <a:r>
                  <a:rPr lang="en-US" altLang="zh-CN" dirty="0" smtClean="0"/>
                  <a:t>level represent </a:t>
                </a:r>
                <a:r>
                  <a:rPr lang="en-US" altLang="zh-CN" dirty="0"/>
                  <a:t>the decision to include a concept in the solution </a:t>
                </a:r>
                <a:r>
                  <a:rPr lang="en-US" altLang="zh-CN" dirty="0" smtClean="0"/>
                  <a:t>or not.</a:t>
                </a:r>
              </a:p>
              <a:p>
                <a:pPr lvl="2"/>
                <a:r>
                  <a:rPr lang="en-US" altLang="zh-CN" dirty="0" smtClean="0"/>
                  <a:t>A path </a:t>
                </a:r>
                <a:r>
                  <a:rPr lang="en-US" altLang="zh-CN" dirty="0"/>
                  <a:t>in the tree is a potential </a:t>
                </a:r>
                <a:r>
                  <a:rPr lang="en-US" altLang="zh-CN" dirty="0" smtClean="0"/>
                  <a:t>solution.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408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256" y="2420888"/>
            <a:ext cx="4277322" cy="32675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197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pproach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 smtClean="0"/>
                  <a:t>A Branch-and-Bound Algorithm</a:t>
                </a:r>
                <a:endParaRPr lang="en-US" altLang="zh-CN" dirty="0"/>
              </a:p>
              <a:p>
                <a:pPr lvl="1"/>
                <a:r>
                  <a:rPr lang="en-US" altLang="zh-CN" dirty="0" smtClean="0"/>
                  <a:t>The Bound</a:t>
                </a:r>
              </a:p>
              <a:p>
                <a:pPr marL="1218438" lvl="2" indent="-514350">
                  <a:buFont typeface="+mj-lt"/>
                  <a:buAutoNum type="romanUcPeriod"/>
                </a:pPr>
                <a:r>
                  <a:rPr lang="en-US" altLang="zh-CN" sz="2200" dirty="0" smtClean="0"/>
                  <a:t>ISCLIQUE</a:t>
                </a:r>
                <a:endParaRPr lang="en-US" altLang="zh-CN" dirty="0" smtClean="0"/>
              </a:p>
              <a:p>
                <a:pPr marL="1303020" lvl="3" indent="-342900"/>
                <a:r>
                  <a:rPr lang="en-US" altLang="zh-CN" dirty="0"/>
                  <a:t>The current path must be a clique with the size no lager than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1218438" lvl="2" indent="-514350">
                  <a:buFont typeface="+mj-lt"/>
                  <a:buAutoNum type="romanUcPeriod"/>
                </a:pPr>
                <a:r>
                  <a:rPr lang="en-US" altLang="zh-CN" sz="2200" dirty="0" smtClean="0"/>
                  <a:t>BOUND (crucial optimization)</a:t>
                </a:r>
                <a:endParaRPr lang="en-US" altLang="zh-CN" dirty="0"/>
              </a:p>
              <a:p>
                <a:pPr marL="1303020" lvl="3" indent="-342900"/>
                <a:r>
                  <a:rPr lang="en-US" altLang="zh-CN" dirty="0" smtClean="0"/>
                  <a:t>Maximum </a:t>
                </a:r>
                <a:r>
                  <a:rPr lang="en-US" altLang="zh-CN" dirty="0"/>
                  <a:t>possible score </a:t>
                </a:r>
                <a:r>
                  <a:rPr lang="en-US" altLang="zh-CN" dirty="0" smtClean="0"/>
                  <a:t>is larger </a:t>
                </a:r>
                <a:r>
                  <a:rPr lang="en-US" altLang="zh-CN" dirty="0"/>
                  <a:t>than current best </a:t>
                </a:r>
                <a:r>
                  <a:rPr lang="en-US" altLang="zh-CN" dirty="0" smtClean="0"/>
                  <a:t>score.</a:t>
                </a:r>
              </a:p>
              <a:p>
                <a:pPr marL="1303020" lvl="3" indent="-342900"/>
                <a:r>
                  <a:rPr lang="en-US" altLang="zh-CN" dirty="0" smtClean="0"/>
                  <a:t>We </a:t>
                </a:r>
                <a:r>
                  <a:rPr lang="en-US" altLang="zh-CN" dirty="0"/>
                  <a:t>first </a:t>
                </a:r>
                <a:r>
                  <a:rPr lang="en-US" altLang="zh-CN" dirty="0" smtClean="0"/>
                  <a:t>sort all </a:t>
                </a:r>
                <a:r>
                  <a:rPr lang="en-US" altLang="zh-CN" dirty="0"/>
                  <a:t>concepts in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altLang="zh-CN" dirty="0"/>
                  <a:t> decreasingly by their weighted </a:t>
                </a:r>
                <a:r>
                  <a:rPr lang="en-US" altLang="zh-CN" dirty="0" smtClean="0"/>
                  <a:t>scores.</a:t>
                </a:r>
              </a:p>
              <a:p>
                <a:pPr marL="1303020" lvl="3" indent="-342900"/>
                <a:r>
                  <a:rPr lang="en-US" altLang="zh-CN" dirty="0"/>
                  <a:t>This allows us to </a:t>
                </a:r>
                <a:r>
                  <a:rPr lang="en-US" altLang="zh-CN" dirty="0" smtClean="0"/>
                  <a:t>quickly </a:t>
                </a:r>
                <a:r>
                  <a:rPr lang="en-US" altLang="zh-CN" dirty="0"/>
                  <a:t>compute the </a:t>
                </a:r>
                <a:r>
                  <a:rPr lang="en-US" altLang="zh-CN" dirty="0" smtClean="0"/>
                  <a:t>bound </a:t>
                </a:r>
                <a:r>
                  <a:rPr lang="en-US" altLang="zh-CN" dirty="0"/>
                  <a:t>in linear time (against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CN" dirty="0" smtClean="0"/>
                  <a:t>).</a:t>
                </a:r>
              </a:p>
              <a:p>
                <a:pPr marL="1513332" lvl="4" indent="-342900"/>
                <a:r>
                  <a:rPr lang="en-US" altLang="zh-CN" dirty="0" smtClean="0"/>
                  <a:t>e.g. Simply get the total score of the next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</a:rPr>
                      <m:t>𝑐𝑘</m:t>
                    </m:r>
                  </m:oMath>
                </a14:m>
                <a:r>
                  <a:rPr lang="en-US" altLang="zh-CN" dirty="0" smtClean="0"/>
                  <a:t> concepts, rather than sorting all the remaining concepts.</a:t>
                </a:r>
              </a:p>
              <a:p>
                <a:pPr marL="1218438" lvl="2" indent="-514350">
                  <a:buFont typeface="+mj-lt"/>
                  <a:buAutoNum type="romanUcPeriod"/>
                </a:pPr>
                <a:endParaRPr lang="en-US" altLang="zh-CN" dirty="0" smtClean="0"/>
              </a:p>
              <a:p>
                <a:pPr marL="1218438" lvl="2" indent="-514350">
                  <a:buFont typeface="+mj-lt"/>
                  <a:buAutoNum type="romanUcPeriod"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2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17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Two </a:t>
            </a:r>
            <a:r>
              <a:rPr lang="en-US" altLang="zh-CN" sz="3200" dirty="0" smtClean="0"/>
              <a:t>taxonomies</a:t>
            </a:r>
          </a:p>
          <a:p>
            <a:pPr marL="109728" indent="0">
              <a:buNone/>
            </a:pP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E801-AAA3-4A75-B4E8-09035D1286D9}" type="slidenum">
              <a:rPr lang="en-US" smtClean="0"/>
              <a:t>31</a:t>
            </a:fld>
            <a:endParaRPr lang="en-US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356992"/>
            <a:ext cx="3528392" cy="636104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581128"/>
            <a:ext cx="2578353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3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Two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E801-AAA3-4A75-B4E8-09035D1286D9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19" name="图示 18"/>
          <p:cNvGraphicFramePr/>
          <p:nvPr>
            <p:extLst>
              <p:ext uri="{D42A27DB-BD31-4B8C-83A1-F6EECF244321}">
                <p14:modId xmlns:p14="http://schemas.microsoft.com/office/powerpoint/2010/main" val="4108430991"/>
              </p:ext>
            </p:extLst>
          </p:nvPr>
        </p:nvGraphicFramePr>
        <p:xfrm>
          <a:off x="2172072" y="2348880"/>
          <a:ext cx="4992216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云形 4"/>
          <p:cNvSpPr/>
          <p:nvPr/>
        </p:nvSpPr>
        <p:spPr>
          <a:xfrm>
            <a:off x="179512" y="5229200"/>
            <a:ext cx="2160240" cy="9361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165,758,215 sentences</a:t>
            </a:r>
            <a:endParaRPr lang="zh-CN" altLang="en-US" dirty="0"/>
          </a:p>
        </p:txBody>
      </p:sp>
      <p:sp>
        <p:nvSpPr>
          <p:cNvPr id="7" name="云形 6"/>
          <p:cNvSpPr/>
          <p:nvPr/>
        </p:nvSpPr>
        <p:spPr>
          <a:xfrm>
            <a:off x="6732240" y="2924944"/>
            <a:ext cx="2304256" cy="9361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130,436,458</a:t>
            </a:r>
          </a:p>
          <a:p>
            <a:pPr algn="ctr"/>
            <a:r>
              <a:rPr lang="en-US" altLang="zh-CN" dirty="0" smtClean="0"/>
              <a:t>N-grams</a:t>
            </a:r>
            <a:endParaRPr lang="zh-CN" altLang="en-US" dirty="0"/>
          </a:p>
        </p:txBody>
      </p:sp>
      <p:sp>
        <p:nvSpPr>
          <p:cNvPr id="6" name="上箭头 5"/>
          <p:cNvSpPr/>
          <p:nvPr/>
        </p:nvSpPr>
        <p:spPr>
          <a:xfrm>
            <a:off x="971600" y="4581128"/>
            <a:ext cx="432048" cy="50405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上箭头 8"/>
          <p:cNvSpPr/>
          <p:nvPr/>
        </p:nvSpPr>
        <p:spPr>
          <a:xfrm rot="10800000">
            <a:off x="7740352" y="4077071"/>
            <a:ext cx="432048" cy="50405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折角形 7"/>
          <p:cNvSpPr/>
          <p:nvPr/>
        </p:nvSpPr>
        <p:spPr>
          <a:xfrm>
            <a:off x="179512" y="2996952"/>
            <a:ext cx="1944216" cy="144016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49,911,718 verb-subject </a:t>
            </a:r>
            <a:r>
              <a:rPr lang="en-US" altLang="zh-CN" dirty="0" smtClean="0"/>
              <a:t>pairs</a:t>
            </a:r>
          </a:p>
          <a:p>
            <a:pPr algn="ctr"/>
            <a:r>
              <a:rPr lang="en-US" altLang="zh-CN" dirty="0"/>
              <a:t>65,035,827 verb-object pairs</a:t>
            </a:r>
            <a:endParaRPr lang="zh-CN" altLang="en-US" dirty="0"/>
          </a:p>
        </p:txBody>
      </p:sp>
      <p:sp>
        <p:nvSpPr>
          <p:cNvPr id="11" name="折角形 10"/>
          <p:cNvSpPr/>
          <p:nvPr/>
        </p:nvSpPr>
        <p:spPr>
          <a:xfrm>
            <a:off x="7031608" y="4725144"/>
            <a:ext cx="1944216" cy="144016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32,731,395</a:t>
            </a:r>
            <a:r>
              <a:rPr lang="en-US" altLang="zh-CN" dirty="0" smtClean="0"/>
              <a:t> </a:t>
            </a:r>
            <a:r>
              <a:rPr lang="en-US" altLang="zh-CN" dirty="0"/>
              <a:t>verb-subject </a:t>
            </a:r>
            <a:r>
              <a:rPr lang="en-US" altLang="zh-CN" dirty="0" smtClean="0"/>
              <a:t>pairs</a:t>
            </a:r>
          </a:p>
          <a:p>
            <a:pPr algn="ctr"/>
            <a:r>
              <a:rPr lang="en-US" altLang="zh-CN" dirty="0"/>
              <a:t>43,580,062</a:t>
            </a:r>
            <a:r>
              <a:rPr lang="en-US" altLang="zh-CN" dirty="0" smtClean="0"/>
              <a:t> </a:t>
            </a:r>
            <a:r>
              <a:rPr lang="en-US" altLang="zh-CN" dirty="0"/>
              <a:t>verb-object pairs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396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Verb Sets</a:t>
            </a:r>
          </a:p>
          <a:p>
            <a:pPr lvl="1"/>
            <a:r>
              <a:rPr lang="en-US" sz="3000" dirty="0" smtClean="0"/>
              <a:t>Verb-3734 (For web)</a:t>
            </a:r>
          </a:p>
          <a:p>
            <a:pPr lvl="1"/>
            <a:r>
              <a:rPr lang="en-US" sz="3000" dirty="0" smtClean="0"/>
              <a:t>Verb-2323 (For google)</a:t>
            </a:r>
          </a:p>
          <a:p>
            <a:pPr lvl="1"/>
            <a:r>
              <a:rPr lang="en-US" sz="3000" dirty="0" smtClean="0"/>
              <a:t>Verb-20</a:t>
            </a:r>
          </a:p>
          <a:p>
            <a:pPr marL="704088" lvl="2" indent="0"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E801-AAA3-4A75-B4E8-09035D1286D9}" type="slidenum">
              <a:rPr lang="en-US" smtClean="0"/>
              <a:t>33</a:t>
            </a:fld>
            <a:endParaRPr lang="en-US"/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4509120"/>
            <a:ext cx="5789141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6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Verbs, taxonomies, and datasets for each experiment</a:t>
            </a:r>
          </a:p>
          <a:p>
            <a:pPr marL="704088" lvl="2" indent="0"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E801-AAA3-4A75-B4E8-09035D1286D9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810759"/>
              </p:ext>
            </p:extLst>
          </p:nvPr>
        </p:nvGraphicFramePr>
        <p:xfrm>
          <a:off x="611560" y="2857336"/>
          <a:ext cx="777686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  <a:gridCol w="1440160"/>
                <a:gridCol w="1656184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Experiment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Verb Sets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Taxonomies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Datasets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Accuracy &amp; Overlap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Verb-20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Probase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Web, Google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Execution Times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Verb-4734,</a:t>
                      </a:r>
                    </a:p>
                    <a:p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Verb-2323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Probase</a:t>
                      </a:r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WordNet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Web, Google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Verb Sense Matching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Verb-3734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WordNet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Argument Identification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Verb-20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Probase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WSD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Verb-3734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WordNet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Verb Frame Generation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Verb-3734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Probase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Term Similarity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Verb-3734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Probase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39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Accuracy (P-R) and Overlap (vs. SP)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Precision</a:t>
            </a:r>
          </a:p>
          <a:p>
            <a:pPr lvl="2"/>
            <a:r>
              <a:rPr lang="en-US" altLang="zh-CN" dirty="0"/>
              <a:t>For a given verb, a good concept for an </a:t>
            </a:r>
            <a:r>
              <a:rPr lang="en-US" altLang="zh-CN" dirty="0" smtClean="0"/>
              <a:t>argument type </a:t>
            </a:r>
            <a:r>
              <a:rPr lang="en-US" altLang="zh-CN" dirty="0"/>
              <a:t>(subject or object) not only covers as many as </a:t>
            </a:r>
            <a:r>
              <a:rPr lang="en-US" altLang="zh-CN" dirty="0" smtClean="0"/>
              <a:t>arguments </a:t>
            </a:r>
            <a:r>
              <a:rPr lang="en-US" altLang="zh-CN" dirty="0"/>
              <a:t>in the dataset, but also contains few entities that are </a:t>
            </a:r>
            <a:r>
              <a:rPr lang="en-US" altLang="zh-CN" dirty="0" smtClean="0"/>
              <a:t>invalid for </a:t>
            </a:r>
            <a:r>
              <a:rPr lang="en-US" altLang="zh-CN" dirty="0"/>
              <a:t>that verb.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6868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35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95759" y="4797152"/>
                <a:ext cx="6993389" cy="739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𝑝𝑟𝑒𝑐𝑖𝑠𝑖𝑜𝑛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𝑐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𝐸𝑛𝑡𝑖𝑡𝑖𝑒𝑠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𝑖𝑛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𝑤h𝑖𝑐h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𝑎𝑟𝑒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𝑐𝑜𝑟𝑟𝑒𝑐𝑡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𝑎𝑟𝑔𝑢𝑚𝑒𝑛𝑡𝑠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759" y="4797152"/>
                <a:ext cx="6993389" cy="7393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35696" y="5661248"/>
                <a:ext cx="4318426" cy="754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𝑝𝑟𝑒𝑐𝑖𝑠𝑖𝑜𝑛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sz="2000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𝑝𝑟𝑒𝑐𝑖𝑠𝑖𝑜𝑛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sz="2000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5661248"/>
                <a:ext cx="4318426" cy="75405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09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Accuracy (P-R) and Overlap (vs. SP)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Precision</a:t>
            </a:r>
          </a:p>
          <a:p>
            <a:pPr lvl="1"/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6868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140968"/>
            <a:ext cx="4049216" cy="2924434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211493"/>
            <a:ext cx="4043236" cy="28818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07704" y="630002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Precision - Web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0152" y="630002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Precision - Google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817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Accuracy (P-R) and Overlap (vs. SP)</a:t>
            </a:r>
            <a:endParaRPr lang="en-US" altLang="zh-CN" sz="2400" dirty="0"/>
          </a:p>
          <a:p>
            <a:pPr lvl="1"/>
            <a:r>
              <a:rPr lang="en-US" altLang="zh-CN" dirty="0"/>
              <a:t>Recall</a:t>
            </a:r>
            <a:endParaRPr lang="en-US" altLang="zh-CN" dirty="0" smtClean="0"/>
          </a:p>
          <a:p>
            <a:pPr lvl="2"/>
            <a:r>
              <a:rPr lang="en-US" altLang="zh-CN" dirty="0"/>
              <a:t>Recall measures the coverage of correct </a:t>
            </a:r>
            <a:r>
              <a:rPr lang="en-US" altLang="zh-CN" dirty="0" smtClean="0"/>
              <a:t>arguments of </a:t>
            </a:r>
            <a:r>
              <a:rPr lang="en-US" altLang="zh-CN" dirty="0"/>
              <a:t>a verb by the </a:t>
            </a:r>
            <a:r>
              <a:rPr lang="en-US" altLang="zh-CN" dirty="0" smtClean="0"/>
              <a:t>lexicons.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686800" cy="1066800"/>
          </a:xfrm>
        </p:spPr>
        <p:txBody>
          <a:bodyPr>
            <a:normAutofit/>
          </a:bodyPr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37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06324" y="4293096"/>
                <a:ext cx="3217804" cy="8897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𝑅𝑒𝑐𝑎𝑙𝑙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sz="2400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𝐼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324" y="4293096"/>
                <a:ext cx="3217804" cy="88979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62554" y="5357325"/>
                <a:ext cx="4845750" cy="735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𝐼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𝐶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1   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 ∃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𝑎𝑛𝑑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𝑖𝑠𝐴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0      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𝑜𝑡h𝑒𝑟𝑤𝑖𝑠𝑒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554" y="5357325"/>
                <a:ext cx="4845750" cy="73597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04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Accuracy (P-R) and Overlap (vs. SP)</a:t>
            </a:r>
            <a:endParaRPr lang="en-US" altLang="zh-CN" sz="2400" dirty="0"/>
          </a:p>
          <a:p>
            <a:pPr lvl="1"/>
            <a:r>
              <a:rPr lang="en-US" altLang="zh-CN" dirty="0"/>
              <a:t>Recall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686800" cy="1066800"/>
          </a:xfrm>
        </p:spPr>
        <p:txBody>
          <a:bodyPr>
            <a:normAutofit/>
          </a:bodyPr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38</a:t>
            </a:fld>
            <a:endParaRPr lang="zh-CN" altLang="en-US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284984"/>
            <a:ext cx="3543795" cy="2638793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416177"/>
            <a:ext cx="3515216" cy="25435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91680" y="623731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Recall</a:t>
            </a:r>
            <a:r>
              <a:rPr lang="en-US" altLang="zh-CN" dirty="0" smtClean="0"/>
              <a:t> - Web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24128" y="623731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Recall - Google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813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Introduction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Why we need action </a:t>
            </a:r>
            <a:r>
              <a:rPr lang="en-US" altLang="zh-CN" sz="2800" dirty="0" smtClean="0"/>
              <a:t>conceptualization</a:t>
            </a:r>
            <a:r>
              <a:rPr lang="en-US" sz="2800" dirty="0" smtClean="0"/>
              <a:t>? </a:t>
            </a:r>
          </a:p>
          <a:p>
            <a:pPr lvl="1"/>
            <a:r>
              <a:rPr lang="en-US" altLang="zh-CN" sz="2800" dirty="0" smtClean="0"/>
              <a:t>Limitation</a:t>
            </a:r>
          </a:p>
          <a:p>
            <a:pPr lvl="2"/>
            <a:r>
              <a:rPr lang="en-US" altLang="zh-CN" dirty="0" smtClean="0"/>
              <a:t>However, capturing nouns can be insufficient in understanding a sentence.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lvl="3"/>
            <a:r>
              <a:rPr lang="en-US" altLang="zh-CN" dirty="0" smtClean="0">
                <a:solidFill>
                  <a:srgbClr val="0070C0"/>
                </a:solidFill>
              </a:rPr>
              <a:t>Example 1.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mary</a:t>
            </a:r>
            <a:r>
              <a:rPr lang="en-US" altLang="zh-CN" i="1" dirty="0" smtClean="0">
                <a:solidFill>
                  <a:srgbClr val="0070C0"/>
                </a:solidFill>
              </a:rPr>
              <a:t> didn’t  </a:t>
            </a:r>
            <a:r>
              <a:rPr lang="en-US" altLang="zh-CN" i="1" u="sng" dirty="0" smtClean="0">
                <a:solidFill>
                  <a:srgbClr val="0070C0"/>
                </a:solidFill>
              </a:rPr>
              <a:t>wear</a:t>
            </a:r>
            <a:r>
              <a:rPr lang="en-US" altLang="zh-CN" i="1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the ring </a:t>
            </a:r>
            <a:r>
              <a:rPr lang="en-US" altLang="zh-CN" i="1" dirty="0" smtClean="0">
                <a:solidFill>
                  <a:srgbClr val="0070C0"/>
                </a:solidFill>
              </a:rPr>
              <a:t>today</a:t>
            </a:r>
            <a:r>
              <a:rPr lang="en-US" altLang="zh-CN" dirty="0" smtClean="0">
                <a:solidFill>
                  <a:srgbClr val="0070C0"/>
                </a:solidFill>
              </a:rPr>
              <a:t>.</a:t>
            </a:r>
          </a:p>
          <a:p>
            <a:pPr lvl="3"/>
            <a:r>
              <a:rPr lang="en-US" altLang="zh-CN" dirty="0" smtClean="0">
                <a:solidFill>
                  <a:srgbClr val="0070C0"/>
                </a:solidFill>
              </a:rPr>
              <a:t>Example 2.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mary</a:t>
            </a:r>
            <a:r>
              <a:rPr lang="en-US" altLang="zh-CN" i="1" dirty="0" smtClean="0">
                <a:solidFill>
                  <a:srgbClr val="0070C0"/>
                </a:solidFill>
              </a:rPr>
              <a:t> is </a:t>
            </a:r>
            <a:r>
              <a:rPr lang="en-US" altLang="zh-CN" i="1" u="sng" dirty="0" smtClean="0">
                <a:solidFill>
                  <a:srgbClr val="0070C0"/>
                </a:solidFill>
              </a:rPr>
              <a:t>wearing</a:t>
            </a:r>
            <a:r>
              <a:rPr lang="en-US" altLang="zh-CN" i="1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pink</a:t>
            </a:r>
            <a:r>
              <a:rPr lang="en-US" altLang="zh-CN" i="1" dirty="0" smtClean="0">
                <a:solidFill>
                  <a:srgbClr val="0070C0"/>
                </a:solidFill>
              </a:rPr>
              <a:t> today</a:t>
            </a:r>
            <a:r>
              <a:rPr lang="en-US" altLang="zh-CN" dirty="0" smtClean="0">
                <a:solidFill>
                  <a:srgbClr val="0070C0"/>
                </a:solidFill>
              </a:rPr>
              <a:t>.</a:t>
            </a:r>
            <a:endParaRPr lang="en-US" altLang="zh-CN" dirty="0" smtClean="0"/>
          </a:p>
          <a:p>
            <a:pPr lvl="1"/>
            <a:endParaRPr lang="en-US" altLang="zh-CN" sz="2800" dirty="0"/>
          </a:p>
          <a:p>
            <a:pPr lvl="2"/>
            <a:endParaRPr lang="en-US" altLang="zh-CN" sz="1800" dirty="0"/>
          </a:p>
          <a:p>
            <a:pPr lvl="3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E801-AAA3-4A75-B4E8-09035D1286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7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Accuracy (P-R) and Overlap (vs. SP)</a:t>
            </a:r>
            <a:endParaRPr lang="en-US" altLang="zh-CN" sz="2400" dirty="0"/>
          </a:p>
          <a:p>
            <a:pPr lvl="1"/>
            <a:r>
              <a:rPr lang="en-US" altLang="zh-CN" dirty="0" smtClean="0"/>
              <a:t>F1 Measure</a:t>
            </a:r>
          </a:p>
          <a:p>
            <a:pPr lvl="1"/>
            <a:endParaRPr lang="en-US" altLang="zh-CN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686800" cy="1066800"/>
          </a:xfrm>
        </p:spPr>
        <p:txBody>
          <a:bodyPr>
            <a:normAutofit/>
          </a:bodyPr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39</a:t>
            </a:fld>
            <a:endParaRPr lang="zh-CN" altLang="en-US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45" y="3212976"/>
            <a:ext cx="4112623" cy="2880320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3" y="3207686"/>
            <a:ext cx="3960440" cy="28856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91680" y="623731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F1 - Web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40152" y="623731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F1 - Google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73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Accuracy (P-R) and Overlap (vs. SP)</a:t>
            </a:r>
            <a:endParaRPr lang="en-US" altLang="zh-CN" sz="2400" dirty="0"/>
          </a:p>
          <a:p>
            <a:pPr lvl="1"/>
            <a:r>
              <a:rPr lang="en-US" altLang="zh-CN" dirty="0"/>
              <a:t>Overlap</a:t>
            </a:r>
            <a:endParaRPr lang="en-US" altLang="zh-CN" dirty="0" smtClean="0"/>
          </a:p>
          <a:p>
            <a:pPr lvl="2"/>
            <a:r>
              <a:rPr lang="en-US" altLang="zh-CN" dirty="0"/>
              <a:t>The overlap score reflects the concepts </a:t>
            </a:r>
            <a:r>
              <a:rPr lang="en-US" altLang="zh-CN" dirty="0" smtClean="0"/>
              <a:t>diversity of </a:t>
            </a:r>
            <a:r>
              <a:rPr lang="en-US" altLang="zh-CN" dirty="0"/>
              <a:t>the generated lexicon. The intuition is that the </a:t>
            </a:r>
            <a:r>
              <a:rPr lang="en-US" altLang="zh-CN" dirty="0" smtClean="0"/>
              <a:t>more overlap </a:t>
            </a:r>
            <a:r>
              <a:rPr lang="en-US" altLang="zh-CN" dirty="0"/>
              <a:t>the pairwise concepts have, the lower diversity </a:t>
            </a:r>
            <a:r>
              <a:rPr lang="en-US" altLang="zh-CN" dirty="0" smtClean="0"/>
              <a:t>does the </a:t>
            </a:r>
            <a:r>
              <a:rPr lang="en-US" altLang="zh-CN" dirty="0"/>
              <a:t>lexicon </a:t>
            </a:r>
            <a:r>
              <a:rPr lang="en-US" altLang="zh-CN" dirty="0" smtClean="0"/>
              <a:t>have.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686800" cy="1066800"/>
          </a:xfrm>
        </p:spPr>
        <p:txBody>
          <a:bodyPr>
            <a:normAutofit/>
          </a:bodyPr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40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66762" y="5054868"/>
                <a:ext cx="5785558" cy="894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𝑂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𝑣𝑒𝑟𝑙𝑎𝑝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𝑎𝑣𝑔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9"/>
                                </m:rP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9"/>
                                </m:rP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  <a:ea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𝑂𝑣𝑒𝑟𝑙𝑎𝑝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762" y="5054868"/>
                <a:ext cx="5785558" cy="89441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Accuracy (P-R) and Overlap (vs. SP)</a:t>
            </a:r>
            <a:endParaRPr lang="en-US" altLang="zh-CN" sz="2400" dirty="0"/>
          </a:p>
          <a:p>
            <a:pPr lvl="1"/>
            <a:r>
              <a:rPr lang="en-US" altLang="zh-CN" dirty="0"/>
              <a:t>Overlap</a:t>
            </a:r>
            <a:endParaRPr lang="en-US" altLang="zh-CN" dirty="0" smtClean="0"/>
          </a:p>
          <a:p>
            <a:pPr marL="704088" lvl="2" indent="0">
              <a:buNone/>
            </a:pPr>
            <a:endParaRPr lang="en-US" altLang="zh-CN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686800" cy="1066800"/>
          </a:xfrm>
        </p:spPr>
        <p:txBody>
          <a:bodyPr>
            <a:normAutofit/>
          </a:bodyPr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41</a:t>
            </a:fld>
            <a:endParaRPr lang="zh-CN" altLang="en-US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327919"/>
            <a:ext cx="3816424" cy="2765377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370942"/>
            <a:ext cx="3819422" cy="27223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91680" y="623731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Overlap - Web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0152" y="623731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Overlap - Google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68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Execution </a:t>
            </a:r>
            <a:r>
              <a:rPr lang="en-US" altLang="zh-CN" dirty="0" smtClean="0"/>
              <a:t>Times</a:t>
            </a:r>
          </a:p>
          <a:p>
            <a:endParaRPr lang="en-US" altLang="zh-C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686800" cy="1066800"/>
          </a:xfrm>
        </p:spPr>
        <p:txBody>
          <a:bodyPr>
            <a:normAutofit/>
          </a:bodyPr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42</a:t>
            </a:fld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815008"/>
              </p:ext>
            </p:extLst>
          </p:nvPr>
        </p:nvGraphicFramePr>
        <p:xfrm>
          <a:off x="683570" y="3140968"/>
          <a:ext cx="78488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9275"/>
                <a:gridCol w="2276981"/>
                <a:gridCol w="23126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Datasets &amp; Taxonomies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Avg. per Verb (sec)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 (sec)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Web + </a:t>
                      </a:r>
                      <a:r>
                        <a:rPr lang="en-US" altLang="zh-CN" dirty="0" err="1" smtClean="0"/>
                        <a:t>Probase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2.244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8380.513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Google + </a:t>
                      </a:r>
                      <a:r>
                        <a:rPr lang="en-US" altLang="zh-CN" dirty="0" err="1" smtClean="0"/>
                        <a:t>Probase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2628.488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Web + WordNet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12.363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Google + WordNet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5.611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37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Verb Sense Matching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Intuition</a:t>
            </a:r>
          </a:p>
          <a:p>
            <a:pPr lvl="2"/>
            <a:r>
              <a:rPr lang="en-US" altLang="zh-CN" sz="2200" dirty="0"/>
              <a:t>The sense of a verb may be identified by the semantic class of its argument.</a:t>
            </a:r>
          </a:p>
          <a:p>
            <a:pPr lvl="2"/>
            <a:r>
              <a:rPr lang="en-US" altLang="zh-CN" sz="2200" dirty="0"/>
              <a:t>We evaluate our lexicon on its ability of identifying verb senses (</a:t>
            </a:r>
            <a:r>
              <a:rPr lang="en-US" altLang="zh-CN" sz="2200" dirty="0" err="1"/>
              <a:t>synsets</a:t>
            </a:r>
            <a:r>
              <a:rPr lang="en-US" altLang="zh-CN" sz="2200" dirty="0"/>
              <a:t>) with different action concepts</a:t>
            </a:r>
            <a:r>
              <a:rPr lang="en-US" altLang="zh-CN" sz="2200" dirty="0" smtClean="0"/>
              <a:t>.</a:t>
            </a:r>
          </a:p>
          <a:p>
            <a:pPr lvl="1"/>
            <a:r>
              <a:rPr lang="en-US" altLang="zh-CN" dirty="0" smtClean="0"/>
              <a:t>Dataset</a:t>
            </a:r>
          </a:p>
          <a:p>
            <a:pPr lvl="2"/>
            <a:r>
              <a:rPr lang="en-US" altLang="zh-CN" sz="2200" dirty="0"/>
              <a:t>Each </a:t>
            </a:r>
            <a:r>
              <a:rPr lang="en-US" altLang="zh-CN" sz="2200" dirty="0" err="1"/>
              <a:t>synset</a:t>
            </a:r>
            <a:r>
              <a:rPr lang="en-US" altLang="zh-CN" sz="2200" dirty="0"/>
              <a:t> of a verb in WordNet contains a </a:t>
            </a:r>
            <a:r>
              <a:rPr lang="en-US" altLang="zh-CN" sz="2200" dirty="0" smtClean="0"/>
              <a:t>gloss, illustrating </a:t>
            </a:r>
            <a:r>
              <a:rPr lang="en-US" altLang="zh-CN" sz="2200" dirty="0"/>
              <a:t>the use of the verb in </a:t>
            </a:r>
            <a:r>
              <a:rPr lang="en-US" altLang="zh-CN" sz="2200" dirty="0" smtClean="0"/>
              <a:t>a particular sense.</a:t>
            </a:r>
          </a:p>
          <a:p>
            <a:pPr lvl="2"/>
            <a:r>
              <a:rPr lang="en-US" altLang="zh-CN" sz="2200" dirty="0"/>
              <a:t>From these glosses, we extract </a:t>
            </a:r>
            <a:r>
              <a:rPr lang="en-US" altLang="zh-CN" sz="2200" dirty="0" smtClean="0"/>
              <a:t>verb-subject and </a:t>
            </a:r>
            <a:r>
              <a:rPr lang="en-US" altLang="zh-CN" sz="2200" dirty="0"/>
              <a:t>verb-object </a:t>
            </a:r>
            <a:r>
              <a:rPr lang="en-US" altLang="zh-CN" sz="2200" dirty="0" smtClean="0"/>
              <a:t>pairs.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686800" cy="1066800"/>
          </a:xfrm>
        </p:spPr>
        <p:txBody>
          <a:bodyPr>
            <a:normAutofit/>
          </a:bodyPr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29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Verb Sense Matching</a:t>
                </a:r>
              </a:p>
              <a:p>
                <a:pPr lvl="1"/>
                <a:r>
                  <a:rPr lang="en-US" altLang="zh-CN" dirty="0" smtClean="0"/>
                  <a:t>Method</a:t>
                </a:r>
              </a:p>
              <a:p>
                <a:pPr lvl="2"/>
                <a:r>
                  <a:rPr lang="en-US" altLang="zh-CN" sz="2000" dirty="0"/>
                  <a:t>R</a:t>
                </a:r>
                <a:r>
                  <a:rPr lang="en-US" altLang="zh-CN" sz="2000" dirty="0" smtClean="0"/>
                  <a:t>un AC and SP with k equal to the number of senses of v.</a:t>
                </a:r>
              </a:p>
              <a:p>
                <a:pPr lvl="2"/>
                <a:r>
                  <a:rPr lang="en-US" altLang="zh-CN" sz="2000" dirty="0"/>
                  <a:t>D</a:t>
                </a:r>
                <a:r>
                  <a:rPr lang="en-US" altLang="zh-CN" sz="2000" dirty="0" smtClean="0"/>
                  <a:t>efine </a:t>
                </a:r>
                <a:r>
                  <a:rPr lang="en-US" altLang="zh-CN" sz="2000" dirty="0"/>
                  <a:t>the precision and </a:t>
                </a:r>
                <a:r>
                  <a:rPr lang="en-US" altLang="zh-CN" sz="2000" dirty="0" smtClean="0"/>
                  <a:t>recall of </a:t>
                </a:r>
                <a:r>
                  <a:rPr lang="en-US" altLang="zh-CN" sz="2000" dirty="0"/>
                  <a:t>the mapping as</a:t>
                </a:r>
                <a:r>
                  <a:rPr lang="en-US" altLang="zh-CN" sz="2000" dirty="0" smtClean="0"/>
                  <a:t>:</a:t>
                </a:r>
              </a:p>
              <a:p>
                <a:pPr marL="70408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𝑃𝑟𝑒𝑐𝑖𝑠𝑖𝑜𝑛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# 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𝑜𝑓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  <a:ea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𝑐𝑜𝑣𝑒𝑟𝑖𝑛𝑔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</a:rPr>
                            <m:t>𝑘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altLang="zh-CN" sz="2000" dirty="0" smtClean="0"/>
              </a:p>
              <a:p>
                <a:pPr marL="70408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𝑅𝑒𝑐𝑎𝑙𝑙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𝑔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</a:rPr>
                            <m:t>𝑘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zh-CN" sz="2000" b="0" dirty="0" smtClean="0"/>
              </a:p>
              <a:p>
                <a:pPr lvl="2"/>
                <a:r>
                  <a:rPr lang="en-US" altLang="zh-CN" sz="2000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Precision</a:t>
                </a:r>
                <a:r>
                  <a:rPr lang="en-US" altLang="zh-CN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altLang="zh-CN" sz="2000" dirty="0"/>
                  <a:t>indicates how many action concepts </a:t>
                </a:r>
                <a:r>
                  <a:rPr lang="en-US" altLang="zh-CN" sz="2000" dirty="0" smtClean="0"/>
                  <a:t>are needed </a:t>
                </a:r>
                <a:r>
                  <a:rPr lang="en-US" altLang="zh-CN" sz="2000" dirty="0"/>
                  <a:t>to capture all senses </a:t>
                </a:r>
                <a:r>
                  <a:rPr lang="en-US" altLang="zh-CN" sz="2000" dirty="0" smtClean="0"/>
                  <a:t>of </a:t>
                </a:r>
                <a:r>
                  <a:rPr lang="en-US" altLang="zh-CN" sz="2000" dirty="0"/>
                  <a:t>the </a:t>
                </a:r>
                <a:r>
                  <a:rPr lang="en-US" altLang="zh-CN" sz="2000" dirty="0" smtClean="0"/>
                  <a:t>verb.</a:t>
                </a:r>
              </a:p>
              <a:p>
                <a:pPr lvl="2"/>
                <a:r>
                  <a:rPr lang="en-US" altLang="zh-CN" sz="2000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Recall</a:t>
                </a:r>
                <a:r>
                  <a:rPr lang="en-US" altLang="zh-CN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altLang="zh-CN" sz="2000" dirty="0" smtClean="0"/>
                  <a:t>measures how </a:t>
                </a:r>
                <a:r>
                  <a:rPr lang="en-US" altLang="zh-CN" sz="2000" dirty="0"/>
                  <a:t>many senses can be covered by the action </a:t>
                </a:r>
                <a:r>
                  <a:rPr lang="en-US" altLang="zh-CN" sz="2000" dirty="0" smtClean="0"/>
                  <a:t>concepts.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408" r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686800" cy="1066800"/>
          </a:xfrm>
        </p:spPr>
        <p:txBody>
          <a:bodyPr>
            <a:normAutofit/>
          </a:bodyPr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06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Verb Sense Matching</a:t>
            </a:r>
          </a:p>
          <a:p>
            <a:pPr lvl="1"/>
            <a:r>
              <a:rPr lang="en-US" altLang="zh-CN" dirty="0" smtClean="0"/>
              <a:t>Result</a:t>
            </a:r>
            <a:endParaRPr lang="en-US" altLang="zh-CN" sz="2000" dirty="0"/>
          </a:p>
          <a:p>
            <a:pPr lvl="1"/>
            <a:endParaRPr lang="en-US" altLang="zh-CN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686800" cy="1066800"/>
          </a:xfrm>
        </p:spPr>
        <p:txBody>
          <a:bodyPr>
            <a:normAutofit/>
          </a:bodyPr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45</a:t>
            </a:fld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165269"/>
              </p:ext>
            </p:extLst>
          </p:nvPr>
        </p:nvGraphicFramePr>
        <p:xfrm>
          <a:off x="251520" y="3573016"/>
          <a:ext cx="8640961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6184"/>
                <a:gridCol w="1152128"/>
                <a:gridCol w="1080120"/>
                <a:gridCol w="1049260"/>
                <a:gridCol w="1234423"/>
                <a:gridCol w="1234423"/>
                <a:gridCol w="1234423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altLang="zh-CN" dirty="0" smtClean="0"/>
                        <a:t>Test</a:t>
                      </a:r>
                      <a:r>
                        <a:rPr lang="en-US" altLang="zh-CN" baseline="0" dirty="0" smtClean="0"/>
                        <a:t> Set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SP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u="none" strike="noStrike" kern="1200" baseline="0" dirty="0" smtClean="0"/>
                        <a:t>Precision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u="none" strike="noStrike" kern="1200" baseline="0" dirty="0" smtClean="0"/>
                        <a:t>Recall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u="none" strike="noStrike" kern="1200" baseline="0" dirty="0" smtClean="0"/>
                        <a:t>Precision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u="none" strike="noStrike" kern="1200" baseline="0" dirty="0" smtClean="0"/>
                        <a:t>Recall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sz="1800" u="none" strike="noStrike" kern="1200" baseline="0" dirty="0" smtClean="0"/>
                        <a:t>Verb -Subject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0.19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0.21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0.19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sz="1800" u="none" strike="noStrike" kern="1200" baseline="0" dirty="0" smtClean="0"/>
                        <a:t>Verb-Object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0.26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0.28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sz="1800" u="none" strike="noStrike" kern="1200" baseline="0" dirty="0" smtClean="0"/>
                        <a:t>Average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0.26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0.30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0.27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0.17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33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Argument Identification (vs. SRL and </a:t>
            </a:r>
            <a:r>
              <a:rPr lang="en-US" altLang="zh-CN" dirty="0" err="1" smtClean="0"/>
              <a:t>ReVerb</a:t>
            </a:r>
            <a:r>
              <a:rPr lang="en-US" altLang="zh-CN" dirty="0" smtClean="0"/>
              <a:t>)</a:t>
            </a:r>
            <a:endParaRPr lang="en-US" altLang="zh-CN" sz="2400" dirty="0"/>
          </a:p>
          <a:p>
            <a:pPr lvl="1"/>
            <a:r>
              <a:rPr lang="en-US" altLang="zh-CN" sz="2400" dirty="0"/>
              <a:t>In the argument identification task, we use our lexicon </a:t>
            </a:r>
            <a:r>
              <a:rPr lang="en-US" altLang="zh-CN" sz="2400" dirty="0" smtClean="0"/>
              <a:t>to examine </a:t>
            </a:r>
            <a:r>
              <a:rPr lang="en-US" altLang="zh-CN" sz="2400" dirty="0"/>
              <a:t>whether an argument is correct to a verb in a </a:t>
            </a:r>
            <a:r>
              <a:rPr lang="en-US" altLang="zh-CN" sz="2400" dirty="0" smtClean="0"/>
              <a:t>sentence.</a:t>
            </a:r>
          </a:p>
          <a:p>
            <a:pPr lvl="1"/>
            <a:r>
              <a:rPr lang="en-US" altLang="zh-CN" sz="2400" dirty="0"/>
              <a:t>We compare our lexicon with SP, </a:t>
            </a:r>
            <a:r>
              <a:rPr lang="en-US" altLang="zh-CN" sz="2400" dirty="0" err="1"/>
              <a:t>ReVerb</a:t>
            </a:r>
            <a:r>
              <a:rPr lang="en-US" altLang="zh-CN" sz="2400" dirty="0"/>
              <a:t> and SRL </a:t>
            </a:r>
            <a:r>
              <a:rPr lang="en-US" altLang="zh-CN" sz="2400" dirty="0" smtClean="0"/>
              <a:t>as follows:</a:t>
            </a:r>
          </a:p>
          <a:p>
            <a:pPr lvl="2"/>
            <a:r>
              <a:rPr lang="en-US" altLang="zh-CN" sz="2200" b="1" dirty="0"/>
              <a:t>AC</a:t>
            </a:r>
            <a:r>
              <a:rPr lang="en-US" altLang="zh-CN" sz="2200" dirty="0"/>
              <a:t> &amp; </a:t>
            </a:r>
            <a:r>
              <a:rPr lang="en-US" altLang="zh-CN" sz="2200" b="1" dirty="0"/>
              <a:t>SP</a:t>
            </a:r>
            <a:r>
              <a:rPr lang="en-US" altLang="zh-CN" sz="2200" dirty="0"/>
              <a:t>: Check if the object is an instance of the </a:t>
            </a:r>
            <a:r>
              <a:rPr lang="en-US" altLang="zh-CN" sz="2200" dirty="0" smtClean="0"/>
              <a:t>top k </a:t>
            </a:r>
            <a:r>
              <a:rPr lang="en-US" altLang="zh-CN" sz="2200" dirty="0"/>
              <a:t>concepts of the target verb</a:t>
            </a:r>
            <a:r>
              <a:rPr lang="en-US" altLang="zh-CN" sz="2200" dirty="0" smtClean="0"/>
              <a:t>.</a:t>
            </a:r>
          </a:p>
          <a:p>
            <a:pPr lvl="2"/>
            <a:r>
              <a:rPr lang="en-US" altLang="zh-CN" sz="2200" b="1" dirty="0" err="1"/>
              <a:t>ReVerb</a:t>
            </a:r>
            <a:r>
              <a:rPr lang="en-US" altLang="zh-CN" sz="2200" dirty="0"/>
              <a:t>: Check if the object is contained in the object list of the target verb in </a:t>
            </a:r>
            <a:r>
              <a:rPr lang="en-US" altLang="zh-CN" sz="2200" dirty="0" err="1" smtClean="0"/>
              <a:t>ReVerb</a:t>
            </a:r>
            <a:r>
              <a:rPr lang="en-US" altLang="zh-CN" sz="2200" dirty="0" smtClean="0"/>
              <a:t>.</a:t>
            </a:r>
          </a:p>
          <a:p>
            <a:pPr lvl="2"/>
            <a:r>
              <a:rPr lang="en-US" altLang="zh-CN" sz="2200" b="1" dirty="0"/>
              <a:t>SRL</a:t>
            </a:r>
            <a:r>
              <a:rPr lang="en-US" altLang="zh-CN" sz="2200" dirty="0"/>
              <a:t>: We use SRL tool “</a:t>
            </a:r>
            <a:r>
              <a:rPr lang="en-US" altLang="zh-CN" sz="2200" dirty="0" err="1"/>
              <a:t>Semafor</a:t>
            </a:r>
            <a:r>
              <a:rPr lang="en-US" altLang="zh-CN" sz="2200" dirty="0"/>
              <a:t>” to label the sentence with frame defined by </a:t>
            </a:r>
            <a:r>
              <a:rPr lang="en-US" altLang="zh-CN" sz="2200" dirty="0" err="1"/>
              <a:t>FrameNet</a:t>
            </a:r>
            <a:r>
              <a:rPr lang="en-US" altLang="zh-CN" sz="2200" dirty="0"/>
              <a:t>, then we check if the object is labeled as a frame element of the target verb.</a:t>
            </a:r>
          </a:p>
          <a:p>
            <a:pPr lvl="1"/>
            <a:endParaRPr lang="en-US" altLang="zh-CN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686800" cy="1066800"/>
          </a:xfrm>
        </p:spPr>
        <p:txBody>
          <a:bodyPr>
            <a:normAutofit/>
          </a:bodyPr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46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Argument Identification (vs. SRL and </a:t>
            </a:r>
            <a:r>
              <a:rPr lang="en-US" altLang="zh-CN" dirty="0" err="1" smtClean="0"/>
              <a:t>ReVerb</a:t>
            </a:r>
            <a:r>
              <a:rPr lang="en-US" altLang="zh-CN" dirty="0" smtClean="0"/>
              <a:t>)</a:t>
            </a:r>
            <a:endParaRPr lang="en-US" altLang="zh-CN" sz="2400" dirty="0"/>
          </a:p>
          <a:p>
            <a:pPr marL="411480" lvl="1" indent="0">
              <a:buNone/>
            </a:pPr>
            <a:endParaRPr lang="en-US" altLang="zh-CN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686800" cy="1066800"/>
          </a:xfrm>
        </p:spPr>
        <p:txBody>
          <a:bodyPr>
            <a:normAutofit/>
          </a:bodyPr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47</a:t>
            </a:fld>
            <a:endParaRPr lang="zh-CN" altLang="en-US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924944"/>
            <a:ext cx="4896544" cy="353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7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Action Frame Generation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Intuition</a:t>
            </a:r>
          </a:p>
          <a:p>
            <a:pPr lvl="2"/>
            <a:r>
              <a:rPr lang="en-US" altLang="zh-CN" sz="2200" dirty="0"/>
              <a:t>e</a:t>
            </a:r>
            <a:r>
              <a:rPr lang="en-US" altLang="zh-CN" sz="2200" dirty="0" smtClean="0"/>
              <a:t>.g. Top three concepts of </a:t>
            </a:r>
            <a:r>
              <a:rPr lang="en-US" altLang="zh-CN" sz="2200" dirty="0" smtClean="0">
                <a:solidFill>
                  <a:srgbClr val="FF0000"/>
                </a:solidFill>
              </a:rPr>
              <a:t>buy</a:t>
            </a:r>
            <a:r>
              <a:rPr lang="en-US" altLang="zh-CN" sz="2200" dirty="0" smtClean="0"/>
              <a:t> and </a:t>
            </a:r>
            <a:r>
              <a:rPr lang="en-US" altLang="zh-CN" sz="2200" dirty="0" smtClean="0">
                <a:solidFill>
                  <a:srgbClr val="FF0000"/>
                </a:solidFill>
              </a:rPr>
              <a:t>sell </a:t>
            </a:r>
            <a:r>
              <a:rPr lang="en-US" altLang="zh-CN" sz="2200" dirty="0" smtClean="0"/>
              <a:t>are the same </a:t>
            </a:r>
            <a:r>
              <a:rPr lang="en-US" altLang="zh-CN" sz="2200" u="sng" dirty="0" smtClean="0"/>
              <a:t>product</a:t>
            </a:r>
            <a:r>
              <a:rPr lang="en-US" altLang="zh-CN" sz="2200" dirty="0" smtClean="0"/>
              <a:t>, </a:t>
            </a:r>
            <a:r>
              <a:rPr lang="en-US" altLang="zh-CN" sz="2200" u="sng" dirty="0" smtClean="0"/>
              <a:t>service</a:t>
            </a:r>
            <a:r>
              <a:rPr lang="en-US" altLang="zh-CN" sz="2200" dirty="0" smtClean="0"/>
              <a:t> and </a:t>
            </a:r>
            <a:r>
              <a:rPr lang="en-US" altLang="zh-CN" sz="2200" u="sng" dirty="0" smtClean="0"/>
              <a:t>property</a:t>
            </a:r>
            <a:r>
              <a:rPr lang="en-US" altLang="zh-CN" sz="2200" dirty="0" smtClean="0"/>
              <a:t>.</a:t>
            </a:r>
          </a:p>
          <a:p>
            <a:pPr lvl="1"/>
            <a:r>
              <a:rPr lang="en-US" altLang="zh-CN" sz="2400" dirty="0" smtClean="0"/>
              <a:t>Use Action concepts as </a:t>
            </a:r>
            <a:r>
              <a:rPr lang="en-US" altLang="zh-CN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semantic feature </a:t>
            </a:r>
            <a:r>
              <a:rPr lang="en-US" altLang="zh-CN" sz="2400" dirty="0" smtClean="0"/>
              <a:t>to cluster the similar verbs, and adopt </a:t>
            </a:r>
            <a:r>
              <a:rPr lang="en-US" altLang="zh-CN" sz="2400" i="1" dirty="0"/>
              <a:t>Vector Space </a:t>
            </a:r>
            <a:r>
              <a:rPr lang="en-US" altLang="zh-CN" sz="2400" i="1" dirty="0" smtClean="0"/>
              <a:t>Model (VSM) </a:t>
            </a:r>
            <a:r>
              <a:rPr lang="en-US" altLang="zh-CN" sz="2400" dirty="0" smtClean="0"/>
              <a:t>to represent the context.</a:t>
            </a:r>
          </a:p>
          <a:p>
            <a:pPr lvl="2"/>
            <a:r>
              <a:rPr lang="en-US" altLang="zh-CN" sz="2200" dirty="0" smtClean="0"/>
              <a:t>Each </a:t>
            </a:r>
            <a:r>
              <a:rPr lang="en-US" altLang="zh-CN" sz="2000" dirty="0" smtClean="0"/>
              <a:t>dimension </a:t>
            </a:r>
            <a:r>
              <a:rPr lang="en-US" altLang="zh-CN" sz="2200" dirty="0" smtClean="0"/>
              <a:t>is </a:t>
            </a:r>
            <a:r>
              <a:rPr lang="en-US" altLang="zh-CN" sz="2000" dirty="0"/>
              <a:t>a probability distribution </a:t>
            </a:r>
            <a:r>
              <a:rPr lang="en-US" altLang="zh-CN" sz="2000" dirty="0" smtClean="0"/>
              <a:t>score corresponding to a concept.</a:t>
            </a:r>
            <a:endParaRPr lang="en-US" altLang="zh-CN" sz="2200" dirty="0" smtClean="0"/>
          </a:p>
          <a:p>
            <a:pPr lvl="1"/>
            <a:r>
              <a:rPr lang="en-US" altLang="zh-CN" sz="2400" dirty="0" smtClean="0"/>
              <a:t>Do </a:t>
            </a:r>
            <a:r>
              <a:rPr lang="en-US" altLang="zh-CN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fuzzy clustering </a:t>
            </a:r>
            <a:r>
              <a:rPr lang="en-US" altLang="zh-CN" sz="2400" dirty="0" smtClean="0"/>
              <a:t>to capture the polysemy of verbs.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686800" cy="1066800"/>
          </a:xfrm>
        </p:spPr>
        <p:txBody>
          <a:bodyPr>
            <a:normAutofit/>
          </a:bodyPr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98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Introduction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Why we need action </a:t>
            </a:r>
            <a:r>
              <a:rPr lang="en-US" altLang="zh-CN" sz="2800" dirty="0" smtClean="0"/>
              <a:t>conceptualization</a:t>
            </a:r>
            <a:r>
              <a:rPr lang="en-US" sz="2800" dirty="0" smtClean="0"/>
              <a:t>? </a:t>
            </a:r>
          </a:p>
          <a:p>
            <a:pPr lvl="1"/>
            <a:r>
              <a:rPr lang="en-US" altLang="zh-CN" sz="2800" dirty="0" smtClean="0"/>
              <a:t>Limitation</a:t>
            </a:r>
          </a:p>
          <a:p>
            <a:pPr lvl="2"/>
            <a:r>
              <a:rPr lang="en-US" altLang="zh-CN" dirty="0" smtClean="0"/>
              <a:t>However, capturing nouns can be insufficient in understanding a sentence.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lvl="3"/>
            <a:r>
              <a:rPr lang="en-US" altLang="zh-CN" dirty="0" smtClean="0">
                <a:solidFill>
                  <a:srgbClr val="0070C0"/>
                </a:solidFill>
              </a:rPr>
              <a:t>Example 1.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mary</a:t>
            </a:r>
            <a:r>
              <a:rPr lang="en-US" altLang="zh-CN" i="1" dirty="0" smtClean="0">
                <a:solidFill>
                  <a:srgbClr val="0070C0"/>
                </a:solidFill>
              </a:rPr>
              <a:t> didn’t  </a:t>
            </a:r>
            <a:r>
              <a:rPr lang="en-US" altLang="zh-CN" i="1" u="sng" dirty="0" smtClean="0">
                <a:solidFill>
                  <a:srgbClr val="0070C0"/>
                </a:solidFill>
              </a:rPr>
              <a:t>wear</a:t>
            </a:r>
            <a:r>
              <a:rPr lang="en-US" altLang="zh-CN" i="1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the ring </a:t>
            </a:r>
            <a:r>
              <a:rPr lang="en-US" altLang="zh-CN" i="1" dirty="0" smtClean="0">
                <a:solidFill>
                  <a:srgbClr val="0070C0"/>
                </a:solidFill>
              </a:rPr>
              <a:t>today</a:t>
            </a:r>
            <a:r>
              <a:rPr lang="en-US" altLang="zh-CN" dirty="0" smtClean="0">
                <a:solidFill>
                  <a:srgbClr val="0070C0"/>
                </a:solidFill>
              </a:rPr>
              <a:t>.</a:t>
            </a:r>
          </a:p>
          <a:p>
            <a:pPr lvl="3"/>
            <a:r>
              <a:rPr lang="en-US" altLang="zh-CN" dirty="0" smtClean="0">
                <a:solidFill>
                  <a:srgbClr val="0070C0"/>
                </a:solidFill>
              </a:rPr>
              <a:t>Example 2.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mary</a:t>
            </a:r>
            <a:r>
              <a:rPr lang="en-US" altLang="zh-CN" i="1" dirty="0" smtClean="0">
                <a:solidFill>
                  <a:srgbClr val="0070C0"/>
                </a:solidFill>
              </a:rPr>
              <a:t> is </a:t>
            </a:r>
            <a:r>
              <a:rPr lang="en-US" altLang="zh-CN" i="1" u="sng" dirty="0" smtClean="0">
                <a:solidFill>
                  <a:srgbClr val="0070C0"/>
                </a:solidFill>
              </a:rPr>
              <a:t>wearing</a:t>
            </a:r>
            <a:r>
              <a:rPr lang="en-US" altLang="zh-CN" i="1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pink</a:t>
            </a:r>
            <a:r>
              <a:rPr lang="en-US" altLang="zh-CN" i="1" dirty="0" smtClean="0">
                <a:solidFill>
                  <a:srgbClr val="0070C0"/>
                </a:solidFill>
              </a:rPr>
              <a:t> today</a:t>
            </a:r>
            <a:r>
              <a:rPr lang="en-US" altLang="zh-CN" dirty="0" smtClean="0">
                <a:solidFill>
                  <a:srgbClr val="0070C0"/>
                </a:solidFill>
              </a:rPr>
              <a:t>.</a:t>
            </a:r>
            <a:endParaRPr lang="en-US" altLang="zh-CN" dirty="0" smtClean="0"/>
          </a:p>
          <a:p>
            <a:pPr lvl="1"/>
            <a:endParaRPr lang="en-US" altLang="zh-CN" sz="2800" dirty="0"/>
          </a:p>
          <a:p>
            <a:pPr lvl="2"/>
            <a:endParaRPr lang="en-US" altLang="zh-CN" sz="1800" dirty="0"/>
          </a:p>
          <a:p>
            <a:pPr lvl="3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E801-AAA3-4A75-B4E8-09035D1286D9}" type="slidenum">
              <a:rPr lang="en-US" smtClean="0"/>
              <a:t>4</a:t>
            </a:fld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4716016" y="4005064"/>
            <a:ext cx="720080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云形标注 8"/>
          <p:cNvSpPr/>
          <p:nvPr/>
        </p:nvSpPr>
        <p:spPr>
          <a:xfrm>
            <a:off x="5436096" y="2276872"/>
            <a:ext cx="2561208" cy="158417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en-US" altLang="zh-CN" dirty="0" smtClean="0"/>
              <a:t>n accessory, a novel </a:t>
            </a:r>
          </a:p>
          <a:p>
            <a:pPr algn="ctr"/>
            <a:r>
              <a:rPr lang="en-US" altLang="zh-CN" dirty="0" smtClean="0"/>
              <a:t>or a movie</a:t>
            </a:r>
          </a:p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211960" y="4437112"/>
            <a:ext cx="1080120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云形标注 11"/>
          <p:cNvSpPr/>
          <p:nvPr/>
        </p:nvSpPr>
        <p:spPr>
          <a:xfrm rot="10800000">
            <a:off x="3707902" y="4891607"/>
            <a:ext cx="2664298" cy="170574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95936" y="5229200"/>
            <a:ext cx="2052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an style,</a:t>
            </a:r>
          </a:p>
          <a:p>
            <a:pPr algn="ctr"/>
            <a:r>
              <a:rPr lang="en-US" altLang="zh-CN" dirty="0" smtClean="0"/>
              <a:t>a popular singer,</a:t>
            </a:r>
          </a:p>
          <a:p>
            <a:pPr algn="ctr"/>
            <a:r>
              <a:rPr lang="en-US" altLang="zh-CN" dirty="0"/>
              <a:t>o</a:t>
            </a:r>
            <a:r>
              <a:rPr lang="en-US" altLang="zh-CN" dirty="0" smtClean="0"/>
              <a:t>r a magazine</a:t>
            </a:r>
          </a:p>
          <a:p>
            <a:pPr algn="ctr"/>
            <a:r>
              <a:rPr lang="en-US" altLang="zh-CN" dirty="0" smtClean="0"/>
              <a:t>…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52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Action Frame Generation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An example of verb clustering results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686800" cy="1066800"/>
          </a:xfrm>
        </p:spPr>
        <p:txBody>
          <a:bodyPr>
            <a:normAutofit/>
          </a:bodyPr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49</a:t>
            </a:fld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703283"/>
              </p:ext>
            </p:extLst>
          </p:nvPr>
        </p:nvGraphicFramePr>
        <p:xfrm>
          <a:off x="1524000" y="3284984"/>
          <a:ext cx="628836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720"/>
                <a:gridCol w="57606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Verb Cluster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purchase, rent, sell, buy, ship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propose, explain, adopt, model, repeat, illustrate, describe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estimate, subtract, decrease, measure, compute, predict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complain, perceive, discourage, acknowledge, excuse, recall, mind, forbid, favor, wish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crumple, unzip, zip, cling, vibrate, crimp, magnetize, buckle, flip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76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Action Frame Generation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Use Levin’s Classes as gold standard.</a:t>
            </a:r>
          </a:p>
          <a:p>
            <a:pPr lvl="1"/>
            <a:r>
              <a:rPr lang="en-US" altLang="zh-CN" sz="2400" dirty="0" smtClean="0"/>
              <a:t>Use Rand Index (RI) to evaluate.</a:t>
            </a:r>
            <a:endParaRPr lang="en-US" altLang="zh-CN" sz="6000" dirty="0"/>
          </a:p>
          <a:p>
            <a:pPr lvl="2"/>
            <a:r>
              <a:rPr lang="en-US" altLang="zh-CN" sz="2200" dirty="0" smtClean="0"/>
              <a:t>Measures the </a:t>
            </a:r>
            <a:r>
              <a:rPr lang="en-US" altLang="zh-CN" sz="2200" dirty="0"/>
              <a:t>percentage of correct assignment of verbs to </a:t>
            </a:r>
            <a:r>
              <a:rPr lang="en-US" altLang="zh-CN" sz="2200" dirty="0" smtClean="0"/>
              <a:t>clusters.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686800" cy="1066800"/>
          </a:xfrm>
        </p:spPr>
        <p:txBody>
          <a:bodyPr>
            <a:normAutofit/>
          </a:bodyPr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50</a:t>
            </a:fld>
            <a:endParaRPr lang="zh-CN" altLang="en-US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492" y="4005064"/>
            <a:ext cx="3768948" cy="272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6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Term </a:t>
            </a:r>
            <a:r>
              <a:rPr lang="en-US" altLang="zh-CN" dirty="0"/>
              <a:t>S</a:t>
            </a:r>
            <a:r>
              <a:rPr lang="en-US" altLang="zh-CN" dirty="0" smtClean="0"/>
              <a:t>imilarity </a:t>
            </a:r>
            <a:r>
              <a:rPr lang="en-US" altLang="zh-CN" dirty="0"/>
              <a:t>C</a:t>
            </a:r>
            <a:r>
              <a:rPr lang="en-US" altLang="zh-CN" dirty="0" smtClean="0"/>
              <a:t>omputation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Intuition</a:t>
            </a:r>
          </a:p>
          <a:p>
            <a:pPr lvl="2"/>
            <a:r>
              <a:rPr lang="en-US" altLang="zh-CN" sz="2200" dirty="0" smtClean="0"/>
              <a:t>e.g. </a:t>
            </a:r>
            <a:r>
              <a:rPr lang="en-US" altLang="zh-CN" sz="2200" dirty="0" smtClean="0">
                <a:solidFill>
                  <a:srgbClr val="FF0000"/>
                </a:solidFill>
              </a:rPr>
              <a:t>company</a:t>
            </a:r>
            <a:r>
              <a:rPr lang="en-US" altLang="zh-CN" sz="2200" dirty="0" smtClean="0"/>
              <a:t> and </a:t>
            </a:r>
            <a:r>
              <a:rPr lang="en-US" altLang="zh-CN" sz="2200" dirty="0" smtClean="0">
                <a:solidFill>
                  <a:srgbClr val="FF0000"/>
                </a:solidFill>
              </a:rPr>
              <a:t>stock</a:t>
            </a:r>
            <a:r>
              <a:rPr lang="en-US" altLang="zh-CN" sz="2200" dirty="0" smtClean="0"/>
              <a:t> have the same verbs: </a:t>
            </a:r>
            <a:r>
              <a:rPr lang="en-US" altLang="zh-CN" sz="2200" u="sng" dirty="0" smtClean="0"/>
              <a:t>sell</a:t>
            </a:r>
            <a:r>
              <a:rPr lang="en-US" altLang="zh-CN" sz="2200" dirty="0" smtClean="0"/>
              <a:t> and </a:t>
            </a:r>
            <a:r>
              <a:rPr lang="en-US" altLang="zh-CN" sz="2200" u="sng" dirty="0" smtClean="0"/>
              <a:t>release</a:t>
            </a:r>
            <a:r>
              <a:rPr lang="en-US" altLang="zh-CN" sz="2200" dirty="0" smtClean="0"/>
              <a:t>.</a:t>
            </a:r>
          </a:p>
          <a:p>
            <a:pPr lvl="1"/>
            <a:r>
              <a:rPr lang="en-US" altLang="zh-CN" sz="2400" dirty="0" smtClean="0"/>
              <a:t>Noun based method</a:t>
            </a:r>
          </a:p>
          <a:p>
            <a:pPr lvl="2"/>
            <a:r>
              <a:rPr lang="en-US" altLang="zh-CN" sz="2200" dirty="0" smtClean="0"/>
              <a:t>Based on </a:t>
            </a:r>
            <a:r>
              <a:rPr lang="en-US" altLang="zh-CN" sz="2200" dirty="0" err="1" smtClean="0"/>
              <a:t>Probase</a:t>
            </a:r>
            <a:endParaRPr lang="en-US" altLang="zh-CN" sz="2200" dirty="0" smtClean="0"/>
          </a:p>
          <a:p>
            <a:pPr lvl="2"/>
            <a:r>
              <a:rPr lang="en-US" altLang="zh-CN" sz="2200" dirty="0" smtClean="0"/>
              <a:t>Entities or concepts as the term’s context</a:t>
            </a:r>
          </a:p>
          <a:p>
            <a:pPr lvl="1"/>
            <a:r>
              <a:rPr lang="en-US" altLang="zh-CN" sz="2400" dirty="0" smtClean="0"/>
              <a:t>Verb based method</a:t>
            </a:r>
          </a:p>
          <a:p>
            <a:pPr lvl="2"/>
            <a:r>
              <a:rPr lang="en-US" altLang="zh-CN" sz="2200" dirty="0" smtClean="0"/>
              <a:t>Action Concepts as the term’s context</a:t>
            </a:r>
          </a:p>
          <a:p>
            <a:pPr lvl="1"/>
            <a:r>
              <a:rPr lang="en-US" altLang="zh-CN" sz="2400" dirty="0" smtClean="0"/>
              <a:t>Noun + Verb based method</a:t>
            </a:r>
          </a:p>
          <a:p>
            <a:pPr lvl="2"/>
            <a:r>
              <a:rPr lang="en-US" altLang="zh-CN" sz="2000" dirty="0" smtClean="0"/>
              <a:t>The Average Method </a:t>
            </a:r>
            <a:endParaRPr lang="en-US" altLang="zh-CN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686800" cy="1066800"/>
          </a:xfrm>
        </p:spPr>
        <p:txBody>
          <a:bodyPr>
            <a:normAutofit/>
          </a:bodyPr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06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Term </a:t>
                </a:r>
                <a:r>
                  <a:rPr lang="en-US" altLang="zh-CN" dirty="0"/>
                  <a:t>S</a:t>
                </a:r>
                <a:r>
                  <a:rPr lang="en-US" altLang="zh-CN" dirty="0" smtClean="0"/>
                  <a:t>imilarity </a:t>
                </a:r>
                <a:r>
                  <a:rPr lang="en-US" altLang="zh-CN" dirty="0"/>
                  <a:t>C</a:t>
                </a:r>
                <a:r>
                  <a:rPr lang="en-US" altLang="zh-CN" dirty="0" smtClean="0"/>
                  <a:t>omputation</a:t>
                </a:r>
                <a:endParaRPr lang="en-US" altLang="zh-CN" sz="2400" dirty="0"/>
              </a:p>
              <a:p>
                <a:pPr lvl="1"/>
                <a:r>
                  <a:rPr lang="en-US" altLang="zh-CN" sz="2400" dirty="0" smtClean="0"/>
                  <a:t>Verb based method</a:t>
                </a:r>
              </a:p>
              <a:p>
                <a:pPr marL="70408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/>
                            </a:rPr>
                            <m:t>𝑠𝑖𝑚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CN" sz="22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altLang="zh-CN" sz="2200" b="0" i="1" smtClean="0">
                              <a:latin typeface="Cambria Math"/>
                              <a:ea typeface="Cambria Math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/>
                                  <a:ea typeface="Cambria Math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zh-CN" sz="22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200" i="1">
                              <a:latin typeface="Cambria Math"/>
                            </a:rPr>
                            <m:t>)</m:t>
                          </m:r>
                          <m:r>
                            <a:rPr lang="en-US" altLang="zh-CN" sz="2200" i="1" smtClean="0">
                              <a:latin typeface="Cambria Math"/>
                              <a:ea typeface="Cambria Math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altLang="zh-CN" sz="22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/>
                                  <a:ea typeface="Cambria Math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zh-CN" sz="2200" i="1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2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200" i="1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r>
                        <a:rPr lang="en-US" altLang="zh-CN" sz="2200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altLang="zh-CN" sz="2200" b="0" dirty="0" smtClean="0"/>
              </a:p>
              <a:p>
                <a:pPr marL="70408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/>
                            </a:rPr>
                            <m:t>𝑠𝑖𝑚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altLang="zh-CN" sz="22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2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sz="22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eqArr>
                                <m:eqArrPr>
                                  <m:ctrlPr>
                                    <a:rPr lang="en-US" altLang="zh-CN" sz="2200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sz="22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0" i="1" smtClean="0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2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200" b="0" i="1" smtClean="0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r>
                                    <a:rPr lang="en-US" altLang="zh-CN" sz="2200" b="0" i="1" smtClean="0">
                                      <a:latin typeface="Cambria Math"/>
                                      <a:ea typeface="Cambria Math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en-US" altLang="zh-CN" sz="22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2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2200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2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0" i="1" smtClean="0">
                                          <a:latin typeface="Cambria Math"/>
                                          <a:ea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200" b="0" i="1" smtClean="0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2200" b="0" i="1" smtClean="0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r>
                                    <a:rPr lang="en-US" altLang="zh-CN" sz="2200" b="0" i="1" smtClean="0">
                                      <a:latin typeface="Cambria Math"/>
                                      <a:ea typeface="Cambria Math"/>
                                    </a:rPr>
                                    <m:t>𝐶</m:t>
                                  </m:r>
                                  <m:r>
                                    <a:rPr lang="en-US" altLang="zh-CN" sz="2200" b="0" i="1" smtClean="0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2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0" i="1" smtClean="0">
                                          <a:latin typeface="Cambria Math"/>
                                          <a:ea typeface="Cambria Math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sz="2200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200" b="0" i="1" smtClean="0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2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0" i="1" smtClean="0">
                                          <a:latin typeface="Cambria Math"/>
                                          <a:ea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200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200" b="0" i="1" smtClean="0">
                                      <a:latin typeface="Cambria Math"/>
                                      <a:ea typeface="Cambria Math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en-US" altLang="zh-CN" sz="22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0" i="1" smtClean="0">
                                          <a:latin typeface="Cambria Math"/>
                                          <a:ea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200" b="0" i="1" smtClean="0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eqAr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r>
                        <a:rPr lang="en-US" altLang="zh-CN" sz="2200" b="0" i="1" smtClean="0">
                          <a:latin typeface="Cambria Math"/>
                        </a:rPr>
                        <m:t>),</m:t>
                      </m:r>
                    </m:oMath>
                  </m:oMathPara>
                </a14:m>
                <a:endParaRPr lang="en-US" altLang="zh-CN" sz="2200" dirty="0" smtClean="0"/>
              </a:p>
              <a:p>
                <a:pPr marL="70408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/>
                            </a:rPr>
                            <m:t>𝑠𝑖𝑚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zh-CN" sz="2200" b="0" i="1" smtClean="0">
                              <a:latin typeface="Cambria Math"/>
                            </a:rPr>
                            <m:t>&amp;</m:t>
                          </m:r>
                          <m:r>
                            <a:rPr lang="en-US" altLang="zh-CN" sz="2200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altLang="zh-CN" sz="2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zh-CN" sz="2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200" b="0" i="1" smtClean="0">
                              <a:latin typeface="Cambria Math"/>
                            </a:rPr>
                            <m:t>𝑒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sz="22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200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sz="2200" b="0" i="1" smtClean="0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sz="22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smtClean="0"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US" altLang="zh-CN" sz="22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200" b="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altLang="zh-CN" sz="22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200" b="0" i="1" smtClean="0">
                              <a:latin typeface="Cambria Math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lang="en-US" altLang="zh-CN" sz="2200" dirty="0" smtClean="0"/>
              </a:p>
              <a:p>
                <a:pPr marL="704088" lvl="2" indent="0">
                  <a:buNone/>
                </a:pPr>
                <a:endParaRPr lang="en-US" altLang="zh-CN" sz="2200" dirty="0" smtClean="0"/>
              </a:p>
              <a:p>
                <a:pPr lvl="1"/>
                <a:r>
                  <a:rPr lang="en-US" altLang="zh-CN" sz="2400" dirty="0" smtClean="0"/>
                  <a:t>Noun + Verb based method</a:t>
                </a:r>
              </a:p>
              <a:p>
                <a:pPr marL="70408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𝑠𝑖𝑚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𝑣𝑒𝑟𝑏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𝑛𝑜𝑢𝑛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/>
                            </a:rPr>
                            <m:t>)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408" b="-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686800" cy="1066800"/>
          </a:xfrm>
        </p:spPr>
        <p:txBody>
          <a:bodyPr>
            <a:normAutofit/>
          </a:bodyPr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99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Term </a:t>
                </a:r>
                <a:r>
                  <a:rPr lang="en-US" altLang="zh-CN" dirty="0"/>
                  <a:t>S</a:t>
                </a:r>
                <a:r>
                  <a:rPr lang="en-US" altLang="zh-CN" dirty="0" smtClean="0"/>
                  <a:t>imilarity Computation</a:t>
                </a:r>
              </a:p>
              <a:p>
                <a:pPr lvl="1"/>
                <a:r>
                  <a:rPr lang="en-US" altLang="zh-CN" sz="2400" dirty="0" smtClean="0"/>
                  <a:t>Use “Word Similarity 203” as gold standard</a:t>
                </a:r>
              </a:p>
              <a:p>
                <a:pPr lvl="1"/>
                <a:r>
                  <a:rPr lang="en-US" altLang="zh-CN" sz="2400" dirty="0" smtClean="0"/>
                  <a:t>Use Pearson Correlation as a metric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sz="2200" i="1" smtClean="0">
                        <a:latin typeface="Cambria Math"/>
                      </a:rPr>
                      <m:t>𝜌</m:t>
                    </m:r>
                    <m:r>
                      <a:rPr lang="en-US" altLang="zh-CN" sz="2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200" b="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2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2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22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200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200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200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2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2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altLang="zh-CN" sz="2200" b="0" i="1" smtClean="0">
                                <a:latin typeface="Cambria Math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altLang="zh-CN" sz="2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200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2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200" b="0" i="1" smtClean="0">
                                    <a:latin typeface="Cambria Math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en-US" altLang="zh-CN" sz="2200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2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sz="2200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sz="2200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CN" sz="2200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200" b="0" i="1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sz="22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200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sz="22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22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2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22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200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  <m:r>
                                      <a:rPr lang="en-US" altLang="zh-CN" sz="2200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sz="2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  <m:rad>
                          <m:radPr>
                            <m:degHide m:val="on"/>
                            <m:ctrlPr>
                              <a:rPr lang="en-US" altLang="zh-CN" sz="22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2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CN" sz="2200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CN" sz="2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zh-CN" sz="2200" b="0" i="1" smtClean="0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2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altLang="zh-CN" sz="2200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sz="22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b="0" i="1" smtClean="0">
                                            <a:latin typeface="Cambria Math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zh-CN" sz="22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2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22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200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  <m:r>
                                      <a:rPr lang="en-US" altLang="zh-CN" sz="2200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  <m:sup>
                                <m:r>
                                  <a:rPr lang="en-US" altLang="zh-CN" sz="22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altLang="zh-CN" sz="2200" dirty="0" smtClean="0"/>
              </a:p>
              <a:p>
                <a:pPr lvl="1"/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686800" cy="1066800"/>
          </a:xfrm>
        </p:spPr>
        <p:txBody>
          <a:bodyPr>
            <a:normAutofit/>
          </a:bodyPr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53</a:t>
            </a:fld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946869"/>
              </p:ext>
            </p:extLst>
          </p:nvPr>
        </p:nvGraphicFramePr>
        <p:xfrm>
          <a:off x="1212304" y="4847560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Noun based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Verb based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Combined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2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55037" y="2204864"/>
            <a:ext cx="5890866" cy="4032448"/>
            <a:chOff x="3768544" y="2630731"/>
            <a:chExt cx="4342785" cy="3263895"/>
          </a:xfrm>
        </p:grpSpPr>
        <p:sp>
          <p:nvSpPr>
            <p:cNvPr id="10" name="TextBox 9"/>
            <p:cNvSpPr txBox="1"/>
            <p:nvPr/>
          </p:nvSpPr>
          <p:spPr>
            <a:xfrm>
              <a:off x="4722799" y="3504989"/>
              <a:ext cx="1857968" cy="697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Buy</a:t>
              </a:r>
            </a:p>
            <a:p>
              <a:r>
                <a:rPr lang="en-US" sz="1600" dirty="0" smtClean="0"/>
                <a:t>Subject: Google</a:t>
              </a:r>
            </a:p>
            <a:p>
              <a:r>
                <a:rPr lang="en-US" sz="1600" dirty="0" smtClean="0"/>
                <a:t>Object: Motorola</a:t>
              </a:r>
            </a:p>
          </p:txBody>
        </p:sp>
        <p:sp>
          <p:nvSpPr>
            <p:cNvPr id="11" name="Down Arrow 17"/>
            <p:cNvSpPr/>
            <p:nvPr/>
          </p:nvSpPr>
          <p:spPr>
            <a:xfrm>
              <a:off x="5479336" y="4262679"/>
              <a:ext cx="215285" cy="277837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48751" y="5595686"/>
              <a:ext cx="966904" cy="298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acquisition</a:t>
              </a:r>
              <a:endParaRPr lang="en-US" sz="1600" dirty="0"/>
            </a:p>
          </p:txBody>
        </p:sp>
        <p:cxnSp>
          <p:nvCxnSpPr>
            <p:cNvPr id="14" name="Straight Arrow Connector 21"/>
            <p:cNvCxnSpPr>
              <a:stCxn id="6" idx="2"/>
            </p:cNvCxnSpPr>
            <p:nvPr/>
          </p:nvCxnSpPr>
          <p:spPr>
            <a:xfrm>
              <a:off x="5520344" y="2929671"/>
              <a:ext cx="7452" cy="5753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793334" y="4654375"/>
              <a:ext cx="1468924" cy="697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Buy</a:t>
              </a:r>
            </a:p>
            <a:p>
              <a:r>
                <a:rPr lang="en-US" sz="1600" dirty="0" smtClean="0"/>
                <a:t>Subject: Company</a:t>
              </a:r>
            </a:p>
            <a:p>
              <a:r>
                <a:rPr lang="en-US" sz="1600" dirty="0" smtClean="0"/>
                <a:t>Object: Company</a:t>
              </a:r>
            </a:p>
          </p:txBody>
        </p:sp>
        <p:sp>
          <p:nvSpPr>
            <p:cNvPr id="18" name="Down Arrow 27"/>
            <p:cNvSpPr/>
            <p:nvPr/>
          </p:nvSpPr>
          <p:spPr>
            <a:xfrm>
              <a:off x="5479336" y="5331674"/>
              <a:ext cx="215285" cy="277837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32413" y="3854692"/>
              <a:ext cx="1185526" cy="274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Action Instance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51802" y="4880144"/>
              <a:ext cx="1159527" cy="274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Action Concept</a:t>
              </a:r>
              <a:endParaRPr lang="en-US" sz="1600" dirty="0"/>
            </a:p>
          </p:txBody>
        </p:sp>
        <p:cxnSp>
          <p:nvCxnSpPr>
            <p:cNvPr id="21" name="Straight Arrow Connector 31"/>
            <p:cNvCxnSpPr>
              <a:stCxn id="19" idx="1"/>
            </p:cNvCxnSpPr>
            <p:nvPr/>
          </p:nvCxnSpPr>
          <p:spPr>
            <a:xfrm flipH="1" flipV="1">
              <a:off x="6104906" y="3979251"/>
              <a:ext cx="727506" cy="124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32"/>
            <p:cNvCxnSpPr>
              <a:stCxn id="20" idx="1"/>
            </p:cNvCxnSpPr>
            <p:nvPr/>
          </p:nvCxnSpPr>
          <p:spPr>
            <a:xfrm flipH="1" flipV="1">
              <a:off x="6104906" y="5011030"/>
              <a:ext cx="846896" cy="61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768544" y="2630731"/>
              <a:ext cx="3503599" cy="298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Google buys Motorola</a:t>
              </a:r>
              <a:r>
                <a:rPr lang="en-US" sz="1600" dirty="0" smtClean="0"/>
                <a:t>.</a:t>
              </a:r>
              <a:endParaRPr lang="en-US" sz="1600" dirty="0"/>
            </a:p>
          </p:txBody>
        </p:sp>
      </p:grp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Work</a:t>
            </a:r>
          </a:p>
        </p:txBody>
      </p:sp>
      <p:sp>
        <p:nvSpPr>
          <p:cNvPr id="23" name="矩形 22"/>
          <p:cNvSpPr/>
          <p:nvPr/>
        </p:nvSpPr>
        <p:spPr>
          <a:xfrm>
            <a:off x="1850789" y="4725144"/>
            <a:ext cx="2747851" cy="15841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745241" y="5805264"/>
            <a:ext cx="3211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Further conceptualize the actions</a:t>
            </a:r>
            <a:endParaRPr lang="zh-CN" altLang="en-US" sz="16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2732" y="2272"/>
            <a:ext cx="762000" cy="365760"/>
          </a:xfrm>
        </p:spPr>
        <p:txBody>
          <a:bodyPr/>
          <a:lstStyle/>
          <a:p>
            <a:fld id="{F38FD9A9-3941-49C3-902A-E2084AA37456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45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37824"/>
          </a:xfrm>
        </p:spPr>
        <p:txBody>
          <a:bodyPr/>
          <a:lstStyle/>
          <a:p>
            <a:pPr marL="109728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D9A9-3941-49C3-902A-E2084AA37456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82668" y="2492896"/>
            <a:ext cx="6378670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15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Thanks!</a:t>
            </a:r>
            <a:endParaRPr lang="zh-CN" altLang="en-US" sz="115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6" y="573325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http://adapt.seiee.sjtu.edu.cn/~kzhu/ac/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72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Introduction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Why we need action </a:t>
            </a:r>
            <a:r>
              <a:rPr lang="en-US" altLang="zh-CN" sz="2800" dirty="0" smtClean="0"/>
              <a:t>conceptualization</a:t>
            </a:r>
            <a:r>
              <a:rPr lang="en-US" sz="2800" dirty="0" smtClean="0"/>
              <a:t>? </a:t>
            </a:r>
          </a:p>
          <a:p>
            <a:pPr lvl="1"/>
            <a:r>
              <a:rPr lang="en-US" altLang="zh-CN" sz="2800" dirty="0" smtClean="0"/>
              <a:t>Limitation</a:t>
            </a:r>
          </a:p>
          <a:p>
            <a:pPr lvl="2"/>
            <a:r>
              <a:rPr lang="en-US" altLang="zh-CN" dirty="0" smtClean="0"/>
              <a:t>However, capturing nouns can be insufficient in understanding a sentence.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lvl="3"/>
            <a:r>
              <a:rPr lang="en-US" altLang="zh-CN" dirty="0" smtClean="0">
                <a:solidFill>
                  <a:srgbClr val="0070C0"/>
                </a:solidFill>
              </a:rPr>
              <a:t>Example 1.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mary</a:t>
            </a:r>
            <a:r>
              <a:rPr lang="en-US" altLang="zh-CN" i="1" dirty="0" smtClean="0">
                <a:solidFill>
                  <a:srgbClr val="0070C0"/>
                </a:solidFill>
              </a:rPr>
              <a:t> didn’t  </a:t>
            </a:r>
            <a:r>
              <a:rPr lang="en-US" altLang="zh-CN" i="1" u="sng" dirty="0" smtClean="0">
                <a:solidFill>
                  <a:srgbClr val="0070C0"/>
                </a:solidFill>
              </a:rPr>
              <a:t>wear</a:t>
            </a:r>
            <a:r>
              <a:rPr lang="en-US" altLang="zh-CN" i="1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the ring </a:t>
            </a:r>
            <a:r>
              <a:rPr lang="en-US" altLang="zh-CN" i="1" dirty="0" smtClean="0">
                <a:solidFill>
                  <a:srgbClr val="0070C0"/>
                </a:solidFill>
              </a:rPr>
              <a:t>today</a:t>
            </a:r>
            <a:r>
              <a:rPr lang="en-US" altLang="zh-CN" dirty="0" smtClean="0">
                <a:solidFill>
                  <a:srgbClr val="0070C0"/>
                </a:solidFill>
              </a:rPr>
              <a:t>.</a:t>
            </a:r>
          </a:p>
          <a:p>
            <a:pPr lvl="3"/>
            <a:r>
              <a:rPr lang="en-US" altLang="zh-CN" dirty="0" smtClean="0">
                <a:solidFill>
                  <a:srgbClr val="0070C0"/>
                </a:solidFill>
              </a:rPr>
              <a:t>Example 2.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mary</a:t>
            </a:r>
            <a:r>
              <a:rPr lang="en-US" altLang="zh-CN" i="1" dirty="0" smtClean="0">
                <a:solidFill>
                  <a:srgbClr val="0070C0"/>
                </a:solidFill>
              </a:rPr>
              <a:t> is </a:t>
            </a:r>
            <a:r>
              <a:rPr lang="en-US" altLang="zh-CN" i="1" u="sng" dirty="0" smtClean="0">
                <a:solidFill>
                  <a:srgbClr val="0070C0"/>
                </a:solidFill>
              </a:rPr>
              <a:t>wearing</a:t>
            </a:r>
            <a:r>
              <a:rPr lang="en-US" altLang="zh-CN" i="1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pink</a:t>
            </a:r>
            <a:r>
              <a:rPr lang="en-US" altLang="zh-CN" i="1" dirty="0" smtClean="0">
                <a:solidFill>
                  <a:srgbClr val="0070C0"/>
                </a:solidFill>
              </a:rPr>
              <a:t> today</a:t>
            </a:r>
            <a:r>
              <a:rPr lang="en-US" altLang="zh-CN" dirty="0" smtClean="0">
                <a:solidFill>
                  <a:srgbClr val="0070C0"/>
                </a:solidFill>
              </a:rPr>
              <a:t>.</a:t>
            </a:r>
            <a:endParaRPr lang="en-US" sz="2400" dirty="0"/>
          </a:p>
          <a:p>
            <a:pPr lvl="2"/>
            <a:r>
              <a:rPr lang="en-US" dirty="0" smtClean="0"/>
              <a:t>If we know the noun concepts, 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E801-AAA3-4A75-B4E8-09035D1286D9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86550" y="5301208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Example 1</a:t>
            </a:r>
            <a:endParaRPr lang="zh-CN" altLang="en-US" sz="24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373844" y="5532040"/>
            <a:ext cx="93298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06830" y="5301208"/>
            <a:ext cx="2948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[person] [accessory]</a:t>
            </a:r>
            <a:endParaRPr lang="zh-CN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763688" y="5847655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Example </a:t>
            </a:r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419872" y="6093296"/>
            <a:ext cx="93298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83968" y="5847655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[person] [style]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1786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Introduction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Why we need action </a:t>
            </a:r>
            <a:r>
              <a:rPr lang="en-US" altLang="zh-CN" sz="2800" dirty="0" smtClean="0"/>
              <a:t>conceptualization</a:t>
            </a:r>
            <a:r>
              <a:rPr lang="en-US" sz="2800" dirty="0" smtClean="0"/>
              <a:t>? </a:t>
            </a:r>
          </a:p>
          <a:p>
            <a:pPr lvl="1"/>
            <a:r>
              <a:rPr lang="en-US" altLang="zh-CN" sz="2800" dirty="0" smtClean="0"/>
              <a:t>Conclusion</a:t>
            </a:r>
          </a:p>
          <a:p>
            <a:pPr lvl="2"/>
            <a:r>
              <a:rPr lang="en-US" altLang="zh-CN" dirty="0" smtClean="0"/>
              <a:t>To fully understand a sentence, we not only needs to understand the nouns but also the verbs.</a:t>
            </a:r>
          </a:p>
          <a:p>
            <a:pPr lvl="1"/>
            <a:endParaRPr lang="en-US" altLang="zh-CN" sz="2800" dirty="0"/>
          </a:p>
          <a:p>
            <a:pPr lvl="2"/>
            <a:endParaRPr lang="en-US" altLang="zh-CN" sz="1800" dirty="0"/>
          </a:p>
          <a:p>
            <a:pPr lvl="3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E801-AAA3-4A75-B4E8-09035D1286D9}" type="slidenum">
              <a:rPr lang="en-US" smtClean="0"/>
              <a:t>6</a:t>
            </a:fld>
            <a:endParaRPr lang="en-US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697650"/>
            <a:ext cx="1224136" cy="1179622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826703"/>
            <a:ext cx="1880840" cy="1482617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890736"/>
            <a:ext cx="1629002" cy="914528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915113"/>
            <a:ext cx="838317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3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Introduction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Related Techniques (SRL &amp; </a:t>
            </a:r>
            <a:r>
              <a:rPr lang="en-US" dirty="0" err="1" smtClean="0"/>
              <a:t>ReVerb</a:t>
            </a:r>
            <a:r>
              <a:rPr lang="en-US" dirty="0" smtClean="0"/>
              <a:t>)</a:t>
            </a:r>
            <a:endParaRPr lang="en-US" sz="2800" dirty="0" smtClean="0"/>
          </a:p>
          <a:p>
            <a:pPr lvl="1"/>
            <a:r>
              <a:rPr lang="en-US" altLang="zh-CN" sz="2800" dirty="0" smtClean="0"/>
              <a:t>Semantic Role Labeling (SRL)</a:t>
            </a:r>
          </a:p>
          <a:p>
            <a:pPr lvl="2"/>
            <a:r>
              <a:rPr lang="en-US" altLang="zh-CN" dirty="0" smtClean="0"/>
              <a:t>Use a lexicon to define the semantic roles of the arguments of that verb.</a:t>
            </a:r>
          </a:p>
          <a:p>
            <a:pPr lvl="3"/>
            <a:r>
              <a:rPr lang="en-US" altLang="zh-CN" dirty="0" smtClean="0">
                <a:solidFill>
                  <a:srgbClr val="0070C0"/>
                </a:solidFill>
              </a:rPr>
              <a:t>e.g</a:t>
            </a:r>
            <a:r>
              <a:rPr lang="en-US" altLang="zh-CN" dirty="0">
                <a:solidFill>
                  <a:srgbClr val="0070C0"/>
                </a:solidFill>
              </a:rPr>
              <a:t>. </a:t>
            </a:r>
            <a:r>
              <a:rPr lang="en-US" altLang="zh-CN" dirty="0" err="1">
                <a:solidFill>
                  <a:srgbClr val="0070C0"/>
                </a:solidFill>
              </a:rPr>
              <a:t>FrameNet</a:t>
            </a:r>
            <a:r>
              <a:rPr lang="en-US" altLang="zh-CN" dirty="0">
                <a:solidFill>
                  <a:srgbClr val="0070C0"/>
                </a:solidFill>
              </a:rPr>
              <a:t>, </a:t>
            </a:r>
            <a:r>
              <a:rPr lang="en-US" altLang="zh-CN" dirty="0" err="1">
                <a:solidFill>
                  <a:srgbClr val="0070C0"/>
                </a:solidFill>
              </a:rPr>
              <a:t>PropBank</a:t>
            </a:r>
            <a:r>
              <a:rPr lang="en-US" altLang="zh-CN" dirty="0">
                <a:solidFill>
                  <a:srgbClr val="0070C0"/>
                </a:solidFill>
              </a:rPr>
              <a:t> or </a:t>
            </a:r>
            <a:r>
              <a:rPr lang="en-US" altLang="zh-CN" dirty="0" err="1">
                <a:solidFill>
                  <a:srgbClr val="0070C0"/>
                </a:solidFill>
              </a:rPr>
              <a:t>ReVerb</a:t>
            </a:r>
            <a:endParaRPr lang="en-US" altLang="zh-CN" dirty="0">
              <a:solidFill>
                <a:srgbClr val="0070C0"/>
              </a:solidFill>
            </a:endParaRPr>
          </a:p>
          <a:p>
            <a:pPr lvl="2"/>
            <a:endParaRPr lang="en-US" altLang="zh-CN" dirty="0" smtClean="0"/>
          </a:p>
          <a:p>
            <a:pPr lvl="1"/>
            <a:endParaRPr lang="en-US" altLang="zh-CN" sz="2800" dirty="0"/>
          </a:p>
          <a:p>
            <a:pPr lvl="2"/>
            <a:endParaRPr lang="en-US" altLang="zh-CN" sz="1800" dirty="0"/>
          </a:p>
          <a:p>
            <a:pPr lvl="3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E801-AAA3-4A75-B4E8-09035D1286D9}" type="slidenum">
              <a:rPr lang="en-US" smtClean="0"/>
              <a:t>7</a:t>
            </a:fld>
            <a:endParaRPr lang="en-US"/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697650"/>
            <a:ext cx="1224136" cy="1179622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256" y="4826703"/>
            <a:ext cx="1880840" cy="1482617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890736"/>
            <a:ext cx="1629002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8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Introduction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Related Techniques (SRL &amp; </a:t>
            </a:r>
            <a:r>
              <a:rPr lang="en-US" dirty="0" err="1" smtClean="0"/>
              <a:t>ReVerb</a:t>
            </a:r>
            <a:r>
              <a:rPr lang="en-US" dirty="0" smtClean="0"/>
              <a:t>)</a:t>
            </a:r>
            <a:endParaRPr lang="en-US" sz="2800" dirty="0" smtClean="0"/>
          </a:p>
          <a:p>
            <a:pPr lvl="1"/>
            <a:r>
              <a:rPr lang="en-US" altLang="zh-CN" sz="2800" dirty="0"/>
              <a:t>Semantic Role Labeling (SRL</a:t>
            </a:r>
            <a:r>
              <a:rPr lang="en-US" altLang="zh-CN" sz="2800" dirty="0" smtClean="0"/>
              <a:t>)</a:t>
            </a:r>
          </a:p>
          <a:p>
            <a:pPr lvl="2"/>
            <a:r>
              <a:rPr lang="en-US" altLang="zh-CN" dirty="0" smtClean="0"/>
              <a:t>Three limitations of such lexicons: </a:t>
            </a:r>
          </a:p>
          <a:p>
            <a:pPr marL="1435608" lvl="3" indent="-457200">
              <a:buFont typeface="+mj-lt"/>
              <a:buAutoNum type="arabicPeriod"/>
            </a:pPr>
            <a:r>
              <a:rPr lang="en-US" altLang="zh-CN" dirty="0">
                <a:solidFill>
                  <a:srgbClr val="0070C0"/>
                </a:solidFill>
              </a:rPr>
              <a:t>Human annotation is required, which limits their </a:t>
            </a:r>
            <a:r>
              <a:rPr lang="en-US" altLang="zh-CN" dirty="0">
                <a:solidFill>
                  <a:srgbClr val="FF0000"/>
                </a:solidFill>
              </a:rPr>
              <a:t>scales</a:t>
            </a:r>
            <a:r>
              <a:rPr lang="en-US" altLang="zh-CN" dirty="0">
                <a:solidFill>
                  <a:srgbClr val="0070C0"/>
                </a:solidFill>
              </a:rPr>
              <a:t>.</a:t>
            </a:r>
          </a:p>
          <a:p>
            <a:pPr marL="1435608" lvl="3" indent="-457200">
              <a:buFont typeface="+mj-lt"/>
              <a:buAutoNum type="arabicPeriod"/>
            </a:pPr>
            <a:r>
              <a:rPr lang="en-US" altLang="zh-CN" dirty="0">
                <a:solidFill>
                  <a:srgbClr val="0070C0"/>
                </a:solidFill>
              </a:rPr>
              <a:t>The frames are </a:t>
            </a:r>
            <a:r>
              <a:rPr lang="en-US" altLang="zh-CN" dirty="0">
                <a:solidFill>
                  <a:srgbClr val="FF0000"/>
                </a:solidFill>
              </a:rPr>
              <a:t>course-grained</a:t>
            </a:r>
            <a:r>
              <a:rPr lang="en-US" altLang="zh-CN" dirty="0">
                <a:solidFill>
                  <a:srgbClr val="0070C0"/>
                </a:solidFill>
              </a:rPr>
              <a:t>, making them unable to tell the difference between two close </a:t>
            </a:r>
            <a:r>
              <a:rPr lang="en-US" altLang="zh-CN" dirty="0" smtClean="0">
                <a:solidFill>
                  <a:srgbClr val="0070C0"/>
                </a:solidFill>
              </a:rPr>
              <a:t>senses.</a:t>
            </a:r>
            <a:endParaRPr lang="en-US" altLang="zh-CN" dirty="0">
              <a:solidFill>
                <a:srgbClr val="0070C0"/>
              </a:solidFill>
            </a:endParaRPr>
          </a:p>
          <a:p>
            <a:pPr marL="1435608" lvl="3" indent="-457200">
              <a:buFont typeface="+mj-lt"/>
              <a:buAutoNum type="arabicPeriod"/>
            </a:pPr>
            <a:r>
              <a:rPr lang="en-US" altLang="zh-CN" dirty="0">
                <a:solidFill>
                  <a:srgbClr val="0070C0"/>
                </a:solidFill>
              </a:rPr>
              <a:t>Semantic roles in SRL are used as </a:t>
            </a:r>
            <a:r>
              <a:rPr lang="en-US" altLang="zh-CN" dirty="0">
                <a:solidFill>
                  <a:srgbClr val="FF0000"/>
                </a:solidFill>
              </a:rPr>
              <a:t>labels only</a:t>
            </a:r>
            <a:r>
              <a:rPr lang="en-US" altLang="zh-CN" dirty="0">
                <a:solidFill>
                  <a:srgbClr val="0070C0"/>
                </a:solidFill>
              </a:rPr>
              <a:t>, which is not readable by human.</a:t>
            </a:r>
          </a:p>
          <a:p>
            <a:pPr lvl="1"/>
            <a:endParaRPr lang="en-US" altLang="zh-CN" sz="2800" dirty="0"/>
          </a:p>
          <a:p>
            <a:pPr lvl="2"/>
            <a:endParaRPr lang="en-US" altLang="zh-CN" sz="1800" dirty="0"/>
          </a:p>
          <a:p>
            <a:pPr lvl="3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E801-AAA3-4A75-B4E8-09035D1286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3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5813</TotalTime>
  <Words>6498</Words>
  <Application>Microsoft Office PowerPoint</Application>
  <PresentationFormat>全屏显示(4:3)</PresentationFormat>
  <Paragraphs>890</Paragraphs>
  <Slides>56</Slides>
  <Notes>56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7" baseType="lpstr">
      <vt:lpstr>Urban</vt:lpstr>
      <vt:lpstr>Action Conceptualization</vt:lpstr>
      <vt:lpstr>Outline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Problem definition</vt:lpstr>
      <vt:lpstr>Problem definition</vt:lpstr>
      <vt:lpstr>Problem definition</vt:lpstr>
      <vt:lpstr>Problem definition</vt:lpstr>
      <vt:lpstr>Problem definition</vt:lpstr>
      <vt:lpstr>Problem definition</vt:lpstr>
      <vt:lpstr>Problem definition</vt:lpstr>
      <vt:lpstr>Problem definition</vt:lpstr>
      <vt:lpstr>Approach</vt:lpstr>
      <vt:lpstr>Approach</vt:lpstr>
      <vt:lpstr>Approach</vt:lpstr>
      <vt:lpstr>Approach</vt:lpstr>
      <vt:lpstr>Approach</vt:lpstr>
      <vt:lpstr>Approach</vt:lpstr>
      <vt:lpstr>Experiment Setup</vt:lpstr>
      <vt:lpstr>Experiment Setup</vt:lpstr>
      <vt:lpstr>Experiment Setup</vt:lpstr>
      <vt:lpstr>Experiment Setup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Future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Action</dc:title>
  <dc:creator>Administrator</dc:creator>
  <cp:lastModifiedBy>GongYu</cp:lastModifiedBy>
  <cp:revision>1194</cp:revision>
  <dcterms:created xsi:type="dcterms:W3CDTF">2013-02-27T09:22:01Z</dcterms:created>
  <dcterms:modified xsi:type="dcterms:W3CDTF">2014-09-17T07:43:45Z</dcterms:modified>
</cp:coreProperties>
</file>