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360" r:id="rId4"/>
    <p:sldId id="359" r:id="rId5"/>
    <p:sldId id="295" r:id="rId6"/>
    <p:sldId id="299" r:id="rId7"/>
    <p:sldId id="351" r:id="rId8"/>
    <p:sldId id="300" r:id="rId9"/>
    <p:sldId id="303" r:id="rId10"/>
    <p:sldId id="319" r:id="rId11"/>
    <p:sldId id="352" r:id="rId12"/>
    <p:sldId id="321" r:id="rId13"/>
    <p:sldId id="322" r:id="rId14"/>
    <p:sldId id="323" r:id="rId15"/>
    <p:sldId id="324" r:id="rId16"/>
    <p:sldId id="353" r:id="rId17"/>
    <p:sldId id="325" r:id="rId18"/>
    <p:sldId id="326" r:id="rId19"/>
    <p:sldId id="285" r:id="rId20"/>
    <p:sldId id="327" r:id="rId21"/>
    <p:sldId id="289" r:id="rId22"/>
    <p:sldId id="354" r:id="rId23"/>
    <p:sldId id="292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55" r:id="rId33"/>
    <p:sldId id="336" r:id="rId34"/>
    <p:sldId id="356" r:id="rId35"/>
    <p:sldId id="337" r:id="rId36"/>
    <p:sldId id="342" r:id="rId37"/>
    <p:sldId id="338" r:id="rId38"/>
    <p:sldId id="339" r:id="rId39"/>
    <p:sldId id="340" r:id="rId40"/>
    <p:sldId id="341" r:id="rId41"/>
    <p:sldId id="357" r:id="rId42"/>
    <p:sldId id="343" r:id="rId43"/>
    <p:sldId id="344" r:id="rId44"/>
    <p:sldId id="345" r:id="rId45"/>
    <p:sldId id="346" r:id="rId46"/>
    <p:sldId id="348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>
        <p:scale>
          <a:sx n="75" d="100"/>
          <a:sy n="75" d="100"/>
        </p:scale>
        <p:origin x="-126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33C70-49A8-481C-A158-4D68A0E478D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</dgm:pt>
    <dgm:pt modelId="{F75070B3-A9D6-4781-858A-5FE5CF04B46D}">
      <dgm:prSet phldrT="[文本]" custT="1"/>
      <dgm:spPr/>
      <dgm:t>
        <a:bodyPr/>
        <a:lstStyle/>
        <a:p>
          <a:r>
            <a:rPr lang="en-US" altLang="zh-CN" sz="2400" dirty="0" smtClean="0"/>
            <a:t>Action Instance Extraction</a:t>
          </a:r>
          <a:endParaRPr lang="zh-CN" altLang="en-US" sz="2400" dirty="0"/>
        </a:p>
      </dgm:t>
    </dgm:pt>
    <dgm:pt modelId="{48EC8BD4-3962-4C97-AAD3-0539DAFC3B61}" type="parTrans" cxnId="{4A455C57-0785-49FF-8A4D-5D8C99F24D9F}">
      <dgm:prSet/>
      <dgm:spPr/>
      <dgm:t>
        <a:bodyPr/>
        <a:lstStyle/>
        <a:p>
          <a:endParaRPr lang="zh-CN" altLang="en-US"/>
        </a:p>
      </dgm:t>
    </dgm:pt>
    <dgm:pt modelId="{73FEF35C-CA2F-4BC7-948B-F0EB28D378E8}" type="sibTrans" cxnId="{4A455C57-0785-49FF-8A4D-5D8C99F24D9F}">
      <dgm:prSet/>
      <dgm:spPr/>
      <dgm:t>
        <a:bodyPr/>
        <a:lstStyle/>
        <a:p>
          <a:endParaRPr lang="zh-CN" altLang="en-US"/>
        </a:p>
      </dgm:t>
    </dgm:pt>
    <dgm:pt modelId="{D2BB1481-6EDD-4F97-9B89-9EBAB2C5EF3C}">
      <dgm:prSet phldrT="[文本]" custT="1"/>
      <dgm:spPr/>
      <dgm:t>
        <a:bodyPr/>
        <a:lstStyle/>
        <a:p>
          <a:r>
            <a:rPr lang="en-US" altLang="zh-CN" sz="2400" dirty="0" smtClean="0"/>
            <a:t>Action Conceptualization</a:t>
          </a:r>
          <a:endParaRPr lang="zh-CN" altLang="en-US" sz="2400" dirty="0"/>
        </a:p>
      </dgm:t>
    </dgm:pt>
    <dgm:pt modelId="{7E9B48FA-B483-468B-8DDD-034805436B9D}" type="parTrans" cxnId="{D127F045-BE41-4DDA-96A6-513C4F2D8307}">
      <dgm:prSet/>
      <dgm:spPr/>
      <dgm:t>
        <a:bodyPr/>
        <a:lstStyle/>
        <a:p>
          <a:endParaRPr lang="zh-CN" altLang="en-US"/>
        </a:p>
      </dgm:t>
    </dgm:pt>
    <dgm:pt modelId="{719AC3A3-96E2-4414-BB39-2A57E89FBCB9}" type="sibTrans" cxnId="{D127F045-BE41-4DDA-96A6-513C4F2D8307}">
      <dgm:prSet/>
      <dgm:spPr/>
      <dgm:t>
        <a:bodyPr/>
        <a:lstStyle/>
        <a:p>
          <a:endParaRPr lang="zh-CN" altLang="en-US"/>
        </a:p>
      </dgm:t>
    </dgm:pt>
    <dgm:pt modelId="{F6BE6C5A-0862-40CB-8822-774DEF17ADF0}">
      <dgm:prSet phldrT="[文本]" custT="1"/>
      <dgm:spPr/>
      <dgm:t>
        <a:bodyPr/>
        <a:lstStyle/>
        <a:p>
          <a:r>
            <a:rPr lang="en-US" altLang="zh-CN" sz="2400" dirty="0" smtClean="0"/>
            <a:t>Action Concept Ranking</a:t>
          </a:r>
          <a:endParaRPr lang="zh-CN" altLang="en-US" sz="2400" dirty="0"/>
        </a:p>
      </dgm:t>
    </dgm:pt>
    <dgm:pt modelId="{8944DD39-E574-4CFE-AE9C-D0C9122D8BA1}" type="parTrans" cxnId="{AB0855D1-BBF0-4216-8504-F218FE45EB90}">
      <dgm:prSet/>
      <dgm:spPr/>
      <dgm:t>
        <a:bodyPr/>
        <a:lstStyle/>
        <a:p>
          <a:endParaRPr lang="zh-CN" altLang="en-US"/>
        </a:p>
      </dgm:t>
    </dgm:pt>
    <dgm:pt modelId="{9BB1D35E-380A-4F66-B157-FF2E07F5B742}" type="sibTrans" cxnId="{AB0855D1-BBF0-4216-8504-F218FE45EB90}">
      <dgm:prSet/>
      <dgm:spPr/>
      <dgm:t>
        <a:bodyPr/>
        <a:lstStyle/>
        <a:p>
          <a:endParaRPr lang="zh-CN" altLang="en-US"/>
        </a:p>
      </dgm:t>
    </dgm:pt>
    <dgm:pt modelId="{DC602338-6BEC-482F-B4C7-861F81235907}" type="pres">
      <dgm:prSet presAssocID="{56933C70-49A8-481C-A158-4D68A0E478D7}" presName="Name0" presStyleCnt="0">
        <dgm:presLayoutVars>
          <dgm:dir/>
          <dgm:animLvl val="lvl"/>
          <dgm:resizeHandles val="exact"/>
        </dgm:presLayoutVars>
      </dgm:prSet>
      <dgm:spPr/>
    </dgm:pt>
    <dgm:pt modelId="{67B8980B-A40F-4D99-A232-D2C60760814A}" type="pres">
      <dgm:prSet presAssocID="{F6BE6C5A-0862-40CB-8822-774DEF17ADF0}" presName="boxAndChildren" presStyleCnt="0"/>
      <dgm:spPr/>
    </dgm:pt>
    <dgm:pt modelId="{16AD78F7-7CB5-4050-AA7E-85A2A78AE2D3}" type="pres">
      <dgm:prSet presAssocID="{F6BE6C5A-0862-40CB-8822-774DEF17ADF0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76C04E5E-EFB3-489C-9528-A51A53485BEB}" type="pres">
      <dgm:prSet presAssocID="{719AC3A3-96E2-4414-BB39-2A57E89FBCB9}" presName="sp" presStyleCnt="0"/>
      <dgm:spPr/>
    </dgm:pt>
    <dgm:pt modelId="{45C2AAC4-BFB9-44CF-81D6-337931E44888}" type="pres">
      <dgm:prSet presAssocID="{D2BB1481-6EDD-4F97-9B89-9EBAB2C5EF3C}" presName="arrowAndChildren" presStyleCnt="0"/>
      <dgm:spPr/>
    </dgm:pt>
    <dgm:pt modelId="{D8D7249D-5727-4E95-979C-69B7BDB216BA}" type="pres">
      <dgm:prSet presAssocID="{D2BB1481-6EDD-4F97-9B89-9EBAB2C5EF3C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3AC5DFE2-5EB5-48EE-A7BD-726315DAD9F8}" type="pres">
      <dgm:prSet presAssocID="{73FEF35C-CA2F-4BC7-948B-F0EB28D378E8}" presName="sp" presStyleCnt="0"/>
      <dgm:spPr/>
    </dgm:pt>
    <dgm:pt modelId="{674232FB-F0A0-4CFC-85E5-526EFF1871E2}" type="pres">
      <dgm:prSet presAssocID="{F75070B3-A9D6-4781-858A-5FE5CF04B46D}" presName="arrowAndChildren" presStyleCnt="0"/>
      <dgm:spPr/>
    </dgm:pt>
    <dgm:pt modelId="{F0C5F1ED-595E-4F94-AEF3-933AFB27F26A}" type="pres">
      <dgm:prSet presAssocID="{F75070B3-A9D6-4781-858A-5FE5CF04B46D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D127F045-BE41-4DDA-96A6-513C4F2D8307}" srcId="{56933C70-49A8-481C-A158-4D68A0E478D7}" destId="{D2BB1481-6EDD-4F97-9B89-9EBAB2C5EF3C}" srcOrd="1" destOrd="0" parTransId="{7E9B48FA-B483-468B-8DDD-034805436B9D}" sibTransId="{719AC3A3-96E2-4414-BB39-2A57E89FBCB9}"/>
    <dgm:cxn modelId="{E6A4210C-B0CD-45D7-A043-B3727B092079}" type="presOf" srcId="{F6BE6C5A-0862-40CB-8822-774DEF17ADF0}" destId="{16AD78F7-7CB5-4050-AA7E-85A2A78AE2D3}" srcOrd="0" destOrd="0" presId="urn:microsoft.com/office/officeart/2005/8/layout/process4"/>
    <dgm:cxn modelId="{4A455C57-0785-49FF-8A4D-5D8C99F24D9F}" srcId="{56933C70-49A8-481C-A158-4D68A0E478D7}" destId="{F75070B3-A9D6-4781-858A-5FE5CF04B46D}" srcOrd="0" destOrd="0" parTransId="{48EC8BD4-3962-4C97-AAD3-0539DAFC3B61}" sibTransId="{73FEF35C-CA2F-4BC7-948B-F0EB28D378E8}"/>
    <dgm:cxn modelId="{63B20A21-454B-4003-9F28-DC40AAC72BF0}" type="presOf" srcId="{F75070B3-A9D6-4781-858A-5FE5CF04B46D}" destId="{F0C5F1ED-595E-4F94-AEF3-933AFB27F26A}" srcOrd="0" destOrd="0" presId="urn:microsoft.com/office/officeart/2005/8/layout/process4"/>
    <dgm:cxn modelId="{40D0A49E-D42F-4B86-8882-0E077255D83C}" type="presOf" srcId="{D2BB1481-6EDD-4F97-9B89-9EBAB2C5EF3C}" destId="{D8D7249D-5727-4E95-979C-69B7BDB216BA}" srcOrd="0" destOrd="0" presId="urn:microsoft.com/office/officeart/2005/8/layout/process4"/>
    <dgm:cxn modelId="{AB0855D1-BBF0-4216-8504-F218FE45EB90}" srcId="{56933C70-49A8-481C-A158-4D68A0E478D7}" destId="{F6BE6C5A-0862-40CB-8822-774DEF17ADF0}" srcOrd="2" destOrd="0" parTransId="{8944DD39-E574-4CFE-AE9C-D0C9122D8BA1}" sibTransId="{9BB1D35E-380A-4F66-B157-FF2E07F5B742}"/>
    <dgm:cxn modelId="{0D380D4C-D028-429E-BE84-5B5A2E4F6F21}" type="presOf" srcId="{56933C70-49A8-481C-A158-4D68A0E478D7}" destId="{DC602338-6BEC-482F-B4C7-861F81235907}" srcOrd="0" destOrd="0" presId="urn:microsoft.com/office/officeart/2005/8/layout/process4"/>
    <dgm:cxn modelId="{328A9973-9D6D-4B6B-A66A-4D5F3D46C65C}" type="presParOf" srcId="{DC602338-6BEC-482F-B4C7-861F81235907}" destId="{67B8980B-A40F-4D99-A232-D2C60760814A}" srcOrd="0" destOrd="0" presId="urn:microsoft.com/office/officeart/2005/8/layout/process4"/>
    <dgm:cxn modelId="{6C2688FD-49DE-4EB0-AA28-EF4ABFF8630C}" type="presParOf" srcId="{67B8980B-A40F-4D99-A232-D2C60760814A}" destId="{16AD78F7-7CB5-4050-AA7E-85A2A78AE2D3}" srcOrd="0" destOrd="0" presId="urn:microsoft.com/office/officeart/2005/8/layout/process4"/>
    <dgm:cxn modelId="{DB769AFE-FDBE-4E41-A33A-B2C076527287}" type="presParOf" srcId="{DC602338-6BEC-482F-B4C7-861F81235907}" destId="{76C04E5E-EFB3-489C-9528-A51A53485BEB}" srcOrd="1" destOrd="0" presId="urn:microsoft.com/office/officeart/2005/8/layout/process4"/>
    <dgm:cxn modelId="{089DF10A-9EB2-478D-BEB4-8B95BD525405}" type="presParOf" srcId="{DC602338-6BEC-482F-B4C7-861F81235907}" destId="{45C2AAC4-BFB9-44CF-81D6-337931E44888}" srcOrd="2" destOrd="0" presId="urn:microsoft.com/office/officeart/2005/8/layout/process4"/>
    <dgm:cxn modelId="{5EF64807-006E-41EB-83C3-6DFC84EB6424}" type="presParOf" srcId="{45C2AAC4-BFB9-44CF-81D6-337931E44888}" destId="{D8D7249D-5727-4E95-979C-69B7BDB216BA}" srcOrd="0" destOrd="0" presId="urn:microsoft.com/office/officeart/2005/8/layout/process4"/>
    <dgm:cxn modelId="{5E6A9AEE-3C91-45C6-A481-2F28350B790C}" type="presParOf" srcId="{DC602338-6BEC-482F-B4C7-861F81235907}" destId="{3AC5DFE2-5EB5-48EE-A7BD-726315DAD9F8}" srcOrd="3" destOrd="0" presId="urn:microsoft.com/office/officeart/2005/8/layout/process4"/>
    <dgm:cxn modelId="{C5F6C51D-3902-4368-83B7-EBD4EDC22057}" type="presParOf" srcId="{DC602338-6BEC-482F-B4C7-861F81235907}" destId="{674232FB-F0A0-4CFC-85E5-526EFF1871E2}" srcOrd="4" destOrd="0" presId="urn:microsoft.com/office/officeart/2005/8/layout/process4"/>
    <dgm:cxn modelId="{107CC05E-A9AF-4B56-8BD3-D2A951321D44}" type="presParOf" srcId="{674232FB-F0A0-4CFC-85E5-526EFF1871E2}" destId="{F0C5F1ED-595E-4F94-AEF3-933AFB27F2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25E526-F77E-437A-AECE-E3733378CB93}" type="doc">
      <dgm:prSet loTypeId="urn:microsoft.com/office/officeart/2005/8/layout/arrow6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14D1CD7-7E20-4BBA-814B-9C43C942F487}">
      <dgm:prSet phldrT="[文本]"/>
      <dgm:spPr/>
      <dgm:t>
        <a:bodyPr/>
        <a:lstStyle/>
        <a:p>
          <a:r>
            <a:rPr lang="en-US" altLang="zh-CN" dirty="0" smtClean="0"/>
            <a:t>Web pages</a:t>
          </a:r>
          <a:endParaRPr lang="zh-CN" altLang="en-US" dirty="0"/>
        </a:p>
      </dgm:t>
    </dgm:pt>
    <dgm:pt modelId="{939AC4DD-34F7-405B-8652-502912FA8E22}" type="parTrans" cxnId="{F3B17DB2-F36F-4242-B5A2-C4445A846B64}">
      <dgm:prSet/>
      <dgm:spPr/>
      <dgm:t>
        <a:bodyPr/>
        <a:lstStyle/>
        <a:p>
          <a:endParaRPr lang="zh-CN" altLang="en-US"/>
        </a:p>
      </dgm:t>
    </dgm:pt>
    <dgm:pt modelId="{C0B12CBD-9299-4D29-892C-8CE694BEEF99}" type="sibTrans" cxnId="{F3B17DB2-F36F-4242-B5A2-C4445A846B64}">
      <dgm:prSet/>
      <dgm:spPr/>
      <dgm:t>
        <a:bodyPr/>
        <a:lstStyle/>
        <a:p>
          <a:endParaRPr lang="zh-CN" altLang="en-US"/>
        </a:p>
      </dgm:t>
    </dgm:pt>
    <dgm:pt modelId="{5583E9A0-DED8-46ED-A413-E4DA04D13587}">
      <dgm:prSet phldrT="[文本]"/>
      <dgm:spPr/>
      <dgm:t>
        <a:bodyPr/>
        <a:lstStyle/>
        <a:p>
          <a:r>
            <a:rPr lang="en-US" altLang="zh-CN" dirty="0" smtClean="0"/>
            <a:t>Google syntactic n-gram </a:t>
          </a:r>
          <a:endParaRPr lang="zh-CN" altLang="en-US" dirty="0"/>
        </a:p>
      </dgm:t>
    </dgm:pt>
    <dgm:pt modelId="{ADE69A81-007D-48D7-9E9C-41CC19E40FD4}" type="parTrans" cxnId="{5408927E-BA6A-4F09-8D3D-ECE3668F29D0}">
      <dgm:prSet/>
      <dgm:spPr/>
      <dgm:t>
        <a:bodyPr/>
        <a:lstStyle/>
        <a:p>
          <a:endParaRPr lang="zh-CN" altLang="en-US"/>
        </a:p>
      </dgm:t>
    </dgm:pt>
    <dgm:pt modelId="{BC2CF7C4-E1D0-451E-A526-833456F1D388}" type="sibTrans" cxnId="{5408927E-BA6A-4F09-8D3D-ECE3668F29D0}">
      <dgm:prSet/>
      <dgm:spPr/>
      <dgm:t>
        <a:bodyPr/>
        <a:lstStyle/>
        <a:p>
          <a:endParaRPr lang="zh-CN" altLang="en-US"/>
        </a:p>
      </dgm:t>
    </dgm:pt>
    <dgm:pt modelId="{CC82E801-D5E3-4561-83AB-A840585D21C0}" type="pres">
      <dgm:prSet presAssocID="{4C25E526-F77E-437A-AECE-E3733378CB9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9F5F02-FC25-45D3-8B58-3CD4D686BCCF}" type="pres">
      <dgm:prSet presAssocID="{4C25E526-F77E-437A-AECE-E3733378CB93}" presName="ribbon" presStyleLbl="node1" presStyleIdx="0" presStyleCnt="1"/>
      <dgm:spPr/>
    </dgm:pt>
    <dgm:pt modelId="{F24ACE68-82EA-452F-AC4D-6349FAF89DFB}" type="pres">
      <dgm:prSet presAssocID="{4C25E526-F77E-437A-AECE-E3733378CB93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15B651-CD49-450D-81DA-59CDD655A07F}" type="pres">
      <dgm:prSet presAssocID="{4C25E526-F77E-437A-AECE-E3733378CB93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B17DB2-F36F-4242-B5A2-C4445A846B64}" srcId="{4C25E526-F77E-437A-AECE-E3733378CB93}" destId="{914D1CD7-7E20-4BBA-814B-9C43C942F487}" srcOrd="0" destOrd="0" parTransId="{939AC4DD-34F7-405B-8652-502912FA8E22}" sibTransId="{C0B12CBD-9299-4D29-892C-8CE694BEEF99}"/>
    <dgm:cxn modelId="{A331D3DB-BD90-4BFB-AF3C-092D5B63FF27}" type="presOf" srcId="{914D1CD7-7E20-4BBA-814B-9C43C942F487}" destId="{F24ACE68-82EA-452F-AC4D-6349FAF89DFB}" srcOrd="0" destOrd="0" presId="urn:microsoft.com/office/officeart/2005/8/layout/arrow6"/>
    <dgm:cxn modelId="{762CC985-AC49-4FB4-98DD-A001CD5F66B4}" type="presOf" srcId="{5583E9A0-DED8-46ED-A413-E4DA04D13587}" destId="{AD15B651-CD49-450D-81DA-59CDD655A07F}" srcOrd="0" destOrd="0" presId="urn:microsoft.com/office/officeart/2005/8/layout/arrow6"/>
    <dgm:cxn modelId="{5408927E-BA6A-4F09-8D3D-ECE3668F29D0}" srcId="{4C25E526-F77E-437A-AECE-E3733378CB93}" destId="{5583E9A0-DED8-46ED-A413-E4DA04D13587}" srcOrd="1" destOrd="0" parTransId="{ADE69A81-007D-48D7-9E9C-41CC19E40FD4}" sibTransId="{BC2CF7C4-E1D0-451E-A526-833456F1D388}"/>
    <dgm:cxn modelId="{0A8BAC3B-E9CA-416E-9151-5880BF8BCB87}" type="presOf" srcId="{4C25E526-F77E-437A-AECE-E3733378CB93}" destId="{CC82E801-D5E3-4561-83AB-A840585D21C0}" srcOrd="0" destOrd="0" presId="urn:microsoft.com/office/officeart/2005/8/layout/arrow6"/>
    <dgm:cxn modelId="{4EE08E78-E64E-4862-A584-717A067167C9}" type="presParOf" srcId="{CC82E801-D5E3-4561-83AB-A840585D21C0}" destId="{BB9F5F02-FC25-45D3-8B58-3CD4D686BCCF}" srcOrd="0" destOrd="0" presId="urn:microsoft.com/office/officeart/2005/8/layout/arrow6"/>
    <dgm:cxn modelId="{FC6B370B-8AD6-4882-881B-5C4A38E9A74F}" type="presParOf" srcId="{CC82E801-D5E3-4561-83AB-A840585D21C0}" destId="{F24ACE68-82EA-452F-AC4D-6349FAF89DFB}" srcOrd="1" destOrd="0" presId="urn:microsoft.com/office/officeart/2005/8/layout/arrow6"/>
    <dgm:cxn modelId="{F27E6562-E7D5-4E08-B33C-2D583BBB0A59}" type="presParOf" srcId="{CC82E801-D5E3-4561-83AB-A840585D21C0}" destId="{AD15B651-CD49-450D-81DA-59CDD655A07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0B13C3-CAE9-4228-886B-B9A7F2346E3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6FCE6ED-EA07-4B46-810B-F36B589F9313}">
      <dgm:prSet phldrT="[文本]"/>
      <dgm:spPr/>
      <dgm:t>
        <a:bodyPr/>
        <a:lstStyle/>
        <a:p>
          <a:r>
            <a:rPr lang="en-US" altLang="zh-CN" dirty="0" smtClean="0"/>
            <a:t>Filter bad sentences</a:t>
          </a:r>
          <a:endParaRPr lang="zh-CN" altLang="en-US" dirty="0"/>
        </a:p>
      </dgm:t>
    </dgm:pt>
    <dgm:pt modelId="{EB02C8A4-9BF3-4A15-8548-B7E51E01889D}" type="parTrans" cxnId="{984A4277-9A22-454C-A314-03652DCC9ACD}">
      <dgm:prSet/>
      <dgm:spPr/>
      <dgm:t>
        <a:bodyPr/>
        <a:lstStyle/>
        <a:p>
          <a:endParaRPr lang="zh-CN" altLang="en-US"/>
        </a:p>
      </dgm:t>
    </dgm:pt>
    <dgm:pt modelId="{49E2B539-3961-47BA-BA1B-13F2031C84AE}" type="sibTrans" cxnId="{984A4277-9A22-454C-A314-03652DCC9ACD}">
      <dgm:prSet/>
      <dgm:spPr/>
      <dgm:t>
        <a:bodyPr/>
        <a:lstStyle/>
        <a:p>
          <a:endParaRPr lang="zh-CN" altLang="en-US"/>
        </a:p>
      </dgm:t>
    </dgm:pt>
    <dgm:pt modelId="{62946B4B-F11E-4890-9001-C4D8091938D2}">
      <dgm:prSet phldrT="[文本]"/>
      <dgm:spPr/>
      <dgm:t>
        <a:bodyPr/>
        <a:lstStyle/>
        <a:p>
          <a:r>
            <a:rPr lang="en-US" altLang="zh-CN" dirty="0" smtClean="0"/>
            <a:t>Run dependency parser</a:t>
          </a:r>
          <a:endParaRPr lang="zh-CN" altLang="en-US" dirty="0"/>
        </a:p>
      </dgm:t>
    </dgm:pt>
    <dgm:pt modelId="{601A852E-E28F-4763-B257-3493A5CEFE87}" type="parTrans" cxnId="{4606A662-9F41-4118-B024-CD7D907F82EB}">
      <dgm:prSet/>
      <dgm:spPr/>
      <dgm:t>
        <a:bodyPr/>
        <a:lstStyle/>
        <a:p>
          <a:endParaRPr lang="zh-CN" altLang="en-US"/>
        </a:p>
      </dgm:t>
    </dgm:pt>
    <dgm:pt modelId="{114AE256-9C43-49F2-A1AC-6E421E245092}" type="sibTrans" cxnId="{4606A662-9F41-4118-B024-CD7D907F82EB}">
      <dgm:prSet/>
      <dgm:spPr/>
      <dgm:t>
        <a:bodyPr/>
        <a:lstStyle/>
        <a:p>
          <a:endParaRPr lang="zh-CN" altLang="en-US"/>
        </a:p>
      </dgm:t>
    </dgm:pt>
    <dgm:pt modelId="{44F7A984-B618-41BC-AD57-DD5C1DE1D489}">
      <dgm:prSet phldrT="[文本]"/>
      <dgm:spPr/>
      <dgm:t>
        <a:bodyPr/>
        <a:lstStyle/>
        <a:p>
          <a:r>
            <a:rPr lang="en-US" altLang="zh-CN" dirty="0" smtClean="0"/>
            <a:t>Find </a:t>
          </a:r>
          <a:r>
            <a:rPr lang="en-US" altLang="zh-CN" dirty="0" err="1" smtClean="0"/>
            <a:t>Probase</a:t>
          </a:r>
          <a:r>
            <a:rPr lang="en-US" altLang="zh-CN" dirty="0" smtClean="0"/>
            <a:t> terms by Sliding Window</a:t>
          </a:r>
          <a:endParaRPr lang="zh-CN" altLang="en-US" dirty="0"/>
        </a:p>
      </dgm:t>
    </dgm:pt>
    <dgm:pt modelId="{CA5A6C9A-42BB-4B2D-9500-64ADC3EE9F7B}" type="parTrans" cxnId="{B37E6BFA-1B78-4A2B-94AA-7689DA4EFEFE}">
      <dgm:prSet/>
      <dgm:spPr/>
      <dgm:t>
        <a:bodyPr/>
        <a:lstStyle/>
        <a:p>
          <a:endParaRPr lang="zh-CN" altLang="en-US"/>
        </a:p>
      </dgm:t>
    </dgm:pt>
    <dgm:pt modelId="{C065C982-0D23-4FC5-84A1-E1E303FC7717}" type="sibTrans" cxnId="{B37E6BFA-1B78-4A2B-94AA-7689DA4EFEFE}">
      <dgm:prSet/>
      <dgm:spPr/>
      <dgm:t>
        <a:bodyPr/>
        <a:lstStyle/>
        <a:p>
          <a:endParaRPr lang="zh-CN" altLang="en-US"/>
        </a:p>
      </dgm:t>
    </dgm:pt>
    <dgm:pt modelId="{FF6606C2-1F57-4312-AFB4-34CD48F20A3D}" type="pres">
      <dgm:prSet presAssocID="{AD0B13C3-CAE9-4228-886B-B9A7F2346E3C}" presName="CompostProcess" presStyleCnt="0">
        <dgm:presLayoutVars>
          <dgm:dir/>
          <dgm:resizeHandles val="exact"/>
        </dgm:presLayoutVars>
      </dgm:prSet>
      <dgm:spPr/>
    </dgm:pt>
    <dgm:pt modelId="{C64FF6C0-F31C-4286-909E-9960A11E691C}" type="pres">
      <dgm:prSet presAssocID="{AD0B13C3-CAE9-4228-886B-B9A7F2346E3C}" presName="arrow" presStyleLbl="bgShp" presStyleIdx="0" presStyleCnt="1"/>
      <dgm:spPr/>
    </dgm:pt>
    <dgm:pt modelId="{3BF53A49-3485-4A0A-872B-04F171F20092}" type="pres">
      <dgm:prSet presAssocID="{AD0B13C3-CAE9-4228-886B-B9A7F2346E3C}" presName="linearProcess" presStyleCnt="0"/>
      <dgm:spPr/>
    </dgm:pt>
    <dgm:pt modelId="{34E674B0-2EA5-4CD8-A94C-49A9E00BE1B5}" type="pres">
      <dgm:prSet presAssocID="{F6FCE6ED-EA07-4B46-810B-F36B589F931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8AC5E2-5C84-4C82-AA64-61A835085D74}" type="pres">
      <dgm:prSet presAssocID="{49E2B539-3961-47BA-BA1B-13F2031C84AE}" presName="sibTrans" presStyleCnt="0"/>
      <dgm:spPr/>
    </dgm:pt>
    <dgm:pt modelId="{DC85A0EA-CD0B-4C2A-AF1C-8A7563BEC2F7}" type="pres">
      <dgm:prSet presAssocID="{62946B4B-F11E-4890-9001-C4D8091938D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7C6C65-A579-4C18-B0B6-73E14B8C1CE4}" type="pres">
      <dgm:prSet presAssocID="{114AE256-9C43-49F2-A1AC-6E421E245092}" presName="sibTrans" presStyleCnt="0"/>
      <dgm:spPr/>
    </dgm:pt>
    <dgm:pt modelId="{CD14CA62-3F69-41F7-A0D7-9EC14C8999D5}" type="pres">
      <dgm:prSet presAssocID="{44F7A984-B618-41BC-AD57-DD5C1DE1D48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06A662-9F41-4118-B024-CD7D907F82EB}" srcId="{AD0B13C3-CAE9-4228-886B-B9A7F2346E3C}" destId="{62946B4B-F11E-4890-9001-C4D8091938D2}" srcOrd="1" destOrd="0" parTransId="{601A852E-E28F-4763-B257-3493A5CEFE87}" sibTransId="{114AE256-9C43-49F2-A1AC-6E421E245092}"/>
    <dgm:cxn modelId="{6309A7AE-ACA5-4052-8281-556216ADF2EC}" type="presOf" srcId="{62946B4B-F11E-4890-9001-C4D8091938D2}" destId="{DC85A0EA-CD0B-4C2A-AF1C-8A7563BEC2F7}" srcOrd="0" destOrd="0" presId="urn:microsoft.com/office/officeart/2005/8/layout/hProcess9"/>
    <dgm:cxn modelId="{B37E6BFA-1B78-4A2B-94AA-7689DA4EFEFE}" srcId="{AD0B13C3-CAE9-4228-886B-B9A7F2346E3C}" destId="{44F7A984-B618-41BC-AD57-DD5C1DE1D489}" srcOrd="2" destOrd="0" parTransId="{CA5A6C9A-42BB-4B2D-9500-64ADC3EE9F7B}" sibTransId="{C065C982-0D23-4FC5-84A1-E1E303FC7717}"/>
    <dgm:cxn modelId="{01431BDA-4C16-4117-B253-A20F40868D2B}" type="presOf" srcId="{44F7A984-B618-41BC-AD57-DD5C1DE1D489}" destId="{CD14CA62-3F69-41F7-A0D7-9EC14C8999D5}" srcOrd="0" destOrd="0" presId="urn:microsoft.com/office/officeart/2005/8/layout/hProcess9"/>
    <dgm:cxn modelId="{C2BAF21A-1C21-40B6-8242-18659718383D}" type="presOf" srcId="{F6FCE6ED-EA07-4B46-810B-F36B589F9313}" destId="{34E674B0-2EA5-4CD8-A94C-49A9E00BE1B5}" srcOrd="0" destOrd="0" presId="urn:microsoft.com/office/officeart/2005/8/layout/hProcess9"/>
    <dgm:cxn modelId="{3492E3E1-D99B-4A5D-A9EF-C2AA14088CF7}" type="presOf" srcId="{AD0B13C3-CAE9-4228-886B-B9A7F2346E3C}" destId="{FF6606C2-1F57-4312-AFB4-34CD48F20A3D}" srcOrd="0" destOrd="0" presId="urn:microsoft.com/office/officeart/2005/8/layout/hProcess9"/>
    <dgm:cxn modelId="{984A4277-9A22-454C-A314-03652DCC9ACD}" srcId="{AD0B13C3-CAE9-4228-886B-B9A7F2346E3C}" destId="{F6FCE6ED-EA07-4B46-810B-F36B589F9313}" srcOrd="0" destOrd="0" parTransId="{EB02C8A4-9BF3-4A15-8548-B7E51E01889D}" sibTransId="{49E2B539-3961-47BA-BA1B-13F2031C84AE}"/>
    <dgm:cxn modelId="{A2B88516-C8D6-45AF-94BF-4F00799EBC8D}" type="presParOf" srcId="{FF6606C2-1F57-4312-AFB4-34CD48F20A3D}" destId="{C64FF6C0-F31C-4286-909E-9960A11E691C}" srcOrd="0" destOrd="0" presId="urn:microsoft.com/office/officeart/2005/8/layout/hProcess9"/>
    <dgm:cxn modelId="{CBB6DBB1-FFB4-47CB-9F2E-4B7DAF550E67}" type="presParOf" srcId="{FF6606C2-1F57-4312-AFB4-34CD48F20A3D}" destId="{3BF53A49-3485-4A0A-872B-04F171F20092}" srcOrd="1" destOrd="0" presId="urn:microsoft.com/office/officeart/2005/8/layout/hProcess9"/>
    <dgm:cxn modelId="{15DB12CE-09A9-4933-A457-C74862F90AEF}" type="presParOf" srcId="{3BF53A49-3485-4A0A-872B-04F171F20092}" destId="{34E674B0-2EA5-4CD8-A94C-49A9E00BE1B5}" srcOrd="0" destOrd="0" presId="urn:microsoft.com/office/officeart/2005/8/layout/hProcess9"/>
    <dgm:cxn modelId="{879E0666-390F-4F0B-A219-5948DE7479A7}" type="presParOf" srcId="{3BF53A49-3485-4A0A-872B-04F171F20092}" destId="{AD8AC5E2-5C84-4C82-AA64-61A835085D74}" srcOrd="1" destOrd="0" presId="urn:microsoft.com/office/officeart/2005/8/layout/hProcess9"/>
    <dgm:cxn modelId="{C8B8FE28-403D-4FC6-875E-3188B31FE4E9}" type="presParOf" srcId="{3BF53A49-3485-4A0A-872B-04F171F20092}" destId="{DC85A0EA-CD0B-4C2A-AF1C-8A7563BEC2F7}" srcOrd="2" destOrd="0" presId="urn:microsoft.com/office/officeart/2005/8/layout/hProcess9"/>
    <dgm:cxn modelId="{4E923DD8-32E1-4F46-A20D-699A05DCB3C9}" type="presParOf" srcId="{3BF53A49-3485-4A0A-872B-04F171F20092}" destId="{4C7C6C65-A579-4C18-B0B6-73E14B8C1CE4}" srcOrd="3" destOrd="0" presId="urn:microsoft.com/office/officeart/2005/8/layout/hProcess9"/>
    <dgm:cxn modelId="{424D886F-22C4-4B2E-B068-9884A9809854}" type="presParOf" srcId="{3BF53A49-3485-4A0A-872B-04F171F20092}" destId="{CD14CA62-3F69-41F7-A0D7-9EC14C8999D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2F1F4D-F555-4909-9CD1-830D6292AC2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58FBC5-EA91-49BE-B406-C865DB5982C9}">
      <dgm:prSet phldrT="[文本]"/>
      <dgm:spPr/>
      <dgm:t>
        <a:bodyPr/>
        <a:lstStyle/>
        <a:p>
          <a:r>
            <a:rPr lang="en-US" altLang="zh-CN" dirty="0" smtClean="0"/>
            <a:t>Representative Score</a:t>
          </a:r>
          <a:endParaRPr lang="zh-CN" altLang="en-US" dirty="0"/>
        </a:p>
      </dgm:t>
    </dgm:pt>
    <dgm:pt modelId="{1600F996-178F-4FBB-AD80-B70E39E48ADD}" type="parTrans" cxnId="{99C57951-1D03-4385-821A-5EAD308DD675}">
      <dgm:prSet/>
      <dgm:spPr/>
      <dgm:t>
        <a:bodyPr/>
        <a:lstStyle/>
        <a:p>
          <a:endParaRPr lang="zh-CN" altLang="en-US"/>
        </a:p>
      </dgm:t>
    </dgm:pt>
    <dgm:pt modelId="{DB144D39-4E6D-492E-9EBF-F76CFD2C8B07}" type="sibTrans" cxnId="{99C57951-1D03-4385-821A-5EAD308DD675}">
      <dgm:prSet/>
      <dgm:spPr/>
      <dgm:t>
        <a:bodyPr/>
        <a:lstStyle/>
        <a:p>
          <a:endParaRPr lang="zh-CN" altLang="en-US"/>
        </a:p>
      </dgm:t>
    </dgm:pt>
    <dgm:pt modelId="{29B3433D-8E95-47F3-AB05-57AC1B53F52F}">
      <dgm:prSet phldrT="[文本]"/>
      <dgm:spPr/>
      <dgm:t>
        <a:bodyPr/>
        <a:lstStyle/>
        <a:p>
          <a:r>
            <a:rPr lang="en-US" altLang="zh-CN" dirty="0" smtClean="0"/>
            <a:t>Initialization</a:t>
          </a:r>
          <a:endParaRPr lang="zh-CN" altLang="en-US" dirty="0"/>
        </a:p>
      </dgm:t>
    </dgm:pt>
    <dgm:pt modelId="{622BB8A5-3331-4732-A591-327C7C7325F8}" type="parTrans" cxnId="{97CF7C35-1BE8-448A-9D64-51698B80B1E3}">
      <dgm:prSet/>
      <dgm:spPr/>
      <dgm:t>
        <a:bodyPr/>
        <a:lstStyle/>
        <a:p>
          <a:endParaRPr lang="zh-CN" altLang="en-US"/>
        </a:p>
      </dgm:t>
    </dgm:pt>
    <dgm:pt modelId="{A1825507-E470-4E6A-A0B4-AA82DEC0646B}" type="sibTrans" cxnId="{97CF7C35-1BE8-448A-9D64-51698B80B1E3}">
      <dgm:prSet/>
      <dgm:spPr/>
      <dgm:t>
        <a:bodyPr/>
        <a:lstStyle/>
        <a:p>
          <a:endParaRPr lang="zh-CN" altLang="en-US"/>
        </a:p>
      </dgm:t>
    </dgm:pt>
    <dgm:pt modelId="{60B91682-1FD5-4AF8-9C2D-A802E1BC1648}">
      <dgm:prSet phldrT="[文本]"/>
      <dgm:spPr/>
      <dgm:t>
        <a:bodyPr/>
        <a:lstStyle/>
        <a:p>
          <a:r>
            <a:rPr lang="en-US" altLang="zh-CN" dirty="0" smtClean="0"/>
            <a:t>Local search</a:t>
          </a:r>
          <a:endParaRPr lang="zh-CN" altLang="en-US" dirty="0"/>
        </a:p>
      </dgm:t>
    </dgm:pt>
    <dgm:pt modelId="{7949BA97-EDF2-4339-86E2-4508E7D2080C}" type="parTrans" cxnId="{43865713-8721-421D-9500-CB8D81C2EC71}">
      <dgm:prSet/>
      <dgm:spPr/>
      <dgm:t>
        <a:bodyPr/>
        <a:lstStyle/>
        <a:p>
          <a:endParaRPr lang="zh-CN" altLang="en-US"/>
        </a:p>
      </dgm:t>
    </dgm:pt>
    <dgm:pt modelId="{91601713-DB96-4056-B887-8DE4488F9B38}" type="sibTrans" cxnId="{43865713-8721-421D-9500-CB8D81C2EC71}">
      <dgm:prSet/>
      <dgm:spPr/>
      <dgm:t>
        <a:bodyPr/>
        <a:lstStyle/>
        <a:p>
          <a:endParaRPr lang="zh-CN" altLang="en-US"/>
        </a:p>
      </dgm:t>
    </dgm:pt>
    <dgm:pt modelId="{7DE7DC78-17E8-49A2-BD81-6AF529789163}" type="pres">
      <dgm:prSet presAssocID="{732F1F4D-F555-4909-9CD1-830D6292AC2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8BC5DF-90F3-407B-9BB2-89A32F95D043}" type="pres">
      <dgm:prSet presAssocID="{732F1F4D-F555-4909-9CD1-830D6292AC25}" presName="dummyMaxCanvas" presStyleCnt="0">
        <dgm:presLayoutVars/>
      </dgm:prSet>
      <dgm:spPr/>
    </dgm:pt>
    <dgm:pt modelId="{983A0834-2B74-4A07-8658-8872DFA7E5A1}" type="pres">
      <dgm:prSet presAssocID="{732F1F4D-F555-4909-9CD1-830D6292AC2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9EF987-E7CD-408D-9E46-97538A3DE039}" type="pres">
      <dgm:prSet presAssocID="{732F1F4D-F555-4909-9CD1-830D6292AC2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49B19-C60E-4C4D-AC35-2CAAC73B4E07}" type="pres">
      <dgm:prSet presAssocID="{732F1F4D-F555-4909-9CD1-830D6292AC2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C9E5EF-5BE6-4E5D-86CB-828BAE976AF6}" type="pres">
      <dgm:prSet presAssocID="{732F1F4D-F555-4909-9CD1-830D6292AC2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177B24-F6A2-4884-9148-E05130DF92FB}" type="pres">
      <dgm:prSet presAssocID="{732F1F4D-F555-4909-9CD1-830D6292AC2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9028ED-0CBE-48EC-A8CE-B7616B56697E}" type="pres">
      <dgm:prSet presAssocID="{732F1F4D-F555-4909-9CD1-830D6292AC2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263135-FAC7-45CF-B7C9-6974157FACF5}" type="pres">
      <dgm:prSet presAssocID="{732F1F4D-F555-4909-9CD1-830D6292AC2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4DCF3E-1E8B-4883-BDFD-DF9BEC6CC1FE}" type="pres">
      <dgm:prSet presAssocID="{732F1F4D-F555-4909-9CD1-830D6292AC2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9AD215-2237-4B85-95D9-B4AA708BCA26}" type="presOf" srcId="{732F1F4D-F555-4909-9CD1-830D6292AC25}" destId="{7DE7DC78-17E8-49A2-BD81-6AF529789163}" srcOrd="0" destOrd="0" presId="urn:microsoft.com/office/officeart/2005/8/layout/vProcess5"/>
    <dgm:cxn modelId="{99C57951-1D03-4385-821A-5EAD308DD675}" srcId="{732F1F4D-F555-4909-9CD1-830D6292AC25}" destId="{FF58FBC5-EA91-49BE-B406-C865DB5982C9}" srcOrd="0" destOrd="0" parTransId="{1600F996-178F-4FBB-AD80-B70E39E48ADD}" sibTransId="{DB144D39-4E6D-492E-9EBF-F76CFD2C8B07}"/>
    <dgm:cxn modelId="{0828CA3C-48DB-4B7F-91ED-1E2276367D6F}" type="presOf" srcId="{60B91682-1FD5-4AF8-9C2D-A802E1BC1648}" destId="{BB4DCF3E-1E8B-4883-BDFD-DF9BEC6CC1FE}" srcOrd="1" destOrd="0" presId="urn:microsoft.com/office/officeart/2005/8/layout/vProcess5"/>
    <dgm:cxn modelId="{43865713-8721-421D-9500-CB8D81C2EC71}" srcId="{732F1F4D-F555-4909-9CD1-830D6292AC25}" destId="{60B91682-1FD5-4AF8-9C2D-A802E1BC1648}" srcOrd="2" destOrd="0" parTransId="{7949BA97-EDF2-4339-86E2-4508E7D2080C}" sibTransId="{91601713-DB96-4056-B887-8DE4488F9B38}"/>
    <dgm:cxn modelId="{E601E44B-8CCF-414B-ADC0-FA6510A765B3}" type="presOf" srcId="{DB144D39-4E6D-492E-9EBF-F76CFD2C8B07}" destId="{7DC9E5EF-5BE6-4E5D-86CB-828BAE976AF6}" srcOrd="0" destOrd="0" presId="urn:microsoft.com/office/officeart/2005/8/layout/vProcess5"/>
    <dgm:cxn modelId="{D7C7D350-FFFA-4C8B-AAB3-A92660375088}" type="presOf" srcId="{A1825507-E470-4E6A-A0B4-AA82DEC0646B}" destId="{75177B24-F6A2-4884-9148-E05130DF92FB}" srcOrd="0" destOrd="0" presId="urn:microsoft.com/office/officeart/2005/8/layout/vProcess5"/>
    <dgm:cxn modelId="{5D9EE0C7-A648-4D3C-93E4-274C2A796C87}" type="presOf" srcId="{FF58FBC5-EA91-49BE-B406-C865DB5982C9}" destId="{0C9028ED-0CBE-48EC-A8CE-B7616B56697E}" srcOrd="1" destOrd="0" presId="urn:microsoft.com/office/officeart/2005/8/layout/vProcess5"/>
    <dgm:cxn modelId="{6F2B2759-477F-4DCE-81F8-585556ED5E89}" type="presOf" srcId="{60B91682-1FD5-4AF8-9C2D-A802E1BC1648}" destId="{2EA49B19-C60E-4C4D-AC35-2CAAC73B4E07}" srcOrd="0" destOrd="0" presId="urn:microsoft.com/office/officeart/2005/8/layout/vProcess5"/>
    <dgm:cxn modelId="{97CF7C35-1BE8-448A-9D64-51698B80B1E3}" srcId="{732F1F4D-F555-4909-9CD1-830D6292AC25}" destId="{29B3433D-8E95-47F3-AB05-57AC1B53F52F}" srcOrd="1" destOrd="0" parTransId="{622BB8A5-3331-4732-A591-327C7C7325F8}" sibTransId="{A1825507-E470-4E6A-A0B4-AA82DEC0646B}"/>
    <dgm:cxn modelId="{761F2BFB-20B3-40C0-97B4-2664153DCD0C}" type="presOf" srcId="{FF58FBC5-EA91-49BE-B406-C865DB5982C9}" destId="{983A0834-2B74-4A07-8658-8872DFA7E5A1}" srcOrd="0" destOrd="0" presId="urn:microsoft.com/office/officeart/2005/8/layout/vProcess5"/>
    <dgm:cxn modelId="{DF829E41-B39C-4CA2-B05B-46F438049CF6}" type="presOf" srcId="{29B3433D-8E95-47F3-AB05-57AC1B53F52F}" destId="{659EF987-E7CD-408D-9E46-97538A3DE039}" srcOrd="0" destOrd="0" presId="urn:microsoft.com/office/officeart/2005/8/layout/vProcess5"/>
    <dgm:cxn modelId="{4886E5ED-5781-454B-BA67-DDAA2928D603}" type="presOf" srcId="{29B3433D-8E95-47F3-AB05-57AC1B53F52F}" destId="{B0263135-FAC7-45CF-B7C9-6974157FACF5}" srcOrd="1" destOrd="0" presId="urn:microsoft.com/office/officeart/2005/8/layout/vProcess5"/>
    <dgm:cxn modelId="{408D965E-51A3-4B7B-B8C1-CDB1E9129E73}" type="presParOf" srcId="{7DE7DC78-17E8-49A2-BD81-6AF529789163}" destId="{728BC5DF-90F3-407B-9BB2-89A32F95D043}" srcOrd="0" destOrd="0" presId="urn:microsoft.com/office/officeart/2005/8/layout/vProcess5"/>
    <dgm:cxn modelId="{0A0417B5-CBFA-433A-A7CB-148BC009DE70}" type="presParOf" srcId="{7DE7DC78-17E8-49A2-BD81-6AF529789163}" destId="{983A0834-2B74-4A07-8658-8872DFA7E5A1}" srcOrd="1" destOrd="0" presId="urn:microsoft.com/office/officeart/2005/8/layout/vProcess5"/>
    <dgm:cxn modelId="{7AA7F702-B124-4DAF-A937-9A0B1630814B}" type="presParOf" srcId="{7DE7DC78-17E8-49A2-BD81-6AF529789163}" destId="{659EF987-E7CD-408D-9E46-97538A3DE039}" srcOrd="2" destOrd="0" presId="urn:microsoft.com/office/officeart/2005/8/layout/vProcess5"/>
    <dgm:cxn modelId="{DC08D8D5-10E3-495B-A578-923014BB7B53}" type="presParOf" srcId="{7DE7DC78-17E8-49A2-BD81-6AF529789163}" destId="{2EA49B19-C60E-4C4D-AC35-2CAAC73B4E07}" srcOrd="3" destOrd="0" presId="urn:microsoft.com/office/officeart/2005/8/layout/vProcess5"/>
    <dgm:cxn modelId="{CC9C01F2-BCF1-4095-8E32-1AB6AD5941AB}" type="presParOf" srcId="{7DE7DC78-17E8-49A2-BD81-6AF529789163}" destId="{7DC9E5EF-5BE6-4E5D-86CB-828BAE976AF6}" srcOrd="4" destOrd="0" presId="urn:microsoft.com/office/officeart/2005/8/layout/vProcess5"/>
    <dgm:cxn modelId="{5A089C33-9EF8-47B3-8CC0-9E726DC18EB4}" type="presParOf" srcId="{7DE7DC78-17E8-49A2-BD81-6AF529789163}" destId="{75177B24-F6A2-4884-9148-E05130DF92FB}" srcOrd="5" destOrd="0" presId="urn:microsoft.com/office/officeart/2005/8/layout/vProcess5"/>
    <dgm:cxn modelId="{80FAB7B0-DD2F-4DDF-9F23-0F61D55F1D01}" type="presParOf" srcId="{7DE7DC78-17E8-49A2-BD81-6AF529789163}" destId="{0C9028ED-0CBE-48EC-A8CE-B7616B56697E}" srcOrd="6" destOrd="0" presId="urn:microsoft.com/office/officeart/2005/8/layout/vProcess5"/>
    <dgm:cxn modelId="{DF3AE9E2-AAA0-428F-B0A4-634309008872}" type="presParOf" srcId="{7DE7DC78-17E8-49A2-BD81-6AF529789163}" destId="{B0263135-FAC7-45CF-B7C9-6974157FACF5}" srcOrd="7" destOrd="0" presId="urn:microsoft.com/office/officeart/2005/8/layout/vProcess5"/>
    <dgm:cxn modelId="{BD96520A-6754-4976-B4DA-A22444E2008D}" type="presParOf" srcId="{7DE7DC78-17E8-49A2-BD81-6AF529789163}" destId="{BB4DCF3E-1E8B-4883-BDFD-DF9BEC6CC1F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D78F7-7CB5-4050-AA7E-85A2A78AE2D3}">
      <dsp:nvSpPr>
        <dsp:cNvPr id="0" name=""/>
        <dsp:cNvSpPr/>
      </dsp:nvSpPr>
      <dsp:spPr>
        <a:xfrm>
          <a:off x="0" y="2168169"/>
          <a:ext cx="5112568" cy="711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Action Concept Ranking</a:t>
          </a:r>
          <a:endParaRPr lang="zh-CN" altLang="en-US" sz="2400" kern="1200" dirty="0"/>
        </a:p>
      </dsp:txBody>
      <dsp:txXfrm>
        <a:off x="0" y="2168169"/>
        <a:ext cx="5112568" cy="711641"/>
      </dsp:txXfrm>
    </dsp:sp>
    <dsp:sp modelId="{D8D7249D-5727-4E95-979C-69B7BDB216BA}">
      <dsp:nvSpPr>
        <dsp:cNvPr id="0" name=""/>
        <dsp:cNvSpPr/>
      </dsp:nvSpPr>
      <dsp:spPr>
        <a:xfrm rot="10800000">
          <a:off x="0" y="1084339"/>
          <a:ext cx="5112568" cy="1094504"/>
        </a:xfrm>
        <a:prstGeom prst="upArrowCallout">
          <a:avLst/>
        </a:prstGeom>
        <a:solidFill>
          <a:schemeClr val="accent2">
            <a:hueOff val="3375995"/>
            <a:satOff val="1250"/>
            <a:lumOff val="38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Action Conceptualization</a:t>
          </a:r>
          <a:endParaRPr lang="zh-CN" altLang="en-US" sz="2400" kern="1200" dirty="0"/>
        </a:p>
      </dsp:txBody>
      <dsp:txXfrm rot="10800000">
        <a:off x="0" y="1084339"/>
        <a:ext cx="5112568" cy="711176"/>
      </dsp:txXfrm>
    </dsp:sp>
    <dsp:sp modelId="{F0C5F1ED-595E-4F94-AEF3-933AFB27F26A}">
      <dsp:nvSpPr>
        <dsp:cNvPr id="0" name=""/>
        <dsp:cNvSpPr/>
      </dsp:nvSpPr>
      <dsp:spPr>
        <a:xfrm rot="10800000">
          <a:off x="0" y="509"/>
          <a:ext cx="5112568" cy="1094504"/>
        </a:xfrm>
        <a:prstGeom prst="upArrowCallout">
          <a:avLst/>
        </a:prstGeom>
        <a:solidFill>
          <a:schemeClr val="accent2">
            <a:hueOff val="6751989"/>
            <a:satOff val="2501"/>
            <a:lumOff val="76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Action Instance Extraction</a:t>
          </a:r>
          <a:endParaRPr lang="zh-CN" altLang="en-US" sz="2400" kern="1200" dirty="0"/>
        </a:p>
      </dsp:txBody>
      <dsp:txXfrm rot="10800000">
        <a:off x="0" y="509"/>
        <a:ext cx="5112568" cy="711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D125F-80EA-4328-AD11-B720A63CEE00}" type="datetimeFigureOut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43E6D-0648-49BD-974E-001CDB355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8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6BF8725-9722-4EEC-947B-FB211413ABF8}" type="datetime1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54F1-FDA0-4804-B3BB-7295423055FB}" type="datetime1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0B1E-9B0E-4540-94EF-7B7969154525}" type="datetime1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F66B-41CE-4422-9ED1-07DCD8599B7A}" type="datetime1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D64-9E2D-4F3E-9E13-DF06F295505E}" type="datetime1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1936-A4A3-4A76-BE3C-751951EDEC20}" type="datetime1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38ED05-9C1E-4B82-B8CC-6CB6FD20E61F}" type="datetime1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4EE6417-FCC1-43C7-B9A3-52AD39EC62BC}" type="datetime1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CC45-C8DB-4E51-8383-71F9B0F8CE7D}" type="datetime1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502E-A952-4D68-A0F2-05607FC67173}" type="datetime1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96B-E34F-46A3-B07F-6FA2886536C2}" type="datetime1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79612AB-0D17-41AF-A513-1CE5EF1E2382}" type="datetime1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202.120.38.145:4082/ac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/>
              <a:t>Action Conceptualization</a:t>
            </a:r>
            <a:endParaRPr lang="zh-CN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3970784" cy="1752600"/>
          </a:xfrm>
        </p:spPr>
        <p:txBody>
          <a:bodyPr/>
          <a:lstStyle/>
          <a:p>
            <a:r>
              <a:rPr lang="en-US" altLang="zh-CN" dirty="0" smtClean="0"/>
              <a:t>Yu Gong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upervisor: </a:t>
            </a:r>
            <a:r>
              <a:rPr lang="en-US" altLang="zh-CN" dirty="0" err="1" smtClean="0"/>
              <a:t>Yonghong</a:t>
            </a:r>
            <a:r>
              <a:rPr lang="en-US" altLang="zh-CN" dirty="0" smtClean="0"/>
              <a:t> </a:t>
            </a:r>
            <a:r>
              <a:rPr lang="en-US" altLang="zh-CN" dirty="0" smtClean="0"/>
              <a:t>Song</a:t>
            </a:r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  </a:t>
            </a:r>
            <a:r>
              <a:rPr lang="en-US" altLang="zh-CN" dirty="0" smtClean="0"/>
              <a:t>Kenny </a:t>
            </a:r>
            <a:r>
              <a:rPr lang="en-US" altLang="zh-CN" dirty="0" smtClean="0"/>
              <a:t>Zhu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Top 3 Concepts for selected Verbs from 3 Lexicons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21275"/>
              </p:ext>
            </p:extLst>
          </p:nvPr>
        </p:nvGraphicFramePr>
        <p:xfrm>
          <a:off x="1259632" y="2780928"/>
          <a:ext cx="6408712" cy="3662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08112"/>
                <a:gridCol w="1368152"/>
                <a:gridCol w="1728192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Verb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Action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FrameNet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ReVerb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connect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device</a:t>
                      </a:r>
                    </a:p>
                    <a:p>
                      <a:r>
                        <a:rPr lang="en-US" altLang="zh-CN" sz="1600" dirty="0" smtClean="0"/>
                        <a:t>person</a:t>
                      </a:r>
                    </a:p>
                    <a:p>
                      <a:r>
                        <a:rPr lang="en-US" altLang="zh-CN" sz="1600" dirty="0" smtClean="0"/>
                        <a:t>attribute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Items</a:t>
                      </a:r>
                    </a:p>
                    <a:p>
                      <a:r>
                        <a:rPr lang="en-US" altLang="zh-CN" sz="1600" dirty="0" smtClean="0"/>
                        <a:t>Concepts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invention</a:t>
                      </a:r>
                    </a:p>
                    <a:p>
                      <a:r>
                        <a:rPr lang="en-US" altLang="zh-CN" sz="1600" dirty="0" err="1" smtClean="0"/>
                        <a:t>cvg</a:t>
                      </a:r>
                      <a:r>
                        <a:rPr lang="en-US" altLang="zh-CN" sz="1600" dirty="0" smtClean="0"/>
                        <a:t> platform</a:t>
                      </a:r>
                    </a:p>
                    <a:p>
                      <a:r>
                        <a:rPr lang="en-US" altLang="zh-CN" sz="1600" dirty="0" smtClean="0"/>
                        <a:t>organization select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operate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business</a:t>
                      </a:r>
                    </a:p>
                    <a:p>
                      <a:r>
                        <a:rPr lang="en-US" altLang="zh-CN" sz="1600" dirty="0" smtClean="0"/>
                        <a:t>facility</a:t>
                      </a:r>
                    </a:p>
                    <a:p>
                      <a:r>
                        <a:rPr lang="en-US" altLang="zh-CN" sz="1600" dirty="0" smtClean="0"/>
                        <a:t>system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Instrument</a:t>
                      </a:r>
                    </a:p>
                    <a:p>
                      <a:r>
                        <a:rPr lang="en-US" altLang="zh-CN" sz="1600" dirty="0" smtClean="0"/>
                        <a:t>System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organization</a:t>
                      </a:r>
                    </a:p>
                    <a:p>
                      <a:r>
                        <a:rPr lang="en-US" altLang="zh-CN" sz="1600" dirty="0" smtClean="0"/>
                        <a:t>business</a:t>
                      </a:r>
                      <a:r>
                        <a:rPr lang="en-US" altLang="zh-CN" sz="1600" baseline="0" dirty="0" smtClean="0"/>
                        <a:t> operation</a:t>
                      </a:r>
                    </a:p>
                    <a:p>
                      <a:r>
                        <a:rPr lang="en-US" altLang="zh-CN" sz="1600" baseline="0" dirty="0" smtClean="0"/>
                        <a:t>field of study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play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game</a:t>
                      </a:r>
                    </a:p>
                    <a:p>
                      <a:r>
                        <a:rPr lang="en-US" altLang="zh-CN" sz="1600" dirty="0" smtClean="0"/>
                        <a:t>factor</a:t>
                      </a:r>
                    </a:p>
                    <a:p>
                      <a:r>
                        <a:rPr lang="en-US" altLang="zh-CN" sz="1600" dirty="0" smtClean="0"/>
                        <a:t>role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Role</a:t>
                      </a:r>
                    </a:p>
                    <a:p>
                      <a:r>
                        <a:rPr lang="en-US" altLang="zh-CN" sz="1600" dirty="0" smtClean="0"/>
                        <a:t>Competition</a:t>
                      </a:r>
                    </a:p>
                    <a:p>
                      <a:r>
                        <a:rPr lang="en-US" altLang="zh-CN" sz="1600" dirty="0" err="1" smtClean="0"/>
                        <a:t>Sound_maker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field of study</a:t>
                      </a:r>
                      <a:endParaRPr lang="zh-CN" altLang="en-US" sz="1600" dirty="0" smtClean="0"/>
                    </a:p>
                    <a:p>
                      <a:r>
                        <a:rPr lang="en-US" altLang="zh-CN" sz="1600" dirty="0" smtClean="0"/>
                        <a:t>organization sector</a:t>
                      </a:r>
                    </a:p>
                    <a:p>
                      <a:r>
                        <a:rPr lang="en-US" altLang="zh-CN" sz="1600" dirty="0" smtClean="0"/>
                        <a:t>genre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wear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clothing</a:t>
                      </a:r>
                    </a:p>
                    <a:p>
                      <a:r>
                        <a:rPr lang="en-US" altLang="zh-CN" sz="1600" dirty="0" smtClean="0"/>
                        <a:t>jewelry</a:t>
                      </a:r>
                    </a:p>
                    <a:p>
                      <a:r>
                        <a:rPr lang="en-US" altLang="zh-CN" sz="1600" dirty="0" smtClean="0"/>
                        <a:t>stuff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Clothing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garment</a:t>
                      </a:r>
                    </a:p>
                    <a:p>
                      <a:r>
                        <a:rPr lang="en-US" altLang="zh-CN" sz="1600" dirty="0" smtClean="0"/>
                        <a:t>invention</a:t>
                      </a:r>
                    </a:p>
                    <a:p>
                      <a:r>
                        <a:rPr lang="en-US" altLang="zh-CN" sz="1600" dirty="0" smtClean="0"/>
                        <a:t>collection</a:t>
                      </a:r>
                      <a:r>
                        <a:rPr lang="en-US" altLang="zh-CN" sz="1600" baseline="0" dirty="0" smtClean="0"/>
                        <a:t> category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6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25112"/>
          </a:xfrm>
        </p:spPr>
        <p:txBody>
          <a:bodyPr/>
          <a:lstStyle/>
          <a:p>
            <a:r>
              <a:rPr lang="en-US" altLang="zh-CN" dirty="0" smtClean="0"/>
              <a:t>Objective of Action Conceptualization</a:t>
            </a:r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 and approach</a:t>
            </a:r>
          </a:p>
          <a:p>
            <a:r>
              <a:rPr lang="en-US" altLang="zh-CN" dirty="0" smtClean="0"/>
              <a:t>Action Instance Extraction</a:t>
            </a:r>
          </a:p>
          <a:p>
            <a:r>
              <a:rPr lang="en-US" altLang="zh-CN" dirty="0" smtClean="0"/>
              <a:t>Action Conceptualization</a:t>
            </a:r>
          </a:p>
          <a:p>
            <a:r>
              <a:rPr lang="en-US" altLang="zh-CN" dirty="0" smtClean="0"/>
              <a:t>Action Concept </a:t>
            </a:r>
            <a:r>
              <a:rPr lang="en-US" altLang="zh-CN" dirty="0"/>
              <a:t>R</a:t>
            </a:r>
            <a:r>
              <a:rPr lang="en-US" altLang="zh-CN" dirty="0" smtClean="0"/>
              <a:t>anking</a:t>
            </a:r>
          </a:p>
          <a:p>
            <a:r>
              <a:rPr lang="en-US" altLang="zh-CN" dirty="0" smtClean="0"/>
              <a:t>Experimental results and evaluation</a:t>
            </a:r>
          </a:p>
          <a:p>
            <a:r>
              <a:rPr lang="en-US" altLang="zh-CN" dirty="0" smtClean="0"/>
              <a:t>The applications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 and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Informal definition:</a:t>
            </a:r>
          </a:p>
          <a:p>
            <a:pPr lvl="1"/>
            <a:r>
              <a:rPr lang="en-US" altLang="zh-CN" sz="2400" dirty="0"/>
              <a:t>Given a collection of argument </a:t>
            </a:r>
            <a:r>
              <a:rPr lang="en-US" altLang="zh-CN" sz="2400" dirty="0" smtClean="0"/>
              <a:t>instances (either </a:t>
            </a:r>
            <a:r>
              <a:rPr lang="en-US" altLang="zh-CN" sz="2400" dirty="0"/>
              <a:t>subjects or objects) for a </a:t>
            </a:r>
            <a:r>
              <a:rPr lang="en-US" altLang="zh-CN" sz="2400" dirty="0" smtClean="0"/>
              <a:t>verb</a:t>
            </a:r>
          </a:p>
          <a:p>
            <a:pPr lvl="1"/>
            <a:r>
              <a:rPr lang="en-US" altLang="zh-CN" sz="2400" dirty="0" smtClean="0"/>
              <a:t>Pick 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smallest set </a:t>
            </a:r>
            <a:r>
              <a:rPr lang="en-US" altLang="zh-CN" sz="2400" dirty="0"/>
              <a:t>of abstract concepts </a:t>
            </a:r>
            <a:r>
              <a:rPr lang="en-US" altLang="zh-CN" sz="2400" i="1" dirty="0"/>
              <a:t>O </a:t>
            </a:r>
            <a:r>
              <a:rPr lang="en-US" altLang="zh-CN" sz="2400" dirty="0"/>
              <a:t>from a taxonomy to </a:t>
            </a:r>
            <a:r>
              <a:rPr lang="en-US" altLang="zh-CN" sz="2400" dirty="0" smtClean="0"/>
              <a:t>cover all </a:t>
            </a:r>
            <a:r>
              <a:rPr lang="en-US" altLang="zh-CN" sz="2400" dirty="0"/>
              <a:t>these argument </a:t>
            </a:r>
            <a:r>
              <a:rPr lang="en-US" altLang="zh-CN" sz="2400" dirty="0" smtClean="0"/>
              <a:t>instances by </a:t>
            </a:r>
            <a:r>
              <a:rPr lang="en-US" altLang="zh-CN" sz="2400" dirty="0" err="1" smtClean="0"/>
              <a:t>IsA</a:t>
            </a:r>
            <a:r>
              <a:rPr lang="en-US" altLang="zh-CN" sz="2400" dirty="0" smtClean="0"/>
              <a:t> relation.</a:t>
            </a:r>
          </a:p>
          <a:p>
            <a:pPr lvl="1"/>
            <a:r>
              <a:rPr lang="en-US" altLang="zh-CN" sz="2400" dirty="0"/>
              <a:t>W</a:t>
            </a:r>
            <a:r>
              <a:rPr lang="en-US" altLang="zh-CN" sz="2400" dirty="0" smtClean="0"/>
              <a:t>e </a:t>
            </a:r>
            <a:r>
              <a:rPr lang="en-US" altLang="zh-CN" sz="2400" dirty="0"/>
              <a:t>require that the overlap between any </a:t>
            </a:r>
            <a:r>
              <a:rPr lang="en-US" altLang="zh-CN" sz="2400" dirty="0" smtClean="0"/>
              <a:t>two concepts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in </a:t>
            </a:r>
            <a:r>
              <a:rPr lang="en-US" altLang="zh-CN" sz="2400" i="1" dirty="0"/>
              <a:t>O </a:t>
            </a:r>
            <a:r>
              <a:rPr lang="en-US" altLang="zh-CN" sz="2400" dirty="0"/>
              <a:t>to be as small as possible</a:t>
            </a:r>
            <a:endParaRPr lang="en-US" altLang="zh-CN" sz="8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 and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ormal definition(optimization form):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68960"/>
            <a:ext cx="725002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 and approach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Lemma</a:t>
                </a:r>
                <a:r>
                  <a:rPr lang="en-US" altLang="zh-CN" sz="3200" dirty="0" smtClean="0"/>
                  <a:t>: </a:t>
                </a:r>
              </a:p>
              <a:p>
                <a:pPr lvl="1"/>
                <a:r>
                  <a:rPr lang="en-US" altLang="zh-CN" sz="2400" dirty="0" smtClean="0"/>
                  <a:t>Action </a:t>
                </a:r>
                <a:r>
                  <a:rPr lang="en-US" altLang="zh-CN" sz="2400" dirty="0"/>
                  <a:t>conceptualization (AC) </a:t>
                </a:r>
                <a:r>
                  <a:rPr lang="en-US" altLang="zh-CN" sz="2400" dirty="0" smtClean="0"/>
                  <a:t>problem is </a:t>
                </a:r>
                <a:r>
                  <a:rPr lang="en-US" altLang="zh-CN" sz="2400" dirty="0"/>
                  <a:t>NP-hard</a:t>
                </a:r>
                <a:r>
                  <a:rPr lang="en-US" altLang="zh-CN" sz="2400" dirty="0" smtClean="0"/>
                  <a:t>.</a:t>
                </a:r>
              </a:p>
              <a:p>
                <a:r>
                  <a:rPr lang="en-US" altLang="zh-CN" dirty="0" smtClean="0"/>
                  <a:t>Proof: </a:t>
                </a:r>
                <a:endParaRPr lang="en-US" altLang="zh-CN" dirty="0"/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altLang="zh-CN" sz="2400" dirty="0" smtClean="0"/>
                  <a:t>Consider the special case that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/>
                      </a:rPr>
                      <m:t>𝜏</m:t>
                    </m:r>
                    <m:r>
                      <a:rPr lang="en-US" altLang="zh-CN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altLang="zh-CN" sz="2400" dirty="0" smtClean="0"/>
                  <a:t>The new problem is </a:t>
                </a:r>
                <a:r>
                  <a:rPr lang="en-US" altLang="zh-CN" sz="2400" i="1" dirty="0" smtClean="0"/>
                  <a:t>exact cover problem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altLang="zh-CN" sz="2400" i="1" dirty="0" smtClean="0"/>
                  <a:t>Exact </a:t>
                </a:r>
                <a:r>
                  <a:rPr lang="en-US" altLang="zh-CN" sz="2400" i="1" dirty="0"/>
                  <a:t>cover </a:t>
                </a:r>
                <a:r>
                  <a:rPr lang="en-US" altLang="zh-CN" sz="2400" i="1" dirty="0" smtClean="0"/>
                  <a:t>problem </a:t>
                </a:r>
                <a:r>
                  <a:rPr lang="en-US" altLang="zh-CN" sz="2400" dirty="0" smtClean="0"/>
                  <a:t>is NP-hard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altLang="zh-CN" sz="2400" i="1" dirty="0"/>
                  <a:t>Exact cover </a:t>
                </a:r>
                <a:r>
                  <a:rPr lang="en-US" altLang="zh-CN" sz="2400" i="1" dirty="0" smtClean="0"/>
                  <a:t>problem </a:t>
                </a:r>
                <a:r>
                  <a:rPr lang="en-US" altLang="zh-CN" sz="2400" dirty="0" smtClean="0"/>
                  <a:t>is a special case of AC problem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altLang="zh-CN" sz="2400" dirty="0" smtClean="0"/>
                  <a:t>AC problem is NP-hard</a:t>
                </a:r>
                <a:endParaRPr lang="en-US" altLang="zh-CN" sz="2400" dirty="0"/>
              </a:p>
              <a:p>
                <a:pPr lvl="1"/>
                <a:endParaRPr lang="en-US" altLang="zh-CN" sz="2200" i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 and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Overall approach: </a:t>
            </a:r>
          </a:p>
          <a:p>
            <a:pPr lvl="1"/>
            <a:endParaRPr lang="en-US" altLang="zh-CN" sz="2200" i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2814496"/>
              </p:ext>
            </p:extLst>
          </p:nvPr>
        </p:nvGraphicFramePr>
        <p:xfrm>
          <a:off x="1763688" y="2924944"/>
          <a:ext cx="5112568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4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25112"/>
          </a:xfrm>
        </p:spPr>
        <p:txBody>
          <a:bodyPr/>
          <a:lstStyle/>
          <a:p>
            <a:r>
              <a:rPr lang="en-US" altLang="zh-CN" dirty="0" smtClean="0"/>
              <a:t>Objective of Action Conceptualization</a:t>
            </a:r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dirty="0" smtClean="0"/>
              <a:t>Problem definition and approach</a:t>
            </a:r>
          </a:p>
          <a:p>
            <a:r>
              <a:rPr lang="en-US" altLang="zh-CN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Instance Extraction</a:t>
            </a:r>
          </a:p>
          <a:p>
            <a:r>
              <a:rPr lang="en-US" altLang="zh-CN" dirty="0" smtClean="0"/>
              <a:t>Action Conceptualization</a:t>
            </a:r>
          </a:p>
          <a:p>
            <a:r>
              <a:rPr lang="en-US" altLang="zh-CN" dirty="0" smtClean="0"/>
              <a:t>Action Concept </a:t>
            </a:r>
            <a:r>
              <a:rPr lang="en-US" altLang="zh-CN" dirty="0"/>
              <a:t>R</a:t>
            </a:r>
            <a:r>
              <a:rPr lang="en-US" altLang="zh-CN" dirty="0" smtClean="0"/>
              <a:t>anking</a:t>
            </a:r>
          </a:p>
          <a:p>
            <a:r>
              <a:rPr lang="en-US" altLang="zh-CN" dirty="0" smtClean="0"/>
              <a:t>Experimental results and evaluation</a:t>
            </a:r>
          </a:p>
          <a:p>
            <a:r>
              <a:rPr lang="en-US" altLang="zh-CN" dirty="0" smtClean="0"/>
              <a:t>The applications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Instance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 err="1"/>
              <a:t>P</a:t>
            </a:r>
            <a:r>
              <a:rPr lang="en-US" sz="3200" dirty="0" err="1" smtClean="0"/>
              <a:t>robase</a:t>
            </a:r>
            <a:r>
              <a:rPr lang="en-US" sz="3200" dirty="0" smtClean="0"/>
              <a:t> taxonomy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39952" y="393305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3183359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183359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486916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486916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vegetable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6136" y="486916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egg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400506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healthy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2"/>
          <p:cNvCxnSpPr>
            <a:stCxn id="6" idx="2"/>
            <a:endCxn id="5" idx="1"/>
          </p:cNvCxnSpPr>
          <p:nvPr/>
        </p:nvCxnSpPr>
        <p:spPr>
          <a:xfrm>
            <a:off x="3815916" y="3645024"/>
            <a:ext cx="324036" cy="518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4"/>
          <p:cNvCxnSpPr>
            <a:stCxn id="7" idx="2"/>
            <a:endCxn id="5" idx="3"/>
          </p:cNvCxnSpPr>
          <p:nvPr/>
        </p:nvCxnSpPr>
        <p:spPr>
          <a:xfrm flipH="1">
            <a:off x="4932040" y="3645024"/>
            <a:ext cx="468052" cy="518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6"/>
          <p:cNvCxnSpPr>
            <a:stCxn id="11" idx="2"/>
            <a:endCxn id="8" idx="0"/>
          </p:cNvCxnSpPr>
          <p:nvPr/>
        </p:nvCxnSpPr>
        <p:spPr>
          <a:xfrm>
            <a:off x="2699792" y="4466729"/>
            <a:ext cx="324036" cy="4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8"/>
          <p:cNvCxnSpPr>
            <a:stCxn id="5" idx="2"/>
            <a:endCxn id="8" idx="0"/>
          </p:cNvCxnSpPr>
          <p:nvPr/>
        </p:nvCxnSpPr>
        <p:spPr>
          <a:xfrm flipH="1">
            <a:off x="3023828" y="4394721"/>
            <a:ext cx="1512168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/>
          <p:cNvCxnSpPr>
            <a:stCxn id="5" idx="2"/>
            <a:endCxn id="9" idx="0"/>
          </p:cNvCxnSpPr>
          <p:nvPr/>
        </p:nvCxnSpPr>
        <p:spPr>
          <a:xfrm>
            <a:off x="4535996" y="4394721"/>
            <a:ext cx="72008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2"/>
          <p:cNvCxnSpPr>
            <a:stCxn id="5" idx="2"/>
            <a:endCxn id="10" idx="0"/>
          </p:cNvCxnSpPr>
          <p:nvPr/>
        </p:nvCxnSpPr>
        <p:spPr>
          <a:xfrm>
            <a:off x="4535996" y="4394721"/>
            <a:ext cx="1656184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1920" y="558924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70C0"/>
                </a:solidFill>
              </a:rPr>
              <a:t>IsA</a:t>
            </a:r>
            <a:r>
              <a:rPr lang="en-US" altLang="zh-CN" sz="2400" dirty="0" smtClean="0">
                <a:solidFill>
                  <a:srgbClr val="0070C0"/>
                </a:solidFill>
              </a:rPr>
              <a:t> graph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云形 18"/>
          <p:cNvSpPr/>
          <p:nvPr/>
        </p:nvSpPr>
        <p:spPr>
          <a:xfrm>
            <a:off x="6588224" y="2852936"/>
            <a:ext cx="2304256" cy="13109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2.7 </a:t>
            </a:r>
            <a:r>
              <a:rPr lang="en-US" altLang="zh-CN" b="1" dirty="0" smtClean="0"/>
              <a:t>million </a:t>
            </a:r>
            <a:r>
              <a:rPr lang="en-US" altLang="zh-CN" b="1" dirty="0"/>
              <a:t>categories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66824" y="429309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IsA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1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Instance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Two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163274630"/>
              </p:ext>
            </p:extLst>
          </p:nvPr>
        </p:nvGraphicFramePr>
        <p:xfrm>
          <a:off x="1740024" y="2204864"/>
          <a:ext cx="549627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云形 4"/>
          <p:cNvSpPr/>
          <p:nvPr/>
        </p:nvSpPr>
        <p:spPr>
          <a:xfrm>
            <a:off x="323528" y="4776948"/>
            <a:ext cx="2088232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165,758,215 sentences</a:t>
            </a:r>
            <a:endParaRPr lang="zh-CN" altLang="en-US" dirty="0"/>
          </a:p>
        </p:txBody>
      </p:sp>
      <p:sp>
        <p:nvSpPr>
          <p:cNvPr id="7" name="云形 6"/>
          <p:cNvSpPr/>
          <p:nvPr/>
        </p:nvSpPr>
        <p:spPr>
          <a:xfrm>
            <a:off x="6732240" y="3140968"/>
            <a:ext cx="2088232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3,473,595 sentences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9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Instance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Input: sentences in corpus, a given verb list</a:t>
            </a:r>
          </a:p>
          <a:p>
            <a:r>
              <a:rPr lang="en-US" sz="2400" dirty="0" smtClean="0"/>
              <a:t>Output: a set of action instances (verb + arguments)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06006304"/>
              </p:ext>
            </p:extLst>
          </p:nvPr>
        </p:nvGraphicFramePr>
        <p:xfrm>
          <a:off x="1043608" y="3140968"/>
          <a:ext cx="6408712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89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25112"/>
          </a:xfrm>
        </p:spPr>
        <p:txBody>
          <a:bodyPr/>
          <a:lstStyle/>
          <a:p>
            <a:r>
              <a:rPr lang="en-US" altLang="zh-CN" dirty="0" smtClean="0"/>
              <a:t>Objective of Action Conceptualization</a:t>
            </a:r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dirty="0" smtClean="0"/>
              <a:t>Problem definition and approach</a:t>
            </a:r>
          </a:p>
          <a:p>
            <a:r>
              <a:rPr lang="en-US" altLang="zh-CN" dirty="0" smtClean="0"/>
              <a:t>Action Instance Extraction</a:t>
            </a:r>
          </a:p>
          <a:p>
            <a:r>
              <a:rPr lang="en-US" altLang="zh-CN" dirty="0" smtClean="0"/>
              <a:t>Action Conceptualization</a:t>
            </a:r>
          </a:p>
          <a:p>
            <a:r>
              <a:rPr lang="en-US" altLang="zh-CN" dirty="0" smtClean="0"/>
              <a:t>Action Concept </a:t>
            </a:r>
            <a:r>
              <a:rPr lang="en-US" altLang="zh-CN" dirty="0"/>
              <a:t>R</a:t>
            </a:r>
            <a:r>
              <a:rPr lang="en-US" altLang="zh-CN" dirty="0" smtClean="0"/>
              <a:t>anking</a:t>
            </a:r>
          </a:p>
          <a:p>
            <a:r>
              <a:rPr lang="en-US" altLang="zh-CN" dirty="0" smtClean="0"/>
              <a:t>Experimental results and evaluation</a:t>
            </a:r>
          </a:p>
          <a:p>
            <a:r>
              <a:rPr lang="en-US" altLang="zh-CN" dirty="0" smtClean="0"/>
              <a:t>The applications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Instance Extraction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19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Dependencies of Stanford parser used to extract Action Instance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Subject</a:t>
            </a:r>
            <a:r>
              <a:rPr lang="en-US" altLang="zh-CN" sz="1400" dirty="0"/>
              <a:t>:</a:t>
            </a:r>
          </a:p>
          <a:p>
            <a:pPr lvl="2"/>
            <a:r>
              <a:rPr lang="en-US" altLang="zh-CN" sz="2000" dirty="0" err="1"/>
              <a:t>nsubj</a:t>
            </a:r>
            <a:r>
              <a:rPr lang="en-US" altLang="zh-CN" sz="2000" dirty="0"/>
              <a:t>(verb, </a:t>
            </a:r>
            <a:r>
              <a:rPr lang="en-US" altLang="zh-CN" sz="2000" dirty="0" err="1"/>
              <a:t>subj_head</a:t>
            </a:r>
            <a:r>
              <a:rPr lang="en-US" altLang="zh-CN" sz="2000" dirty="0"/>
              <a:t>)                        </a:t>
            </a:r>
          </a:p>
          <a:p>
            <a:pPr lvl="3"/>
            <a:r>
              <a:rPr lang="en-US" altLang="zh-CN" sz="1600" dirty="0"/>
              <a:t>nominal subject</a:t>
            </a:r>
          </a:p>
          <a:p>
            <a:pPr lvl="3"/>
            <a:r>
              <a:rPr lang="en-US" altLang="zh-CN" sz="1600" dirty="0"/>
              <a:t>E.g.  Sam ate an apple. </a:t>
            </a:r>
          </a:p>
          <a:p>
            <a:pPr marL="978408" lvl="3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nsubj</a:t>
            </a:r>
            <a:r>
              <a:rPr lang="en-US" altLang="zh-CN" sz="1600" dirty="0"/>
              <a:t>(ate, Sam)</a:t>
            </a:r>
          </a:p>
          <a:p>
            <a:pPr lvl="2"/>
            <a:r>
              <a:rPr lang="en-US" altLang="zh-CN" sz="2000" dirty="0"/>
              <a:t>agent(verb, </a:t>
            </a:r>
            <a:r>
              <a:rPr lang="en-US" altLang="zh-CN" sz="2000" dirty="0" err="1"/>
              <a:t>subj_head</a:t>
            </a:r>
            <a:r>
              <a:rPr lang="en-US" altLang="zh-CN" sz="2000" dirty="0"/>
              <a:t>) </a:t>
            </a:r>
          </a:p>
          <a:p>
            <a:pPr lvl="3"/>
            <a:r>
              <a:rPr lang="en-US" altLang="zh-CN" sz="1600" dirty="0"/>
              <a:t>complement of a passive verb.</a:t>
            </a:r>
          </a:p>
          <a:p>
            <a:pPr lvl="3"/>
            <a:r>
              <a:rPr lang="en-US" altLang="zh-CN" sz="1600" dirty="0"/>
              <a:t>E.g.  The man is arrested by police. </a:t>
            </a:r>
            <a:endParaRPr lang="en-US" altLang="zh-CN" sz="1600" dirty="0" smtClean="0"/>
          </a:p>
          <a:p>
            <a:pPr marL="978408" lvl="3" indent="0">
              <a:buNone/>
            </a:pPr>
            <a:r>
              <a:rPr lang="en-US" altLang="zh-CN" sz="1600" dirty="0" smtClean="0"/>
              <a:t>          agent(arrested</a:t>
            </a:r>
            <a:r>
              <a:rPr lang="en-US" altLang="zh-CN" sz="1600" dirty="0"/>
              <a:t>, police)</a:t>
            </a:r>
          </a:p>
          <a:p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3015530"/>
            <a:ext cx="471601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accent2"/>
                </a:solidFill>
              </a:rPr>
              <a:t>Object: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/>
                </a:solidFill>
              </a:rPr>
              <a:t>dobj</a:t>
            </a:r>
            <a:r>
              <a:rPr lang="en-US" altLang="zh-CN" sz="2000" dirty="0">
                <a:solidFill>
                  <a:schemeClr val="accent1"/>
                </a:solidFill>
              </a:rPr>
              <a:t>(verb, </a:t>
            </a:r>
            <a:r>
              <a:rPr lang="en-US" altLang="zh-CN" sz="2000" dirty="0" err="1">
                <a:solidFill>
                  <a:schemeClr val="accent1"/>
                </a:solidFill>
              </a:rPr>
              <a:t>obj_head</a:t>
            </a:r>
            <a:r>
              <a:rPr lang="en-US" altLang="zh-CN" sz="2000" dirty="0">
                <a:solidFill>
                  <a:schemeClr val="accent1"/>
                </a:solidFill>
              </a:rPr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</a:rPr>
              <a:t>direct object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</a:rPr>
              <a:t>E.g. He gave you a book.                     </a:t>
            </a:r>
          </a:p>
          <a:p>
            <a:pPr marL="978408" lvl="3" indent="0"/>
            <a:r>
              <a:rPr lang="en-US" altLang="zh-CN" sz="1000" dirty="0"/>
              <a:t>         </a:t>
            </a:r>
            <a:r>
              <a:rPr lang="en-US" altLang="zh-CN" sz="1000" dirty="0" smtClean="0"/>
              <a:t>              </a:t>
            </a:r>
            <a:r>
              <a:rPr lang="en-US" altLang="zh-CN" sz="1600" dirty="0" err="1" smtClean="0">
                <a:solidFill>
                  <a:schemeClr val="accent1"/>
                </a:solidFill>
              </a:rPr>
              <a:t>dobj</a:t>
            </a:r>
            <a:r>
              <a:rPr lang="en-US" altLang="zh-CN" sz="1600" dirty="0" smtClean="0">
                <a:solidFill>
                  <a:schemeClr val="accent1"/>
                </a:solidFill>
              </a:rPr>
              <a:t>(gave</a:t>
            </a:r>
            <a:r>
              <a:rPr lang="en-US" altLang="zh-CN" sz="1600" dirty="0">
                <a:solidFill>
                  <a:schemeClr val="accent1"/>
                </a:solidFill>
              </a:rPr>
              <a:t>, book)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</a:rPr>
              <a:t>nsubjpass</a:t>
            </a:r>
            <a:r>
              <a:rPr lang="en-US" altLang="zh-CN" sz="2000" dirty="0" smtClean="0">
                <a:solidFill>
                  <a:schemeClr val="accent1"/>
                </a:solidFill>
              </a:rPr>
              <a:t>(verb, 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obj_head</a:t>
            </a:r>
            <a:r>
              <a:rPr lang="en-US" altLang="zh-CN" sz="2000" dirty="0">
                <a:solidFill>
                  <a:schemeClr val="accent1"/>
                </a:solidFill>
              </a:rPr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</a:rPr>
              <a:t>p</a:t>
            </a:r>
            <a:r>
              <a:rPr lang="en-US" altLang="zh-CN" sz="1600" dirty="0" smtClean="0">
                <a:solidFill>
                  <a:schemeClr val="accent1"/>
                </a:solidFill>
              </a:rPr>
              <a:t>assive </a:t>
            </a:r>
            <a:r>
              <a:rPr lang="en-US" altLang="zh-CN" sz="1600" dirty="0">
                <a:solidFill>
                  <a:schemeClr val="accent1"/>
                </a:solidFill>
              </a:rPr>
              <a:t>nominal subject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</a:rPr>
              <a:t>E.g. The man is arrested </a:t>
            </a:r>
            <a:r>
              <a:rPr lang="en-US" altLang="zh-CN" sz="1600" dirty="0" smtClean="0">
                <a:solidFill>
                  <a:schemeClr val="accent1"/>
                </a:solidFill>
              </a:rPr>
              <a:t>by police</a:t>
            </a:r>
            <a:r>
              <a:rPr lang="en-US" altLang="zh-CN" sz="1600" dirty="0">
                <a:solidFill>
                  <a:schemeClr val="accent1"/>
                </a:solidFill>
              </a:rPr>
              <a:t>.              </a:t>
            </a:r>
            <a:r>
              <a:rPr lang="en-US" altLang="zh-CN" sz="1600" dirty="0" smtClean="0">
                <a:solidFill>
                  <a:schemeClr val="accent1"/>
                </a:solidFill>
              </a:rPr>
              <a:t>         	 	</a:t>
            </a:r>
            <a:r>
              <a:rPr lang="en-US" altLang="zh-CN" sz="1600" dirty="0" err="1" smtClean="0">
                <a:solidFill>
                  <a:schemeClr val="accent1"/>
                </a:solidFill>
              </a:rPr>
              <a:t>nsubjpass</a:t>
            </a:r>
            <a:r>
              <a:rPr lang="en-US" altLang="zh-CN" sz="1600" dirty="0" smtClean="0">
                <a:solidFill>
                  <a:schemeClr val="accent1"/>
                </a:solidFill>
              </a:rPr>
              <a:t>(arrested</a:t>
            </a:r>
            <a:r>
              <a:rPr lang="en-US" altLang="zh-CN" sz="1600" dirty="0">
                <a:solidFill>
                  <a:schemeClr val="accent1"/>
                </a:solidFill>
              </a:rPr>
              <a:t>, man)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0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Instance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/>
              <a:t>P</a:t>
            </a:r>
            <a:r>
              <a:rPr lang="en-US" dirty="0" err="1" smtClean="0"/>
              <a:t>robase</a:t>
            </a:r>
            <a:r>
              <a:rPr lang="en-US" dirty="0" smtClean="0"/>
              <a:t> term</a:t>
            </a:r>
          </a:p>
          <a:p>
            <a:pPr lvl="1"/>
            <a:r>
              <a:rPr lang="en-US" sz="1800" dirty="0" smtClean="0"/>
              <a:t>Example</a:t>
            </a:r>
            <a:r>
              <a:rPr lang="en-US" sz="1400" dirty="0" smtClean="0"/>
              <a:t>:</a:t>
            </a:r>
          </a:p>
          <a:p>
            <a:pPr marL="457200" lvl="1" indent="0">
              <a:buNone/>
            </a:pPr>
            <a:r>
              <a:rPr lang="en-US" sz="1800" dirty="0" smtClean="0"/>
              <a:t>Sentence</a:t>
            </a:r>
            <a:r>
              <a:rPr lang="en-US" sz="1600" dirty="0" smtClean="0"/>
              <a:t>: They join vigorously, liberating much heat as they burn with a pale green </a:t>
            </a:r>
            <a:r>
              <a:rPr lang="en-US" sz="1600" dirty="0" smtClean="0">
                <a:solidFill>
                  <a:srgbClr val="FF0000"/>
                </a:solidFill>
              </a:rPr>
              <a:t>flame</a:t>
            </a:r>
            <a:r>
              <a:rPr lang="en-US" sz="16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20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066800" y="3501008"/>
            <a:ext cx="4921565" cy="1823324"/>
            <a:chOff x="2743200" y="3595971"/>
            <a:chExt cx="4921565" cy="1823324"/>
          </a:xfrm>
        </p:grpSpPr>
        <p:sp>
          <p:nvSpPr>
            <p:cNvPr id="5" name="TextBox 4"/>
            <p:cNvSpPr txBox="1"/>
            <p:nvPr/>
          </p:nvSpPr>
          <p:spPr>
            <a:xfrm>
              <a:off x="3383773" y="4343400"/>
              <a:ext cx="753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flame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43200" y="5049963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2446" y="5049963"/>
              <a:ext cx="624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pale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3986" y="5049963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green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45227" y="359597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burn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9" idx="2"/>
              <a:endCxn id="5" idx="0"/>
            </p:cNvCxnSpPr>
            <p:nvPr/>
          </p:nvCxnSpPr>
          <p:spPr>
            <a:xfrm flipH="1">
              <a:off x="3760377" y="3965303"/>
              <a:ext cx="1" cy="3780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7" idx="0"/>
            </p:cNvCxnSpPr>
            <p:nvPr/>
          </p:nvCxnSpPr>
          <p:spPr>
            <a:xfrm>
              <a:off x="3760377" y="4712732"/>
              <a:ext cx="4489" cy="337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2"/>
              <a:endCxn id="6" idx="0"/>
            </p:cNvCxnSpPr>
            <p:nvPr/>
          </p:nvCxnSpPr>
          <p:spPr>
            <a:xfrm flipH="1">
              <a:off x="2952750" y="4712732"/>
              <a:ext cx="807627" cy="337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2"/>
              <a:endCxn id="8" idx="0"/>
            </p:cNvCxnSpPr>
            <p:nvPr/>
          </p:nvCxnSpPr>
          <p:spPr>
            <a:xfrm>
              <a:off x="3760377" y="4712732"/>
              <a:ext cx="1002709" cy="337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4374" y="3965303"/>
              <a:ext cx="827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prep_with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93488" y="4604348"/>
              <a:ext cx="392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det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5432" y="463253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amod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79207" y="4787027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amod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43200" y="4343400"/>
              <a:ext cx="2286000" cy="107589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30" idx="3"/>
            </p:cNvCxnSpPr>
            <p:nvPr/>
          </p:nvCxnSpPr>
          <p:spPr>
            <a:xfrm flipV="1">
              <a:off x="5029200" y="4881347"/>
              <a:ext cx="6858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15000" y="4680631"/>
              <a:ext cx="1949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pale green flame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228184" y="4149080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sz="2000" dirty="0" smtClean="0"/>
              <a:t>However, </a:t>
            </a:r>
            <a:r>
              <a:rPr lang="en-US" sz="2000" dirty="0" smtClean="0">
                <a:solidFill>
                  <a:srgbClr val="FF0000"/>
                </a:solidFill>
              </a:rPr>
              <a:t>a pale green flame</a:t>
            </a:r>
            <a:r>
              <a:rPr lang="en-US" sz="2000" dirty="0" smtClean="0"/>
              <a:t> is not a </a:t>
            </a:r>
            <a:r>
              <a:rPr lang="en-US" sz="2000" dirty="0" err="1"/>
              <a:t>P</a:t>
            </a:r>
            <a:r>
              <a:rPr lang="en-US" sz="2000" dirty="0" err="1" smtClean="0"/>
              <a:t>robase</a:t>
            </a:r>
            <a:r>
              <a:rPr lang="en-US" sz="2000" dirty="0" smtClean="0"/>
              <a:t> term. 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990599" y="5638800"/>
            <a:ext cx="7371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We get </a:t>
            </a:r>
            <a:r>
              <a:rPr lang="en-US" sz="2000" dirty="0" err="1" smtClean="0"/>
              <a:t>Probase</a:t>
            </a:r>
            <a:r>
              <a:rPr lang="en-US" sz="2000" dirty="0" smtClean="0"/>
              <a:t> term by using a sliding window with an initial size of the whole phrase and decrease the size in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4750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25112"/>
          </a:xfrm>
        </p:spPr>
        <p:txBody>
          <a:bodyPr/>
          <a:lstStyle/>
          <a:p>
            <a:r>
              <a:rPr lang="en-US" altLang="zh-CN" dirty="0" smtClean="0"/>
              <a:t>Objective of Action Conceptualization</a:t>
            </a:r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dirty="0" smtClean="0"/>
              <a:t>Problem definition and approach</a:t>
            </a:r>
          </a:p>
          <a:p>
            <a:r>
              <a:rPr lang="en-US" altLang="zh-CN" dirty="0" smtClean="0"/>
              <a:t>Action Instance Extraction</a:t>
            </a:r>
          </a:p>
          <a:p>
            <a:r>
              <a:rPr lang="en-US" altLang="zh-CN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Conceptualization</a:t>
            </a:r>
          </a:p>
          <a:p>
            <a:r>
              <a:rPr lang="en-US" altLang="zh-CN" dirty="0" smtClean="0"/>
              <a:t>Action Concept </a:t>
            </a:r>
            <a:r>
              <a:rPr lang="en-US" altLang="zh-CN" dirty="0"/>
              <a:t>R</a:t>
            </a:r>
            <a:r>
              <a:rPr lang="en-US" altLang="zh-CN" dirty="0" smtClean="0"/>
              <a:t>anking</a:t>
            </a:r>
          </a:p>
          <a:p>
            <a:r>
              <a:rPr lang="en-US" altLang="zh-CN" dirty="0" smtClean="0"/>
              <a:t>Experimental results and evaluation</a:t>
            </a:r>
          </a:p>
          <a:p>
            <a:r>
              <a:rPr lang="en-US" altLang="zh-CN" dirty="0" smtClean="0"/>
              <a:t>The applications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 Argument set of </a:t>
            </a:r>
            <a:r>
              <a:rPr lang="en-US" altLang="zh-CN" dirty="0"/>
              <a:t>a given </a:t>
            </a:r>
            <a:r>
              <a:rPr lang="en-US" altLang="zh-CN" dirty="0" smtClean="0"/>
              <a:t>verb(Action Instances)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Output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Concept set for the given verb(Action Concepts)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Action Conceptualization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greedy solution</a:t>
            </a:r>
            <a:endParaRPr lang="en-US" altLang="zh-CN" dirty="0"/>
          </a:p>
          <a:p>
            <a:pPr marL="109728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Action Conceptualization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3635896" y="4941168"/>
            <a:ext cx="1512168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Arguments waiting to be covered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7380312" y="5013176"/>
            <a:ext cx="1440160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Arguments already be covered</a:t>
            </a:r>
            <a:endParaRPr lang="zh-CN" altLang="en-US" dirty="0"/>
          </a:p>
        </p:txBody>
      </p:sp>
      <p:sp>
        <p:nvSpPr>
          <p:cNvPr id="7" name="折角形 6"/>
          <p:cNvSpPr/>
          <p:nvPr/>
        </p:nvSpPr>
        <p:spPr>
          <a:xfrm>
            <a:off x="5580112" y="2996952"/>
            <a:ext cx="1296144" cy="12241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Candidate Concept Set</a:t>
            </a:r>
            <a:endParaRPr lang="zh-CN" altLang="en-US" dirty="0"/>
          </a:p>
        </p:txBody>
      </p:sp>
      <p:sp>
        <p:nvSpPr>
          <p:cNvPr id="8" name="云形 7"/>
          <p:cNvSpPr/>
          <p:nvPr/>
        </p:nvSpPr>
        <p:spPr>
          <a:xfrm>
            <a:off x="251520" y="5157192"/>
            <a:ext cx="2088232" cy="10801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Selected concepts list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699792" y="3356992"/>
            <a:ext cx="1080120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concept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7" idx="1"/>
            <a:endCxn id="12" idx="3"/>
          </p:cNvCxnSpPr>
          <p:nvPr/>
        </p:nvCxnSpPr>
        <p:spPr>
          <a:xfrm flipH="1">
            <a:off x="3779912" y="3609020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  <a:endCxn id="4" idx="1"/>
          </p:cNvCxnSpPr>
          <p:nvPr/>
        </p:nvCxnSpPr>
        <p:spPr>
          <a:xfrm>
            <a:off x="3239852" y="3861048"/>
            <a:ext cx="115212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27784" y="432910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Cover most 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2" idx="2"/>
            <a:endCxn id="6" idx="1"/>
          </p:cNvCxnSpPr>
          <p:nvPr/>
        </p:nvCxnSpPr>
        <p:spPr>
          <a:xfrm>
            <a:off x="3239852" y="3861048"/>
            <a:ext cx="48605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20272" y="436510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Cover least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23928" y="3284984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Pick a concept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5220072" y="5625244"/>
            <a:ext cx="2088232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76056" y="5301208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Move the arguments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2" idx="2"/>
            <a:endCxn id="8" idx="3"/>
          </p:cNvCxnSpPr>
          <p:nvPr/>
        </p:nvCxnSpPr>
        <p:spPr>
          <a:xfrm flipH="1">
            <a:off x="1295636" y="3861048"/>
            <a:ext cx="1944216" cy="1357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7544" y="400506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Move the concept if satisfy overlap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8264" y="33477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0308" y="637203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24306" y="638132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00392" y="63813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97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20" grpId="0"/>
      <p:bldP spid="21" grpId="0"/>
      <p:bldP spid="22" grpId="0" animBg="1"/>
      <p:bldP spid="23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search by Simulated Annealing</a:t>
            </a:r>
            <a:endParaRPr lang="en-US" altLang="zh-CN" dirty="0"/>
          </a:p>
          <a:p>
            <a:pPr lvl="1"/>
            <a:r>
              <a:rPr lang="en-US" altLang="zh-CN" dirty="0" smtClean="0"/>
              <a:t>Overall processing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Action Conceptualization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32413655"/>
              </p:ext>
            </p:extLst>
          </p:nvPr>
        </p:nvGraphicFramePr>
        <p:xfrm>
          <a:off x="2051720" y="3356992"/>
          <a:ext cx="5112568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73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Local search by Simulated Annealing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Representative Score</a:t>
                </a:r>
              </a:p>
              <a:p>
                <a:pPr lvl="2"/>
                <a:r>
                  <a:rPr lang="en-US" altLang="zh-CN" dirty="0" smtClean="0">
                    <a:solidFill>
                      <a:srgbClr val="FF0000"/>
                    </a:solidFill>
                  </a:rPr>
                  <a:t>Coverage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– How much entities of the concept are covered by the local </a:t>
                </a:r>
                <a:r>
                  <a:rPr lang="en-US" altLang="zh-CN" dirty="0" err="1" smtClean="0"/>
                  <a:t>subgraph</a:t>
                </a:r>
                <a:endParaRPr lang="en-US" altLang="zh-CN" dirty="0" smtClean="0"/>
              </a:p>
              <a:p>
                <a:pPr marL="704088" lvl="2" indent="0">
                  <a:buNone/>
                </a:pPr>
                <a:endParaRPr lang="en-US" altLang="zh-CN" i="1" dirty="0" smtClean="0">
                  <a:latin typeface="Cambria Math"/>
                </a:endParaRPr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𝐶𝑜𝑣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1                                       ,  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𝐹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Action Conceptualization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Local search by Simulated Annealing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Representative Score</a:t>
                </a:r>
              </a:p>
              <a:p>
                <a:pPr lvl="2"/>
                <a:r>
                  <a:rPr lang="en-US" altLang="zh-CN" dirty="0" smtClean="0">
                    <a:solidFill>
                      <a:srgbClr val="FF0000"/>
                    </a:solidFill>
                  </a:rPr>
                  <a:t>Inverse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Typicality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– How likely the concept to be the typical concept of the </a:t>
                </a:r>
                <a:r>
                  <a:rPr lang="en-US" altLang="zh-CN" dirty="0" smtClean="0"/>
                  <a:t>entities</a:t>
                </a:r>
              </a:p>
              <a:p>
                <a:pPr marL="704088" lvl="2" indent="0">
                  <a:buNone/>
                </a:pPr>
                <a:endParaRPr lang="en-US" altLang="zh-CN" i="1" dirty="0" smtClean="0">
                  <a:latin typeface="Cambria Math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𝐼𝑇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i="1" dirty="0">
                  <a:latin typeface="Cambria Math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𝐹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704088" lvl="2" indent="0">
                  <a:buNone/>
                </a:pP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Action Conceptualization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Local search by Simulated Annealing</a:t>
            </a:r>
            <a:endParaRPr lang="en-US" altLang="zh-CN" dirty="0"/>
          </a:p>
          <a:p>
            <a:pPr lvl="1"/>
            <a:r>
              <a:rPr lang="en-US" altLang="zh-CN" dirty="0" smtClean="0"/>
              <a:t>Representative Score</a:t>
            </a:r>
          </a:p>
          <a:p>
            <a:pPr lvl="2"/>
            <a:r>
              <a:rPr lang="en-US" altLang="zh-CN" dirty="0" smtClean="0"/>
              <a:t>How good a concept is.</a:t>
            </a:r>
            <a:endParaRPr lang="en-US" altLang="zh-CN" dirty="0"/>
          </a:p>
          <a:p>
            <a:pPr marL="704088" lvl="2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Action Conceptualization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5696" y="3728645"/>
                <a:ext cx="51061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𝑅𝑆</m:t>
                      </m:r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𝐶𝑜𝑣</m:t>
                      </m:r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∗</m:t>
                      </m:r>
                      <m:r>
                        <a:rPr lang="en-US" altLang="zh-CN" sz="2800" i="1">
                          <a:latin typeface="Cambria Math"/>
                        </a:rPr>
                        <m:t>𝐼𝑇</m:t>
                      </m:r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28645"/>
                <a:ext cx="510614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1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Local search by Simulated Annealing</a:t>
            </a:r>
            <a:endParaRPr lang="en-US" altLang="zh-CN" dirty="0"/>
          </a:p>
          <a:p>
            <a:pPr lvl="1"/>
            <a:r>
              <a:rPr lang="en-US" altLang="zh-CN" dirty="0" smtClean="0"/>
              <a:t>Initialization</a:t>
            </a:r>
          </a:p>
          <a:p>
            <a:pPr lvl="2"/>
            <a:r>
              <a:rPr lang="en-US" altLang="zh-CN" sz="2800" dirty="0" smtClean="0"/>
              <a:t>Greedy based method</a:t>
            </a:r>
          </a:p>
          <a:p>
            <a:pPr lvl="3"/>
            <a:endParaRPr lang="en-US" altLang="zh-CN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2400" dirty="0" smtClean="0">
                <a:solidFill>
                  <a:schemeClr val="tx1"/>
                </a:solidFill>
              </a:rPr>
              <a:t>Pick the concept one by one according to their Representative Score as long as satisfy the overlap constraint until cover all the arguments.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704088" lvl="2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Action Conceptualization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2511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of Action Conceptualization</a:t>
            </a:r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dirty="0" smtClean="0"/>
              <a:t>Problem definition and approach</a:t>
            </a:r>
          </a:p>
          <a:p>
            <a:r>
              <a:rPr lang="en-US" altLang="zh-CN" dirty="0" smtClean="0"/>
              <a:t>Action Instance Extraction</a:t>
            </a:r>
          </a:p>
          <a:p>
            <a:r>
              <a:rPr lang="en-US" altLang="zh-CN" dirty="0" smtClean="0"/>
              <a:t>Action Conceptualization</a:t>
            </a:r>
          </a:p>
          <a:p>
            <a:r>
              <a:rPr lang="en-US" altLang="zh-CN" dirty="0" smtClean="0"/>
              <a:t>Action Concept </a:t>
            </a:r>
            <a:r>
              <a:rPr lang="en-US" altLang="zh-CN" dirty="0"/>
              <a:t>R</a:t>
            </a:r>
            <a:r>
              <a:rPr lang="en-US" altLang="zh-CN" dirty="0" smtClean="0"/>
              <a:t>anking</a:t>
            </a:r>
          </a:p>
          <a:p>
            <a:r>
              <a:rPr lang="en-US" altLang="zh-CN" dirty="0" smtClean="0"/>
              <a:t>Experimental results and evaluation</a:t>
            </a:r>
          </a:p>
          <a:p>
            <a:r>
              <a:rPr lang="en-US" altLang="zh-CN" dirty="0" smtClean="0"/>
              <a:t>The applications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Local search by Simulated Annealing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Local Search</a:t>
                </a:r>
              </a:p>
              <a:p>
                <a:pPr lvl="2"/>
                <a:r>
                  <a:rPr lang="en-US" altLang="zh-CN" dirty="0" smtClean="0"/>
                  <a:t>Quantity the parameter and variety</a:t>
                </a:r>
              </a:p>
              <a:p>
                <a:pPr lvl="2"/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lvl="3"/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𝑐𝑜𝑛𝑐𝑒𝑝𝑡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𝑣𝑒𝑐𝑡𝑜𝑟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 smtClean="0"/>
              </a:p>
              <a:p>
                <a:pPr lvl="1"/>
                <a:endParaRPr lang="en-US" altLang="zh-CN" dirty="0"/>
              </a:p>
              <a:p>
                <a:pPr marL="704088" lvl="2" indent="0">
                  <a:buNone/>
                </a:pP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Action Conceptualization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Local search by Simulated Annealing</a:t>
            </a:r>
            <a:endParaRPr lang="en-US" altLang="zh-CN" dirty="0"/>
          </a:p>
          <a:p>
            <a:pPr lvl="1"/>
            <a:r>
              <a:rPr lang="en-US" altLang="zh-CN" dirty="0" smtClean="0"/>
              <a:t>Local Search</a:t>
            </a:r>
          </a:p>
          <a:p>
            <a:pPr lvl="2"/>
            <a:r>
              <a:rPr lang="en-US" altLang="zh-CN" dirty="0" smtClean="0"/>
              <a:t>Simulated Annealing (SA)</a:t>
            </a:r>
          </a:p>
          <a:p>
            <a:pPr marL="411480" lvl="1" indent="0">
              <a:buNone/>
            </a:pPr>
            <a:endParaRPr lang="en-US" altLang="zh-CN" dirty="0"/>
          </a:p>
          <a:p>
            <a:pPr marL="704088" lvl="2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Action Conceptualization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1" y="3573016"/>
            <a:ext cx="5616625" cy="319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25112"/>
          </a:xfrm>
        </p:spPr>
        <p:txBody>
          <a:bodyPr/>
          <a:lstStyle/>
          <a:p>
            <a:r>
              <a:rPr lang="en-US" altLang="zh-CN" dirty="0" smtClean="0"/>
              <a:t>Objective of Action Conceptualization</a:t>
            </a:r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dirty="0" smtClean="0"/>
              <a:t>Problem definition and approach</a:t>
            </a:r>
          </a:p>
          <a:p>
            <a:r>
              <a:rPr lang="en-US" altLang="zh-CN" dirty="0" smtClean="0"/>
              <a:t>Action Instance Extraction</a:t>
            </a:r>
          </a:p>
          <a:p>
            <a:r>
              <a:rPr lang="en-US" altLang="zh-CN" dirty="0" smtClean="0"/>
              <a:t>Action Conceptualization</a:t>
            </a:r>
          </a:p>
          <a:p>
            <a:r>
              <a:rPr lang="en-US" altLang="zh-CN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Concept </a:t>
            </a:r>
            <a:r>
              <a:rPr lang="en-US" altLang="zh-CN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anking</a:t>
            </a:r>
          </a:p>
          <a:p>
            <a:r>
              <a:rPr lang="en-US" altLang="zh-CN" dirty="0" smtClean="0"/>
              <a:t>Experimental results and evaluation</a:t>
            </a:r>
          </a:p>
          <a:p>
            <a:r>
              <a:rPr lang="en-US" altLang="zh-CN" dirty="0" smtClean="0"/>
              <a:t>The applications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Input: The resulting concepts after local search step</a:t>
            </a:r>
          </a:p>
          <a:p>
            <a:r>
              <a:rPr lang="en-US" altLang="zh-CN" dirty="0" smtClean="0"/>
              <a:t>Output: A ranked concept list</a:t>
            </a:r>
          </a:p>
          <a:p>
            <a:r>
              <a:rPr lang="en-US" altLang="zh-CN" dirty="0" smtClean="0"/>
              <a:t>Algorithm: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altLang="zh-CN" dirty="0" smtClean="0"/>
              <a:t>Rank the resulting concept according to Representative Score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altLang="zh-CN" dirty="0" smtClean="0"/>
              <a:t>Pick arguments one by one and remove the picked arguments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altLang="zh-CN" dirty="0" smtClean="0"/>
              <a:t>Rank the concept list according to the number of arguments their picked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411480" lvl="1" indent="0">
              <a:buNone/>
            </a:pPr>
            <a:endParaRPr lang="en-US" altLang="zh-CN" dirty="0"/>
          </a:p>
          <a:p>
            <a:pPr marL="704088" lvl="2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Action Concept Ranking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1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25112"/>
          </a:xfrm>
        </p:spPr>
        <p:txBody>
          <a:bodyPr/>
          <a:lstStyle/>
          <a:p>
            <a:r>
              <a:rPr lang="en-US" altLang="zh-CN" dirty="0" smtClean="0"/>
              <a:t>Objective of Action Conceptualization</a:t>
            </a:r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dirty="0" smtClean="0"/>
              <a:t>Problem definition and approach</a:t>
            </a:r>
          </a:p>
          <a:p>
            <a:r>
              <a:rPr lang="en-US" altLang="zh-CN" dirty="0" smtClean="0"/>
              <a:t>Action Instance Extraction</a:t>
            </a:r>
          </a:p>
          <a:p>
            <a:r>
              <a:rPr lang="en-US" altLang="zh-CN" dirty="0" smtClean="0"/>
              <a:t>Action Conceptualization</a:t>
            </a:r>
          </a:p>
          <a:p>
            <a:r>
              <a:rPr lang="en-US" altLang="zh-CN" dirty="0" smtClean="0"/>
              <a:t>Action Concept </a:t>
            </a:r>
            <a:r>
              <a:rPr lang="en-US" altLang="zh-CN" dirty="0"/>
              <a:t>R</a:t>
            </a:r>
            <a:r>
              <a:rPr lang="en-US" altLang="zh-CN" dirty="0" smtClean="0"/>
              <a:t>anking</a:t>
            </a:r>
          </a:p>
          <a:p>
            <a:r>
              <a:rPr lang="en-US" altLang="zh-CN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results and evaluation</a:t>
            </a:r>
          </a:p>
          <a:p>
            <a:r>
              <a:rPr lang="en-US" altLang="zh-CN" dirty="0" smtClean="0"/>
              <a:t>The applications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Action concept lexicon(3735 verbs)</a:t>
            </a:r>
          </a:p>
          <a:p>
            <a:pPr lvl="1"/>
            <a:r>
              <a:rPr lang="en-US" altLang="zh-CN" sz="2400" dirty="0">
                <a:hlinkClick r:id="rId2"/>
              </a:rPr>
              <a:t>http://202.120.38.145:4082/ac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/>
          </a:p>
          <a:p>
            <a:r>
              <a:rPr lang="en-US" altLang="zh-CN" sz="2400" dirty="0" smtClean="0"/>
              <a:t>A snapshot of Action Concept</a:t>
            </a:r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Experiment result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34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00761"/>
              </p:ext>
            </p:extLst>
          </p:nvPr>
        </p:nvGraphicFramePr>
        <p:xfrm>
          <a:off x="251520" y="3573016"/>
          <a:ext cx="8676455" cy="3018718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403647"/>
                <a:gridCol w="3816424"/>
                <a:gridCol w="3456384"/>
              </a:tblGrid>
              <a:tr h="231453"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Verbs</a:t>
                      </a:r>
                      <a:endParaRPr lang="zh-CN" sz="16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Subject</a:t>
                      </a:r>
                      <a:endParaRPr lang="zh-CN" sz="16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Object</a:t>
                      </a:r>
                      <a:endParaRPr lang="zh-CN" sz="1600" kern="1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</a:tr>
              <a:tr h="462907"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define</a:t>
                      </a:r>
                      <a:endParaRPr lang="zh-CN" sz="16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document, </a:t>
                      </a:r>
                      <a:r>
                        <a:rPr lang="en-US" sz="1600" kern="100" dirty="0" smtClean="0">
                          <a:effectLst/>
                        </a:rPr>
                        <a:t>parameter,</a:t>
                      </a:r>
                      <a:r>
                        <a:rPr lang="en-US" sz="1600" kern="100" baseline="0" dirty="0" smtClean="0">
                          <a:effectLst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</a:rPr>
                        <a:t>section</a:t>
                      </a:r>
                      <a:r>
                        <a:rPr lang="en-US" sz="1600" kern="100" dirty="0">
                          <a:effectLst/>
                        </a:rPr>
                        <a:t>, object, user</a:t>
                      </a:r>
                      <a:endParaRPr lang="zh-CN" sz="16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term</a:t>
                      </a:r>
                      <a:r>
                        <a:rPr lang="en-US" sz="1600" kern="100" dirty="0" smtClean="0">
                          <a:effectLst/>
                        </a:rPr>
                        <a:t>, parameter</a:t>
                      </a:r>
                      <a:r>
                        <a:rPr lang="en-US" sz="1600" kern="100" dirty="0">
                          <a:effectLst/>
                        </a:rPr>
                        <a:t>, function, purpose, method</a:t>
                      </a:r>
                      <a:endParaRPr lang="zh-CN" sz="16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</a:tr>
              <a:tr h="462907"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perform</a:t>
                      </a:r>
                      <a:endParaRPr lang="zh-CN" sz="16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person, service, </a:t>
                      </a:r>
                      <a:r>
                        <a:rPr lang="en-US" sz="1600" kern="100" dirty="0" smtClean="0">
                          <a:effectLst/>
                        </a:rPr>
                        <a:t>group,</a:t>
                      </a:r>
                      <a:r>
                        <a:rPr lang="en-US" sz="1600" kern="100" baseline="0" dirty="0" smtClean="0">
                          <a:effectLst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</a:rPr>
                        <a:t>artist</a:t>
                      </a:r>
                      <a:r>
                        <a:rPr lang="en-US" sz="1600" kern="100" dirty="0">
                          <a:effectLst/>
                        </a:rPr>
                        <a:t>, company</a:t>
                      </a:r>
                      <a:endParaRPr lang="zh-CN" sz="16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task, procedure, work, process, test</a:t>
                      </a:r>
                      <a:endParaRPr lang="zh-CN" sz="16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</a:tr>
              <a:tr h="385246"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play</a:t>
                      </a:r>
                      <a:endParaRPr lang="zh-CN" sz="16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person, factor, player, band, game</a:t>
                      </a:r>
                      <a:endParaRPr lang="zh-CN" sz="1600" kern="1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game, factor, role, character, part</a:t>
                      </a:r>
                      <a:endParaRPr lang="zh-CN" sz="16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</a:tr>
              <a:tr h="462907"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spend</a:t>
                      </a:r>
                      <a:endParaRPr lang="zh-CN" sz="16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person, group, company, time, department</a:t>
                      </a:r>
                      <a:endParaRPr lang="zh-CN" sz="16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time, life, money, game, point</a:t>
                      </a:r>
                      <a:endParaRPr lang="zh-CN" sz="16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</a:tr>
              <a:tr h="385246"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wear</a:t>
                      </a:r>
                      <a:endParaRPr lang="zh-CN" sz="16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person, part, information, model, class</a:t>
                      </a:r>
                      <a:endParaRPr lang="zh-CN" sz="1600" kern="1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  <a:tc>
                  <a:txBody>
                    <a:bodyPr/>
                    <a:lstStyle/>
                    <a:p>
                      <a:pPr marL="31242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clothing, jewelry, stuff, color, shoe</a:t>
                      </a:r>
                      <a:endParaRPr lang="zh-CN" sz="16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44126" marR="4412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2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Experiment verbs</a:t>
            </a:r>
          </a:p>
          <a:p>
            <a:pPr lvl="1"/>
            <a:r>
              <a:rPr lang="en-US" altLang="zh-CN" dirty="0" smtClean="0"/>
              <a:t>Random sample 20 verbs</a:t>
            </a:r>
          </a:p>
          <a:p>
            <a:pPr marL="41148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eat, perform, play, submit, wear, release, define, keep, carry, cut, report, select, operate, bring, visit, hit, help, spend, read, connect</a:t>
            </a:r>
          </a:p>
          <a:p>
            <a:pPr lvl="2"/>
            <a:endParaRPr lang="en-US" altLang="zh-C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Experiment result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Accuracy(P-R) and Overlap(vs. SP)</a:t>
            </a:r>
            <a:endParaRPr lang="en-US" altLang="zh-CN" sz="2400" dirty="0"/>
          </a:p>
          <a:p>
            <a:pPr lvl="1"/>
            <a:r>
              <a:rPr lang="en-US" altLang="zh-CN" dirty="0" smtClean="0"/>
              <a:t>Precision</a:t>
            </a:r>
          </a:p>
          <a:p>
            <a:pPr marL="411480" lvl="1" indent="0">
              <a:buNone/>
            </a:pPr>
            <a:endParaRPr lang="en-US" altLang="zh-C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Experiment result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645024"/>
            <a:ext cx="4320480" cy="3211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528" y="4005064"/>
                <a:ext cx="3905492" cy="697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𝑝𝑟𝑒𝑐𝑖𝑠𝑖𝑜𝑛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𝑝𝑟𝑒𝑐𝑖𝑠𝑖𝑜𝑛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05064"/>
                <a:ext cx="3905492" cy="6973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40851" y="3284984"/>
                <a:ext cx="5548955" cy="665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𝑝𝑟𝑒𝑐𝑖𝑠𝑖𝑜𝑛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𝑐</m:t>
                      </m:r>
                      <m:r>
                        <a:rPr lang="en-US" altLang="zh-CN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#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𝑐𝑜𝑟𝑟𝑒𝑐𝑡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𝑎𝑟𝑔𝑢𝑚𝑒𝑛𝑡𝑠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𝑏𝑒𝑙𝑜𝑛𝑔𝑠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𝑡𝑜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𝑡𝑜𝑝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𝑐𝑜𝑛𝑐𝑒𝑝𝑡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851" y="3284984"/>
                <a:ext cx="5548955" cy="6655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3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Accuracy(P-R) and Overlap(vs. SP)</a:t>
            </a:r>
            <a:endParaRPr lang="en-US" altLang="zh-CN" sz="2400" dirty="0"/>
          </a:p>
          <a:p>
            <a:pPr lvl="1"/>
            <a:r>
              <a:rPr lang="en-US" altLang="zh-CN" dirty="0"/>
              <a:t>Recall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Experiment result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24944"/>
            <a:ext cx="4515481" cy="3219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552" y="3762632"/>
                <a:ext cx="2336857" cy="674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𝑟𝑒𝑐𝑎𝑙𝑙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62632"/>
                <a:ext cx="2336857" cy="6744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520" y="4798187"/>
                <a:ext cx="3689728" cy="57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  <m:r>
                        <a:rPr lang="en-US" altLang="zh-CN" b="0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1   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∃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𝑎𝑛𝑑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𝑖𝑠𝐴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0      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𝑜𝑡h𝑒𝑟𝑤𝑖𝑠𝑒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98187"/>
                <a:ext cx="3689728" cy="5750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Accuracy(P-R) and Overlap(vs. SP)</a:t>
            </a:r>
            <a:endParaRPr lang="en-US" altLang="zh-CN" sz="2400" dirty="0"/>
          </a:p>
          <a:p>
            <a:pPr lvl="1"/>
            <a:r>
              <a:rPr lang="en-US" altLang="zh-CN" dirty="0" smtClean="0"/>
              <a:t>F1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Experiment result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96" y="3041789"/>
            <a:ext cx="4563112" cy="3267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7954" y="4276242"/>
                <a:ext cx="2949910" cy="664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r>
                        <a:rPr lang="en-US" altLang="zh-CN" b="0" i="1" smtClean="0">
                          <a:latin typeface="Cambria Math"/>
                        </a:rPr>
                        <m:t>1=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2∗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54" y="4276242"/>
                <a:ext cx="2949910" cy="6649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7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 of Action Conceptualization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we need action </a:t>
            </a:r>
            <a:r>
              <a:rPr lang="en-US" altLang="zh-CN" sz="2800" dirty="0" smtClean="0"/>
              <a:t>conceptualization</a:t>
            </a:r>
            <a:r>
              <a:rPr lang="en-US" sz="2800" dirty="0" smtClean="0"/>
              <a:t>? </a:t>
            </a:r>
          </a:p>
          <a:p>
            <a:pPr lvl="1"/>
            <a:r>
              <a:rPr lang="en-US" altLang="zh-CN" sz="2800" dirty="0"/>
              <a:t>Argument Identification</a:t>
            </a:r>
          </a:p>
          <a:p>
            <a:pPr lvl="2"/>
            <a:r>
              <a:rPr lang="en-US" altLang="zh-CN" dirty="0"/>
              <a:t>Tell whether a phrase is an argument of a verb</a:t>
            </a:r>
          </a:p>
          <a:p>
            <a:pPr lvl="3"/>
            <a:r>
              <a:rPr lang="en-US" altLang="zh-CN" sz="1800" dirty="0"/>
              <a:t>Is it proper to use “Microsoft” as the subject of </a:t>
            </a:r>
            <a:r>
              <a:rPr lang="en-US" altLang="zh-CN" sz="1800" dirty="0" smtClean="0"/>
              <a:t>eat? </a:t>
            </a:r>
            <a:r>
              <a:rPr lang="en-US" altLang="zh-CN" sz="1800" dirty="0"/>
              <a:t>No!</a:t>
            </a:r>
          </a:p>
          <a:p>
            <a:pPr lvl="3"/>
            <a:r>
              <a:rPr lang="en-US" altLang="zh-CN" sz="1800" dirty="0"/>
              <a:t>However we often say Microsoft produce XXX</a:t>
            </a:r>
            <a:r>
              <a:rPr lang="en-US" altLang="zh-CN" sz="1800" dirty="0" smtClean="0"/>
              <a:t>.</a:t>
            </a:r>
          </a:p>
          <a:p>
            <a:pPr lvl="3"/>
            <a:endParaRPr lang="en-US" altLang="zh-CN" sz="1600" dirty="0"/>
          </a:p>
          <a:p>
            <a:pPr lvl="1"/>
            <a:r>
              <a:rPr lang="en-US" sz="2800" dirty="0" smtClean="0"/>
              <a:t>Word Sense Disambiguation</a:t>
            </a:r>
          </a:p>
          <a:p>
            <a:pPr lvl="2"/>
            <a:r>
              <a:rPr lang="en-US" dirty="0" smtClean="0"/>
              <a:t>Disambiguate the arguments of a verb</a:t>
            </a:r>
          </a:p>
          <a:p>
            <a:pPr lvl="3"/>
            <a:r>
              <a:rPr lang="en-US" sz="1800" dirty="0" smtClean="0"/>
              <a:t>E.g. The engineer is eating apple</a:t>
            </a:r>
          </a:p>
          <a:p>
            <a:pPr lvl="3"/>
            <a:r>
              <a:rPr lang="en-US" sz="1800" dirty="0" smtClean="0"/>
              <a:t>Apple can not be Apple Inc. here because we know we cannot eat a company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Accuracy(P-R) and Overlap(vs. SP)</a:t>
            </a:r>
            <a:endParaRPr lang="en-US" altLang="zh-CN" sz="2400" dirty="0"/>
          </a:p>
          <a:p>
            <a:pPr lvl="1"/>
            <a:r>
              <a:rPr lang="en-US" altLang="zh-CN" dirty="0"/>
              <a:t>Overlap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Experiment result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2" y="4005064"/>
            <a:ext cx="5635408" cy="2592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12132" y="2882832"/>
                <a:ext cx="400834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𝑜𝑣𝑒𝑟𝑙𝑎𝑝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∩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𝑚𝑖𝑛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∙(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132" y="2882832"/>
                <a:ext cx="4008340" cy="10502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25112"/>
          </a:xfrm>
        </p:spPr>
        <p:txBody>
          <a:bodyPr/>
          <a:lstStyle/>
          <a:p>
            <a:r>
              <a:rPr lang="en-US" altLang="zh-CN" dirty="0" smtClean="0"/>
              <a:t>Objective of Action Conceptualization</a:t>
            </a:r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dirty="0" smtClean="0"/>
              <a:t>Problem definition and approach</a:t>
            </a:r>
          </a:p>
          <a:p>
            <a:r>
              <a:rPr lang="en-US" altLang="zh-CN" dirty="0" smtClean="0"/>
              <a:t>Action Instance Extraction</a:t>
            </a:r>
          </a:p>
          <a:p>
            <a:r>
              <a:rPr lang="en-US" altLang="zh-CN" dirty="0" smtClean="0"/>
              <a:t>Action Conceptualization</a:t>
            </a:r>
          </a:p>
          <a:p>
            <a:r>
              <a:rPr lang="en-US" altLang="zh-CN" dirty="0" smtClean="0"/>
              <a:t>Action Concept </a:t>
            </a:r>
            <a:r>
              <a:rPr lang="en-US" altLang="zh-CN" dirty="0"/>
              <a:t>R</a:t>
            </a:r>
            <a:r>
              <a:rPr lang="en-US" altLang="zh-CN" dirty="0" smtClean="0"/>
              <a:t>anking</a:t>
            </a:r>
          </a:p>
          <a:p>
            <a:r>
              <a:rPr lang="en-US" altLang="zh-CN" dirty="0" smtClean="0"/>
              <a:t>Experimental results and evaluation</a:t>
            </a:r>
          </a:p>
          <a:p>
            <a:r>
              <a:rPr lang="en-US" altLang="zh-CN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applications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Argument Identification(vs. SRL and </a:t>
            </a:r>
            <a:r>
              <a:rPr lang="en-US" altLang="zh-CN" dirty="0" err="1" smtClean="0"/>
              <a:t>ReVerb</a:t>
            </a:r>
            <a:r>
              <a:rPr lang="en-US" altLang="zh-CN" dirty="0" smtClean="0"/>
              <a:t>)</a:t>
            </a:r>
            <a:endParaRPr lang="en-US" altLang="zh-CN" sz="2400" dirty="0"/>
          </a:p>
          <a:p>
            <a:pPr marL="925830" lvl="1" indent="-514350">
              <a:buFont typeface="+mj-lt"/>
              <a:buAutoNum type="arabicPeriod"/>
            </a:pPr>
            <a:r>
              <a:rPr lang="en-US" altLang="zh-CN" sz="2400" dirty="0" smtClean="0"/>
              <a:t>Generate a set of annotated&lt;verb, </a:t>
            </a:r>
            <a:r>
              <a:rPr lang="en-US" altLang="zh-CN" sz="2400" dirty="0" err="1" smtClean="0"/>
              <a:t>obj</a:t>
            </a:r>
            <a:r>
              <a:rPr lang="en-US" altLang="zh-CN" sz="2400" dirty="0" smtClean="0"/>
              <a:t>&gt;pairs from sentences extracted from Wikipedia articles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altLang="zh-CN" sz="2400" dirty="0" smtClean="0"/>
              <a:t>An exchange based method to generate artificial wrong examples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applications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76" y="3904134"/>
            <a:ext cx="4176464" cy="29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Verb fuzzy clustering</a:t>
                </a:r>
                <a:endParaRPr lang="en-US" altLang="zh-CN" sz="2400" dirty="0"/>
              </a:p>
              <a:p>
                <a:pPr lvl="1"/>
                <a:r>
                  <a:rPr lang="en-US" altLang="zh-CN" sz="2400" dirty="0" smtClean="0"/>
                  <a:t>E.g. Top three concepts of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buy</a:t>
                </a:r>
                <a:r>
                  <a:rPr lang="en-US" altLang="zh-CN" sz="2400" dirty="0" smtClean="0"/>
                  <a:t> and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sell </a:t>
                </a:r>
                <a:r>
                  <a:rPr lang="en-US" altLang="zh-CN" sz="2400" dirty="0" smtClean="0"/>
                  <a:t>are the same </a:t>
                </a:r>
                <a:r>
                  <a:rPr lang="en-US" altLang="zh-CN" sz="2400" u="sng" dirty="0" smtClean="0"/>
                  <a:t>product</a:t>
                </a:r>
                <a:r>
                  <a:rPr lang="en-US" altLang="zh-CN" sz="2400" dirty="0" smtClean="0"/>
                  <a:t>, </a:t>
                </a:r>
                <a:r>
                  <a:rPr lang="en-US" altLang="zh-CN" sz="2400" u="sng" dirty="0" smtClean="0"/>
                  <a:t>service</a:t>
                </a:r>
                <a:r>
                  <a:rPr lang="en-US" altLang="zh-CN" sz="2400" dirty="0" smtClean="0"/>
                  <a:t> and </a:t>
                </a:r>
                <a:r>
                  <a:rPr lang="en-US" altLang="zh-CN" sz="2400" u="sng" dirty="0" smtClean="0"/>
                  <a:t>property</a:t>
                </a:r>
                <a:r>
                  <a:rPr lang="en-US" altLang="zh-CN" sz="2400" dirty="0" smtClean="0"/>
                  <a:t>.</a:t>
                </a:r>
              </a:p>
              <a:p>
                <a:pPr lvl="1"/>
                <a:r>
                  <a:rPr lang="en-US" altLang="zh-CN" sz="2400" dirty="0" smtClean="0"/>
                  <a:t>Use Action concepts as </a:t>
                </a:r>
                <a:r>
                  <a:rPr lang="en-US" altLang="zh-CN" sz="24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semantic feature </a:t>
                </a:r>
                <a:r>
                  <a:rPr lang="en-US" altLang="zh-CN" sz="2400" dirty="0" smtClean="0"/>
                  <a:t>to cluster the similar verbs</a:t>
                </a:r>
              </a:p>
              <a:p>
                <a:pPr lvl="1"/>
                <a:r>
                  <a:rPr lang="en-US" altLang="zh-CN" sz="2400" dirty="0" smtClean="0"/>
                  <a:t>Do </a:t>
                </a:r>
                <a:r>
                  <a:rPr lang="en-US" altLang="zh-CN" sz="24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fuzzy clustering </a:t>
                </a:r>
                <a:r>
                  <a:rPr lang="en-US" altLang="zh-CN" sz="2400" dirty="0" smtClean="0"/>
                  <a:t>to capture the polysemy of verbs</a:t>
                </a:r>
              </a:p>
              <a:p>
                <a:pPr lvl="1"/>
                <a:r>
                  <a:rPr lang="en-US" altLang="zh-CN" sz="2400" dirty="0" smtClean="0"/>
                  <a:t>Use Levin’s Classes as gold standard</a:t>
                </a:r>
              </a:p>
              <a:p>
                <a:pPr lvl="1"/>
                <a:r>
                  <a:rPr lang="en-US" altLang="zh-CN" sz="2400" dirty="0" smtClean="0"/>
                  <a:t>Use Rand Index to evaluate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𝑅𝐼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applications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1683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8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Term </a:t>
            </a:r>
            <a:r>
              <a:rPr lang="en-US" altLang="zh-CN" dirty="0"/>
              <a:t>S</a:t>
            </a:r>
            <a:r>
              <a:rPr lang="en-US" altLang="zh-CN" dirty="0" smtClean="0"/>
              <a:t>imilarity </a:t>
            </a:r>
            <a:r>
              <a:rPr lang="en-US" altLang="zh-CN" dirty="0"/>
              <a:t>C</a:t>
            </a:r>
            <a:r>
              <a:rPr lang="en-US" altLang="zh-CN" dirty="0" smtClean="0"/>
              <a:t>omputation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E.g. </a:t>
            </a:r>
            <a:r>
              <a:rPr lang="en-US" altLang="zh-CN" sz="2400" dirty="0" smtClean="0">
                <a:solidFill>
                  <a:srgbClr val="FF0000"/>
                </a:solidFill>
              </a:rPr>
              <a:t>company</a:t>
            </a:r>
            <a:r>
              <a:rPr lang="en-US" altLang="zh-CN" sz="2400" dirty="0" smtClean="0"/>
              <a:t> and </a:t>
            </a:r>
            <a:r>
              <a:rPr lang="en-US" altLang="zh-CN" sz="2400" dirty="0" smtClean="0">
                <a:solidFill>
                  <a:srgbClr val="FF0000"/>
                </a:solidFill>
              </a:rPr>
              <a:t>stock</a:t>
            </a:r>
            <a:r>
              <a:rPr lang="en-US" altLang="zh-CN" sz="2400" dirty="0" smtClean="0"/>
              <a:t> have the same verbs: </a:t>
            </a:r>
            <a:r>
              <a:rPr lang="en-US" altLang="zh-CN" sz="2400" u="sng" dirty="0" smtClean="0"/>
              <a:t>sell</a:t>
            </a:r>
            <a:r>
              <a:rPr lang="en-US" altLang="zh-CN" sz="2400" dirty="0" smtClean="0"/>
              <a:t> and </a:t>
            </a:r>
            <a:r>
              <a:rPr lang="en-US" altLang="zh-CN" sz="2400" u="sng" dirty="0" smtClean="0"/>
              <a:t>release</a:t>
            </a:r>
          </a:p>
          <a:p>
            <a:pPr lvl="1"/>
            <a:r>
              <a:rPr lang="en-US" altLang="zh-CN" sz="2400" dirty="0" smtClean="0"/>
              <a:t>Action Concept can be used to compute similarity</a:t>
            </a:r>
          </a:p>
          <a:p>
            <a:pPr lvl="1"/>
            <a:r>
              <a:rPr lang="en-US" altLang="zh-CN" sz="2400" dirty="0" smtClean="0"/>
              <a:t>Noun based method</a:t>
            </a:r>
          </a:p>
          <a:p>
            <a:pPr lvl="2"/>
            <a:r>
              <a:rPr lang="en-US" altLang="zh-CN" sz="2200" dirty="0" smtClean="0"/>
              <a:t>Based on </a:t>
            </a:r>
            <a:r>
              <a:rPr lang="en-US" altLang="zh-CN" sz="2200" dirty="0" err="1" smtClean="0"/>
              <a:t>Probase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Entities or concepts as the term’s context</a:t>
            </a:r>
          </a:p>
          <a:p>
            <a:pPr lvl="1"/>
            <a:r>
              <a:rPr lang="en-US" altLang="zh-CN" sz="2400" dirty="0" smtClean="0"/>
              <a:t>Verb based method</a:t>
            </a:r>
          </a:p>
          <a:p>
            <a:pPr lvl="2"/>
            <a:r>
              <a:rPr lang="en-US" altLang="zh-CN" sz="2200" dirty="0" smtClean="0"/>
              <a:t>Action Concepts as the term’s context</a:t>
            </a:r>
          </a:p>
          <a:p>
            <a:pPr lvl="1"/>
            <a:r>
              <a:rPr lang="en-US" altLang="zh-CN" sz="2400" dirty="0" smtClean="0"/>
              <a:t>Noun + Verb based method</a:t>
            </a:r>
          </a:p>
          <a:p>
            <a:pPr lvl="2"/>
            <a:r>
              <a:rPr lang="en-US" altLang="zh-CN" sz="2000" dirty="0" smtClean="0"/>
              <a:t>The Max-Max method</a:t>
            </a:r>
            <a:endParaRPr lang="en-US" altLang="zh-C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applications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0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Term </a:t>
                </a:r>
                <a:r>
                  <a:rPr lang="en-US" altLang="zh-CN" dirty="0"/>
                  <a:t>S</a:t>
                </a:r>
                <a:r>
                  <a:rPr lang="en-US" altLang="zh-CN" dirty="0" smtClean="0"/>
                  <a:t>imilarity Computation</a:t>
                </a:r>
              </a:p>
              <a:p>
                <a:pPr lvl="1"/>
                <a:r>
                  <a:rPr lang="en-US" altLang="zh-CN" sz="2400" dirty="0" smtClean="0"/>
                  <a:t>Use “Word Similarity 203” as gold standard</a:t>
                </a:r>
              </a:p>
              <a:p>
                <a:pPr lvl="1"/>
                <a:r>
                  <a:rPr lang="en-US" altLang="zh-CN" sz="2400" dirty="0" smtClean="0"/>
                  <a:t>Use Pearson Correlation to evaluate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/>
                      </a:rPr>
                      <m:t>𝜌</m:t>
                    </m:r>
                    <m:r>
                      <a:rPr lang="en-US" altLang="zh-CN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2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zh-CN" sz="2200" b="0" i="1" smtClean="0">
                                <a:latin typeface="Cambria Math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altLang="zh-CN" sz="22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2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sz="22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sz="2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200" dirty="0" smtClean="0"/>
              </a:p>
              <a:p>
                <a:pPr lvl="1"/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applications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44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37832"/>
              </p:ext>
            </p:extLst>
          </p:nvPr>
        </p:nvGraphicFramePr>
        <p:xfrm>
          <a:off x="1212304" y="484756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Noun based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Verb based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37824"/>
          </a:xfrm>
        </p:spPr>
        <p:txBody>
          <a:bodyPr/>
          <a:lstStyle/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82668" y="2492896"/>
            <a:ext cx="637867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226370" y="2636912"/>
            <a:ext cx="7739847" cy="3468061"/>
            <a:chOff x="1884784" y="2630731"/>
            <a:chExt cx="5705869" cy="3215063"/>
          </a:xfrm>
        </p:grpSpPr>
        <p:sp>
          <p:nvSpPr>
            <p:cNvPr id="7" name="TextBox 6"/>
            <p:cNvSpPr txBox="1"/>
            <p:nvPr/>
          </p:nvSpPr>
          <p:spPr>
            <a:xfrm>
              <a:off x="1909305" y="3675631"/>
              <a:ext cx="1300156" cy="313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Google, Motorola</a:t>
              </a:r>
            </a:p>
          </p:txBody>
        </p:sp>
        <p:sp>
          <p:nvSpPr>
            <p:cNvPr id="8" name="Down Arrow 13"/>
            <p:cNvSpPr/>
            <p:nvPr/>
          </p:nvSpPr>
          <p:spPr>
            <a:xfrm>
              <a:off x="2463948" y="3983408"/>
              <a:ext cx="215285" cy="6096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23901" y="4600622"/>
              <a:ext cx="747100" cy="313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company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2799" y="3632055"/>
              <a:ext cx="1857968" cy="713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Buy</a:t>
              </a:r>
            </a:p>
            <a:p>
              <a:r>
                <a:rPr lang="en-US" sz="1400" dirty="0" smtClean="0"/>
                <a:t>Subject: Google</a:t>
              </a:r>
            </a:p>
            <a:p>
              <a:r>
                <a:rPr lang="en-US" sz="1400" dirty="0" smtClean="0"/>
                <a:t>Object: Motorola</a:t>
              </a:r>
            </a:p>
          </p:txBody>
        </p:sp>
        <p:sp>
          <p:nvSpPr>
            <p:cNvPr id="11" name="Down Arrow 17"/>
            <p:cNvSpPr/>
            <p:nvPr/>
          </p:nvSpPr>
          <p:spPr>
            <a:xfrm>
              <a:off x="5479336" y="4380232"/>
              <a:ext cx="215285" cy="27783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7814" y="5531938"/>
              <a:ext cx="877092" cy="313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acquisition</a:t>
              </a:r>
              <a:endParaRPr lang="en-US" sz="1400" dirty="0"/>
            </a:p>
          </p:txBody>
        </p:sp>
        <p:cxnSp>
          <p:nvCxnSpPr>
            <p:cNvPr id="13" name="Straight Arrow Connector 20"/>
            <p:cNvCxnSpPr>
              <a:stCxn id="6" idx="2"/>
              <a:endCxn id="7" idx="0"/>
            </p:cNvCxnSpPr>
            <p:nvPr/>
          </p:nvCxnSpPr>
          <p:spPr>
            <a:xfrm flipH="1">
              <a:off x="2559383" y="2944587"/>
              <a:ext cx="1844906" cy="731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21"/>
            <p:cNvCxnSpPr/>
            <p:nvPr/>
          </p:nvCxnSpPr>
          <p:spPr>
            <a:xfrm>
              <a:off x="4404288" y="2944587"/>
              <a:ext cx="1247495" cy="731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84784" y="3128760"/>
              <a:ext cx="1795279" cy="399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Normal conceptualization</a:t>
              </a:r>
            </a:p>
            <a:p>
              <a:r>
                <a:rPr lang="en-US" sz="1100" dirty="0" smtClean="0"/>
                <a:t>(noun phrase based)</a:t>
              </a:r>
              <a:endParaRPr 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73370" y="3098016"/>
              <a:ext cx="2138245" cy="24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Action-based conceptualization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93334" y="4654375"/>
              <a:ext cx="1468924" cy="713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Buy</a:t>
              </a:r>
            </a:p>
            <a:p>
              <a:r>
                <a:rPr lang="en-US" sz="1400" dirty="0" smtClean="0"/>
                <a:t>Subject: Company</a:t>
              </a:r>
            </a:p>
            <a:p>
              <a:r>
                <a:rPr lang="en-US" sz="1400" dirty="0" smtClean="0"/>
                <a:t>Object: Company</a:t>
              </a:r>
            </a:p>
          </p:txBody>
        </p:sp>
        <p:sp>
          <p:nvSpPr>
            <p:cNvPr id="18" name="Down Arrow 27"/>
            <p:cNvSpPr/>
            <p:nvPr/>
          </p:nvSpPr>
          <p:spPr>
            <a:xfrm>
              <a:off x="5479336" y="5331674"/>
              <a:ext cx="215285" cy="27783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32413" y="3844760"/>
              <a:ext cx="703880" cy="285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Action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381" y="4843873"/>
              <a:ext cx="904272" cy="256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Action Concept</a:t>
              </a:r>
              <a:endParaRPr lang="en-US" sz="1200" dirty="0"/>
            </a:p>
          </p:txBody>
        </p:sp>
        <p:cxnSp>
          <p:nvCxnSpPr>
            <p:cNvPr id="21" name="Straight Arrow Connector 31"/>
            <p:cNvCxnSpPr>
              <a:stCxn id="19" idx="1"/>
              <a:endCxn id="10" idx="3"/>
            </p:cNvCxnSpPr>
            <p:nvPr/>
          </p:nvCxnSpPr>
          <p:spPr>
            <a:xfrm flipH="1">
              <a:off x="6580767" y="3987423"/>
              <a:ext cx="251646" cy="1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32"/>
            <p:cNvCxnSpPr>
              <a:stCxn id="20" idx="1"/>
              <a:endCxn id="17" idx="3"/>
            </p:cNvCxnSpPr>
            <p:nvPr/>
          </p:nvCxnSpPr>
          <p:spPr>
            <a:xfrm flipH="1">
              <a:off x="6262258" y="4972269"/>
              <a:ext cx="424123" cy="3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652489" y="2630731"/>
              <a:ext cx="3503599" cy="313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Google buys Motorola</a:t>
              </a:r>
              <a:r>
                <a:rPr lang="en-US" sz="1400" dirty="0" smtClean="0"/>
                <a:t>.</a:t>
              </a:r>
              <a:endParaRPr lang="en-US" sz="1400" dirty="0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/>
          <a:lstStyle/>
          <a:p>
            <a:pPr lvl="1"/>
            <a:r>
              <a:rPr lang="en-US" altLang="zh-CN" dirty="0"/>
              <a:t>Short text </a:t>
            </a:r>
            <a:r>
              <a:rPr lang="en-US" altLang="zh-CN" dirty="0" smtClean="0"/>
              <a:t>understanding</a:t>
            </a:r>
            <a:endParaRPr lang="en-US" altLang="zh-C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 of Action </a:t>
            </a:r>
            <a:r>
              <a:rPr lang="en-US" altLang="zh-CN" dirty="0"/>
              <a:t>Conceptualization</a:t>
            </a:r>
            <a:endParaRPr lang="en-US" dirty="0" smtClean="0"/>
          </a:p>
        </p:txBody>
      </p:sp>
      <p:sp>
        <p:nvSpPr>
          <p:cNvPr id="23" name="矩形 22"/>
          <p:cNvSpPr/>
          <p:nvPr/>
        </p:nvSpPr>
        <p:spPr>
          <a:xfrm>
            <a:off x="4932040" y="4705976"/>
            <a:ext cx="2643980" cy="13873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10228" y="6190774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Further conceptualize the actions</a:t>
            </a:r>
            <a:endParaRPr lang="zh-CN" altLang="en-US" sz="1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4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Objective of Action Conceptualization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The goal:</a:t>
            </a:r>
            <a:endParaRPr lang="en-US" altLang="zh-CN" dirty="0" smtClean="0"/>
          </a:p>
          <a:p>
            <a:pPr lvl="1"/>
            <a:r>
              <a:rPr lang="en-US" altLang="zh-CN" sz="2800" dirty="0" smtClean="0"/>
              <a:t>Given a verb, obtain the following structure:</a:t>
            </a:r>
          </a:p>
          <a:p>
            <a:pPr marL="1218438" lvl="2" indent="-514350">
              <a:buFont typeface="+mj-lt"/>
              <a:buAutoNum type="arabicPeriod"/>
            </a:pPr>
            <a:r>
              <a:rPr lang="en-US" altLang="zh-CN" sz="2800" dirty="0" smtClean="0"/>
              <a:t>Verb + object concepts</a:t>
            </a:r>
          </a:p>
          <a:p>
            <a:pPr marL="1218438" lvl="2" indent="-514350">
              <a:buFont typeface="+mj-lt"/>
              <a:buAutoNum type="arabicPeriod"/>
            </a:pPr>
            <a:r>
              <a:rPr lang="en-US" altLang="zh-CN" sz="2800" dirty="0" smtClean="0"/>
              <a:t>Subject concepts+ verb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25112"/>
          </a:xfrm>
        </p:spPr>
        <p:txBody>
          <a:bodyPr/>
          <a:lstStyle/>
          <a:p>
            <a:r>
              <a:rPr lang="en-US" altLang="zh-CN" dirty="0" smtClean="0"/>
              <a:t>Objective of Action Conceptualization</a:t>
            </a:r>
          </a:p>
          <a:p>
            <a:r>
              <a:rPr lang="en-US" altLang="zh-CN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 Work</a:t>
            </a:r>
          </a:p>
          <a:p>
            <a:r>
              <a:rPr lang="en-US" altLang="zh-CN" dirty="0" smtClean="0"/>
              <a:t>Problem definition and approach</a:t>
            </a:r>
          </a:p>
          <a:p>
            <a:r>
              <a:rPr lang="en-US" altLang="zh-CN" dirty="0" smtClean="0"/>
              <a:t>Action Instance Extraction</a:t>
            </a:r>
          </a:p>
          <a:p>
            <a:r>
              <a:rPr lang="en-US" altLang="zh-CN" dirty="0" smtClean="0"/>
              <a:t>Action Conceptualization</a:t>
            </a:r>
          </a:p>
          <a:p>
            <a:r>
              <a:rPr lang="en-US" altLang="zh-CN" dirty="0" smtClean="0"/>
              <a:t>Action Concept </a:t>
            </a:r>
            <a:r>
              <a:rPr lang="en-US" altLang="zh-CN" dirty="0"/>
              <a:t>R</a:t>
            </a:r>
            <a:r>
              <a:rPr lang="en-US" altLang="zh-CN" dirty="0" smtClean="0"/>
              <a:t>anking</a:t>
            </a:r>
          </a:p>
          <a:p>
            <a:r>
              <a:rPr lang="en-US" altLang="zh-CN" dirty="0" smtClean="0"/>
              <a:t>Experimental results and evaluation</a:t>
            </a:r>
          </a:p>
          <a:p>
            <a:r>
              <a:rPr lang="en-US" altLang="zh-CN" dirty="0" smtClean="0"/>
              <a:t>The applications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Semantic role labeling (SRL)</a:t>
            </a:r>
          </a:p>
          <a:p>
            <a:pPr lvl="1"/>
            <a:r>
              <a:rPr lang="en-US" altLang="zh-CN" dirty="0"/>
              <a:t>The role is too </a:t>
            </a:r>
            <a:r>
              <a:rPr lang="en-US" altLang="zh-CN" dirty="0">
                <a:solidFill>
                  <a:srgbClr val="FF0000"/>
                </a:solidFill>
              </a:rPr>
              <a:t>general</a:t>
            </a:r>
            <a:r>
              <a:rPr lang="en-US" altLang="zh-CN" dirty="0"/>
              <a:t>, and not always to be a concept. </a:t>
            </a:r>
          </a:p>
          <a:p>
            <a:pPr lvl="1"/>
            <a:r>
              <a:rPr lang="en-US" altLang="zh-CN" dirty="0"/>
              <a:t>The lexicon is manually constructed(E.g. </a:t>
            </a:r>
            <a:r>
              <a:rPr lang="en-US" altLang="zh-CN" dirty="0" err="1"/>
              <a:t>FrameNet</a:t>
            </a:r>
            <a:r>
              <a:rPr lang="en-US" altLang="zh-CN" dirty="0" smtClean="0"/>
              <a:t>).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altLang="zh-CN" sz="2800" dirty="0" err="1">
                <a:solidFill>
                  <a:schemeClr val="tx1"/>
                </a:solidFill>
              </a:rPr>
              <a:t>ReVerb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The predicate extracted are often too </a:t>
            </a:r>
            <a:r>
              <a:rPr lang="en-US" altLang="zh-CN" dirty="0">
                <a:solidFill>
                  <a:srgbClr val="FF0000"/>
                </a:solidFill>
              </a:rPr>
              <a:t>specific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Without distinguishing concepts/senses of the arguments</a:t>
            </a:r>
            <a:r>
              <a:rPr lang="en-US" altLang="zh-CN" dirty="0" smtClean="0"/>
              <a:t>.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 smtClean="0"/>
              <a:t>Selectional</a:t>
            </a:r>
            <a:r>
              <a:rPr lang="en-US" altLang="zh-CN" dirty="0" smtClean="0"/>
              <a:t> Preference</a:t>
            </a:r>
          </a:p>
          <a:p>
            <a:pPr lvl="1"/>
            <a:r>
              <a:rPr lang="en-US" altLang="zh-CN" dirty="0"/>
              <a:t>Not consider the </a:t>
            </a:r>
            <a:r>
              <a:rPr lang="en-US" altLang="zh-CN" dirty="0">
                <a:solidFill>
                  <a:srgbClr val="FF0000"/>
                </a:solidFill>
              </a:rPr>
              <a:t>diversity</a:t>
            </a:r>
            <a:r>
              <a:rPr lang="en-US" altLang="zh-CN" dirty="0"/>
              <a:t> of concepts, may give a list of concepts with the same meaning.</a:t>
            </a:r>
          </a:p>
          <a:p>
            <a:pPr lvl="1"/>
            <a:r>
              <a:rPr lang="en-US" altLang="zh-CN" dirty="0"/>
              <a:t>Not a set of concepts, just a score for each concept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4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What’s the difference between our work and related works?</a:t>
            </a:r>
          </a:p>
          <a:p>
            <a:pPr lvl="1"/>
            <a:r>
              <a:rPr lang="en-US" altLang="zh-CN" dirty="0" smtClean="0"/>
              <a:t>More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fine grained</a:t>
            </a:r>
            <a:r>
              <a:rPr lang="en-US" altLang="zh-CN" dirty="0" smtClean="0"/>
              <a:t> concepts compare to SRL</a:t>
            </a:r>
          </a:p>
          <a:p>
            <a:pPr lvl="1"/>
            <a:r>
              <a:rPr lang="en-US" altLang="zh-CN" dirty="0" smtClean="0"/>
              <a:t>Contains a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level </a:t>
            </a:r>
            <a:r>
              <a:rPr lang="en-US" altLang="zh-CN" dirty="0" smtClean="0"/>
              <a:t>compare to </a:t>
            </a:r>
            <a:r>
              <a:rPr lang="en-US" altLang="zh-CN" dirty="0" err="1" smtClean="0"/>
              <a:t>ReVerb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verbs can be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scaled up</a:t>
            </a:r>
          </a:p>
          <a:p>
            <a:pPr lvl="1"/>
            <a:r>
              <a:rPr lang="en-US" altLang="zh-CN" dirty="0" smtClean="0"/>
              <a:t>The lexicon is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readable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computable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7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2359</TotalTime>
  <Words>2024</Words>
  <Application>Microsoft Office PowerPoint</Application>
  <PresentationFormat>全屏显示(4:3)</PresentationFormat>
  <Paragraphs>472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Urban</vt:lpstr>
      <vt:lpstr>Action Conceptualization</vt:lpstr>
      <vt:lpstr>Outline</vt:lpstr>
      <vt:lpstr>Outline</vt:lpstr>
      <vt:lpstr>Objective of Action Conceptualization</vt:lpstr>
      <vt:lpstr>Objective of Action Conceptualization</vt:lpstr>
      <vt:lpstr>Objective of Action Conceptualization</vt:lpstr>
      <vt:lpstr>Outline</vt:lpstr>
      <vt:lpstr>Related Work</vt:lpstr>
      <vt:lpstr>Related Work</vt:lpstr>
      <vt:lpstr>Related Work</vt:lpstr>
      <vt:lpstr>Outline</vt:lpstr>
      <vt:lpstr>Problem definition and approach</vt:lpstr>
      <vt:lpstr>Problem definition and approach</vt:lpstr>
      <vt:lpstr>Problem definition and approach</vt:lpstr>
      <vt:lpstr>Problem definition and approach</vt:lpstr>
      <vt:lpstr>Outline</vt:lpstr>
      <vt:lpstr>Action Instance Extraction</vt:lpstr>
      <vt:lpstr>Action Instance Extraction</vt:lpstr>
      <vt:lpstr>Action Instance Extraction</vt:lpstr>
      <vt:lpstr>Action Instance Extraction</vt:lpstr>
      <vt:lpstr>Action Instance Extraction</vt:lpstr>
      <vt:lpstr>Outline</vt:lpstr>
      <vt:lpstr>Action Conceptualization</vt:lpstr>
      <vt:lpstr>Action Conceptualization</vt:lpstr>
      <vt:lpstr>Action Conceptualization</vt:lpstr>
      <vt:lpstr>Action Conceptualization</vt:lpstr>
      <vt:lpstr>Action Conceptualization</vt:lpstr>
      <vt:lpstr>Action Conceptualization</vt:lpstr>
      <vt:lpstr>Action Conceptualization</vt:lpstr>
      <vt:lpstr>Action Conceptualization</vt:lpstr>
      <vt:lpstr>Action Conceptualization</vt:lpstr>
      <vt:lpstr>Outline</vt:lpstr>
      <vt:lpstr>Action Concept Ranking</vt:lpstr>
      <vt:lpstr>Outline</vt:lpstr>
      <vt:lpstr>Experiment result</vt:lpstr>
      <vt:lpstr>Experiment result</vt:lpstr>
      <vt:lpstr>Experiment result</vt:lpstr>
      <vt:lpstr>Experiment result</vt:lpstr>
      <vt:lpstr>Experiment result</vt:lpstr>
      <vt:lpstr>Experiment result</vt:lpstr>
      <vt:lpstr>Outline</vt:lpstr>
      <vt:lpstr>The applications</vt:lpstr>
      <vt:lpstr>The applications</vt:lpstr>
      <vt:lpstr>The applications</vt:lpstr>
      <vt:lpstr>The applications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</dc:title>
  <dc:creator>Administrator</dc:creator>
  <cp:lastModifiedBy>gongyu</cp:lastModifiedBy>
  <cp:revision>653</cp:revision>
  <dcterms:created xsi:type="dcterms:W3CDTF">2013-02-27T09:22:01Z</dcterms:created>
  <dcterms:modified xsi:type="dcterms:W3CDTF">2014-06-24T10:09:26Z</dcterms:modified>
</cp:coreProperties>
</file>