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2" r:id="rId5"/>
    <p:sldId id="263" r:id="rId6"/>
    <p:sldId id="274" r:id="rId7"/>
    <p:sldId id="275" r:id="rId8"/>
    <p:sldId id="264" r:id="rId9"/>
    <p:sldId id="265" r:id="rId10"/>
    <p:sldId id="266" r:id="rId11"/>
    <p:sldId id="267" r:id="rId12"/>
    <p:sldId id="268" r:id="rId13"/>
    <p:sldId id="269" r:id="rId14"/>
    <p:sldId id="270" r:id="rId15"/>
    <p:sldId id="271" r:id="rId16"/>
    <p:sldId id="272" r:id="rId17"/>
    <p:sldId id="260" r:id="rId18"/>
    <p:sldId id="273" r:id="rId19"/>
    <p:sldId id="278" r:id="rId20"/>
    <p:sldId id="279" r:id="rId21"/>
    <p:sldId id="280" r:id="rId22"/>
    <p:sldId id="276" r:id="rId23"/>
    <p:sldId id="277" r:id="rId24"/>
    <p:sldId id="261" r:id="rId25"/>
    <p:sldId id="281" r:id="rId26"/>
    <p:sldId id="283" r:id="rId27"/>
    <p:sldId id="282" r:id="rId28"/>
    <p:sldId id="286" r:id="rId29"/>
    <p:sldId id="285" r:id="rId30"/>
    <p:sldId id="25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2" autoAdjust="0"/>
    <p:restoredTop sz="82670" autoAdjust="0"/>
  </p:normalViewPr>
  <p:slideViewPr>
    <p:cSldViewPr snapToGrid="0">
      <p:cViewPr varScale="1">
        <p:scale>
          <a:sx n="113" d="100"/>
          <a:sy n="113" d="100"/>
        </p:scale>
        <p:origin x="1485"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15448-B703-284F-A37B-D6E80ED2B4F6}" type="datetimeFigureOut">
              <a:rPr kumimoji="1" lang="zh-CN" altLang="en-US" smtClean="0"/>
              <a:t>2021/6/1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212FB-AD98-D44B-B651-9AD396224096}" type="slidenum">
              <a:rPr kumimoji="1" lang="zh-CN" altLang="en-US" smtClean="0"/>
              <a:t>‹#›</a:t>
            </a:fld>
            <a:endParaRPr kumimoji="1" lang="zh-CN" altLang="en-US"/>
          </a:p>
        </p:txBody>
      </p:sp>
    </p:spTree>
    <p:extLst>
      <p:ext uri="{BB962C8B-B14F-4D97-AF65-F5344CB8AC3E}">
        <p14:creationId xmlns:p14="http://schemas.microsoft.com/office/powerpoint/2010/main" val="309015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As you can see from the title my power-point, today I am going to introduce some good friends of mine in my own research. Hope they can really help you guys.</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a:t>
            </a:fld>
            <a:endParaRPr kumimoji="1" lang="zh-CN" altLang="en-US"/>
          </a:p>
        </p:txBody>
      </p:sp>
    </p:spTree>
    <p:extLst>
      <p:ext uri="{BB962C8B-B14F-4D97-AF65-F5344CB8AC3E}">
        <p14:creationId xmlns:p14="http://schemas.microsoft.com/office/powerpoint/2010/main" val="146363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“find” command is a useful tool to search and locate files or directories.</a:t>
            </a:r>
          </a:p>
          <a:p>
            <a:r>
              <a:rPr lang="en-US" altLang="zh-CN" dirty="0"/>
              <a:t>The first argument to the “find” command is the root path in which we want to start our searching.</a:t>
            </a:r>
          </a:p>
          <a:p>
            <a:r>
              <a:rPr lang="en-US" altLang="zh-CN" dirty="0"/>
              <a:t>We can pass values to several options:</a:t>
            </a:r>
          </a:p>
          <a:p>
            <a:r>
              <a:rPr lang="en-US" altLang="zh-CN" dirty="0"/>
              <a:t>The “name” option allows for passing regular expression to match certain patterns.</a:t>
            </a:r>
          </a:p>
          <a:p>
            <a:r>
              <a:rPr lang="en-US" altLang="zh-CN" dirty="0"/>
              <a:t>The “size” option allows for filtering files that do not meet the given size requirement.</a:t>
            </a:r>
          </a:p>
          <a:p>
            <a:r>
              <a:rPr lang="en-US" altLang="zh-CN" dirty="0"/>
              <a:t> </a:t>
            </a:r>
          </a:p>
          <a:p>
            <a:r>
              <a:rPr lang="en-US" altLang="zh-CN" dirty="0"/>
              <a:t>For example, …</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10</a:t>
            </a:fld>
            <a:endParaRPr kumimoji="1" lang="zh-CN" altLang="en-US"/>
          </a:p>
        </p:txBody>
      </p:sp>
    </p:spTree>
    <p:extLst>
      <p:ext uri="{BB962C8B-B14F-4D97-AF65-F5344CB8AC3E}">
        <p14:creationId xmlns:p14="http://schemas.microsoft.com/office/powerpoint/2010/main" val="338136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fzf is a popular open-source fuzzy search command-line tool.</a:t>
            </a:r>
          </a:p>
          <a:p>
            <a:r>
              <a:rPr lang="en-US" altLang="zh-CN" dirty="0"/>
              <a:t>It can be used to search files and history commands.</a:t>
            </a:r>
          </a:p>
          <a:p>
            <a:r>
              <a:rPr lang="en-US" altLang="zh-CN" dirty="0"/>
              <a:t>In the terminal, we can press CTRL+T to search for files under current directory.</a:t>
            </a:r>
          </a:p>
          <a:p>
            <a:r>
              <a:rPr lang="en-US" altLang="zh-CN" dirty="0"/>
              <a:t>We can also press CTRL+R to search for history commands, which is faster than roll back by pressing “up” arrow.</a:t>
            </a:r>
          </a:p>
          <a:p>
            <a:endParaRPr lang="en-US" altLang="zh-CN" dirty="0"/>
          </a:p>
          <a:p>
            <a:r>
              <a:rPr lang="en-US" altLang="zh-CN" dirty="0"/>
              <a:t>fzf can also be integrated in other commands, such as the Vim editor and kill command.</a:t>
            </a:r>
          </a:p>
          <a:p>
            <a:r>
              <a:rPr lang="en-US" altLang="zh-CN" dirty="0"/>
              <a:t>We can type vim $(fzf), and the searched files will be directly opened in Vim.</a:t>
            </a:r>
          </a:p>
          <a:p>
            <a:r>
              <a:rPr lang="en-US" altLang="zh-CN" dirty="0"/>
              <a:t>We can also type kill as prefix, and then press TAB to use fzf as the process finder.</a:t>
            </a:r>
          </a:p>
          <a:p>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11</a:t>
            </a:fld>
            <a:endParaRPr kumimoji="1" lang="zh-CN" altLang="en-US"/>
          </a:p>
        </p:txBody>
      </p:sp>
    </p:spTree>
    <p:extLst>
      <p:ext uri="{BB962C8B-B14F-4D97-AF65-F5344CB8AC3E}">
        <p14:creationId xmlns:p14="http://schemas.microsoft.com/office/powerpoint/2010/main" val="155037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GPU monitoring tools.</a:t>
            </a:r>
          </a:p>
          <a:p>
            <a:r>
              <a:rPr lang="en-US" altLang="zh-CN" dirty="0"/>
              <a:t>For DL-based NLP project, we care much about the GPU usage status.</a:t>
            </a:r>
          </a:p>
          <a:p>
            <a:r>
              <a:rPr lang="en-US" altLang="zh-CN" dirty="0"/>
              <a:t>Nvidia-smi is an official command-line tool from NVIDIA to monitor GPU status, including the temperature, the memory usage.</a:t>
            </a:r>
          </a:p>
          <a:p>
            <a:r>
              <a:rPr lang="en-US" altLang="zh-CN" dirty="0"/>
              <a:t>By default nvidia-smi is static, which means that it only displays the current GPU status. We can combine it with the “watch” command to make it dynamic.</a:t>
            </a:r>
          </a:p>
          <a:p>
            <a:endParaRPr lang="en-US" altLang="zh-CN" dirty="0"/>
          </a:p>
          <a:p>
            <a:r>
              <a:rPr lang="en-US" altLang="zh-CN" dirty="0"/>
              <a:t>Nvtop is another open-source GPU monitoring tool that provides dynamic and colorful GPU usage information. </a:t>
            </a:r>
          </a:p>
          <a:p>
            <a:r>
              <a:rPr lang="en-US" altLang="zh-CN" dirty="0"/>
              <a:t>Besides the information nvidia-smi can provide, nvtop also show verbose information about processes that are currently running on GPU.</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12</a:t>
            </a:fld>
            <a:endParaRPr kumimoji="1" lang="zh-CN" altLang="en-US"/>
          </a:p>
        </p:txBody>
      </p:sp>
    </p:spTree>
    <p:extLst>
      <p:ext uri="{BB962C8B-B14F-4D97-AF65-F5344CB8AC3E}">
        <p14:creationId xmlns:p14="http://schemas.microsoft.com/office/powerpoint/2010/main" val="3418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terms of monitoring CPU and the DRAM status, top and htop are the most widely used command-line tools.</a:t>
            </a:r>
          </a:p>
          <a:p>
            <a:r>
              <a:rPr lang="en-US" altLang="zh-CN" dirty="0"/>
              <a:t>Top and htop are both dynamic, but htop offers a colorful interface and allows for more flexible operation.</a:t>
            </a:r>
          </a:p>
          <a:p>
            <a:r>
              <a:rPr lang="en-US" altLang="zh-CN" dirty="0"/>
              <a:t>For example,</a:t>
            </a:r>
          </a:p>
          <a:p>
            <a:pPr marL="228600" indent="-228600">
              <a:buAutoNum type="arabicPeriod"/>
            </a:pPr>
            <a:r>
              <a:rPr lang="en-US" altLang="zh-CN" dirty="0"/>
              <a:t>we can search for process by name</a:t>
            </a:r>
          </a:p>
          <a:p>
            <a:pPr marL="228600" indent="-228600">
              <a:buAutoNum type="arabicPeriod"/>
            </a:pPr>
            <a:r>
              <a:rPr lang="en-US" altLang="zh-CN" dirty="0"/>
              <a:t>we can display processes sorted by specified indicator, such as memory consumption and CPU usage.</a:t>
            </a:r>
          </a:p>
          <a:p>
            <a:pPr marL="228600" indent="-228600">
              <a:buAutoNum type="arabicPeriod"/>
            </a:pPr>
            <a:r>
              <a:rPr lang="en-US" altLang="zh-CN" dirty="0"/>
              <a:t>we can kill a process using our mouse instead of using kill command.</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13</a:t>
            </a:fld>
            <a:endParaRPr kumimoji="1" lang="zh-CN" altLang="en-US"/>
          </a:p>
        </p:txBody>
      </p:sp>
    </p:spTree>
    <p:extLst>
      <p:ext uri="{BB962C8B-B14F-4D97-AF65-F5344CB8AC3E}">
        <p14:creationId xmlns:p14="http://schemas.microsoft.com/office/powerpoint/2010/main" val="220964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addition to CPU, GPU and main memory, we may also want to monitor the system IO status.</a:t>
            </a:r>
          </a:p>
          <a:p>
            <a:r>
              <a:rPr lang="en-US" altLang="zh-CN" dirty="0"/>
              <a:t>The “iotop” command is used to monitor the disk read and disk write behavior of running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iotop –o </a:t>
            </a:r>
            <a:r>
              <a:rPr lang="en-US" altLang="zh-CN" dirty="0">
                <a:latin typeface="Times New Roman" panose="02020603050405020304" pitchFamily="18" charset="0"/>
                <a:cs typeface="Times New Roman" panose="02020603050405020304" pitchFamily="18" charset="0"/>
              </a:rPr>
              <a:t>display information about processes reading/writing from/to disk.</a:t>
            </a:r>
            <a:endParaRPr lang="en-US" altLang="zh-CN" dirty="0"/>
          </a:p>
          <a:p>
            <a:r>
              <a:rPr lang="en-US" altLang="zh-CN" dirty="0"/>
              <a:t>iotop -p </a:t>
            </a:r>
            <a:r>
              <a:rPr lang="en-US" altLang="zh-CN" dirty="0">
                <a:latin typeface="Times New Roman" panose="02020603050405020304" pitchFamily="18" charset="0"/>
                <a:cs typeface="Times New Roman" panose="02020603050405020304" pitchFamily="18" charset="0"/>
              </a:rPr>
              <a:t>display information about given process.</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14</a:t>
            </a:fld>
            <a:endParaRPr kumimoji="1" lang="zh-CN" altLang="en-US"/>
          </a:p>
        </p:txBody>
      </p:sp>
    </p:spTree>
    <p:extLst>
      <p:ext uri="{BB962C8B-B14F-4D97-AF65-F5344CB8AC3E}">
        <p14:creationId xmlns:p14="http://schemas.microsoft.com/office/powerpoint/2010/main" val="4278471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it comes to debugging and optimizing performance of python programs, “py-spy” is a useful profiling tool.</a:t>
            </a:r>
          </a:p>
          <a:p>
            <a:r>
              <a:rPr lang="en-US" altLang="zh-CN" dirty="0"/>
              <a:t>py-spy has three modes, here I only show the most useful mode, which is invoked by the “top” argument.</a:t>
            </a:r>
          </a:p>
          <a:p>
            <a:r>
              <a:rPr lang="en-US" altLang="zh-CN" dirty="0"/>
              <a:t>It dynamically display the accumulated running time for each functions.</a:t>
            </a:r>
          </a:p>
          <a:p>
            <a:r>
              <a:rPr lang="en-US" altLang="zh-CN" dirty="0"/>
              <a:t>For an already running process, it requires “sudo” privilege because the process is not a child process of current shell process.</a:t>
            </a:r>
          </a:p>
          <a:p>
            <a:r>
              <a:rPr lang="en-US" altLang="zh-CN" dirty="0"/>
              <a:t>We can also launch a new process by passing the command after double hypen.</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15</a:t>
            </a:fld>
            <a:endParaRPr kumimoji="1" lang="zh-CN" altLang="en-US"/>
          </a:p>
        </p:txBody>
      </p:sp>
    </p:spTree>
    <p:extLst>
      <p:ext uri="{BB962C8B-B14F-4D97-AF65-F5344CB8AC3E}">
        <p14:creationId xmlns:p14="http://schemas.microsoft.com/office/powerpoint/2010/main" val="288898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come to last one of useful command-line tools, which is strace.</a:t>
            </a:r>
          </a:p>
          <a:p>
            <a:r>
              <a:rPr lang="en-US" altLang="zh-CN" dirty="0"/>
              <a:t>strace is more of a lower-level system utility tool and is typically used to trace system calls and signals.</a:t>
            </a:r>
          </a:p>
          <a:p>
            <a:r>
              <a:rPr lang="en-US" altLang="zh-CN" dirty="0"/>
              <a:t>The basic usage is attaching to a process specified by id and display the system call information in the terminal.</a:t>
            </a:r>
          </a:p>
          <a:p>
            <a:r>
              <a:rPr lang="en-US" altLang="zh-CN" dirty="0"/>
              <a:t>The “-e” option allows for only showing desired type of system calls. For example we can only show the IO related system calls.</a:t>
            </a:r>
          </a:p>
          <a:p>
            <a:r>
              <a:rPr lang="en-US" altLang="zh-CN" dirty="0"/>
              <a:t>The “-</a:t>
            </a:r>
            <a:r>
              <a:rPr lang="en-US" altLang="zh-CN" dirty="0" err="1"/>
              <a:t>yy</a:t>
            </a:r>
            <a:r>
              <a:rPr lang="en-US" altLang="zh-CN" dirty="0"/>
              <a:t>”…</a:t>
            </a:r>
          </a:p>
          <a:p>
            <a:r>
              <a:rPr lang="en-US" altLang="zh-CN" dirty="0"/>
              <a:t>The “-T” shows the time spent on each system call.</a:t>
            </a:r>
          </a:p>
          <a:p>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16</a:t>
            </a:fld>
            <a:endParaRPr kumimoji="1" lang="zh-CN" altLang="en-US"/>
          </a:p>
        </p:txBody>
      </p:sp>
    </p:spTree>
    <p:extLst>
      <p:ext uri="{BB962C8B-B14F-4D97-AF65-F5344CB8AC3E}">
        <p14:creationId xmlns:p14="http://schemas.microsoft.com/office/powerpoint/2010/main" val="2178132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move to the second part: memory consumption in deep neural nets training.</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17</a:t>
            </a:fld>
            <a:endParaRPr kumimoji="1" lang="zh-CN" altLang="en-US"/>
          </a:p>
        </p:txBody>
      </p:sp>
    </p:spTree>
    <p:extLst>
      <p:ext uri="{BB962C8B-B14F-4D97-AF65-F5344CB8AC3E}">
        <p14:creationId xmlns:p14="http://schemas.microsoft.com/office/powerpoint/2010/main" val="555985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GPU memory involved in DL-based NLP project can be categorized into 3 types.</a:t>
            </a:r>
          </a:p>
          <a:p>
            <a:r>
              <a:rPr lang="en-US" altLang="zh-CN" dirty="0"/>
              <a:t>The first part is called model memory, which involves model parameters.</a:t>
            </a:r>
          </a:p>
          <a:p>
            <a:r>
              <a:rPr lang="en-US" altLang="zh-CN" dirty="0"/>
              <a:t>The second part is called optimizer memory, which includes buffers for storing gradients and momentum statistics.</a:t>
            </a:r>
          </a:p>
          <a:p>
            <a:r>
              <a:rPr lang="en-US" altLang="zh-CN" dirty="0"/>
              <a:t>The third part is called dynamic memory, which consists of intermediate output and intermediate gradients.</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18</a:t>
            </a:fld>
            <a:endParaRPr kumimoji="1" lang="zh-CN" altLang="en-US"/>
          </a:p>
        </p:txBody>
      </p:sp>
    </p:spTree>
    <p:extLst>
      <p:ext uri="{BB962C8B-B14F-4D97-AF65-F5344CB8AC3E}">
        <p14:creationId xmlns:p14="http://schemas.microsoft.com/office/powerpoint/2010/main" val="4012503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type of memory is referred to as model memory.</a:t>
            </a:r>
          </a:p>
          <a:p>
            <a:r>
              <a:rPr lang="en-US" altLang="zh-CN" dirty="0"/>
              <a:t>Model memory is static with respect to  data magnitude and is only related to the model design.</a:t>
            </a:r>
          </a:p>
          <a:p>
            <a:r>
              <a:rPr lang="en-US" altLang="zh-CN" dirty="0"/>
              <a:t>We can see the model memory consumption for some popular pre-trained language models.</a:t>
            </a:r>
          </a:p>
          <a:p>
            <a:r>
              <a:rPr lang="en-US" altLang="zh-CN" dirty="0"/>
              <a:t>The model memory can be calculated by multiplying the number of parameters and the space for each parameter. </a:t>
            </a:r>
          </a:p>
          <a:p>
            <a:r>
              <a:rPr lang="en-US" altLang="zh-CN" dirty="0"/>
              <a:t>For most models, the space for each parameter is 4 bytes, which is the space used for a sing-precision floating point number.</a:t>
            </a:r>
          </a:p>
          <a:p>
            <a:r>
              <a:rPr lang="en-US" altLang="zh-CN" dirty="0"/>
              <a:t>The bigger the model, the more model memory it </a:t>
            </a:r>
            <a:r>
              <a:rPr lang="en-US" altLang="zh-CN" dirty="0" err="1"/>
              <a:t>comsume</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19</a:t>
            </a:fld>
            <a:endParaRPr kumimoji="1" lang="zh-CN" altLang="en-US"/>
          </a:p>
        </p:txBody>
      </p:sp>
    </p:spTree>
    <p:extLst>
      <p:ext uri="{BB962C8B-B14F-4D97-AF65-F5344CB8AC3E}">
        <p14:creationId xmlns:p14="http://schemas.microsoft.com/office/powerpoint/2010/main" val="412082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 of my talk. First I will talk about some useful command-line skills that could be used in our daily researching. </a:t>
            </a:r>
          </a:p>
          <a:p>
            <a:r>
              <a:rPr lang="en-US" altLang="zh-CN" dirty="0"/>
              <a:t>Next I introduce the memory consumption in deep neural network training.</a:t>
            </a:r>
          </a:p>
          <a:p>
            <a:r>
              <a:rPr lang="en-US" altLang="zh-CN" dirty="0"/>
              <a:t>At last, I will present two approaches for saving GPU memory usage.</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a:t>
            </a:fld>
            <a:endParaRPr kumimoji="1" lang="zh-CN" altLang="en-US"/>
          </a:p>
        </p:txBody>
      </p:sp>
    </p:spTree>
    <p:extLst>
      <p:ext uri="{BB962C8B-B14F-4D97-AF65-F5344CB8AC3E}">
        <p14:creationId xmlns:p14="http://schemas.microsoft.com/office/powerpoint/2010/main" val="1277254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type of memory is referred to as optimizer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Optimizer memory is also static with respect to data magnitude, it’s only related to the model design and choice of optimizer.</a:t>
            </a:r>
          </a:p>
          <a:p>
            <a:r>
              <a:rPr lang="en-US" altLang="zh-CN" dirty="0"/>
              <a:t>For Stochastic Gradient Descent optimizer with momentum, it consumes 2 times space as the model memory, because it requires two buffers, one for gradients, another for momentum statistics.</a:t>
            </a:r>
          </a:p>
          <a:p>
            <a:r>
              <a:rPr lang="en-US" altLang="zh-CN" dirty="0"/>
              <a:t>For Adam optimizer, it consumes 3 times space as the model memory. </a:t>
            </a:r>
          </a:p>
          <a:p>
            <a:r>
              <a:rPr lang="en-US" altLang="zh-CN" dirty="0"/>
              <a:t>Here is another quiz? </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20</a:t>
            </a:fld>
            <a:endParaRPr kumimoji="1" lang="zh-CN" altLang="en-US"/>
          </a:p>
        </p:txBody>
      </p:sp>
    </p:spTree>
    <p:extLst>
      <p:ext uri="{BB962C8B-B14F-4D97-AF65-F5344CB8AC3E}">
        <p14:creationId xmlns:p14="http://schemas.microsoft.com/office/powerpoint/2010/main" val="267696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type of memory is referred to as dynamic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consists of intermediate output and intermediate gradient.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NLP tasks, the dynamic memory is highly related to batch size and sequence length of our input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21</a:t>
            </a:fld>
            <a:endParaRPr kumimoji="1" lang="zh-CN" altLang="en-US"/>
          </a:p>
        </p:txBody>
      </p:sp>
    </p:spTree>
    <p:extLst>
      <p:ext uri="{BB962C8B-B14F-4D97-AF65-F5344CB8AC3E}">
        <p14:creationId xmlns:p14="http://schemas.microsoft.com/office/powerpoint/2010/main" val="3008123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intuitive example.</a:t>
            </a:r>
          </a:p>
          <a:p>
            <a:r>
              <a:rPr lang="en-US" altLang="zh-CN" dirty="0"/>
              <a:t>Suppose we have a simple feed forward layer: y=f(Wx+b). It takes as input a vector x and output another vector y.</a:t>
            </a:r>
          </a:p>
          <a:p>
            <a:r>
              <a:rPr lang="en-US" altLang="zh-CN" dirty="0"/>
              <a:t>During training, in the forward pass, the total memory consumption includes: </a:t>
            </a:r>
          </a:p>
          <a:p>
            <a:r>
              <a:rPr lang="en-US" altLang="zh-CN" dirty="0"/>
              <a:t>In the backward pass, the total memory consumption includes:</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22</a:t>
            </a:fld>
            <a:endParaRPr kumimoji="1" lang="zh-CN" altLang="en-US"/>
          </a:p>
        </p:txBody>
      </p:sp>
    </p:spTree>
    <p:extLst>
      <p:ext uri="{BB962C8B-B14F-4D97-AF65-F5344CB8AC3E}">
        <p14:creationId xmlns:p14="http://schemas.microsoft.com/office/powerpoint/2010/main" val="67726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pie chart of memory usage ratio for real models used in experiments.</a:t>
            </a:r>
          </a:p>
          <a:p>
            <a:r>
              <a:rPr lang="en-US" altLang="zh-CN" dirty="0"/>
              <a:t>For ResNet trained on CIFAR-10 dataset on image classification task, the dynamic memory accounts for 95 percent of total memory.</a:t>
            </a:r>
          </a:p>
          <a:p>
            <a:r>
              <a:rPr lang="en-US" altLang="zh-CN" dirty="0"/>
              <a:t>For seq2seq Transformer model on machine translation task, the dynamic memory accounts for 75% of total memory.</a:t>
            </a:r>
          </a:p>
          <a:p>
            <a:r>
              <a:rPr lang="en-US" altLang="zh-CN" dirty="0"/>
              <a:t>Obviously, the dynamic memory occupies the majority of GPU memory.</a:t>
            </a:r>
          </a:p>
          <a:p>
            <a:endParaRPr lang="en-US" altLang="zh-CN"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23</a:t>
            </a:fld>
            <a:endParaRPr kumimoji="1" lang="zh-CN" altLang="en-US"/>
          </a:p>
        </p:txBody>
      </p:sp>
    </p:spTree>
    <p:extLst>
      <p:ext uri="{BB962C8B-B14F-4D97-AF65-F5344CB8AC3E}">
        <p14:creationId xmlns:p14="http://schemas.microsoft.com/office/powerpoint/2010/main" val="1357650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know how GPU memory is used for different purpose, next I will introduce two techniques to reduce the GPU memory that can be potentially useful in our research. </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24</a:t>
            </a:fld>
            <a:endParaRPr kumimoji="1" lang="zh-CN" altLang="en-US"/>
          </a:p>
        </p:txBody>
      </p:sp>
    </p:spTree>
    <p:extLst>
      <p:ext uri="{BB962C8B-B14F-4D97-AF65-F5344CB8AC3E}">
        <p14:creationId xmlns:p14="http://schemas.microsoft.com/office/powerpoint/2010/main" val="294061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technique is called gradient accumulation.</a:t>
            </a:r>
          </a:p>
          <a:p>
            <a:r>
              <a:rPr lang="en-US" altLang="zh-CN" dirty="0"/>
              <a:t>It is a consensus that training with larger batch size has multiple advantages over smaller batch size:</a:t>
            </a:r>
          </a:p>
          <a:p>
            <a:r>
              <a:rPr lang="en-US" altLang="zh-CN" dirty="0"/>
              <a:t>1. </a:t>
            </a:r>
          </a:p>
          <a:p>
            <a:r>
              <a:rPr lang="en-US" altLang="zh-CN" dirty="0"/>
              <a:t>2. </a:t>
            </a:r>
          </a:p>
          <a:p>
            <a:r>
              <a:rPr lang="en-US" altLang="zh-CN" dirty="0"/>
              <a:t>3. </a:t>
            </a:r>
          </a:p>
          <a:p>
            <a:r>
              <a:rPr lang="en-US" altLang="zh-CN" dirty="0"/>
              <a:t>But large batch size also brings larger dynamic memory consumption, which is undesirable when we have GPU with limited memory.</a:t>
            </a:r>
          </a:p>
          <a:p>
            <a:endParaRPr lang="en-US" altLang="zh-CN" dirty="0"/>
          </a:p>
          <a:p>
            <a:r>
              <a:rPr lang="en-US" altLang="zh-CN" dirty="0"/>
              <a:t>Gradient accumulation offers a way to simulates large batch size by accumulating gradients of smaller batch, hence reducing dynamic memory.</a:t>
            </a:r>
          </a:p>
          <a:p>
            <a:r>
              <a:rPr lang="en-US" altLang="zh-CN" dirty="0"/>
              <a:t>Here “simulate” large batch size means that we can obtain similar training effect as large batch size.</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25</a:t>
            </a:fld>
            <a:endParaRPr kumimoji="1" lang="zh-CN" altLang="en-US"/>
          </a:p>
        </p:txBody>
      </p:sp>
    </p:spTree>
    <p:extLst>
      <p:ext uri="{BB962C8B-B14F-4D97-AF65-F5344CB8AC3E}">
        <p14:creationId xmlns:p14="http://schemas.microsoft.com/office/powerpoint/2010/main" val="12619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Suppose we can only fit 8 samples in a batch and we want to simulate a batch size of 32.</a:t>
            </a:r>
          </a:p>
          <a:p>
            <a:r>
              <a:rPr lang="en-US" altLang="zh-CN" dirty="0"/>
              <a:t>Gradient accumulation works by considering every 4 consecutive batches as a group. And then for each batch within the group:</a:t>
            </a:r>
          </a:p>
          <a:p>
            <a:pPr marL="228600" indent="-228600">
              <a:buAutoNum type="arabicPeriod"/>
            </a:pPr>
            <a:r>
              <a:rPr lang="en-US" altLang="zh-CN" dirty="0"/>
              <a:t>compute the loss averaged over all samples in this batch</a:t>
            </a:r>
          </a:p>
          <a:p>
            <a:pPr marL="228600" indent="-228600">
              <a:buAutoNum type="arabicPeriod"/>
            </a:pPr>
            <a:r>
              <a:rPr lang="en-US" altLang="zh-CN" dirty="0"/>
              <a:t>Devide the loss by 4.</a:t>
            </a:r>
          </a:p>
          <a:p>
            <a:pPr marL="228600" indent="-228600">
              <a:buAutoNum type="arabicPeriod"/>
            </a:pPr>
            <a:r>
              <a:rPr lang="en-US" altLang="zh-CN" dirty="0"/>
              <a:t>Call “loss.backward()”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Times New Roman" panose="02020603050405020304" pitchFamily="18" charset="0"/>
                <a:cs typeface="Times New Roman" panose="02020603050405020304" pitchFamily="18" charset="0"/>
              </a:rPr>
              <a:t>If it is the last batch in the group, call “optimizer.step()”.</a:t>
            </a:r>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26</a:t>
            </a:fld>
            <a:endParaRPr kumimoji="1" lang="zh-CN" altLang="en-US"/>
          </a:p>
        </p:txBody>
      </p:sp>
    </p:spTree>
    <p:extLst>
      <p:ext uri="{BB962C8B-B14F-4D97-AF65-F5344CB8AC3E}">
        <p14:creationId xmlns:p14="http://schemas.microsoft.com/office/powerpoint/2010/main" val="1387176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gradient accumulation is effective and easy to use, it still cannot deal with situations where we cannot even fit 1 sample into GPU.</a:t>
            </a:r>
          </a:p>
          <a:p>
            <a:r>
              <a:rPr lang="en-US" altLang="zh-CN" dirty="0"/>
              <a:t>To this regard, we may need another way to save dynamic memory.</a:t>
            </a:r>
          </a:p>
          <a:p>
            <a:r>
              <a:rPr lang="en-US" altLang="zh-CN" dirty="0"/>
              <a:t>First recall what consititues dynamic memory?</a:t>
            </a:r>
          </a:p>
          <a:p>
            <a:endParaRPr lang="en-US" altLang="zh-CN" dirty="0"/>
          </a:p>
          <a:p>
            <a:r>
              <a:rPr lang="en-US" altLang="zh-CN" dirty="0"/>
              <a:t>Here is an example of a linear layer: y=Wx+b.</a:t>
            </a:r>
          </a:p>
          <a:p>
            <a:r>
              <a:rPr lang="en-US" altLang="zh-CN" dirty="0"/>
              <a:t>WE can see from the partial deriviatives here that:</a:t>
            </a:r>
          </a:p>
          <a:p>
            <a:r>
              <a:rPr lang="en-US" altLang="zh-CN" dirty="0"/>
              <a:t>The gradient of loss with respect to weight matrix W requires the intermediate gradient w.r.t y and intermediate output x.</a:t>
            </a:r>
          </a:p>
          <a:p>
            <a:r>
              <a:rPr lang="en-US" altLang="zh-CN" dirty="0"/>
              <a:t>The gradient of loss w.r.t bias b also requires the intermediate gradient w.r.t y.</a:t>
            </a:r>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27</a:t>
            </a:fld>
            <a:endParaRPr kumimoji="1" lang="zh-CN" altLang="en-US"/>
          </a:p>
        </p:txBody>
      </p:sp>
    </p:spTree>
    <p:extLst>
      <p:ext uri="{BB962C8B-B14F-4D97-AF65-F5344CB8AC3E}">
        <p14:creationId xmlns:p14="http://schemas.microsoft.com/office/powerpoint/2010/main" val="31212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visualization of how a simple multi-layer perceptron model works in the forward pass and backward pass.</a:t>
            </a:r>
          </a:p>
          <a:p>
            <a:r>
              <a:rPr lang="en-US" altLang="zh-CN" dirty="0"/>
              <a:t>The first line of nodes represent the intermediate outputs. Solid nodes indicate that the corresponding intermediate outputs are currently saved in memory, and hollow nodes means that the corresponding intermediate outputs are not currently saved in memory.</a:t>
            </a:r>
          </a:p>
          <a:p>
            <a:r>
              <a:rPr lang="en-US" altLang="zh-CN" dirty="0"/>
              <a:t>The second line of nodes represent the gradients w.r.t model parameters and intermediate output.</a:t>
            </a:r>
          </a:p>
          <a:p>
            <a:endParaRPr lang="en-US" altLang="zh-CN" dirty="0"/>
          </a:p>
          <a:p>
            <a:r>
              <a:rPr lang="en-US" altLang="zh-CN" dirty="0"/>
              <a:t>Normally, in the forward pass, all the intermediate outputs are saved in memory to be able to directly compute gradients for model parameters.</a:t>
            </a:r>
            <a:r>
              <a:rPr lang="zh-CN" altLang="en-US" dirty="0"/>
              <a:t> </a:t>
            </a:r>
            <a:r>
              <a:rPr lang="en-US" altLang="zh-CN" dirty="0"/>
              <a:t>And this part contributes most to the memory footprint.</a:t>
            </a:r>
          </a:p>
          <a:p>
            <a:r>
              <a:rPr lang="en-US" altLang="zh-CN" dirty="0"/>
              <a:t>If we perform gradient checkpointing on these two nodes, their outputs will not be saved in the forward pass. Instead, their outputs are re-computed in the backward pass, starting from the last un-checkpointed node.</a:t>
            </a:r>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28</a:t>
            </a:fld>
            <a:endParaRPr kumimoji="1" lang="zh-CN" altLang="en-US"/>
          </a:p>
        </p:txBody>
      </p:sp>
    </p:spTree>
    <p:extLst>
      <p:ext uri="{BB962C8B-B14F-4D97-AF65-F5344CB8AC3E}">
        <p14:creationId xmlns:p14="http://schemas.microsoft.com/office/powerpoint/2010/main" val="83117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29</a:t>
            </a:fld>
            <a:endParaRPr kumimoji="1" lang="zh-CN" altLang="en-US"/>
          </a:p>
        </p:txBody>
      </p:sp>
    </p:spTree>
    <p:extLst>
      <p:ext uri="{BB962C8B-B14F-4D97-AF65-F5344CB8AC3E}">
        <p14:creationId xmlns:p14="http://schemas.microsoft.com/office/powerpoint/2010/main" val="40662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first get into the useful command-line skills part.</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3</a:t>
            </a:fld>
            <a:endParaRPr kumimoji="1" lang="zh-CN" altLang="en-US"/>
          </a:p>
        </p:txBody>
      </p:sp>
    </p:spTree>
    <p:extLst>
      <p:ext uri="{BB962C8B-B14F-4D97-AF65-F5344CB8AC3E}">
        <p14:creationId xmlns:p14="http://schemas.microsoft.com/office/powerpoint/2010/main" val="1820106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last, here is the takeaway.</a:t>
            </a:r>
          </a:p>
          <a:p>
            <a:r>
              <a:rPr lang="en-US" altLang="zh-CN" dirty="0"/>
              <a:t>The command-line skills I have introduced in the beginning can help build up efficient workflow on how to manage your research projects.</a:t>
            </a:r>
          </a:p>
          <a:p>
            <a:r>
              <a:rPr lang="en-US" altLang="zh-CN" dirty="0"/>
              <a:t>If you are re-implementing a big baseline model or design your own big model, gradient accumulation and gradient checkpointing can be your good friends to save considerable amount of GPU memory.</a:t>
            </a:r>
          </a:p>
          <a:p>
            <a:r>
              <a:rPr lang="en-US" altLang="zh-CN" dirty="0"/>
              <a:t>There are also other methods to reduce memory consumption, but at the cost of potential performance degradation:</a:t>
            </a:r>
          </a:p>
          <a:p>
            <a:pPr marL="228600" indent="-228600">
              <a:buAutoNum type="arabicPeriod"/>
            </a:pPr>
            <a:r>
              <a:rPr lang="en-US" altLang="zh-CN" dirty="0"/>
              <a:t>Mixed precision training works by switching between FP16 and FP32 and is now natively supported in both Pytorch and more abstract frameworks like fairseq. It utilizes the TensorCore inside Nvidia GPU to accelerate training and inference.</a:t>
            </a:r>
          </a:p>
          <a:p>
            <a:pPr marL="228600" indent="-228600">
              <a:buAutoNum type="arabicPeriod"/>
            </a:pPr>
            <a:r>
              <a:rPr lang="en-US" altLang="zh-CN" dirty="0"/>
              <a:t>We can also resort to more efficient Transformer architechtures, such as Reformer and Linformer. These Transformer models modify the original multihead self-attention to lower the time and space complexity.</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30</a:t>
            </a:fld>
            <a:endParaRPr kumimoji="1" lang="zh-CN" altLang="en-US"/>
          </a:p>
        </p:txBody>
      </p:sp>
    </p:spTree>
    <p:extLst>
      <p:ext uri="{BB962C8B-B14F-4D97-AF65-F5344CB8AC3E}">
        <p14:creationId xmlns:p14="http://schemas.microsoft.com/office/powerpoint/2010/main" val="33731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divide all command-line skills I am about to introduce today into 4 parts:</a:t>
            </a:r>
          </a:p>
          <a:p>
            <a:r>
              <a:rPr kumimoji="1" lang="en-US" altLang="zh-CN" dirty="0"/>
              <a:t>The first part includes some basic job controlling skills, such as IO redirection, setting program to hang-up-immune status and terminal multiplxer tool.</a:t>
            </a:r>
          </a:p>
          <a:p>
            <a:r>
              <a:rPr kumimoji="1" lang="en-US" altLang="zh-CN" dirty="0"/>
              <a:t>The second part includes some file finding tools.</a:t>
            </a:r>
          </a:p>
          <a:p>
            <a:r>
              <a:rPr kumimoji="1" lang="en-US" altLang="zh-CN" dirty="0"/>
              <a:t>The third part is about monitoring various machine resources.</a:t>
            </a:r>
          </a:p>
          <a:p>
            <a:r>
              <a:rPr kumimoji="1" lang="en-US" altLang="zh-CN" dirty="0"/>
              <a:t>And the last part is about program inspecting and tracing.</a:t>
            </a:r>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4</a:t>
            </a:fld>
            <a:endParaRPr kumimoji="1" lang="zh-CN" altLang="en-US"/>
          </a:p>
        </p:txBody>
      </p:sp>
    </p:spTree>
    <p:extLst>
      <p:ext uri="{BB962C8B-B14F-4D97-AF65-F5344CB8AC3E}">
        <p14:creationId xmlns:p14="http://schemas.microsoft.com/office/powerpoint/2010/main" val="70327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Linux server we are using, each running process owns a set of file descriptors that serve for different usage.</a:t>
            </a:r>
          </a:p>
          <a:p>
            <a:r>
              <a:rPr lang="en-US" altLang="zh-CN" dirty="0"/>
              <a:t>As we log into a server, for example, Galaxy, we will first land in the shell process. The first three file descriptors 0,1,2 represent the files for standard input, standard output, and standard error.</a:t>
            </a:r>
          </a:p>
          <a:p>
            <a:endParaRPr lang="en-US" altLang="zh-CN" dirty="0"/>
          </a:p>
          <a:p>
            <a:r>
              <a:rPr lang="en-US" altLang="zh-CN" dirty="0"/>
              <a:t>Quiz: </a:t>
            </a:r>
          </a:p>
          <a:p>
            <a:r>
              <a:rPr lang="en-US" altLang="zh-CN" dirty="0"/>
              <a:t>Here is a simple question, which files do these file descriptors point to?</a:t>
            </a:r>
          </a:p>
          <a:p>
            <a:endParaRPr lang="en-US" altLang="zh-CN" dirty="0"/>
          </a:p>
          <a:p>
            <a:r>
              <a:rPr lang="en-US" altLang="zh-CN" dirty="0"/>
              <a:t>They all point to the terminal associated with the shell process, and the terminal is a character special file located in /dev/pts/ directory.</a:t>
            </a:r>
          </a:p>
          <a:p>
            <a:r>
              <a:rPr lang="en-US" altLang="zh-CN" dirty="0"/>
              <a:t>When we run a program, the running process is forked from the shell process, hence inheriting the file descriptors owned by shell process.</a:t>
            </a:r>
          </a:p>
          <a:p>
            <a:r>
              <a:rPr lang="en-US" altLang="zh-CN" dirty="0"/>
              <a:t>And here is a python example:</a:t>
            </a:r>
          </a:p>
          <a:p>
            <a:r>
              <a:rPr lang="en-US" altLang="zh-CN" dirty="0"/>
              <a:t>It read input from terminal and assign it to “string”, the values of “a” and “string” are output to the terminal, as well as the zerodivisionerror message.</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5</a:t>
            </a:fld>
            <a:endParaRPr kumimoji="1" lang="zh-CN" altLang="en-US"/>
          </a:p>
        </p:txBody>
      </p:sp>
    </p:spTree>
    <p:extLst>
      <p:ext uri="{BB962C8B-B14F-4D97-AF65-F5344CB8AC3E}">
        <p14:creationId xmlns:p14="http://schemas.microsoft.com/office/powerpoint/2010/main" val="297954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IO redirection refers to explicitly changing the default files that file descriptors 0,1,2 represent.</a:t>
            </a:r>
          </a:p>
          <a:p>
            <a:r>
              <a:rPr lang="en-US" altLang="zh-CN" dirty="0"/>
              <a:t>For example, we may want our program to read input data from a specified file “input.txt” and output results or error messages to another specified files.</a:t>
            </a:r>
          </a:p>
          <a:p>
            <a:r>
              <a:rPr lang="en-US" altLang="zh-CN" dirty="0"/>
              <a:t>We can simply redirect the IO when typing command in the terminal, as shown in the right figures.</a:t>
            </a:r>
          </a:p>
          <a:p>
            <a:r>
              <a:rPr lang="en-US" altLang="zh-CN" dirty="0"/>
              <a:t>We can specify the input file after the “left arrow” and output/error file after the “right arrow”.</a:t>
            </a:r>
          </a:p>
          <a:p>
            <a:r>
              <a:rPr lang="en-US" altLang="zh-CN" dirty="0"/>
              <a:t>Now the same python program looks like this:</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6</a:t>
            </a:fld>
            <a:endParaRPr kumimoji="1" lang="zh-CN" altLang="en-US"/>
          </a:p>
        </p:txBody>
      </p:sp>
    </p:spTree>
    <p:extLst>
      <p:ext uri="{BB962C8B-B14F-4D97-AF65-F5344CB8AC3E}">
        <p14:creationId xmlns:p14="http://schemas.microsoft.com/office/powerpoint/2010/main" val="405009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comes another simple quiz: what does the output look like?</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7</a:t>
            </a:fld>
            <a:endParaRPr kumimoji="1" lang="zh-CN" altLang="en-US"/>
          </a:p>
        </p:txBody>
      </p:sp>
    </p:spTree>
    <p:extLst>
      <p:ext uri="{BB962C8B-B14F-4D97-AF65-F5344CB8AC3E}">
        <p14:creationId xmlns:p14="http://schemas.microsoft.com/office/powerpoint/2010/main" val="239659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nohup is a utility tool in Linux to invoke a program that is immune to hang-up signal.</a:t>
            </a:r>
          </a:p>
          <a:p>
            <a:r>
              <a:rPr lang="en-US" altLang="zh-CN" dirty="0"/>
              <a:t>Some beginners that are new to operating on Linux server may encounter this situation:</a:t>
            </a:r>
          </a:p>
          <a:p>
            <a:pPr marL="228600" indent="-228600">
              <a:buAutoNum type="arabicPeriod"/>
            </a:pPr>
            <a:r>
              <a:rPr lang="en-US" altLang="zh-CN" dirty="0"/>
              <a:t>We open up the local terminal</a:t>
            </a:r>
          </a:p>
          <a:p>
            <a:pPr marL="228600" indent="-228600">
              <a:buAutoNum type="arabicPeriod"/>
            </a:pPr>
            <a:r>
              <a:rPr lang="en-US" altLang="zh-CN" dirty="0"/>
              <a:t>Use ssh to connect to Galaxy</a:t>
            </a:r>
          </a:p>
          <a:p>
            <a:pPr marL="228600" indent="-228600">
              <a:buAutoNum type="arabicPeriod"/>
            </a:pPr>
            <a:r>
              <a:rPr lang="en-US" altLang="zh-CN" dirty="0"/>
              <a:t>Run our SOTA model training script in the background</a:t>
            </a:r>
          </a:p>
          <a:p>
            <a:pPr marL="228600" indent="-228600">
              <a:buAutoNum type="arabicPeriod"/>
            </a:pPr>
            <a:r>
              <a:rPr lang="en-US" altLang="zh-CN" dirty="0"/>
              <a:t>Click the cross to exit terminal.</a:t>
            </a:r>
          </a:p>
          <a:p>
            <a:pPr marL="228600" indent="-228600">
              <a:buAutoNum type="arabicPeriod"/>
            </a:pPr>
            <a:r>
              <a:rPr lang="en-US" altLang="zh-CN" dirty="0"/>
              <a:t>One day later, when we check the results and found the program didn’t run as we expect.</a:t>
            </a:r>
          </a:p>
          <a:p>
            <a:pPr marL="228600" indent="-228600">
              <a:buAutoNum type="arabicPeriod"/>
            </a:pPr>
            <a:endParaRPr lang="en-US" altLang="zh-CN" dirty="0"/>
          </a:p>
          <a:p>
            <a:pPr marL="0" indent="0">
              <a:buNone/>
            </a:pPr>
            <a:r>
              <a:rPr lang="en-US" altLang="zh-CN" dirty="0"/>
              <a:t>The reason behind is that when we click cross to close the terminal, …</a:t>
            </a:r>
          </a:p>
          <a:p>
            <a:pPr marL="0" indent="0">
              <a:buNone/>
            </a:pPr>
            <a:r>
              <a:rPr lang="en-US" altLang="zh-CN" dirty="0"/>
              <a:t>Nohup can be used here make your program immune to hang-up signal.</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8</a:t>
            </a:fld>
            <a:endParaRPr kumimoji="1" lang="zh-CN" altLang="en-US"/>
          </a:p>
        </p:txBody>
      </p:sp>
    </p:spTree>
    <p:extLst>
      <p:ext uri="{BB962C8B-B14F-4D97-AF65-F5344CB8AC3E}">
        <p14:creationId xmlns:p14="http://schemas.microsoft.com/office/powerpoint/2010/main" val="67131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tmux is a widely used terminal multiplexer tool.</a:t>
            </a:r>
          </a:p>
          <a:p>
            <a:r>
              <a:rPr lang="en-US" altLang="zh-CN" dirty="0"/>
              <a:t>It offers flexible functionality to create multiple sessions serving different purposes.</a:t>
            </a:r>
          </a:p>
          <a:p>
            <a:r>
              <a:rPr lang="en-US" altLang="zh-CN" dirty="0"/>
              <a:t>For instance we can manage different projects in different sessions, which makes the work flow more convenient.</a:t>
            </a:r>
          </a:p>
          <a:p>
            <a:r>
              <a:rPr lang="en-US" altLang="zh-CN" dirty="0"/>
              <a:t>Within one Session, we can further create multiple windows. We can for example run the model training program in window1, and run a GPU monitoring program in window2.</a:t>
            </a:r>
          </a:p>
          <a:p>
            <a:endParaRPr lang="en-US" altLang="zh-CN" dirty="0"/>
          </a:p>
          <a:p>
            <a:r>
              <a:rPr lang="en-US" altLang="zh-CN" dirty="0"/>
              <a:t>The most useful functionality tmux offers is that it can save the snapshot of the shell and terminal upon detaching one Session. When attaching to the same session again, it will restore the exact status.</a:t>
            </a:r>
          </a:p>
          <a:p>
            <a:r>
              <a:rPr lang="en-US" altLang="zh-CN" dirty="0"/>
              <a:t>So basically if you use tmux, the “nohup” command will not be so useful.</a:t>
            </a:r>
            <a:endParaRPr lang="zh-CN" altLang="en-US" dirty="0"/>
          </a:p>
        </p:txBody>
      </p:sp>
      <p:sp>
        <p:nvSpPr>
          <p:cNvPr id="4" name="灯片编号占位符 3"/>
          <p:cNvSpPr>
            <a:spLocks noGrp="1"/>
          </p:cNvSpPr>
          <p:nvPr>
            <p:ph type="sldNum" sz="quarter" idx="5"/>
          </p:nvPr>
        </p:nvSpPr>
        <p:spPr/>
        <p:txBody>
          <a:bodyPr/>
          <a:lstStyle/>
          <a:p>
            <a:fld id="{26D212FB-AD98-D44B-B651-9AD396224096}" type="slidenum">
              <a:rPr kumimoji="1" lang="zh-CN" altLang="en-US" smtClean="0"/>
              <a:t>9</a:t>
            </a:fld>
            <a:endParaRPr kumimoji="1" lang="zh-CN" altLang="en-US"/>
          </a:p>
        </p:txBody>
      </p:sp>
    </p:spTree>
    <p:extLst>
      <p:ext uri="{BB962C8B-B14F-4D97-AF65-F5344CB8AC3E}">
        <p14:creationId xmlns:p14="http://schemas.microsoft.com/office/powerpoint/2010/main" val="300063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50588-19F8-4E2B-B2B0-DED1D1A008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D6B418-72BD-4066-A612-CF0E23CF4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DFC2F8-4A55-428D-A3AD-F219B45EE673}"/>
              </a:ext>
            </a:extLst>
          </p:cNvPr>
          <p:cNvSpPr>
            <a:spLocks noGrp="1"/>
          </p:cNvSpPr>
          <p:nvPr>
            <p:ph type="dt" sz="half" idx="10"/>
          </p:nvPr>
        </p:nvSpPr>
        <p:spPr/>
        <p:txBody>
          <a:bodyPr/>
          <a:lstStyle/>
          <a:p>
            <a:fld id="{395016E3-ADB8-4319-BB63-AB46CB74ACFB}" type="datetime1">
              <a:rPr lang="zh-CN" altLang="en-US" smtClean="0"/>
              <a:t>2021/6/1</a:t>
            </a:fld>
            <a:endParaRPr lang="zh-CN" altLang="en-US"/>
          </a:p>
        </p:txBody>
      </p:sp>
      <p:sp>
        <p:nvSpPr>
          <p:cNvPr id="5" name="页脚占位符 4">
            <a:extLst>
              <a:ext uri="{FF2B5EF4-FFF2-40B4-BE49-F238E27FC236}">
                <a16:creationId xmlns:a16="http://schemas.microsoft.com/office/drawing/2014/main" id="{4ECB686F-AB66-44AB-B964-BE81CD757F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7B3CB2-6EFC-4F33-A8C3-CB3734C9D5F5}"/>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308150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9DD0C-21AC-4942-BA25-53EF296DBE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8C66EE-3BD7-480E-BEB3-A4C9A0734C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346318-A40F-4E69-B49B-B7945C5502FB}"/>
              </a:ext>
            </a:extLst>
          </p:cNvPr>
          <p:cNvSpPr>
            <a:spLocks noGrp="1"/>
          </p:cNvSpPr>
          <p:nvPr>
            <p:ph type="dt" sz="half" idx="10"/>
          </p:nvPr>
        </p:nvSpPr>
        <p:spPr/>
        <p:txBody>
          <a:bodyPr/>
          <a:lstStyle/>
          <a:p>
            <a:fld id="{5BFFD392-034D-4AD4-B3B9-6F5561FC69A8}" type="datetime1">
              <a:rPr lang="zh-CN" altLang="en-US" smtClean="0"/>
              <a:t>2021/6/1</a:t>
            </a:fld>
            <a:endParaRPr lang="zh-CN" altLang="en-US"/>
          </a:p>
        </p:txBody>
      </p:sp>
      <p:sp>
        <p:nvSpPr>
          <p:cNvPr id="5" name="页脚占位符 4">
            <a:extLst>
              <a:ext uri="{FF2B5EF4-FFF2-40B4-BE49-F238E27FC236}">
                <a16:creationId xmlns:a16="http://schemas.microsoft.com/office/drawing/2014/main" id="{ABD19FBB-04AF-497A-B873-4EACFEF18F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29C59-FEC3-4BF1-B8F7-E179E625018A}"/>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34190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E5F885-DE52-4B51-8ABA-0365340ADB2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BD9F59-E18F-4F6D-AA99-A9B9343157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50182C-82DC-4599-B737-877327016635}"/>
              </a:ext>
            </a:extLst>
          </p:cNvPr>
          <p:cNvSpPr>
            <a:spLocks noGrp="1"/>
          </p:cNvSpPr>
          <p:nvPr>
            <p:ph type="dt" sz="half" idx="10"/>
          </p:nvPr>
        </p:nvSpPr>
        <p:spPr/>
        <p:txBody>
          <a:bodyPr/>
          <a:lstStyle/>
          <a:p>
            <a:fld id="{F52CC2AD-694C-4599-90F2-028DE4844926}" type="datetime1">
              <a:rPr lang="zh-CN" altLang="en-US" smtClean="0"/>
              <a:t>2021/6/1</a:t>
            </a:fld>
            <a:endParaRPr lang="zh-CN" altLang="en-US"/>
          </a:p>
        </p:txBody>
      </p:sp>
      <p:sp>
        <p:nvSpPr>
          <p:cNvPr id="5" name="页脚占位符 4">
            <a:extLst>
              <a:ext uri="{FF2B5EF4-FFF2-40B4-BE49-F238E27FC236}">
                <a16:creationId xmlns:a16="http://schemas.microsoft.com/office/drawing/2014/main" id="{B3E3FE06-104A-4FD8-9F7B-501ECBB9B3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93ABE-7C49-4403-86A7-B5EBFDC9B2DA}"/>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155836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DB960-E97E-4402-93F6-509E6563F0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695702-56B4-458E-A99E-7053060B6E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14082D-567F-4261-9B63-B0CACDDB0DFC}"/>
              </a:ext>
            </a:extLst>
          </p:cNvPr>
          <p:cNvSpPr>
            <a:spLocks noGrp="1"/>
          </p:cNvSpPr>
          <p:nvPr>
            <p:ph type="dt" sz="half" idx="10"/>
          </p:nvPr>
        </p:nvSpPr>
        <p:spPr/>
        <p:txBody>
          <a:bodyPr/>
          <a:lstStyle/>
          <a:p>
            <a:fld id="{754CBD19-F421-4AE2-9A52-8BC6851803CD}" type="datetime1">
              <a:rPr lang="zh-CN" altLang="en-US" smtClean="0"/>
              <a:t>2021/6/1</a:t>
            </a:fld>
            <a:endParaRPr lang="zh-CN" altLang="en-US"/>
          </a:p>
        </p:txBody>
      </p:sp>
      <p:sp>
        <p:nvSpPr>
          <p:cNvPr id="5" name="页脚占位符 4">
            <a:extLst>
              <a:ext uri="{FF2B5EF4-FFF2-40B4-BE49-F238E27FC236}">
                <a16:creationId xmlns:a16="http://schemas.microsoft.com/office/drawing/2014/main" id="{69E4DD86-BAF6-46B0-A1DE-EA07AA78C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AA2BC-4BAA-4148-9E39-77AE3A4BD352}"/>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245180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DD226-9229-4DB8-9483-8EC595680B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56783E-12DA-4C56-8B64-C949ED9BA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98E361-5BA7-4575-9909-18A702B1F0BC}"/>
              </a:ext>
            </a:extLst>
          </p:cNvPr>
          <p:cNvSpPr>
            <a:spLocks noGrp="1"/>
          </p:cNvSpPr>
          <p:nvPr>
            <p:ph type="dt" sz="half" idx="10"/>
          </p:nvPr>
        </p:nvSpPr>
        <p:spPr/>
        <p:txBody>
          <a:bodyPr/>
          <a:lstStyle/>
          <a:p>
            <a:fld id="{54256FF8-7577-40C6-9ED6-C110812190ED}" type="datetime1">
              <a:rPr lang="zh-CN" altLang="en-US" smtClean="0"/>
              <a:t>2021/6/1</a:t>
            </a:fld>
            <a:endParaRPr lang="zh-CN" altLang="en-US"/>
          </a:p>
        </p:txBody>
      </p:sp>
      <p:sp>
        <p:nvSpPr>
          <p:cNvPr id="5" name="页脚占位符 4">
            <a:extLst>
              <a:ext uri="{FF2B5EF4-FFF2-40B4-BE49-F238E27FC236}">
                <a16:creationId xmlns:a16="http://schemas.microsoft.com/office/drawing/2014/main" id="{6C04A1B8-90B0-41E1-87F0-49579A8B77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AD13CD-2601-4068-9128-7882FC4902C5}"/>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252541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F8876-83EB-467E-81A4-ED22C4E0B6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6DA4FB-6EEE-433F-8F41-EF00E0C2D9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8F3D1B-0DD0-45D4-83CB-7349AF7789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C4CD9B-2D39-4E97-85C6-DAEA07D63658}"/>
              </a:ext>
            </a:extLst>
          </p:cNvPr>
          <p:cNvSpPr>
            <a:spLocks noGrp="1"/>
          </p:cNvSpPr>
          <p:nvPr>
            <p:ph type="dt" sz="half" idx="10"/>
          </p:nvPr>
        </p:nvSpPr>
        <p:spPr/>
        <p:txBody>
          <a:bodyPr/>
          <a:lstStyle/>
          <a:p>
            <a:fld id="{B681ACB4-B2F9-4872-A036-07ECB9595AB3}" type="datetime1">
              <a:rPr lang="zh-CN" altLang="en-US" smtClean="0"/>
              <a:t>2021/6/1</a:t>
            </a:fld>
            <a:endParaRPr lang="zh-CN" altLang="en-US"/>
          </a:p>
        </p:txBody>
      </p:sp>
      <p:sp>
        <p:nvSpPr>
          <p:cNvPr id="6" name="页脚占位符 5">
            <a:extLst>
              <a:ext uri="{FF2B5EF4-FFF2-40B4-BE49-F238E27FC236}">
                <a16:creationId xmlns:a16="http://schemas.microsoft.com/office/drawing/2014/main" id="{1F3BE552-2A42-4EBA-8A2A-1920958194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2DCE29-3A09-4880-BD7E-83EF273ADB40}"/>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135552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395D0-B439-4449-BC34-13F92A8628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311317-38D1-4327-BB4C-72354BA60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37CDC3-7CA7-48E0-B999-52D453CBD3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E4786A-E139-4B89-B557-51EACF266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D7BFB5B-34FE-4A3D-A6B0-0BDE57CB96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3837F7-C691-44DC-8703-8E2E0E1BFA4F}"/>
              </a:ext>
            </a:extLst>
          </p:cNvPr>
          <p:cNvSpPr>
            <a:spLocks noGrp="1"/>
          </p:cNvSpPr>
          <p:nvPr>
            <p:ph type="dt" sz="half" idx="10"/>
          </p:nvPr>
        </p:nvSpPr>
        <p:spPr/>
        <p:txBody>
          <a:bodyPr/>
          <a:lstStyle/>
          <a:p>
            <a:fld id="{889D30AA-0BCB-4D57-B469-7A10177DA924}" type="datetime1">
              <a:rPr lang="zh-CN" altLang="en-US" smtClean="0"/>
              <a:t>2021/6/1</a:t>
            </a:fld>
            <a:endParaRPr lang="zh-CN" altLang="en-US"/>
          </a:p>
        </p:txBody>
      </p:sp>
      <p:sp>
        <p:nvSpPr>
          <p:cNvPr id="8" name="页脚占位符 7">
            <a:extLst>
              <a:ext uri="{FF2B5EF4-FFF2-40B4-BE49-F238E27FC236}">
                <a16:creationId xmlns:a16="http://schemas.microsoft.com/office/drawing/2014/main" id="{DCAF05D2-71F6-4219-B64D-C2F068F1B3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24642B-B157-4C04-A185-C09BEDE67CBE}"/>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30899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3FF29-6E89-4970-AE38-112375799D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408AC4-E9CB-4FB3-8D5D-0A843C80D83D}"/>
              </a:ext>
            </a:extLst>
          </p:cNvPr>
          <p:cNvSpPr>
            <a:spLocks noGrp="1"/>
          </p:cNvSpPr>
          <p:nvPr>
            <p:ph type="dt" sz="half" idx="10"/>
          </p:nvPr>
        </p:nvSpPr>
        <p:spPr/>
        <p:txBody>
          <a:bodyPr/>
          <a:lstStyle/>
          <a:p>
            <a:fld id="{93A8B1A2-E876-4BA1-9190-151565BCF84A}" type="datetime1">
              <a:rPr lang="zh-CN" altLang="en-US" smtClean="0"/>
              <a:t>2021/6/1</a:t>
            </a:fld>
            <a:endParaRPr lang="zh-CN" altLang="en-US"/>
          </a:p>
        </p:txBody>
      </p:sp>
      <p:sp>
        <p:nvSpPr>
          <p:cNvPr id="4" name="页脚占位符 3">
            <a:extLst>
              <a:ext uri="{FF2B5EF4-FFF2-40B4-BE49-F238E27FC236}">
                <a16:creationId xmlns:a16="http://schemas.microsoft.com/office/drawing/2014/main" id="{DE75E0B1-8834-4F8C-8673-A1B2174EB5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E3031E-8FB2-4282-BD84-2C5241FD9C3F}"/>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268334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EF9209-35D4-4C1C-BB02-BFB892B0CD1A}"/>
              </a:ext>
            </a:extLst>
          </p:cNvPr>
          <p:cNvSpPr>
            <a:spLocks noGrp="1"/>
          </p:cNvSpPr>
          <p:nvPr>
            <p:ph type="dt" sz="half" idx="10"/>
          </p:nvPr>
        </p:nvSpPr>
        <p:spPr/>
        <p:txBody>
          <a:bodyPr/>
          <a:lstStyle/>
          <a:p>
            <a:fld id="{E31F30CA-497E-4321-BD4C-E7E459294F20}" type="datetime1">
              <a:rPr lang="zh-CN" altLang="en-US" smtClean="0"/>
              <a:t>2021/6/1</a:t>
            </a:fld>
            <a:endParaRPr lang="zh-CN" altLang="en-US"/>
          </a:p>
        </p:txBody>
      </p:sp>
      <p:sp>
        <p:nvSpPr>
          <p:cNvPr id="3" name="页脚占位符 2">
            <a:extLst>
              <a:ext uri="{FF2B5EF4-FFF2-40B4-BE49-F238E27FC236}">
                <a16:creationId xmlns:a16="http://schemas.microsoft.com/office/drawing/2014/main" id="{6399A3E1-4E9C-4167-90B7-3F18FFA58A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79EADE-9785-476F-83F1-7AAEA50B17C1}"/>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51556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59700-2A0B-4F3C-AC4D-6346FEAB08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145C0C-8A79-490B-B3DA-BFC48FF2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5F2B1-0901-4593-8155-63CBF827E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EE67D2-5EC5-4A2B-BDE4-7C9E5E5788E7}"/>
              </a:ext>
            </a:extLst>
          </p:cNvPr>
          <p:cNvSpPr>
            <a:spLocks noGrp="1"/>
          </p:cNvSpPr>
          <p:nvPr>
            <p:ph type="dt" sz="half" idx="10"/>
          </p:nvPr>
        </p:nvSpPr>
        <p:spPr/>
        <p:txBody>
          <a:bodyPr/>
          <a:lstStyle/>
          <a:p>
            <a:fld id="{B120DC6E-8297-4718-ACE9-4B9A9B541BB0}" type="datetime1">
              <a:rPr lang="zh-CN" altLang="en-US" smtClean="0"/>
              <a:t>2021/6/1</a:t>
            </a:fld>
            <a:endParaRPr lang="zh-CN" altLang="en-US"/>
          </a:p>
        </p:txBody>
      </p:sp>
      <p:sp>
        <p:nvSpPr>
          <p:cNvPr id="6" name="页脚占位符 5">
            <a:extLst>
              <a:ext uri="{FF2B5EF4-FFF2-40B4-BE49-F238E27FC236}">
                <a16:creationId xmlns:a16="http://schemas.microsoft.com/office/drawing/2014/main" id="{0D213678-A5AB-4481-9DC7-4A4844B6C1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1B05E-DF65-4D39-9DCF-E3B9273D7EF7}"/>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201124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7CB3B-8F0C-4B07-9795-436EC1E417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8ABB89-CAE0-4F64-8D3C-8342E6A9C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028FDF-5A61-40A4-ACF0-353687B3E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452E72-F913-4AAD-889A-3FD0B1EEB2AC}"/>
              </a:ext>
            </a:extLst>
          </p:cNvPr>
          <p:cNvSpPr>
            <a:spLocks noGrp="1"/>
          </p:cNvSpPr>
          <p:nvPr>
            <p:ph type="dt" sz="half" idx="10"/>
          </p:nvPr>
        </p:nvSpPr>
        <p:spPr/>
        <p:txBody>
          <a:bodyPr/>
          <a:lstStyle/>
          <a:p>
            <a:fld id="{499F6EC9-6425-40E3-B625-A64D8B4D5760}" type="datetime1">
              <a:rPr lang="zh-CN" altLang="en-US" smtClean="0"/>
              <a:t>2021/6/1</a:t>
            </a:fld>
            <a:endParaRPr lang="zh-CN" altLang="en-US"/>
          </a:p>
        </p:txBody>
      </p:sp>
      <p:sp>
        <p:nvSpPr>
          <p:cNvPr id="6" name="页脚占位符 5">
            <a:extLst>
              <a:ext uri="{FF2B5EF4-FFF2-40B4-BE49-F238E27FC236}">
                <a16:creationId xmlns:a16="http://schemas.microsoft.com/office/drawing/2014/main" id="{CF6E76C8-5A56-41B0-8049-35342FE53E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7B2F78-35D6-4651-A0B0-A492A8B2477A}"/>
              </a:ext>
            </a:extLst>
          </p:cNvPr>
          <p:cNvSpPr>
            <a:spLocks noGrp="1"/>
          </p:cNvSpPr>
          <p:nvPr>
            <p:ph type="sldNum" sz="quarter" idx="12"/>
          </p:nvPr>
        </p:nvSpPr>
        <p:spPr/>
        <p:txBody>
          <a:body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35269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C9FB5F-61DE-4D77-85A8-AC4BF7104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11711D-42D1-4000-9AA7-E6566A561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07A17B-CD0A-4648-AEF2-15AC681D8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A4E9A-61BC-407B-BFE5-418EA79DE36E}" type="datetime1">
              <a:rPr lang="zh-CN" altLang="en-US" smtClean="0"/>
              <a:t>2021/6/1</a:t>
            </a:fld>
            <a:endParaRPr lang="zh-CN" altLang="en-US"/>
          </a:p>
        </p:txBody>
      </p:sp>
      <p:sp>
        <p:nvSpPr>
          <p:cNvPr id="5" name="页脚占位符 4">
            <a:extLst>
              <a:ext uri="{FF2B5EF4-FFF2-40B4-BE49-F238E27FC236}">
                <a16:creationId xmlns:a16="http://schemas.microsoft.com/office/drawing/2014/main" id="{D3BCEFB2-008E-4E59-B38C-D3AEED354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34FBCC-ED7E-4724-AFEE-21525AFCD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C386E-3279-490E-8723-7B49A3CBA43E}" type="slidenum">
              <a:rPr lang="zh-CN" altLang="en-US" smtClean="0"/>
              <a:t>‹#›</a:t>
            </a:fld>
            <a:endParaRPr lang="zh-CN" altLang="en-US"/>
          </a:p>
        </p:txBody>
      </p:sp>
    </p:spTree>
    <p:extLst>
      <p:ext uri="{BB962C8B-B14F-4D97-AF65-F5344CB8AC3E}">
        <p14:creationId xmlns:p14="http://schemas.microsoft.com/office/powerpoint/2010/main" val="392690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0.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8C69E-D7A8-435A-AF70-D00C03DEDB16}"/>
              </a:ext>
            </a:extLst>
          </p:cNvPr>
          <p:cNvSpPr>
            <a:spLocks noGrp="1"/>
          </p:cNvSpPr>
          <p:nvPr>
            <p:ph type="ctr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Your</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Good</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Friends</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in</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NLP</a:t>
            </a:r>
            <a:r>
              <a:rPr lang="zh-CN" altLang="en-US" sz="4400" dirty="0">
                <a:latin typeface="Times New Roman" panose="02020603050405020304" pitchFamily="18" charset="0"/>
                <a:cs typeface="Times New Roman" panose="02020603050405020304" pitchFamily="18" charset="0"/>
              </a:rPr>
              <a:t> </a:t>
            </a:r>
            <a:r>
              <a:rPr lang="en-US" altLang="zh-CN" sz="4400" dirty="0">
                <a:latin typeface="Times New Roman" panose="02020603050405020304" pitchFamily="18" charset="0"/>
                <a:cs typeface="Times New Roman" panose="02020603050405020304" pitchFamily="18" charset="0"/>
              </a:rPr>
              <a:t>Research</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840F168E-6A5A-470E-95FE-85677C663543}"/>
              </a:ext>
            </a:extLst>
          </p:cNvPr>
          <p:cNvSpPr>
            <a:spLocks noGrp="1"/>
          </p:cNvSpPr>
          <p:nvPr>
            <p:ph type="subTitle" idx="1"/>
          </p:nvPr>
        </p:nvSpPr>
        <p:spPr>
          <a:xfrm>
            <a:off x="1524000" y="4650662"/>
            <a:ext cx="9144000" cy="642791"/>
          </a:xfrm>
        </p:spPr>
        <p:txBody>
          <a:bodyPr/>
          <a:lstStyle/>
          <a:p>
            <a:r>
              <a:rPr lang="en-US" altLang="zh-CN" dirty="0">
                <a:latin typeface="Times New Roman" panose="02020603050405020304" pitchFamily="18" charset="0"/>
                <a:cs typeface="Times New Roman" panose="02020603050405020304" pitchFamily="18" charset="0"/>
              </a:rPr>
              <a:t>Roy</a:t>
            </a:r>
            <a:endParaRPr lang="zh-CN" altLang="en-US">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00A2356-262D-44F2-A265-CAE4CE63944B}"/>
              </a:ext>
            </a:extLst>
          </p:cNvPr>
          <p:cNvSpPr>
            <a:spLocks noGrp="1"/>
          </p:cNvSpPr>
          <p:nvPr>
            <p:ph type="sldNum" sz="quarter" idx="12"/>
          </p:nvPr>
        </p:nvSpPr>
        <p:spPr/>
        <p:txBody>
          <a:bodyPr/>
          <a:lstStyle/>
          <a:p>
            <a:fld id="{5ACC386E-3279-490E-8723-7B49A3CBA43E}" type="slidenum">
              <a:rPr lang="zh-CN" altLang="en-US" smtClean="0"/>
              <a:t>1</a:t>
            </a:fld>
            <a:r>
              <a:rPr lang="en-US" altLang="zh-CN" dirty="0"/>
              <a:t>/30</a:t>
            </a:r>
            <a:endParaRPr lang="zh-CN" altLang="en-US" dirty="0"/>
          </a:p>
        </p:txBody>
      </p:sp>
    </p:spTree>
    <p:extLst>
      <p:ext uri="{BB962C8B-B14F-4D97-AF65-F5344CB8AC3E}">
        <p14:creationId xmlns:p14="http://schemas.microsoft.com/office/powerpoint/2010/main" val="198540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ind</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search for file in a dictionary recursively.</a:t>
            </a:r>
          </a:p>
          <a:p>
            <a:pPr lvl="1">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find all python files in current directory</a:t>
            </a:r>
            <a:r>
              <a:rPr lang="en-US"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find . –name “*.py”</a:t>
            </a:r>
          </a:p>
          <a:p>
            <a:r>
              <a:rPr lang="en-US" altLang="zh-CN" sz="2000" dirty="0">
                <a:latin typeface="Times New Roman" panose="02020603050405020304" pitchFamily="18" charset="0"/>
                <a:cs typeface="Times New Roman" panose="02020603050405020304" pitchFamily="18" charset="0"/>
              </a:rPr>
              <a:t>find all python files in current directory that are larger than 1KB</a:t>
            </a:r>
            <a:r>
              <a:rPr lang="en-US"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find . –name “*.py” –size +1k</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find all python files in current directory that are larger than 1KB and count total line number</a:t>
            </a:r>
            <a:r>
              <a:rPr lang="en-US"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find . –name “*.py” –size +1k | xargs wc -l</a:t>
            </a:r>
          </a:p>
          <a:p>
            <a:pPr marL="457200" lvl="1" indent="0">
              <a:buNone/>
            </a:pPr>
            <a:endParaRPr lang="en-US" altLang="zh-CN"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10</a:t>
            </a:fld>
            <a:r>
              <a:rPr lang="en-US" altLang="zh-CN" dirty="0"/>
              <a:t>/30</a:t>
            </a:r>
            <a:endParaRPr lang="zh-CN" altLang="en-US" dirty="0"/>
          </a:p>
        </p:txBody>
      </p:sp>
    </p:spTree>
    <p:extLst>
      <p:ext uri="{BB962C8B-B14F-4D97-AF65-F5344CB8AC3E}">
        <p14:creationId xmlns:p14="http://schemas.microsoft.com/office/powerpoint/2010/main" val="304053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zf</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fuzzy search tool.</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ctrl+t to search for files.</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ctrl+r to search for history command.</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vim $(fzf): search and open file in vim.</a:t>
            </a:r>
          </a:p>
          <a:p>
            <a:pPr lvl="1">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kill tab: search and kill process.</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11</a:t>
            </a:fld>
            <a:r>
              <a:rPr lang="en-US" altLang="zh-CN" dirty="0"/>
              <a:t>/30</a:t>
            </a:r>
            <a:endParaRPr lang="zh-CN" altLang="en-US" dirty="0"/>
          </a:p>
        </p:txBody>
      </p:sp>
      <p:pic>
        <p:nvPicPr>
          <p:cNvPr id="7" name="图片 6">
            <a:extLst>
              <a:ext uri="{FF2B5EF4-FFF2-40B4-BE49-F238E27FC236}">
                <a16:creationId xmlns:a16="http://schemas.microsoft.com/office/drawing/2014/main" id="{9AA1496D-5466-4613-ACAB-194688067E35}"/>
              </a:ext>
            </a:extLst>
          </p:cNvPr>
          <p:cNvPicPr>
            <a:picLocks noChangeAspect="1"/>
          </p:cNvPicPr>
          <p:nvPr/>
        </p:nvPicPr>
        <p:blipFill>
          <a:blip r:embed="rId3"/>
          <a:stretch>
            <a:fillRect/>
          </a:stretch>
        </p:blipFill>
        <p:spPr>
          <a:xfrm>
            <a:off x="723370" y="4097866"/>
            <a:ext cx="3029101" cy="1976966"/>
          </a:xfrm>
          <a:prstGeom prst="rect">
            <a:avLst/>
          </a:prstGeom>
        </p:spPr>
      </p:pic>
      <p:pic>
        <p:nvPicPr>
          <p:cNvPr id="11" name="图片 10">
            <a:extLst>
              <a:ext uri="{FF2B5EF4-FFF2-40B4-BE49-F238E27FC236}">
                <a16:creationId xmlns:a16="http://schemas.microsoft.com/office/drawing/2014/main" id="{60826EF5-66BB-4577-9A94-BB73FB2FDA37}"/>
              </a:ext>
            </a:extLst>
          </p:cNvPr>
          <p:cNvPicPr>
            <a:picLocks noChangeAspect="1"/>
          </p:cNvPicPr>
          <p:nvPr/>
        </p:nvPicPr>
        <p:blipFill>
          <a:blip r:embed="rId4"/>
          <a:stretch>
            <a:fillRect/>
          </a:stretch>
        </p:blipFill>
        <p:spPr>
          <a:xfrm>
            <a:off x="3992035" y="4097866"/>
            <a:ext cx="3488266" cy="2002517"/>
          </a:xfrm>
          <a:prstGeom prst="rect">
            <a:avLst/>
          </a:prstGeom>
        </p:spPr>
      </p:pic>
      <p:sp>
        <p:nvSpPr>
          <p:cNvPr id="12" name="文本框 11">
            <a:extLst>
              <a:ext uri="{FF2B5EF4-FFF2-40B4-BE49-F238E27FC236}">
                <a16:creationId xmlns:a16="http://schemas.microsoft.com/office/drawing/2014/main" id="{AFDE3C23-5954-481F-B925-D4D9C333E935}"/>
              </a:ext>
            </a:extLst>
          </p:cNvPr>
          <p:cNvSpPr txBox="1"/>
          <p:nvPr/>
        </p:nvSpPr>
        <p:spPr>
          <a:xfrm>
            <a:off x="1782234" y="6074832"/>
            <a:ext cx="9779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ctrl+t</a:t>
            </a:r>
            <a:endParaRPr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51CF03E-A80D-4B0A-8E0B-9972FF067076}"/>
              </a:ext>
            </a:extLst>
          </p:cNvPr>
          <p:cNvSpPr txBox="1"/>
          <p:nvPr/>
        </p:nvSpPr>
        <p:spPr>
          <a:xfrm>
            <a:off x="5471583" y="6074832"/>
            <a:ext cx="9779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ctrl+r</a:t>
            </a:r>
            <a:endParaRPr lang="zh-CN" altLang="en-US">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49DA1867-19B3-4F41-9D80-020D50343798}"/>
              </a:ext>
            </a:extLst>
          </p:cNvPr>
          <p:cNvPicPr>
            <a:picLocks noChangeAspect="1"/>
          </p:cNvPicPr>
          <p:nvPr/>
        </p:nvPicPr>
        <p:blipFill>
          <a:blip r:embed="rId5"/>
          <a:stretch>
            <a:fillRect/>
          </a:stretch>
        </p:blipFill>
        <p:spPr>
          <a:xfrm>
            <a:off x="7681795" y="4097866"/>
            <a:ext cx="3998511" cy="2002517"/>
          </a:xfrm>
          <a:prstGeom prst="rect">
            <a:avLst/>
          </a:prstGeom>
        </p:spPr>
      </p:pic>
      <p:sp>
        <p:nvSpPr>
          <p:cNvPr id="13" name="文本框 12">
            <a:extLst>
              <a:ext uri="{FF2B5EF4-FFF2-40B4-BE49-F238E27FC236}">
                <a16:creationId xmlns:a16="http://schemas.microsoft.com/office/drawing/2014/main" id="{3FEA2529-2B0D-4BF3-BC5A-0AA6CC773B43}"/>
              </a:ext>
            </a:extLst>
          </p:cNvPr>
          <p:cNvSpPr txBox="1"/>
          <p:nvPr/>
        </p:nvSpPr>
        <p:spPr>
          <a:xfrm>
            <a:off x="9391650" y="6074832"/>
            <a:ext cx="9779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kill tab</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9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nvidia-smi &amp; nvtop</a:t>
            </a:r>
          </a:p>
          <a:p>
            <a:pPr lvl="1">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monitoring GPU activity.</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nvidia-smi is static(“watch –n1 nvidia-smi” will make it dynamic).</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nvtop is dynamic and more verbose.</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12</a:t>
            </a:fld>
            <a:r>
              <a:rPr lang="en-US" altLang="zh-CN" dirty="0"/>
              <a:t>/30</a:t>
            </a:r>
            <a:endParaRPr lang="zh-CN" altLang="en-US" dirty="0"/>
          </a:p>
        </p:txBody>
      </p:sp>
      <p:pic>
        <p:nvPicPr>
          <p:cNvPr id="6" name="图片 5">
            <a:extLst>
              <a:ext uri="{FF2B5EF4-FFF2-40B4-BE49-F238E27FC236}">
                <a16:creationId xmlns:a16="http://schemas.microsoft.com/office/drawing/2014/main" id="{7ECA297A-3DCC-4F5E-A6A5-D6C919A3096C}"/>
              </a:ext>
            </a:extLst>
          </p:cNvPr>
          <p:cNvPicPr>
            <a:picLocks noChangeAspect="1"/>
          </p:cNvPicPr>
          <p:nvPr/>
        </p:nvPicPr>
        <p:blipFill>
          <a:blip r:embed="rId3"/>
          <a:stretch>
            <a:fillRect/>
          </a:stretch>
        </p:blipFill>
        <p:spPr>
          <a:xfrm>
            <a:off x="1447800" y="3554293"/>
            <a:ext cx="3412067" cy="2880593"/>
          </a:xfrm>
          <a:prstGeom prst="rect">
            <a:avLst/>
          </a:prstGeom>
        </p:spPr>
      </p:pic>
      <p:pic>
        <p:nvPicPr>
          <p:cNvPr id="8" name="图片 7">
            <a:extLst>
              <a:ext uri="{FF2B5EF4-FFF2-40B4-BE49-F238E27FC236}">
                <a16:creationId xmlns:a16="http://schemas.microsoft.com/office/drawing/2014/main" id="{FB221971-8923-4CA4-9DED-B6073826C8B3}"/>
              </a:ext>
            </a:extLst>
          </p:cNvPr>
          <p:cNvPicPr>
            <a:picLocks noChangeAspect="1"/>
          </p:cNvPicPr>
          <p:nvPr/>
        </p:nvPicPr>
        <p:blipFill>
          <a:blip r:embed="rId4"/>
          <a:stretch>
            <a:fillRect/>
          </a:stretch>
        </p:blipFill>
        <p:spPr>
          <a:xfrm>
            <a:off x="5960534" y="3577167"/>
            <a:ext cx="5157489" cy="2825029"/>
          </a:xfrm>
          <a:prstGeom prst="rect">
            <a:avLst/>
          </a:prstGeom>
        </p:spPr>
      </p:pic>
      <p:sp>
        <p:nvSpPr>
          <p:cNvPr id="5" name="文本框 4">
            <a:extLst>
              <a:ext uri="{FF2B5EF4-FFF2-40B4-BE49-F238E27FC236}">
                <a16:creationId xmlns:a16="http://schemas.microsoft.com/office/drawing/2014/main" id="{47D923CD-DAF4-46D7-9B65-1EC7D954CFBF}"/>
              </a:ext>
            </a:extLst>
          </p:cNvPr>
          <p:cNvSpPr txBox="1"/>
          <p:nvPr/>
        </p:nvSpPr>
        <p:spPr>
          <a:xfrm>
            <a:off x="2506134" y="6378531"/>
            <a:ext cx="146110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nvidia-smi</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40E0945-E119-4575-8558-4B5B14C3E933}"/>
              </a:ext>
            </a:extLst>
          </p:cNvPr>
          <p:cNvSpPr txBox="1"/>
          <p:nvPr/>
        </p:nvSpPr>
        <p:spPr>
          <a:xfrm>
            <a:off x="8352971" y="6377170"/>
            <a:ext cx="1028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nvtop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2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top/htop</a:t>
            </a:r>
          </a:p>
          <a:p>
            <a:pPr lvl="1">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monitoring CPU and memory status.</a:t>
            </a:r>
          </a:p>
          <a:p>
            <a:pPr lvl="1">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htop is colorful and support mouse operation.</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13</a:t>
            </a:fld>
            <a:r>
              <a:rPr lang="en-US" altLang="zh-CN" dirty="0"/>
              <a:t>/30</a:t>
            </a:r>
            <a:endParaRPr lang="zh-CN" altLang="en-US" dirty="0"/>
          </a:p>
        </p:txBody>
      </p:sp>
      <p:pic>
        <p:nvPicPr>
          <p:cNvPr id="8" name="图片 7">
            <a:extLst>
              <a:ext uri="{FF2B5EF4-FFF2-40B4-BE49-F238E27FC236}">
                <a16:creationId xmlns:a16="http://schemas.microsoft.com/office/drawing/2014/main" id="{068F2687-34B2-422C-AC70-BE2E2328638E}"/>
              </a:ext>
            </a:extLst>
          </p:cNvPr>
          <p:cNvPicPr>
            <a:picLocks noChangeAspect="1"/>
          </p:cNvPicPr>
          <p:nvPr/>
        </p:nvPicPr>
        <p:blipFill>
          <a:blip r:embed="rId3"/>
          <a:stretch>
            <a:fillRect/>
          </a:stretch>
        </p:blipFill>
        <p:spPr>
          <a:xfrm>
            <a:off x="660400" y="3513665"/>
            <a:ext cx="5249335" cy="2489200"/>
          </a:xfrm>
          <a:prstGeom prst="rect">
            <a:avLst/>
          </a:prstGeom>
        </p:spPr>
      </p:pic>
      <p:pic>
        <p:nvPicPr>
          <p:cNvPr id="10" name="图片 9">
            <a:extLst>
              <a:ext uri="{FF2B5EF4-FFF2-40B4-BE49-F238E27FC236}">
                <a16:creationId xmlns:a16="http://schemas.microsoft.com/office/drawing/2014/main" id="{4758A926-9278-47BD-9D9D-9D0EEFC47ECE}"/>
              </a:ext>
            </a:extLst>
          </p:cNvPr>
          <p:cNvPicPr>
            <a:picLocks noChangeAspect="1"/>
          </p:cNvPicPr>
          <p:nvPr/>
        </p:nvPicPr>
        <p:blipFill>
          <a:blip r:embed="rId4"/>
          <a:stretch>
            <a:fillRect/>
          </a:stretch>
        </p:blipFill>
        <p:spPr>
          <a:xfrm>
            <a:off x="6469925" y="3510063"/>
            <a:ext cx="4917742" cy="2541487"/>
          </a:xfrm>
          <a:prstGeom prst="rect">
            <a:avLst/>
          </a:prstGeom>
        </p:spPr>
      </p:pic>
      <p:sp>
        <p:nvSpPr>
          <p:cNvPr id="7" name="文本框 6">
            <a:extLst>
              <a:ext uri="{FF2B5EF4-FFF2-40B4-BE49-F238E27FC236}">
                <a16:creationId xmlns:a16="http://schemas.microsoft.com/office/drawing/2014/main" id="{D1E6C5CD-F3D2-4E71-9BBA-5C3823570B5D}"/>
              </a:ext>
            </a:extLst>
          </p:cNvPr>
          <p:cNvSpPr txBox="1"/>
          <p:nvPr/>
        </p:nvSpPr>
        <p:spPr>
          <a:xfrm>
            <a:off x="2714172" y="6079346"/>
            <a:ext cx="7112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top</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625128F-127F-4440-B12B-2A598F865CE8}"/>
              </a:ext>
            </a:extLst>
          </p:cNvPr>
          <p:cNvSpPr txBox="1"/>
          <p:nvPr/>
        </p:nvSpPr>
        <p:spPr>
          <a:xfrm>
            <a:off x="8894839" y="6079346"/>
            <a:ext cx="7112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htop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239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iotop</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monitoring process IO activity.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iotop -o: display information about processes reading/writing from/to disk.</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iotop -p pid: display information about given process.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14</a:t>
            </a:fld>
            <a:r>
              <a:rPr lang="en-US" altLang="zh-CN" dirty="0"/>
              <a:t>/30</a:t>
            </a:r>
            <a:endParaRPr lang="zh-CN" altLang="en-US" dirty="0"/>
          </a:p>
        </p:txBody>
      </p:sp>
      <p:pic>
        <p:nvPicPr>
          <p:cNvPr id="6" name="图片 5">
            <a:extLst>
              <a:ext uri="{FF2B5EF4-FFF2-40B4-BE49-F238E27FC236}">
                <a16:creationId xmlns:a16="http://schemas.microsoft.com/office/drawing/2014/main" id="{E05B5479-8E07-49F8-AA58-546275B98EAC}"/>
              </a:ext>
            </a:extLst>
          </p:cNvPr>
          <p:cNvPicPr>
            <a:picLocks noChangeAspect="1"/>
          </p:cNvPicPr>
          <p:nvPr/>
        </p:nvPicPr>
        <p:blipFill>
          <a:blip r:embed="rId3"/>
          <a:stretch>
            <a:fillRect/>
          </a:stretch>
        </p:blipFill>
        <p:spPr>
          <a:xfrm>
            <a:off x="1532466" y="4433402"/>
            <a:ext cx="8199967" cy="1167130"/>
          </a:xfrm>
          <a:prstGeom prst="rect">
            <a:avLst/>
          </a:prstGeom>
        </p:spPr>
      </p:pic>
      <p:sp>
        <p:nvSpPr>
          <p:cNvPr id="7" name="文本框 6">
            <a:extLst>
              <a:ext uri="{FF2B5EF4-FFF2-40B4-BE49-F238E27FC236}">
                <a16:creationId xmlns:a16="http://schemas.microsoft.com/office/drawing/2014/main" id="{0F15FA18-9280-4C6B-9492-9DFC85653FFE}"/>
              </a:ext>
            </a:extLst>
          </p:cNvPr>
          <p:cNvSpPr txBox="1"/>
          <p:nvPr/>
        </p:nvSpPr>
        <p:spPr>
          <a:xfrm>
            <a:off x="4432299" y="5799667"/>
            <a:ext cx="332316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Processes currently doing IO</a:t>
            </a:r>
            <a:endParaRPr lang="zh-CN" alt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7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norm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py-spy</a:t>
            </a:r>
          </a:p>
          <a:p>
            <a:pPr lvl="1">
              <a:buFont typeface="Wingdings" panose="05000000000000000000" pitchFamily="2" charset="2"/>
              <a:buChar char="Ø"/>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python program profiling tool.</a:t>
            </a:r>
          </a:p>
          <a:p>
            <a:pPr lvl="1">
              <a:buFont typeface="Wingdings" panose="05000000000000000000" pitchFamily="2" charset="2"/>
              <a:buChar char="Ø"/>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sudo py-spy top --pid pid: attach to a running process specified by pid. </a:t>
            </a:r>
          </a:p>
          <a:p>
            <a:pPr lvl="1">
              <a:buFont typeface="Wingdings" panose="05000000000000000000" pitchFamily="2" charset="2"/>
              <a:buChar char="Ø"/>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py-spy top -- python your_python_program.py:  launch and attach to a new program.</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15</a:t>
            </a:fld>
            <a:r>
              <a:rPr lang="en-US" altLang="zh-CN" dirty="0"/>
              <a:t>/30</a:t>
            </a:r>
            <a:endParaRPr lang="zh-CN" altLang="en-US" dirty="0"/>
          </a:p>
        </p:txBody>
      </p:sp>
      <p:pic>
        <p:nvPicPr>
          <p:cNvPr id="6" name="图片 5">
            <a:extLst>
              <a:ext uri="{FF2B5EF4-FFF2-40B4-BE49-F238E27FC236}">
                <a16:creationId xmlns:a16="http://schemas.microsoft.com/office/drawing/2014/main" id="{5A387191-2BF7-448A-A2B6-E49559061D9D}"/>
              </a:ext>
            </a:extLst>
          </p:cNvPr>
          <p:cNvPicPr>
            <a:picLocks noChangeAspect="1"/>
          </p:cNvPicPr>
          <p:nvPr/>
        </p:nvPicPr>
        <p:blipFill>
          <a:blip r:embed="rId3"/>
          <a:stretch>
            <a:fillRect/>
          </a:stretch>
        </p:blipFill>
        <p:spPr>
          <a:xfrm>
            <a:off x="2406293" y="3383145"/>
            <a:ext cx="7028872" cy="3338330"/>
          </a:xfrm>
          <a:prstGeom prst="rect">
            <a:avLst/>
          </a:prstGeom>
        </p:spPr>
      </p:pic>
    </p:spTree>
    <p:extLst>
      <p:ext uri="{BB962C8B-B14F-4D97-AF65-F5344CB8AC3E}">
        <p14:creationId xmlns:p14="http://schemas.microsoft.com/office/powerpoint/2010/main" val="156295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strace: </a:t>
            </a:r>
            <a:r>
              <a:rPr lang="en-US" altLang="zh-CN" sz="2800" dirty="0">
                <a:latin typeface="Times New Roman" panose="02020603050405020304" pitchFamily="18" charset="0"/>
                <a:cs typeface="Times New Roman" panose="02020603050405020304" pitchFamily="18" charset="0"/>
              </a:rPr>
              <a:t>trace system calls and signals.</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strace -p pid: </a:t>
            </a:r>
          </a:p>
          <a:p>
            <a:pPr lvl="2">
              <a:buFont typeface="Wingdings" panose="05000000000000000000" pitchFamily="2" charset="2"/>
              <a:buChar char="Ø"/>
            </a:pPr>
            <a:r>
              <a:rPr lang="en-US" altLang="zh-CN" sz="1800" dirty="0">
                <a:latin typeface="Times New Roman" panose="02020603050405020304" pitchFamily="18" charset="0"/>
                <a:cs typeface="Times New Roman" panose="02020603050405020304" pitchFamily="18" charset="0"/>
              </a:rPr>
              <a:t>attach to process specified by pid.</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strace –p pid -e trace=open,read,write,close: </a:t>
            </a:r>
          </a:p>
          <a:p>
            <a:pPr lvl="2">
              <a:buFont typeface="Wingdings" panose="05000000000000000000" pitchFamily="2" charset="2"/>
              <a:buChar char="Ø"/>
            </a:pPr>
            <a:r>
              <a:rPr lang="en-US" altLang="zh-CN" sz="1800" dirty="0">
                <a:latin typeface="Times New Roman" panose="02020603050405020304" pitchFamily="18" charset="0"/>
                <a:cs typeface="Times New Roman" panose="02020603050405020304" pitchFamily="18" charset="0"/>
              </a:rPr>
              <a:t>attach to process specified by pid and only show file related system calls.</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-yy: show complete file path for file descriptors.</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-f: also show system calls of processes forked from the attached process.</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-T: show CPU time spent on each system call.</a:t>
            </a: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16</a:t>
            </a:fld>
            <a:r>
              <a:rPr lang="en-US" altLang="zh-CN" dirty="0"/>
              <a:t>/30</a:t>
            </a:r>
            <a:endParaRPr lang="zh-CN" altLang="en-US" dirty="0"/>
          </a:p>
        </p:txBody>
      </p:sp>
      <p:pic>
        <p:nvPicPr>
          <p:cNvPr id="6" name="图片 5">
            <a:extLst>
              <a:ext uri="{FF2B5EF4-FFF2-40B4-BE49-F238E27FC236}">
                <a16:creationId xmlns:a16="http://schemas.microsoft.com/office/drawing/2014/main" id="{7E3F5258-4A09-4F53-AF3B-EE731A4A7D5E}"/>
              </a:ext>
            </a:extLst>
          </p:cNvPr>
          <p:cNvPicPr>
            <a:picLocks noChangeAspect="1"/>
          </p:cNvPicPr>
          <p:nvPr/>
        </p:nvPicPr>
        <p:blipFill>
          <a:blip r:embed="rId3"/>
          <a:stretch>
            <a:fillRect/>
          </a:stretch>
        </p:blipFill>
        <p:spPr>
          <a:xfrm>
            <a:off x="490538" y="5053333"/>
            <a:ext cx="4521729" cy="500799"/>
          </a:xfrm>
          <a:prstGeom prst="rect">
            <a:avLst/>
          </a:prstGeom>
        </p:spPr>
      </p:pic>
      <p:sp>
        <p:nvSpPr>
          <p:cNvPr id="7" name="箭头: 右 6">
            <a:extLst>
              <a:ext uri="{FF2B5EF4-FFF2-40B4-BE49-F238E27FC236}">
                <a16:creationId xmlns:a16="http://schemas.microsoft.com/office/drawing/2014/main" id="{DA7CF30E-0158-4A3B-AAF0-B166433F7F1A}"/>
              </a:ext>
            </a:extLst>
          </p:cNvPr>
          <p:cNvSpPr/>
          <p:nvPr/>
        </p:nvSpPr>
        <p:spPr>
          <a:xfrm>
            <a:off x="5312832" y="5155563"/>
            <a:ext cx="859367"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49DC6CFC-ABE3-4E41-89A4-067E851C5F56}"/>
              </a:ext>
            </a:extLst>
          </p:cNvPr>
          <p:cNvPicPr>
            <a:picLocks noChangeAspect="1"/>
          </p:cNvPicPr>
          <p:nvPr/>
        </p:nvPicPr>
        <p:blipFill>
          <a:blip r:embed="rId4"/>
          <a:stretch>
            <a:fillRect/>
          </a:stretch>
        </p:blipFill>
        <p:spPr>
          <a:xfrm>
            <a:off x="6472764" y="4639846"/>
            <a:ext cx="5433598" cy="1501933"/>
          </a:xfrm>
          <a:prstGeom prst="rect">
            <a:avLst/>
          </a:prstGeom>
        </p:spPr>
      </p:pic>
    </p:spTree>
    <p:extLst>
      <p:ext uri="{BB962C8B-B14F-4D97-AF65-F5344CB8AC3E}">
        <p14:creationId xmlns:p14="http://schemas.microsoft.com/office/powerpoint/2010/main" val="1795251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000C1-31A9-4336-B5FF-3A98904B85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2391BFE-CD26-49B4-AFB9-6B84D6915CEC}"/>
              </a:ext>
            </a:extLst>
          </p:cNvPr>
          <p:cNvSpPr>
            <a:spLocks noGrp="1"/>
          </p:cNvSpPr>
          <p:nvPr>
            <p:ph idx="1"/>
          </p:nvPr>
        </p:nvSpPr>
        <p:spPr/>
        <p:txBody>
          <a:bodyPr/>
          <a:lstStyle/>
          <a:p>
            <a:r>
              <a:rPr lang="en-US" altLang="zh-CN" dirty="0">
                <a:solidFill>
                  <a:schemeClr val="bg1">
                    <a:lumMod val="85000"/>
                  </a:schemeClr>
                </a:solidFill>
                <a:latin typeface="Times New Roman" panose="02020603050405020304" pitchFamily="18" charset="0"/>
                <a:cs typeface="Times New Roman" panose="02020603050405020304" pitchFamily="18" charset="0"/>
              </a:rPr>
              <a:t>Useful</a:t>
            </a:r>
            <a:r>
              <a:rPr lang="zh-CN" altLang="en-US" dirty="0">
                <a:solidFill>
                  <a:schemeClr val="bg1">
                    <a:lumMod val="85000"/>
                  </a:schemeClr>
                </a:solidFill>
                <a:latin typeface="Times New Roman" panose="02020603050405020304" pitchFamily="18" charset="0"/>
                <a:cs typeface="Times New Roman" panose="02020603050405020304" pitchFamily="18" charset="0"/>
              </a:rPr>
              <a:t> </a:t>
            </a:r>
            <a:r>
              <a:rPr lang="en-US" altLang="zh-CN" dirty="0">
                <a:solidFill>
                  <a:schemeClr val="bg1">
                    <a:lumMod val="85000"/>
                  </a:schemeClr>
                </a:solidFill>
                <a:latin typeface="Times New Roman" panose="02020603050405020304" pitchFamily="18" charset="0"/>
                <a:cs typeface="Times New Roman" panose="02020603050405020304" pitchFamily="18" charset="0"/>
              </a:rPr>
              <a:t>Command-line</a:t>
            </a:r>
            <a:r>
              <a:rPr lang="zh-CN" altLang="en-US" dirty="0">
                <a:solidFill>
                  <a:schemeClr val="bg1">
                    <a:lumMod val="85000"/>
                  </a:schemeClr>
                </a:solidFill>
                <a:latin typeface="Times New Roman" panose="02020603050405020304" pitchFamily="18" charset="0"/>
                <a:cs typeface="Times New Roman" panose="02020603050405020304" pitchFamily="18" charset="0"/>
              </a:rPr>
              <a:t> </a:t>
            </a:r>
            <a:r>
              <a:rPr lang="en-US" altLang="zh-CN" dirty="0">
                <a:solidFill>
                  <a:schemeClr val="bg1">
                    <a:lumMod val="85000"/>
                  </a:schemeClr>
                </a:solidFill>
                <a:latin typeface="Times New Roman" panose="02020603050405020304" pitchFamily="18" charset="0"/>
                <a:cs typeface="Times New Roman" panose="02020603050405020304" pitchFamily="18" charset="0"/>
              </a:rPr>
              <a:t>Skills</a:t>
            </a:r>
          </a:p>
          <a:p>
            <a:endParaRPr lang="en-US" altLang="zh-CN" dirty="0">
              <a:solidFill>
                <a:schemeClr val="bg1">
                  <a:lumMod val="85000"/>
                </a:schemeClr>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Memory Consumption in Deep Neural Nets Training</a:t>
            </a:r>
          </a:p>
          <a:p>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lumMod val="85000"/>
                  </a:schemeClr>
                </a:solidFill>
                <a:latin typeface="Times New Roman" panose="02020603050405020304" pitchFamily="18" charset="0"/>
                <a:cs typeface="Times New Roman" panose="02020603050405020304" pitchFamily="18" charset="0"/>
              </a:rPr>
              <a:t>Saving GPU Memory</a:t>
            </a:r>
          </a:p>
          <a:p>
            <a:pPr lvl="1">
              <a:buFont typeface="Wingdings" panose="05000000000000000000" pitchFamily="2" charset="2"/>
              <a:buChar char="Ø"/>
            </a:pPr>
            <a:r>
              <a:rPr lang="en-US" altLang="zh-CN" dirty="0">
                <a:solidFill>
                  <a:schemeClr val="bg1">
                    <a:lumMod val="85000"/>
                  </a:schemeClr>
                </a:solidFill>
                <a:latin typeface="Times New Roman" panose="02020603050405020304" pitchFamily="18" charset="0"/>
                <a:cs typeface="Times New Roman" panose="02020603050405020304" pitchFamily="18" charset="0"/>
              </a:rPr>
              <a:t> Gradient accumulation</a:t>
            </a:r>
          </a:p>
          <a:p>
            <a:pPr lvl="1">
              <a:buFont typeface="Wingdings" panose="05000000000000000000" pitchFamily="2" charset="2"/>
              <a:buChar char="Ø"/>
            </a:pPr>
            <a:r>
              <a:rPr lang="en-US" altLang="zh-CN" dirty="0">
                <a:solidFill>
                  <a:schemeClr val="bg1">
                    <a:lumMod val="85000"/>
                  </a:schemeClr>
                </a:solidFill>
                <a:latin typeface="Times New Roman" panose="02020603050405020304" pitchFamily="18" charset="0"/>
                <a:cs typeface="Times New Roman" panose="02020603050405020304" pitchFamily="18" charset="0"/>
              </a:rPr>
              <a:t> Gradient checkpointing</a:t>
            </a:r>
          </a:p>
        </p:txBody>
      </p:sp>
      <p:sp>
        <p:nvSpPr>
          <p:cNvPr id="4" name="灯片编号占位符 3">
            <a:extLst>
              <a:ext uri="{FF2B5EF4-FFF2-40B4-BE49-F238E27FC236}">
                <a16:creationId xmlns:a16="http://schemas.microsoft.com/office/drawing/2014/main" id="{966063EB-4E72-4505-B83D-41C84E408837}"/>
              </a:ext>
            </a:extLst>
          </p:cNvPr>
          <p:cNvSpPr>
            <a:spLocks noGrp="1"/>
          </p:cNvSpPr>
          <p:nvPr>
            <p:ph type="sldNum" sz="quarter" idx="12"/>
          </p:nvPr>
        </p:nvSpPr>
        <p:spPr/>
        <p:txBody>
          <a:bodyPr/>
          <a:lstStyle/>
          <a:p>
            <a:fld id="{5ACC386E-3279-490E-8723-7B49A3CBA43E}" type="slidenum">
              <a:rPr lang="zh-CN" altLang="en-US" smtClean="0"/>
              <a:t>17</a:t>
            </a:fld>
            <a:r>
              <a:rPr lang="en-US" altLang="zh-CN" dirty="0"/>
              <a:t>/30</a:t>
            </a:r>
            <a:endParaRPr lang="zh-CN" altLang="en-US" dirty="0"/>
          </a:p>
        </p:txBody>
      </p:sp>
    </p:spTree>
    <p:extLst>
      <p:ext uri="{BB962C8B-B14F-4D97-AF65-F5344CB8AC3E}">
        <p14:creationId xmlns:p14="http://schemas.microsoft.com/office/powerpoint/2010/main" val="193488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5689-C59C-4532-AF40-A5C7E30634E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Memory</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3FCAD36-89B4-4E2B-A795-292472F9667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Model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model parameters</a:t>
            </a:r>
          </a:p>
          <a:p>
            <a:r>
              <a:rPr lang="en-US" altLang="zh-CN" dirty="0">
                <a:latin typeface="Times New Roman" panose="02020603050405020304" pitchFamily="18" charset="0"/>
                <a:cs typeface="Times New Roman" panose="02020603050405020304" pitchFamily="18" charset="0"/>
              </a:rPr>
              <a:t>Optimizer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gradients</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momentum statistics</a:t>
            </a:r>
          </a:p>
          <a:p>
            <a:r>
              <a:rPr lang="en-US" altLang="zh-CN" dirty="0">
                <a:latin typeface="Times New Roman" panose="02020603050405020304" pitchFamily="18" charset="0"/>
                <a:cs typeface="Times New Roman" panose="02020603050405020304" pitchFamily="18" charset="0"/>
              </a:rPr>
              <a:t>Dynamic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intermediate output</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intermediate gradients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6E6AF77-8F33-4704-92F6-2D009BEA28F9}"/>
              </a:ext>
            </a:extLst>
          </p:cNvPr>
          <p:cNvSpPr>
            <a:spLocks noGrp="1"/>
          </p:cNvSpPr>
          <p:nvPr>
            <p:ph type="sldNum" sz="quarter" idx="12"/>
          </p:nvPr>
        </p:nvSpPr>
        <p:spPr/>
        <p:txBody>
          <a:bodyPr/>
          <a:lstStyle/>
          <a:p>
            <a:fld id="{5ACC386E-3279-490E-8723-7B49A3CBA43E}" type="slidenum">
              <a:rPr lang="zh-CN" altLang="en-US" smtClean="0"/>
              <a:t>18</a:t>
            </a:fld>
            <a:r>
              <a:rPr lang="en-US" altLang="zh-CN" dirty="0"/>
              <a:t>/30</a:t>
            </a:r>
            <a:endParaRPr lang="zh-CN" altLang="en-US" dirty="0"/>
          </a:p>
        </p:txBody>
      </p:sp>
    </p:spTree>
    <p:extLst>
      <p:ext uri="{BB962C8B-B14F-4D97-AF65-F5344CB8AC3E}">
        <p14:creationId xmlns:p14="http://schemas.microsoft.com/office/powerpoint/2010/main" val="357187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5689-C59C-4532-AF40-A5C7E30634E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Memory</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3FCAD36-89B4-4E2B-A795-292472F9667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Model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BERT-base: 110,000,000 * 4B = 0.41GB</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BERT-large: 336,000,000 * 4B = 1.25GB</a:t>
            </a:r>
            <a:endParaRPr lang="en-US" altLang="zh-C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RoBERTa-base: 125,000,000 * 4B = 0.46GB</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RoBERTa-large: 355,000,000 * 4B = 1.32GB</a:t>
            </a:r>
          </a:p>
          <a:p>
            <a:pPr lvl="1">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GPT-2-base: 117,000,000 * 4B = 0.43GB</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GPT-2-large: 774,000,000 * 4B = 2.88GB</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BART-base: 139,000,000 * 4B =  0.52GB</a:t>
            </a:r>
          </a:p>
          <a:p>
            <a:pPr lvl="1">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BART-large: 406,000,000 * 4B = 1.51GB</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6E6AF77-8F33-4704-92F6-2D009BEA28F9}"/>
              </a:ext>
            </a:extLst>
          </p:cNvPr>
          <p:cNvSpPr>
            <a:spLocks noGrp="1"/>
          </p:cNvSpPr>
          <p:nvPr>
            <p:ph type="sldNum" sz="quarter" idx="12"/>
          </p:nvPr>
        </p:nvSpPr>
        <p:spPr/>
        <p:txBody>
          <a:bodyPr/>
          <a:lstStyle/>
          <a:p>
            <a:fld id="{5ACC386E-3279-490E-8723-7B49A3CBA43E}" type="slidenum">
              <a:rPr lang="zh-CN" altLang="en-US" smtClean="0"/>
              <a:t>19</a:t>
            </a:fld>
            <a:r>
              <a:rPr lang="en-US" altLang="zh-CN" dirty="0"/>
              <a:t>/30</a:t>
            </a:r>
            <a:endParaRPr lang="zh-CN" altLang="en-US" dirty="0"/>
          </a:p>
        </p:txBody>
      </p:sp>
      <p:sp>
        <p:nvSpPr>
          <p:cNvPr id="5" name="文本框 4">
            <a:extLst>
              <a:ext uri="{FF2B5EF4-FFF2-40B4-BE49-F238E27FC236}">
                <a16:creationId xmlns:a16="http://schemas.microsoft.com/office/drawing/2014/main" id="{FF8D4EF8-0DF1-40DE-9FBB-060AA76B6B6B}"/>
              </a:ext>
            </a:extLst>
          </p:cNvPr>
          <p:cNvSpPr txBox="1"/>
          <p:nvPr/>
        </p:nvSpPr>
        <p:spPr>
          <a:xfrm>
            <a:off x="3869265" y="5734858"/>
            <a:ext cx="3843867"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Independent of input data size!</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2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000C1-31A9-4336-B5FF-3A98904B85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2391BFE-CD26-49B4-AFB9-6B84D6915CE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Memory Consumption in Deep Neural Nets Training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Saving GPU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Gradient accumulation</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Gradient checkpointing</a:t>
            </a:r>
          </a:p>
        </p:txBody>
      </p:sp>
      <p:sp>
        <p:nvSpPr>
          <p:cNvPr id="4" name="灯片编号占位符 3">
            <a:extLst>
              <a:ext uri="{FF2B5EF4-FFF2-40B4-BE49-F238E27FC236}">
                <a16:creationId xmlns:a16="http://schemas.microsoft.com/office/drawing/2014/main" id="{BE78701B-557A-4FCA-8183-C25EE90C0649}"/>
              </a:ext>
            </a:extLst>
          </p:cNvPr>
          <p:cNvSpPr>
            <a:spLocks noGrp="1"/>
          </p:cNvSpPr>
          <p:nvPr>
            <p:ph type="sldNum" sz="quarter" idx="12"/>
          </p:nvPr>
        </p:nvSpPr>
        <p:spPr/>
        <p:txBody>
          <a:bodyPr/>
          <a:lstStyle/>
          <a:p>
            <a:fld id="{5ACC386E-3279-490E-8723-7B49A3CBA43E}" type="slidenum">
              <a:rPr lang="zh-CN" altLang="en-US" smtClean="0"/>
              <a:t>2</a:t>
            </a:fld>
            <a:r>
              <a:rPr lang="en-US" altLang="zh-CN" dirty="0"/>
              <a:t>/30</a:t>
            </a:r>
            <a:endParaRPr lang="zh-CN" altLang="en-US" dirty="0"/>
          </a:p>
        </p:txBody>
      </p:sp>
    </p:spTree>
    <p:extLst>
      <p:ext uri="{BB962C8B-B14F-4D97-AF65-F5344CB8AC3E}">
        <p14:creationId xmlns:p14="http://schemas.microsoft.com/office/powerpoint/2010/main" val="262504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5689-C59C-4532-AF40-A5C7E30634E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Memory</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3FCAD36-89B4-4E2B-A795-292472F9667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Optimizer memory</a:t>
            </a:r>
          </a:p>
          <a:p>
            <a:pPr lvl="1"/>
            <a:r>
              <a:rPr lang="en-US" altLang="zh-CN" dirty="0">
                <a:latin typeface="Times New Roman" panose="02020603050405020304" pitchFamily="18" charset="0"/>
                <a:cs typeface="Times New Roman" panose="02020603050405020304" pitchFamily="18" charset="0"/>
              </a:rPr>
              <a:t> Depending on the specific optimizer</a:t>
            </a:r>
          </a:p>
          <a:p>
            <a:pPr lvl="1"/>
            <a:r>
              <a:rPr lang="en-US" altLang="zh-CN" dirty="0">
                <a:latin typeface="Times New Roman" panose="02020603050405020304" pitchFamily="18" charset="0"/>
                <a:cs typeface="Times New Roman" panose="02020603050405020304" pitchFamily="18" charset="0"/>
              </a:rPr>
              <a:t> For SGD with momentum:</a:t>
            </a:r>
          </a:p>
          <a:p>
            <a:pPr lvl="2">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 2 x model parameters</a:t>
            </a:r>
          </a:p>
          <a:p>
            <a:pPr marL="914400" lvl="2" indent="0">
              <a:buNone/>
            </a:pP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For Adam:</a:t>
            </a:r>
          </a:p>
          <a:p>
            <a:pPr lvl="2">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 3 x model parameters</a:t>
            </a:r>
          </a:p>
          <a:p>
            <a:pPr lvl="2">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6E6AF77-8F33-4704-92F6-2D009BEA28F9}"/>
              </a:ext>
            </a:extLst>
          </p:cNvPr>
          <p:cNvSpPr>
            <a:spLocks noGrp="1"/>
          </p:cNvSpPr>
          <p:nvPr>
            <p:ph type="sldNum" sz="quarter" idx="12"/>
          </p:nvPr>
        </p:nvSpPr>
        <p:spPr/>
        <p:txBody>
          <a:bodyPr/>
          <a:lstStyle/>
          <a:p>
            <a:fld id="{5ACC386E-3279-490E-8723-7B49A3CBA43E}" type="slidenum">
              <a:rPr lang="zh-CN" altLang="en-US" smtClean="0"/>
              <a:t>20</a:t>
            </a:fld>
            <a:r>
              <a:rPr lang="en-US" altLang="zh-CN" dirty="0"/>
              <a:t>/30</a:t>
            </a:r>
            <a:endParaRPr lang="zh-CN" altLang="en-US" dirty="0"/>
          </a:p>
        </p:txBody>
      </p:sp>
      <p:sp>
        <p:nvSpPr>
          <p:cNvPr id="5" name="文本框 4">
            <a:extLst>
              <a:ext uri="{FF2B5EF4-FFF2-40B4-BE49-F238E27FC236}">
                <a16:creationId xmlns:a16="http://schemas.microsoft.com/office/drawing/2014/main" id="{780EC3EC-FB8B-4A31-807B-70495022703A}"/>
              </a:ext>
            </a:extLst>
          </p:cNvPr>
          <p:cNvSpPr txBox="1"/>
          <p:nvPr/>
        </p:nvSpPr>
        <p:spPr>
          <a:xfrm>
            <a:off x="1752600" y="4618566"/>
            <a:ext cx="2472267"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Quiz: why 3x here?</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12CED0D-35FF-4F58-8AE3-FC824C4EA68D}"/>
              </a:ext>
            </a:extLst>
          </p:cNvPr>
          <p:cNvSpPr txBox="1"/>
          <p:nvPr/>
        </p:nvSpPr>
        <p:spPr>
          <a:xfrm>
            <a:off x="1752600" y="5057246"/>
            <a:ext cx="72432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gradients + first-order momentum + second-order momentum</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7EB4A00-FA4E-4B95-A554-15F921F6B860}"/>
              </a:ext>
            </a:extLst>
          </p:cNvPr>
          <p:cNvSpPr txBox="1"/>
          <p:nvPr/>
        </p:nvSpPr>
        <p:spPr>
          <a:xfrm>
            <a:off x="3869265" y="5734858"/>
            <a:ext cx="3843867"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Independent of input data size!</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67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5689-C59C-4532-AF40-A5C7E30634E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Memory</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3FCAD36-89B4-4E2B-A795-292472F9667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Dynamic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intermediate output</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intermediate gradient</a:t>
            </a:r>
          </a:p>
          <a:p>
            <a:pPr lvl="1"/>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NLP tasks, dynamic memory is highly related to :</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batch size</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sequence length</a:t>
            </a:r>
          </a:p>
        </p:txBody>
      </p:sp>
      <p:sp>
        <p:nvSpPr>
          <p:cNvPr id="4" name="灯片编号占位符 3">
            <a:extLst>
              <a:ext uri="{FF2B5EF4-FFF2-40B4-BE49-F238E27FC236}">
                <a16:creationId xmlns:a16="http://schemas.microsoft.com/office/drawing/2014/main" id="{D6E6AF77-8F33-4704-92F6-2D009BEA28F9}"/>
              </a:ext>
            </a:extLst>
          </p:cNvPr>
          <p:cNvSpPr>
            <a:spLocks noGrp="1"/>
          </p:cNvSpPr>
          <p:nvPr>
            <p:ph type="sldNum" sz="quarter" idx="12"/>
          </p:nvPr>
        </p:nvSpPr>
        <p:spPr/>
        <p:txBody>
          <a:bodyPr/>
          <a:lstStyle/>
          <a:p>
            <a:fld id="{5ACC386E-3279-490E-8723-7B49A3CBA43E}" type="slidenum">
              <a:rPr lang="zh-CN" altLang="en-US" smtClean="0"/>
              <a:t>21</a:t>
            </a:fld>
            <a:r>
              <a:rPr lang="en-US" altLang="zh-CN" dirty="0"/>
              <a:t>/30</a:t>
            </a:r>
            <a:endParaRPr lang="zh-CN" altLang="en-US" dirty="0"/>
          </a:p>
        </p:txBody>
      </p:sp>
      <p:sp>
        <p:nvSpPr>
          <p:cNvPr id="8" name="文本框 7">
            <a:extLst>
              <a:ext uri="{FF2B5EF4-FFF2-40B4-BE49-F238E27FC236}">
                <a16:creationId xmlns:a16="http://schemas.microsoft.com/office/drawing/2014/main" id="{3B8BB0E0-7087-46D2-9A89-4FA14CD89E7F}"/>
              </a:ext>
            </a:extLst>
          </p:cNvPr>
          <p:cNvSpPr txBox="1"/>
          <p:nvPr/>
        </p:nvSpPr>
        <p:spPr>
          <a:xfrm>
            <a:off x="3869265" y="5734858"/>
            <a:ext cx="3843867"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Dependent of input data size!</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45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55CB4-8332-44C3-B5A7-9C15017AD76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An Intuitive Example</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E99DBE-8BE6-483A-90D5-99EDD06B0CE8}"/>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Feed forward layer FFN:</a:t>
            </a:r>
            <a:endParaRPr lang="zh-CN" altLang="en-US"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ACB6791-E6A4-4ABC-8D4B-7D46C2E5384A}"/>
              </a:ext>
            </a:extLst>
          </p:cNvPr>
          <p:cNvSpPr>
            <a:spLocks noGrp="1"/>
          </p:cNvSpPr>
          <p:nvPr>
            <p:ph type="sldNum" sz="quarter" idx="12"/>
          </p:nvPr>
        </p:nvSpPr>
        <p:spPr/>
        <p:txBody>
          <a:bodyPr/>
          <a:lstStyle/>
          <a:p>
            <a:fld id="{5ACC386E-3279-490E-8723-7B49A3CBA43E}" type="slidenum">
              <a:rPr lang="zh-CN" altLang="en-US" smtClean="0"/>
              <a:t>22</a:t>
            </a:fld>
            <a:r>
              <a:rPr lang="en-US" altLang="zh-CN" dirty="0"/>
              <a:t>/30</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81C867A-491C-4AE7-A186-19B31975B4F9}"/>
                  </a:ext>
                </a:extLst>
              </p:cNvPr>
              <p:cNvSpPr txBox="1"/>
              <p:nvPr/>
            </p:nvSpPr>
            <p:spPr>
              <a:xfrm>
                <a:off x="3386666" y="1772735"/>
                <a:ext cx="419946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oMath>
                  </m:oMathPara>
                </a14:m>
                <a:endParaRPr lang="zh-CN" altLang="en-US" sz="2400"/>
              </a:p>
            </p:txBody>
          </p:sp>
        </mc:Choice>
        <mc:Fallback xmlns="">
          <p:sp>
            <p:nvSpPr>
              <p:cNvPr id="6" name="文本框 5">
                <a:extLst>
                  <a:ext uri="{FF2B5EF4-FFF2-40B4-BE49-F238E27FC236}">
                    <a16:creationId xmlns:a16="http://schemas.microsoft.com/office/drawing/2014/main" id="{F81C867A-491C-4AE7-A186-19B31975B4F9}"/>
                  </a:ext>
                </a:extLst>
              </p:cNvPr>
              <p:cNvSpPr txBox="1">
                <a:spLocks noRot="1" noChangeAspect="1" noMove="1" noResize="1" noEditPoints="1" noAdjustHandles="1" noChangeArrowheads="1" noChangeShapeType="1" noTextEdit="1"/>
              </p:cNvSpPr>
              <p:nvPr/>
            </p:nvSpPr>
            <p:spPr>
              <a:xfrm>
                <a:off x="3386666" y="1772735"/>
                <a:ext cx="4199466" cy="461665"/>
              </a:xfrm>
              <a:prstGeom prst="rect">
                <a:avLst/>
              </a:prstGeom>
              <a:blipFill>
                <a:blip r:embed="rId3"/>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79F93BA7-6E8E-4714-B699-3FCB55D7DED2}"/>
                  </a:ext>
                </a:extLst>
              </p:cNvPr>
              <p:cNvSpPr/>
              <p:nvPr/>
            </p:nvSpPr>
            <p:spPr>
              <a:xfrm>
                <a:off x="3996283" y="2607131"/>
                <a:ext cx="1557867" cy="1774369"/>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𝐹𝐹</m:t>
                      </m:r>
                      <m:sSub>
                        <m:sSubPr>
                          <m:ctrlP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zh-CN" altLang="en-US" sz="2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79F93BA7-6E8E-4714-B699-3FCB55D7DED2}"/>
                  </a:ext>
                </a:extLst>
              </p:cNvPr>
              <p:cNvSpPr>
                <a:spLocks noRot="1" noChangeAspect="1" noMove="1" noResize="1" noEditPoints="1" noAdjustHandles="1" noChangeArrowheads="1" noChangeShapeType="1" noTextEdit="1"/>
              </p:cNvSpPr>
              <p:nvPr/>
            </p:nvSpPr>
            <p:spPr>
              <a:xfrm>
                <a:off x="3996283" y="2607131"/>
                <a:ext cx="1557867" cy="1774369"/>
              </a:xfrm>
              <a:prstGeom prst="roundRect">
                <a:avLst/>
              </a:prstGeom>
              <a:blipFill>
                <a:blip r:embed="rId4"/>
                <a:stretch>
                  <a:fillRect/>
                </a:stretch>
              </a:blipFill>
              <a:ln>
                <a:solidFill>
                  <a:schemeClr val="accent5">
                    <a:lumMod val="60000"/>
                    <a:lumOff val="40000"/>
                  </a:schemeClr>
                </a:solidFill>
              </a:ln>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971E72E-17E4-4805-9023-8D369FB6A4D3}"/>
              </a:ext>
            </a:extLst>
          </p:cNvPr>
          <p:cNvSpPr/>
          <p:nvPr/>
        </p:nvSpPr>
        <p:spPr>
          <a:xfrm>
            <a:off x="3067052" y="3055865"/>
            <a:ext cx="867834" cy="152400"/>
          </a:xfrm>
          <a:prstGeom prs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6FC6A6F-E42B-429E-AC4D-CB59792BA688}"/>
                  </a:ext>
                </a:extLst>
              </p:cNvPr>
              <p:cNvSpPr txBox="1"/>
              <p:nvPr/>
            </p:nvSpPr>
            <p:spPr>
              <a:xfrm>
                <a:off x="3230035" y="2789167"/>
                <a:ext cx="48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a:p>
            </p:txBody>
          </p:sp>
        </mc:Choice>
        <mc:Fallback xmlns="">
          <p:sp>
            <p:nvSpPr>
              <p:cNvPr id="9" name="文本框 8">
                <a:extLst>
                  <a:ext uri="{FF2B5EF4-FFF2-40B4-BE49-F238E27FC236}">
                    <a16:creationId xmlns:a16="http://schemas.microsoft.com/office/drawing/2014/main" id="{C6FC6A6F-E42B-429E-AC4D-CB59792BA688}"/>
                  </a:ext>
                </a:extLst>
              </p:cNvPr>
              <p:cNvSpPr txBox="1">
                <a:spLocks noRot="1" noChangeAspect="1" noMove="1" noResize="1" noEditPoints="1" noAdjustHandles="1" noChangeArrowheads="1" noChangeShapeType="1" noTextEdit="1"/>
              </p:cNvSpPr>
              <p:nvPr/>
            </p:nvSpPr>
            <p:spPr>
              <a:xfrm>
                <a:off x="3230035" y="2789167"/>
                <a:ext cx="482600" cy="369332"/>
              </a:xfrm>
              <a:prstGeom prst="rect">
                <a:avLst/>
              </a:prstGeom>
              <a:blipFill>
                <a:blip r:embed="rId5"/>
                <a:stretch>
                  <a:fillRect/>
                </a:stretch>
              </a:blipFill>
            </p:spPr>
            <p:txBody>
              <a:bodyPr/>
              <a:lstStyle/>
              <a:p>
                <a:r>
                  <a:rPr lang="zh-CN" altLang="en-US">
                    <a:noFill/>
                  </a:rPr>
                  <a:t> </a:t>
                </a:r>
              </a:p>
            </p:txBody>
          </p:sp>
        </mc:Fallback>
      </mc:AlternateContent>
      <p:sp>
        <p:nvSpPr>
          <p:cNvPr id="10" name="箭头: 右 9">
            <a:extLst>
              <a:ext uri="{FF2B5EF4-FFF2-40B4-BE49-F238E27FC236}">
                <a16:creationId xmlns:a16="http://schemas.microsoft.com/office/drawing/2014/main" id="{63C26277-9391-4788-A2E7-3AA62EF8A68B}"/>
              </a:ext>
            </a:extLst>
          </p:cNvPr>
          <p:cNvSpPr/>
          <p:nvPr/>
        </p:nvSpPr>
        <p:spPr>
          <a:xfrm>
            <a:off x="5628208" y="3034698"/>
            <a:ext cx="867834" cy="152400"/>
          </a:xfrm>
          <a:prstGeom prs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BA6880C-65BB-4185-8742-E90F76C3B805}"/>
                  </a:ext>
                </a:extLst>
              </p:cNvPr>
              <p:cNvSpPr txBox="1"/>
              <p:nvPr/>
            </p:nvSpPr>
            <p:spPr>
              <a:xfrm>
                <a:off x="5812356" y="2729903"/>
                <a:ext cx="48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a:p>
            </p:txBody>
          </p:sp>
        </mc:Choice>
        <mc:Fallback xmlns="">
          <p:sp>
            <p:nvSpPr>
              <p:cNvPr id="11" name="文本框 10">
                <a:extLst>
                  <a:ext uri="{FF2B5EF4-FFF2-40B4-BE49-F238E27FC236}">
                    <a16:creationId xmlns:a16="http://schemas.microsoft.com/office/drawing/2014/main" id="{FBA6880C-65BB-4185-8742-E90F76C3B805}"/>
                  </a:ext>
                </a:extLst>
              </p:cNvPr>
              <p:cNvSpPr txBox="1">
                <a:spLocks noRot="1" noChangeAspect="1" noMove="1" noResize="1" noEditPoints="1" noAdjustHandles="1" noChangeArrowheads="1" noChangeShapeType="1" noTextEdit="1"/>
              </p:cNvSpPr>
              <p:nvPr/>
            </p:nvSpPr>
            <p:spPr>
              <a:xfrm>
                <a:off x="5812356" y="2729903"/>
                <a:ext cx="482600" cy="369332"/>
              </a:xfrm>
              <a:prstGeom prst="rect">
                <a:avLst/>
              </a:prstGeom>
              <a:blipFill>
                <a:blip r:embed="rId6"/>
                <a:stretch>
                  <a:fillRect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73E9D552-39B9-4227-96D7-E90348BB744E}"/>
                  </a:ext>
                </a:extLst>
              </p:cNvPr>
              <p:cNvSpPr/>
              <p:nvPr/>
            </p:nvSpPr>
            <p:spPr>
              <a:xfrm>
                <a:off x="1676400" y="2607131"/>
                <a:ext cx="1350447" cy="1774369"/>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𝐹𝐹</m:t>
                      </m:r>
                      <m:sSub>
                        <m:sSubPr>
                          <m:ctrlP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b>
                      </m:sSub>
                    </m:oMath>
                  </m:oMathPara>
                </a14:m>
                <a:endParaRPr lang="zh-CN" altLang="en-US" sz="2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73E9D552-39B9-4227-96D7-E90348BB744E}"/>
                  </a:ext>
                </a:extLst>
              </p:cNvPr>
              <p:cNvSpPr>
                <a:spLocks noRot="1" noChangeAspect="1" noMove="1" noResize="1" noEditPoints="1" noAdjustHandles="1" noChangeArrowheads="1" noChangeShapeType="1" noTextEdit="1"/>
              </p:cNvSpPr>
              <p:nvPr/>
            </p:nvSpPr>
            <p:spPr>
              <a:xfrm>
                <a:off x="1676400" y="2607131"/>
                <a:ext cx="1350447" cy="1774369"/>
              </a:xfrm>
              <a:prstGeom prst="roundRect">
                <a:avLst/>
              </a:prstGeom>
              <a:blipFill>
                <a:blip r:embed="rId7"/>
                <a:stretch>
                  <a:fillRect/>
                </a:stretch>
              </a:blipFill>
              <a:ln>
                <a:solidFill>
                  <a:schemeClr val="accent5">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6E6B546A-B28D-4483-9B28-26DDA2721B5B}"/>
                  </a:ext>
                </a:extLst>
              </p:cNvPr>
              <p:cNvSpPr/>
              <p:nvPr/>
            </p:nvSpPr>
            <p:spPr>
              <a:xfrm>
                <a:off x="6540518" y="2607130"/>
                <a:ext cx="1485886" cy="1774369"/>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𝐹𝐹</m:t>
                      </m:r>
                      <m:sSub>
                        <m:sSubPr>
                          <m:ctrlP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b>
                      </m:sSub>
                    </m:oMath>
                  </m:oMathPara>
                </a14:m>
                <a:endParaRPr lang="zh-CN" altLang="en-US" sz="2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6E6B546A-B28D-4483-9B28-26DDA2721B5B}"/>
                  </a:ext>
                </a:extLst>
              </p:cNvPr>
              <p:cNvSpPr>
                <a:spLocks noRot="1" noChangeAspect="1" noMove="1" noResize="1" noEditPoints="1" noAdjustHandles="1" noChangeArrowheads="1" noChangeShapeType="1" noTextEdit="1"/>
              </p:cNvSpPr>
              <p:nvPr/>
            </p:nvSpPr>
            <p:spPr>
              <a:xfrm>
                <a:off x="6540518" y="2607130"/>
                <a:ext cx="1485886" cy="1774369"/>
              </a:xfrm>
              <a:prstGeom prst="roundRect">
                <a:avLst/>
              </a:prstGeom>
              <a:blipFill>
                <a:blip r:embed="rId8"/>
                <a:stretch>
                  <a:fillRect/>
                </a:stretch>
              </a:blipFill>
              <a:ln>
                <a:solidFill>
                  <a:schemeClr val="accent5">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CF9D87F-1CF9-4DA4-A9E0-F73B8CF99A1A}"/>
                  </a:ext>
                </a:extLst>
              </p:cNvPr>
              <p:cNvSpPr txBox="1"/>
              <p:nvPr/>
            </p:nvSpPr>
            <p:spPr>
              <a:xfrm>
                <a:off x="1665814" y="4770385"/>
                <a:ext cx="4229100" cy="1077218"/>
              </a:xfrm>
              <a:prstGeom prst="rect">
                <a:avLst/>
              </a:prstGeom>
              <a:noFill/>
            </p:spPr>
            <p:txBody>
              <a:bodyPr wrap="square" rtlCol="0">
                <a:spAutoFit/>
              </a:bodyPr>
              <a:lstStyle/>
              <a:p>
                <a:r>
                  <a:rPr lang="en-US" altLang="zh-CN" sz="1600" dirty="0">
                    <a:solidFill>
                      <a:schemeClr val="accent4">
                        <a:lumMod val="60000"/>
                        <a:lumOff val="40000"/>
                      </a:schemeClr>
                    </a:solidFill>
                    <a:latin typeface="Times New Roman" panose="02020603050405020304" pitchFamily="18" charset="0"/>
                    <a:cs typeface="Times New Roman" panose="02020603050405020304" pitchFamily="18" charset="0"/>
                  </a:rPr>
                  <a:t>Forward</a:t>
                </a:r>
                <a:r>
                  <a:rPr lang="zh-CN" altLang="en-US" sz="160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altLang="zh-CN" sz="1600" dirty="0">
                    <a:solidFill>
                      <a:schemeClr val="accent4">
                        <a:lumMod val="60000"/>
                        <a:lumOff val="40000"/>
                      </a:schemeClr>
                    </a:solidFill>
                    <a:latin typeface="Times New Roman" panose="02020603050405020304" pitchFamily="18" charset="0"/>
                    <a:cs typeface="Times New Roman" panose="02020603050405020304" pitchFamily="18" charset="0"/>
                  </a:rPr>
                  <a:t>pass</a:t>
                </a:r>
              </a:p>
              <a:p>
                <a:r>
                  <a:rPr lang="en-US" altLang="zh-CN" sz="1600" dirty="0">
                    <a:latin typeface="Times New Roman" panose="02020603050405020304" pitchFamily="18" charset="0"/>
                    <a:cs typeface="Times New Roman" panose="02020603050405020304" pitchFamily="18" charset="0"/>
                  </a:rPr>
                  <a:t>dynamic</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a:t>
                </a:r>
                <a:r>
                  <a:rPr lang="zh-CN" altLang="en-US" sz="160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𝑦</m:t>
                    </m:r>
                  </m:oMath>
                </a14:m>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model</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a:t>
                </a:r>
                <a:r>
                  <a:rPr lang="zh-CN" altLang="en-US" sz="160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𝑊</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𝑏</m:t>
                    </m:r>
                  </m:oMath>
                </a14:m>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optimizer</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𝑊</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𝑏</m:t>
                    </m:r>
                    <m:r>
                      <a:rPr lang="en-US" altLang="zh-CN" sz="1600" b="0" i="1" smtClean="0">
                        <a:latin typeface="Cambria Math" panose="02040503050406030204" pitchFamily="18" charset="0"/>
                        <a:cs typeface="Times New Roman" panose="02020603050405020304" pitchFamily="18" charset="0"/>
                      </a:rPr>
                      <m:t>′</m:t>
                    </m:r>
                  </m:oMath>
                </a14:m>
                <a:endParaRPr lang="zh-CN" altLang="en-US" sz="1600">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1CF9D87F-1CF9-4DA4-A9E0-F73B8CF99A1A}"/>
                  </a:ext>
                </a:extLst>
              </p:cNvPr>
              <p:cNvSpPr txBox="1">
                <a:spLocks noRot="1" noChangeAspect="1" noMove="1" noResize="1" noEditPoints="1" noAdjustHandles="1" noChangeArrowheads="1" noChangeShapeType="1" noTextEdit="1"/>
              </p:cNvSpPr>
              <p:nvPr/>
            </p:nvSpPr>
            <p:spPr>
              <a:xfrm>
                <a:off x="1665814" y="4770385"/>
                <a:ext cx="4229100" cy="1077218"/>
              </a:xfrm>
              <a:prstGeom prst="rect">
                <a:avLst/>
              </a:prstGeom>
              <a:blipFill>
                <a:blip r:embed="rId9"/>
                <a:stretch>
                  <a:fillRect l="-720" t="-1705" b="-6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B8E7891-8FEB-434E-B71C-2F9078402F2E}"/>
                  </a:ext>
                </a:extLst>
              </p:cNvPr>
              <p:cNvSpPr txBox="1"/>
              <p:nvPr/>
            </p:nvSpPr>
            <p:spPr>
              <a:xfrm>
                <a:off x="5465233" y="4754229"/>
                <a:ext cx="4229100" cy="1077218"/>
              </a:xfrm>
              <a:prstGeom prst="rect">
                <a:avLst/>
              </a:prstGeom>
              <a:noFill/>
            </p:spPr>
            <p:txBody>
              <a:bodyPr wrap="square" rtlCol="0">
                <a:spAutoFit/>
              </a:bodyPr>
              <a:lstStyle/>
              <a:p>
                <a:r>
                  <a:rPr lang="en-US" altLang="zh-CN" sz="1600" dirty="0">
                    <a:solidFill>
                      <a:schemeClr val="accent6">
                        <a:lumMod val="60000"/>
                        <a:lumOff val="40000"/>
                      </a:schemeClr>
                    </a:solidFill>
                    <a:latin typeface="Times New Roman" panose="02020603050405020304" pitchFamily="18" charset="0"/>
                    <a:cs typeface="Times New Roman" panose="02020603050405020304" pitchFamily="18" charset="0"/>
                  </a:rPr>
                  <a:t>Backward</a:t>
                </a:r>
                <a:r>
                  <a:rPr lang="zh-CN" altLang="en-US" sz="1600">
                    <a:solidFill>
                      <a:schemeClr val="accent6">
                        <a:lumMod val="60000"/>
                        <a:lumOff val="40000"/>
                      </a:schemeClr>
                    </a:solidFill>
                    <a:latin typeface="Times New Roman" panose="02020603050405020304" pitchFamily="18" charset="0"/>
                    <a:cs typeface="Times New Roman" panose="02020603050405020304" pitchFamily="18" charset="0"/>
                  </a:rPr>
                  <a:t> </a:t>
                </a:r>
                <a:r>
                  <a:rPr lang="en-US" altLang="zh-CN" sz="1600" dirty="0">
                    <a:solidFill>
                      <a:schemeClr val="accent6">
                        <a:lumMod val="60000"/>
                        <a:lumOff val="40000"/>
                      </a:schemeClr>
                    </a:solidFill>
                    <a:latin typeface="Times New Roman" panose="02020603050405020304" pitchFamily="18" charset="0"/>
                    <a:cs typeface="Times New Roman" panose="02020603050405020304" pitchFamily="18" charset="0"/>
                  </a:rPr>
                  <a:t>pass</a:t>
                </a:r>
              </a:p>
              <a:p>
                <a:r>
                  <a:rPr lang="en-US" altLang="zh-CN" sz="1600" dirty="0">
                    <a:latin typeface="Times New Roman" panose="02020603050405020304" pitchFamily="18" charset="0"/>
                    <a:cs typeface="Times New Roman" panose="02020603050405020304" pitchFamily="18" charset="0"/>
                  </a:rPr>
                  <a:t>dynamic</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a:t>
                </a:r>
                <a:r>
                  <a:rPr lang="zh-CN" altLang="en-US" sz="160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𝑦</m:t>
                    </m:r>
                  </m:oMath>
                </a14:m>
                <a:r>
                  <a:rPr lang="en-US" altLang="zh-CN" sz="1600" dirty="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m:t>
                        </m:r>
                      </m:sup>
                    </m:sSup>
                    <m:r>
                      <a:rPr lang="en-US" altLang="zh-CN" sz="1600" b="0" i="1" smtClean="0">
                        <a:latin typeface="Cambria Math" panose="02040503050406030204" pitchFamily="18" charset="0"/>
                        <a:cs typeface="Times New Roman" panose="02020603050405020304" pitchFamily="18" charset="0"/>
                      </a:rPr>
                      <m:t>,</m:t>
                    </m:r>
                    <m:r>
                      <a:rPr lang="zh-CN" altLang="en-US" sz="1600" b="0" i="1" smtClean="0">
                        <a:latin typeface="Cambria Math" panose="02040503050406030204" pitchFamily="18" charset="0"/>
                        <a:cs typeface="Times New Roman" panose="02020603050405020304" pitchFamily="18" charset="0"/>
                      </a:rPr>
                      <m:t> </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𝑦</m:t>
                        </m:r>
                      </m:e>
                      <m:sup>
                        <m:r>
                          <a:rPr lang="en-US" altLang="zh-CN" sz="1600" b="0" i="1" smtClean="0">
                            <a:latin typeface="Cambria Math" panose="02040503050406030204" pitchFamily="18" charset="0"/>
                            <a:cs typeface="Times New Roman" panose="02020603050405020304" pitchFamily="18" charset="0"/>
                          </a:rPr>
                          <m:t>′</m:t>
                        </m:r>
                      </m:sup>
                    </m:sSup>
                  </m:oMath>
                </a14:m>
                <a:endParaRPr lang="en-US" altLang="zh-CN" sz="1600" b="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model</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a:t>
                </a:r>
                <a:r>
                  <a:rPr lang="zh-CN" altLang="en-US" sz="160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𝑊</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𝑏</m:t>
                    </m:r>
                  </m:oMath>
                </a14:m>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optimizer</a:t>
                </a:r>
                <a:r>
                  <a:rPr lang="zh-CN" altLang="en-US" sz="160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memory: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𝑊</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𝑏</m:t>
                    </m:r>
                    <m:r>
                      <a:rPr lang="en-US" altLang="zh-CN" sz="1600" b="0" i="1" smtClean="0">
                        <a:latin typeface="Cambria Math" panose="02040503050406030204" pitchFamily="18" charset="0"/>
                        <a:cs typeface="Times New Roman" panose="02020603050405020304" pitchFamily="18" charset="0"/>
                      </a:rPr>
                      <m:t>′</m:t>
                    </m:r>
                  </m:oMath>
                </a14:m>
                <a:endParaRPr lang="zh-CN" altLang="en-US" sz="1600">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2B8E7891-8FEB-434E-B71C-2F9078402F2E}"/>
                  </a:ext>
                </a:extLst>
              </p:cNvPr>
              <p:cNvSpPr txBox="1">
                <a:spLocks noRot="1" noChangeAspect="1" noMove="1" noResize="1" noEditPoints="1" noAdjustHandles="1" noChangeArrowheads="1" noChangeShapeType="1" noTextEdit="1"/>
              </p:cNvSpPr>
              <p:nvPr/>
            </p:nvSpPr>
            <p:spPr>
              <a:xfrm>
                <a:off x="5465233" y="4754229"/>
                <a:ext cx="4229100" cy="1077218"/>
              </a:xfrm>
              <a:prstGeom prst="rect">
                <a:avLst/>
              </a:prstGeom>
              <a:blipFill>
                <a:blip r:embed="rId10"/>
                <a:stretch>
                  <a:fillRect l="-866" t="-1695" b="-621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4398F5E-2E48-1F4A-B7B3-B27BC8E00E93}"/>
              </a:ext>
            </a:extLst>
          </p:cNvPr>
          <p:cNvSpPr/>
          <p:nvPr/>
        </p:nvSpPr>
        <p:spPr>
          <a:xfrm>
            <a:off x="1665814" y="4783085"/>
            <a:ext cx="2398186" cy="10772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339FB295-A000-E44B-8A9B-07B98E421A4D}"/>
              </a:ext>
            </a:extLst>
          </p:cNvPr>
          <p:cNvSpPr/>
          <p:nvPr/>
        </p:nvSpPr>
        <p:spPr>
          <a:xfrm>
            <a:off x="5465233" y="4768951"/>
            <a:ext cx="2561172" cy="1091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箭头: 右 9">
            <a:extLst>
              <a:ext uri="{FF2B5EF4-FFF2-40B4-BE49-F238E27FC236}">
                <a16:creationId xmlns:a16="http://schemas.microsoft.com/office/drawing/2014/main" id="{6A54FAA5-4CE4-8F4A-8343-B2A6E6A17070}"/>
              </a:ext>
            </a:extLst>
          </p:cNvPr>
          <p:cNvSpPr/>
          <p:nvPr/>
        </p:nvSpPr>
        <p:spPr>
          <a:xfrm>
            <a:off x="8128020" y="3349992"/>
            <a:ext cx="867834" cy="152400"/>
          </a:xfrm>
          <a:prstGeom prst="rightArrow">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2737AB-2E6F-7542-93CF-47FBEC37D8C3}"/>
                  </a:ext>
                </a:extLst>
              </p:cNvPr>
              <p:cNvSpPr txBox="1"/>
              <p:nvPr/>
            </p:nvSpPr>
            <p:spPr>
              <a:xfrm>
                <a:off x="8720674" y="3250347"/>
                <a:ext cx="13250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𝑙𝑜𝑠𝑠</m:t>
                      </m:r>
                    </m:oMath>
                  </m:oMathPara>
                </a14:m>
                <a:endParaRPr kumimoji="1" lang="zh-CN" altLang="en-US"/>
              </a:p>
            </p:txBody>
          </p:sp>
        </mc:Choice>
        <mc:Fallback xmlns="">
          <p:sp>
            <p:nvSpPr>
              <p:cNvPr id="18" name="文本框 17">
                <a:extLst>
                  <a:ext uri="{FF2B5EF4-FFF2-40B4-BE49-F238E27FC236}">
                    <a16:creationId xmlns:a16="http://schemas.microsoft.com/office/drawing/2014/main" id="{9F2737AB-2E6F-7542-93CF-47FBEC37D8C3}"/>
                  </a:ext>
                </a:extLst>
              </p:cNvPr>
              <p:cNvSpPr txBox="1">
                <a:spLocks noRot="1" noChangeAspect="1" noMove="1" noResize="1" noEditPoints="1" noAdjustHandles="1" noChangeArrowheads="1" noChangeShapeType="1" noTextEdit="1"/>
              </p:cNvSpPr>
              <p:nvPr/>
            </p:nvSpPr>
            <p:spPr>
              <a:xfrm>
                <a:off x="8720674" y="3250347"/>
                <a:ext cx="1325033" cy="369332"/>
              </a:xfrm>
              <a:prstGeom prst="rect">
                <a:avLst/>
              </a:prstGeom>
              <a:blipFill>
                <a:blip r:embed="rId11"/>
                <a:stretch>
                  <a:fillRect/>
                </a:stretch>
              </a:blipFill>
            </p:spPr>
            <p:txBody>
              <a:bodyPr/>
              <a:lstStyle/>
              <a:p>
                <a:r>
                  <a:rPr lang="zh-CN" altLang="en-US">
                    <a:noFill/>
                  </a:rPr>
                  <a:t> </a:t>
                </a:r>
              </a:p>
            </p:txBody>
          </p:sp>
        </mc:Fallback>
      </mc:AlternateContent>
      <p:sp>
        <p:nvSpPr>
          <p:cNvPr id="19" name="箭头: 右 9">
            <a:extLst>
              <a:ext uri="{FF2B5EF4-FFF2-40B4-BE49-F238E27FC236}">
                <a16:creationId xmlns:a16="http://schemas.microsoft.com/office/drawing/2014/main" id="{F79F7379-DFB5-A64B-A24C-FD5578C183A0}"/>
              </a:ext>
            </a:extLst>
          </p:cNvPr>
          <p:cNvSpPr/>
          <p:nvPr/>
        </p:nvSpPr>
        <p:spPr>
          <a:xfrm rot="10800000">
            <a:off x="5628208" y="3517649"/>
            <a:ext cx="867834" cy="152400"/>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sp>
        <p:nvSpPr>
          <p:cNvPr id="20" name="箭头: 右 9">
            <a:extLst>
              <a:ext uri="{FF2B5EF4-FFF2-40B4-BE49-F238E27FC236}">
                <a16:creationId xmlns:a16="http://schemas.microsoft.com/office/drawing/2014/main" id="{61552821-92FF-4644-B8D8-76AC09CEDE5F}"/>
              </a:ext>
            </a:extLst>
          </p:cNvPr>
          <p:cNvSpPr/>
          <p:nvPr/>
        </p:nvSpPr>
        <p:spPr>
          <a:xfrm rot="10800000">
            <a:off x="3077648" y="3543479"/>
            <a:ext cx="867834" cy="152400"/>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04A4D25-822A-5946-9091-AB9724B4C3B2}"/>
                  </a:ext>
                </a:extLst>
              </p:cNvPr>
              <p:cNvSpPr txBox="1"/>
              <p:nvPr/>
            </p:nvSpPr>
            <p:spPr>
              <a:xfrm>
                <a:off x="5812356" y="3148317"/>
                <a:ext cx="48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zh-CN" altLang="en-US"/>
              </a:p>
            </p:txBody>
          </p:sp>
        </mc:Choice>
        <mc:Fallback xmlns="">
          <p:sp>
            <p:nvSpPr>
              <p:cNvPr id="21" name="文本框 20">
                <a:extLst>
                  <a:ext uri="{FF2B5EF4-FFF2-40B4-BE49-F238E27FC236}">
                    <a16:creationId xmlns:a16="http://schemas.microsoft.com/office/drawing/2014/main" id="{D04A4D25-822A-5946-9091-AB9724B4C3B2}"/>
                  </a:ext>
                </a:extLst>
              </p:cNvPr>
              <p:cNvSpPr txBox="1">
                <a:spLocks noRot="1" noChangeAspect="1" noMove="1" noResize="1" noEditPoints="1" noAdjustHandles="1" noChangeArrowheads="1" noChangeShapeType="1" noTextEdit="1"/>
              </p:cNvSpPr>
              <p:nvPr/>
            </p:nvSpPr>
            <p:spPr>
              <a:xfrm>
                <a:off x="5812356" y="3148317"/>
                <a:ext cx="482600" cy="369332"/>
              </a:xfrm>
              <a:prstGeom prst="rect">
                <a:avLst/>
              </a:prstGeom>
              <a:blipFill>
                <a:blip r:embed="rId1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F1D072B-8426-BB4E-A030-46B91ED085D2}"/>
                  </a:ext>
                </a:extLst>
              </p:cNvPr>
              <p:cNvSpPr txBox="1"/>
              <p:nvPr/>
            </p:nvSpPr>
            <p:spPr>
              <a:xfrm>
                <a:off x="3230035" y="3233315"/>
                <a:ext cx="48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a:p>
            </p:txBody>
          </p:sp>
        </mc:Choice>
        <mc:Fallback xmlns="">
          <p:sp>
            <p:nvSpPr>
              <p:cNvPr id="22" name="文本框 21">
                <a:extLst>
                  <a:ext uri="{FF2B5EF4-FFF2-40B4-BE49-F238E27FC236}">
                    <a16:creationId xmlns:a16="http://schemas.microsoft.com/office/drawing/2014/main" id="{0F1D072B-8426-BB4E-A030-46B91ED085D2}"/>
                  </a:ext>
                </a:extLst>
              </p:cNvPr>
              <p:cNvSpPr txBox="1">
                <a:spLocks noRot="1" noChangeAspect="1" noMove="1" noResize="1" noEditPoints="1" noAdjustHandles="1" noChangeArrowheads="1" noChangeShapeType="1" noTextEdit="1"/>
              </p:cNvSpPr>
              <p:nvPr/>
            </p:nvSpPr>
            <p:spPr>
              <a:xfrm>
                <a:off x="3230035" y="3233315"/>
                <a:ext cx="482600" cy="369332"/>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4" grpId="0"/>
      <p:bldP spid="15" grpId="0"/>
      <p:bldP spid="5" grpId="0" animBg="1"/>
      <p:bldP spid="16" grpId="0" animBg="1"/>
      <p:bldP spid="17" grpId="0" animBg="1"/>
      <p:bldP spid="18" grpId="0"/>
      <p:bldP spid="19" grpId="0" animBg="1"/>
      <p:bldP spid="20" grpId="0" animBg="1"/>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55CB4-8332-44C3-B5A7-9C15017AD76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Real Model</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E99DBE-8BE6-483A-90D5-99EDD06B0CE8}"/>
              </a:ext>
            </a:extLst>
          </p:cNvPr>
          <p:cNvSpPr>
            <a:spLocks noGrp="1"/>
          </p:cNvSpPr>
          <p:nvPr>
            <p:ph idx="1"/>
          </p:nvPr>
        </p:nvSpPr>
        <p:spPr/>
        <p:txBody>
          <a:bodyPr/>
          <a:lstStyle/>
          <a:p>
            <a:r>
              <a:rPr lang="en-US" altLang="zh-CN" dirty="0"/>
              <a:t> </a:t>
            </a:r>
            <a:r>
              <a:rPr lang="en-US" altLang="zh-CN" sz="2400" dirty="0">
                <a:latin typeface="Times New Roman" panose="02020603050405020304" pitchFamily="18" charset="0"/>
                <a:cs typeface="Times New Roman" panose="02020603050405020304" pitchFamily="18" charset="0"/>
              </a:rPr>
              <a:t>bigger model -&gt; larger model and optimizer memory</a:t>
            </a:r>
          </a:p>
          <a:p>
            <a:r>
              <a:rPr lang="en-US" altLang="zh-CN" sz="2400" dirty="0">
                <a:latin typeface="Times New Roman" panose="02020603050405020304" pitchFamily="18" charset="0"/>
                <a:cs typeface="Times New Roman" panose="02020603050405020304" pitchFamily="18" charset="0"/>
              </a:rPr>
              <a:t> dynamic memory accounts for the majority of GPU memory usage.</a:t>
            </a:r>
            <a:endParaRPr lang="zh-CN" altLang="en-US">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ACB6791-E6A4-4ABC-8D4B-7D46C2E5384A}"/>
              </a:ext>
            </a:extLst>
          </p:cNvPr>
          <p:cNvSpPr>
            <a:spLocks noGrp="1"/>
          </p:cNvSpPr>
          <p:nvPr>
            <p:ph type="sldNum" sz="quarter" idx="12"/>
          </p:nvPr>
        </p:nvSpPr>
        <p:spPr/>
        <p:txBody>
          <a:bodyPr/>
          <a:lstStyle/>
          <a:p>
            <a:fld id="{5ACC386E-3279-490E-8723-7B49A3CBA43E}" type="slidenum">
              <a:rPr lang="zh-CN" altLang="en-US" smtClean="0"/>
              <a:t>23</a:t>
            </a:fld>
            <a:r>
              <a:rPr lang="en-US" altLang="zh-CN" dirty="0"/>
              <a:t>/30</a:t>
            </a:r>
            <a:endParaRPr lang="zh-CN" altLang="en-US" dirty="0"/>
          </a:p>
        </p:txBody>
      </p:sp>
      <p:pic>
        <p:nvPicPr>
          <p:cNvPr id="6" name="图片 5">
            <a:extLst>
              <a:ext uri="{FF2B5EF4-FFF2-40B4-BE49-F238E27FC236}">
                <a16:creationId xmlns:a16="http://schemas.microsoft.com/office/drawing/2014/main" id="{A27A22CF-ADAC-4700-858B-84858FC41C58}"/>
              </a:ext>
            </a:extLst>
          </p:cNvPr>
          <p:cNvPicPr>
            <a:picLocks noChangeAspect="1"/>
          </p:cNvPicPr>
          <p:nvPr/>
        </p:nvPicPr>
        <p:blipFill>
          <a:blip r:embed="rId3"/>
          <a:stretch>
            <a:fillRect/>
          </a:stretch>
        </p:blipFill>
        <p:spPr>
          <a:xfrm>
            <a:off x="2010832" y="2798234"/>
            <a:ext cx="7683450" cy="3598334"/>
          </a:xfrm>
          <a:prstGeom prst="rect">
            <a:avLst/>
          </a:prstGeom>
        </p:spPr>
      </p:pic>
    </p:spTree>
    <p:extLst>
      <p:ext uri="{BB962C8B-B14F-4D97-AF65-F5344CB8AC3E}">
        <p14:creationId xmlns:p14="http://schemas.microsoft.com/office/powerpoint/2010/main" val="6233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000C1-31A9-4336-B5FF-3A98904B85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2391BFE-CD26-49B4-AFB9-6B84D6915CEC}"/>
              </a:ext>
            </a:extLst>
          </p:cNvPr>
          <p:cNvSpPr>
            <a:spLocks noGrp="1"/>
          </p:cNvSpPr>
          <p:nvPr>
            <p:ph idx="1"/>
          </p:nvPr>
        </p:nvSpPr>
        <p:spPr/>
        <p:txBody>
          <a:bodyPr/>
          <a:lstStyle/>
          <a:p>
            <a:r>
              <a:rPr lang="en-US" altLang="zh-CN" dirty="0">
                <a:solidFill>
                  <a:schemeClr val="bg1">
                    <a:lumMod val="85000"/>
                  </a:schemeClr>
                </a:solidFill>
                <a:latin typeface="Times New Roman" panose="02020603050405020304" pitchFamily="18" charset="0"/>
                <a:cs typeface="Times New Roman" panose="02020603050405020304" pitchFamily="18" charset="0"/>
              </a:rPr>
              <a:t>Useful</a:t>
            </a:r>
            <a:r>
              <a:rPr lang="zh-CN" altLang="en-US" dirty="0">
                <a:solidFill>
                  <a:schemeClr val="bg1">
                    <a:lumMod val="85000"/>
                  </a:schemeClr>
                </a:solidFill>
                <a:latin typeface="Times New Roman" panose="02020603050405020304" pitchFamily="18" charset="0"/>
                <a:cs typeface="Times New Roman" panose="02020603050405020304" pitchFamily="18" charset="0"/>
              </a:rPr>
              <a:t> </a:t>
            </a:r>
            <a:r>
              <a:rPr lang="en-US" altLang="zh-CN" dirty="0">
                <a:solidFill>
                  <a:schemeClr val="bg1">
                    <a:lumMod val="85000"/>
                  </a:schemeClr>
                </a:solidFill>
                <a:latin typeface="Times New Roman" panose="02020603050405020304" pitchFamily="18" charset="0"/>
                <a:cs typeface="Times New Roman" panose="02020603050405020304" pitchFamily="18" charset="0"/>
              </a:rPr>
              <a:t>Command-line</a:t>
            </a:r>
            <a:r>
              <a:rPr lang="zh-CN" altLang="en-US" dirty="0">
                <a:solidFill>
                  <a:schemeClr val="bg1">
                    <a:lumMod val="85000"/>
                  </a:schemeClr>
                </a:solidFill>
                <a:latin typeface="Times New Roman" panose="02020603050405020304" pitchFamily="18" charset="0"/>
                <a:cs typeface="Times New Roman" panose="02020603050405020304" pitchFamily="18" charset="0"/>
              </a:rPr>
              <a:t> </a:t>
            </a:r>
            <a:r>
              <a:rPr lang="en-US" altLang="zh-CN" dirty="0">
                <a:solidFill>
                  <a:schemeClr val="bg1">
                    <a:lumMod val="85000"/>
                  </a:schemeClr>
                </a:solidFill>
                <a:latin typeface="Times New Roman" panose="02020603050405020304" pitchFamily="18" charset="0"/>
                <a:cs typeface="Times New Roman" panose="02020603050405020304" pitchFamily="18" charset="0"/>
              </a:rPr>
              <a:t>Skills</a:t>
            </a:r>
          </a:p>
          <a:p>
            <a:endParaRPr lang="en-US" altLang="zh-CN" dirty="0">
              <a:solidFill>
                <a:schemeClr val="bg1">
                  <a:lumMod val="85000"/>
                </a:schemeClr>
              </a:solidFill>
              <a:latin typeface="Times New Roman" panose="02020603050405020304" pitchFamily="18" charset="0"/>
              <a:cs typeface="Times New Roman" panose="02020603050405020304" pitchFamily="18" charset="0"/>
            </a:endParaRPr>
          </a:p>
          <a:p>
            <a:r>
              <a:rPr lang="en-US" altLang="zh-CN" dirty="0">
                <a:solidFill>
                  <a:schemeClr val="bg1">
                    <a:lumMod val="85000"/>
                  </a:schemeClr>
                </a:solidFill>
                <a:latin typeface="Times New Roman" panose="02020603050405020304" pitchFamily="18" charset="0"/>
                <a:cs typeface="Times New Roman" panose="02020603050405020304" pitchFamily="18" charset="0"/>
              </a:rPr>
              <a:t>Memory Consumption in Deep Neural Nets Training</a:t>
            </a:r>
          </a:p>
          <a:p>
            <a:endParaRPr lang="en-US" altLang="zh-CN" dirty="0">
              <a:solidFill>
                <a:schemeClr val="bg1">
                  <a:lumMod val="85000"/>
                </a:schemeClr>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Saving GPU Memory</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Gradient accumulation</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Gradient checkpointing</a:t>
            </a:r>
          </a:p>
        </p:txBody>
      </p:sp>
      <p:sp>
        <p:nvSpPr>
          <p:cNvPr id="4" name="灯片编号占位符 3">
            <a:extLst>
              <a:ext uri="{FF2B5EF4-FFF2-40B4-BE49-F238E27FC236}">
                <a16:creationId xmlns:a16="http://schemas.microsoft.com/office/drawing/2014/main" id="{3DB69C35-00C2-4FC2-8CEB-BD3DBA8178F1}"/>
              </a:ext>
            </a:extLst>
          </p:cNvPr>
          <p:cNvSpPr>
            <a:spLocks noGrp="1"/>
          </p:cNvSpPr>
          <p:nvPr>
            <p:ph type="sldNum" sz="quarter" idx="12"/>
          </p:nvPr>
        </p:nvSpPr>
        <p:spPr/>
        <p:txBody>
          <a:bodyPr/>
          <a:lstStyle/>
          <a:p>
            <a:fld id="{5ACC386E-3279-490E-8723-7B49A3CBA43E}" type="slidenum">
              <a:rPr lang="zh-CN" altLang="en-US" smtClean="0"/>
              <a:t>24</a:t>
            </a:fld>
            <a:r>
              <a:rPr lang="en-US" altLang="zh-CN" dirty="0"/>
              <a:t>/30</a:t>
            </a:r>
            <a:endParaRPr lang="zh-CN" altLang="en-US" dirty="0"/>
          </a:p>
        </p:txBody>
      </p:sp>
    </p:spTree>
    <p:extLst>
      <p:ext uri="{BB962C8B-B14F-4D97-AF65-F5344CB8AC3E}">
        <p14:creationId xmlns:p14="http://schemas.microsoft.com/office/powerpoint/2010/main" val="3934360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CF253-D58F-7A48-83B0-39A57FCDB5A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Gradient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Accumulation</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791404F-035F-AD4F-A683-3C41A959E0C4}"/>
              </a:ext>
            </a:extLst>
          </p:cNvPr>
          <p:cNvSpPr>
            <a:spLocks noGrp="1"/>
          </p:cNvSpPr>
          <p:nvPr>
            <p:ph idx="1"/>
          </p:nvPr>
        </p:nvSpPr>
        <p:spPr/>
        <p:txBody>
          <a:bodyPr/>
          <a:lstStyle/>
          <a:p>
            <a:r>
              <a:rPr kumimoji="1" lang="en-US" altLang="zh-CN" dirty="0"/>
              <a:t> </a:t>
            </a:r>
            <a:r>
              <a:rPr kumimoji="1" lang="en-US" altLang="zh-CN" sz="2400" dirty="0">
                <a:latin typeface="Times New Roman" panose="02020603050405020304" pitchFamily="18" charset="0"/>
                <a:cs typeface="Times New Roman" panose="02020603050405020304" pitchFamily="18" charset="0"/>
              </a:rPr>
              <a:t>Larger batch size versus smaller batch size:</a:t>
            </a:r>
          </a:p>
          <a:p>
            <a:pPr lvl="1">
              <a:buFont typeface="Wingdings" panose="05000000000000000000" pitchFamily="2" charset="2"/>
              <a:buChar char="Ø"/>
            </a:pP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more robust learning signal </a:t>
            </a:r>
            <a:r>
              <a:rPr kumimoji="1" lang="zh-CN" altLang="en-US">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kumimoji="1" lang="en-US" altLang="zh-CN" dirty="0">
                <a:latin typeface="Times New Roman" panose="02020603050405020304" pitchFamily="18" charset="0"/>
                <a:cs typeface="Times New Roman" panose="02020603050405020304" pitchFamily="18" charset="0"/>
              </a:rPr>
              <a:t> faster convergence speed </a:t>
            </a:r>
            <a:r>
              <a:rPr kumimoji="1" lang="zh-CN" altLang="en-US">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kumimoji="1" lang="en-US" altLang="zh-CN" dirty="0">
                <a:latin typeface="Times New Roman" panose="02020603050405020304" pitchFamily="18" charset="0"/>
                <a:cs typeface="Times New Roman" panose="02020603050405020304" pitchFamily="18" charset="0"/>
              </a:rPr>
              <a:t> better utilization of GPU’s parallel computation </a:t>
            </a:r>
            <a:r>
              <a:rPr kumimoji="1" lang="zh-CN" altLang="en-US">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kumimoji="1" lang="en-US" altLang="zh-CN" dirty="0">
                <a:latin typeface="Times New Roman" panose="02020603050405020304" pitchFamily="18" charset="0"/>
                <a:cs typeface="Times New Roman" panose="02020603050405020304" pitchFamily="18" charset="0"/>
              </a:rPr>
              <a:t> larger </a:t>
            </a:r>
            <a:r>
              <a:rPr kumimoji="1" lang="en-US" altLang="zh-CN" dirty="0">
                <a:solidFill>
                  <a:srgbClr val="FF0000"/>
                </a:solidFill>
                <a:latin typeface="Times New Roman" panose="02020603050405020304" pitchFamily="18" charset="0"/>
                <a:cs typeface="Times New Roman" panose="02020603050405020304" pitchFamily="18" charset="0"/>
              </a:rPr>
              <a:t>dynamic</a:t>
            </a:r>
            <a:r>
              <a:rPr kumimoji="1" lang="en-US" altLang="zh-CN" dirty="0">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memory</a:t>
            </a:r>
            <a:r>
              <a:rPr kumimoji="1" lang="en-US" altLang="zh-CN" dirty="0">
                <a:latin typeface="Times New Roman" panose="02020603050405020304" pitchFamily="18" charset="0"/>
                <a:cs typeface="Times New Roman" panose="02020603050405020304" pitchFamily="18" charset="0"/>
              </a:rPr>
              <a:t> consumption </a:t>
            </a:r>
            <a:r>
              <a:rPr kumimoji="1" lang="zh-CN" altLang="en-US">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Gradient accumulation simulates large batch size by accumulating gradients of smaller batch, hence reducing </a:t>
            </a:r>
            <a:r>
              <a:rPr kumimoji="1" lang="en-US" altLang="zh-CN" sz="2400" dirty="0">
                <a:solidFill>
                  <a:srgbClr val="FF0000"/>
                </a:solidFill>
                <a:latin typeface="Times New Roman" panose="02020603050405020304" pitchFamily="18" charset="0"/>
                <a:cs typeface="Times New Roman" panose="02020603050405020304" pitchFamily="18" charset="0"/>
              </a:rPr>
              <a:t>dynamic memory</a:t>
            </a:r>
            <a:r>
              <a:rPr kumimoji="1" lang="en-US"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endParaRPr kumimoji="1" lang="zh-CN" altLang="en-US">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1E00753-9637-8944-866E-AC6583F5331F}"/>
              </a:ext>
            </a:extLst>
          </p:cNvPr>
          <p:cNvSpPr>
            <a:spLocks noGrp="1"/>
          </p:cNvSpPr>
          <p:nvPr>
            <p:ph type="sldNum" sz="quarter" idx="12"/>
          </p:nvPr>
        </p:nvSpPr>
        <p:spPr/>
        <p:txBody>
          <a:bodyPr/>
          <a:lstStyle/>
          <a:p>
            <a:fld id="{5ACC386E-3279-490E-8723-7B49A3CBA43E}" type="slidenum">
              <a:rPr lang="zh-CN" altLang="en-US" smtClean="0"/>
              <a:t>25</a:t>
            </a:fld>
            <a:r>
              <a:rPr lang="en-US" altLang="zh-CN" dirty="0"/>
              <a:t>/30</a:t>
            </a:r>
            <a:endParaRPr lang="zh-CN" altLang="en-US" dirty="0"/>
          </a:p>
        </p:txBody>
      </p:sp>
    </p:spTree>
    <p:extLst>
      <p:ext uri="{BB962C8B-B14F-4D97-AF65-F5344CB8AC3E}">
        <p14:creationId xmlns:p14="http://schemas.microsoft.com/office/powerpoint/2010/main" val="188277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CF253-D58F-7A48-83B0-39A57FCDB5A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Gradient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Accumulation</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791404F-035F-AD4F-A683-3C41A959E0C4}"/>
              </a:ext>
            </a:extLst>
          </p:cNvPr>
          <p:cNvSpPr>
            <a:spLocks noGrp="1"/>
          </p:cNvSpPr>
          <p:nvPr>
            <p:ph idx="1"/>
          </p:nvPr>
        </p:nvSpPr>
        <p:spPr/>
        <p:txBody>
          <a:bodyPr/>
          <a:lstStyle/>
          <a:p>
            <a:r>
              <a:rPr kumimoji="1" lang="en-US" altLang="zh-CN" sz="2400" dirty="0">
                <a:latin typeface="Times New Roman" panose="02020603050405020304" pitchFamily="18" charset="0"/>
                <a:cs typeface="Times New Roman" panose="02020603050405020304" pitchFamily="18" charset="0"/>
              </a:rPr>
              <a:t>We can only fit 8 samples in a batch and we want to simulate batch size of 32.</a:t>
            </a:r>
          </a:p>
          <a:p>
            <a:r>
              <a:rPr kumimoji="1" lang="en-US" altLang="zh-CN" sz="2400" dirty="0">
                <a:latin typeface="Times New Roman" panose="02020603050405020304" pitchFamily="18" charset="0"/>
                <a:cs typeface="Times New Roman" panose="02020603050405020304" pitchFamily="18" charset="0"/>
              </a:rPr>
              <a:t> Consider every 32/8=4 consecutive batches as a group, for each batch:</a:t>
            </a:r>
          </a:p>
          <a:p>
            <a:pPr marL="914400" lvl="1" indent="-457200">
              <a:buFont typeface="+mj-lt"/>
              <a:buAutoNum type="arabicPeriod"/>
            </a:pPr>
            <a:r>
              <a:rPr kumimoji="1" lang="en-US" altLang="zh-CN" sz="1800" dirty="0">
                <a:latin typeface="Times New Roman" panose="02020603050405020304" pitchFamily="18" charset="0"/>
                <a:cs typeface="Times New Roman" panose="02020603050405020304" pitchFamily="18" charset="0"/>
              </a:rPr>
              <a:t>Compute the loss averaged over all samples in this batch.</a:t>
            </a:r>
          </a:p>
          <a:p>
            <a:pPr marL="914400" lvl="1" indent="-457200">
              <a:buFont typeface="+mj-lt"/>
              <a:buAutoNum type="arabicPeriod"/>
            </a:pPr>
            <a:r>
              <a:rPr kumimoji="1" lang="en-US" altLang="zh-CN" sz="1800" dirty="0">
                <a:latin typeface="Times New Roman" panose="02020603050405020304" pitchFamily="18" charset="0"/>
                <a:cs typeface="Times New Roman" panose="02020603050405020304" pitchFamily="18" charset="0"/>
              </a:rPr>
              <a:t>Divide the loss by 4.</a:t>
            </a:r>
          </a:p>
          <a:p>
            <a:pPr marL="914400" lvl="1" indent="-457200">
              <a:buFont typeface="+mj-lt"/>
              <a:buAutoNum type="arabicPeriod"/>
            </a:pPr>
            <a:r>
              <a:rPr kumimoji="1" lang="en-US" altLang="zh-CN" sz="1800" dirty="0">
                <a:latin typeface="Times New Roman" panose="02020603050405020304" pitchFamily="18" charset="0"/>
                <a:cs typeface="Times New Roman" panose="02020603050405020304" pitchFamily="18" charset="0"/>
              </a:rPr>
              <a:t>Call “loss.backward()”.</a:t>
            </a:r>
          </a:p>
          <a:p>
            <a:pPr marL="914400" lvl="1" indent="-457200">
              <a:buFont typeface="+mj-lt"/>
              <a:buAutoNum type="arabicPeriod"/>
            </a:pPr>
            <a:r>
              <a:rPr kumimoji="1" lang="en-US" altLang="zh-CN" sz="1800" dirty="0">
                <a:latin typeface="Times New Roman" panose="02020603050405020304" pitchFamily="18" charset="0"/>
                <a:cs typeface="Times New Roman" panose="02020603050405020304" pitchFamily="18" charset="0"/>
              </a:rPr>
              <a:t>If it is the last batch in the group, call “optimizer.step()”.</a:t>
            </a:r>
          </a:p>
          <a:p>
            <a:pPr marL="914400" lvl="1" indent="-457200">
              <a:buFont typeface="+mj-lt"/>
              <a:buAutoNum type="arabicPeriod"/>
            </a:pPr>
            <a:endParaRPr kumimoji="1" lang="en-US" altLang="zh-CN" sz="18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kumimoji="1"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1E00753-9637-8944-866E-AC6583F5331F}"/>
              </a:ext>
            </a:extLst>
          </p:cNvPr>
          <p:cNvSpPr>
            <a:spLocks noGrp="1"/>
          </p:cNvSpPr>
          <p:nvPr>
            <p:ph type="sldNum" sz="quarter" idx="12"/>
          </p:nvPr>
        </p:nvSpPr>
        <p:spPr/>
        <p:txBody>
          <a:bodyPr/>
          <a:lstStyle/>
          <a:p>
            <a:fld id="{5ACC386E-3279-490E-8723-7B49A3CBA43E}" type="slidenum">
              <a:rPr lang="zh-CN" altLang="en-US" smtClean="0"/>
              <a:t>26</a:t>
            </a:fld>
            <a:r>
              <a:rPr lang="en-US" altLang="zh-CN" dirty="0"/>
              <a:t>/30</a:t>
            </a:r>
            <a:endParaRPr lang="zh-CN" altLang="en-US" dirty="0"/>
          </a:p>
        </p:txBody>
      </p:sp>
      <p:pic>
        <p:nvPicPr>
          <p:cNvPr id="1026" name="Picture 2">
            <a:extLst>
              <a:ext uri="{FF2B5EF4-FFF2-40B4-BE49-F238E27FC236}">
                <a16:creationId xmlns:a16="http://schemas.microsoft.com/office/drawing/2014/main" id="{B9D7652C-B259-4E45-B8C4-8421B9E75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831" y="4001294"/>
            <a:ext cx="6324070" cy="272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60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CF253-D58F-7A48-83B0-39A57FCDB5A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Gradient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Checkpointing</a:t>
            </a:r>
            <a:endParaRPr kumimoji="1"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791404F-035F-AD4F-A683-3C41A959E0C4}"/>
              </a:ext>
            </a:extLst>
          </p:cNvPr>
          <p:cNvSpPr>
            <a:spLocks noGrp="1"/>
          </p:cNvSpPr>
          <p:nvPr>
            <p:ph idx="1"/>
          </p:nvPr>
        </p:nvSpPr>
        <p:spPr>
          <a:xfrm>
            <a:off x="850901" y="1835470"/>
            <a:ext cx="10515600" cy="4351338"/>
          </a:xfrm>
        </p:spPr>
        <p:txBody>
          <a:bodyPr>
            <a:normAutofit/>
          </a:bodyPr>
          <a:lstStyle/>
          <a:p>
            <a:r>
              <a:rPr kumimoji="1" lang="en-US" altLang="zh-CN" sz="2400" dirty="0">
                <a:latin typeface="Times New Roman" panose="02020603050405020304" pitchFamily="18" charset="0"/>
                <a:cs typeface="Times New Roman" panose="02020603050405020304" pitchFamily="18" charset="0"/>
              </a:rPr>
              <a:t>What if we cannot even fit 1 sample into GPU? </a:t>
            </a:r>
          </a:p>
          <a:p>
            <a:pPr lvl="1">
              <a:buFont typeface="Wingdings" panose="05000000000000000000" pitchFamily="2" charset="2"/>
              <a:buChar char="Ø"/>
            </a:pPr>
            <a:r>
              <a:rPr kumimoji="1" lang="en-US" altLang="zh-CN" sz="2000" dirty="0">
                <a:latin typeface="Times New Roman" panose="02020603050405020304" pitchFamily="18" charset="0"/>
                <a:cs typeface="Times New Roman" panose="02020603050405020304" pitchFamily="18" charset="0"/>
              </a:rPr>
              <a:t> we need another way to reduce dynamic memory.</a:t>
            </a:r>
          </a:p>
          <a:p>
            <a:r>
              <a:rPr kumimoji="1" lang="en-US" altLang="zh-CN" sz="2400" dirty="0">
                <a:latin typeface="Times New Roman" panose="02020603050405020304" pitchFamily="18" charset="0"/>
                <a:cs typeface="Times New Roman" panose="02020603050405020304" pitchFamily="18" charset="0"/>
              </a:rPr>
              <a:t> Recall what constitutes dynamic memory:</a:t>
            </a:r>
          </a:p>
          <a:p>
            <a:pPr lvl="1">
              <a:buFont typeface="Wingdings" panose="05000000000000000000" pitchFamily="2" charset="2"/>
              <a:buChar char="Ø"/>
            </a:pPr>
            <a:r>
              <a:rPr kumimoji="1" lang="en-US" altLang="zh-CN" sz="1600" dirty="0">
                <a:latin typeface="Times New Roman" panose="02020603050405020304" pitchFamily="18" charset="0"/>
                <a:cs typeface="Times New Roman" panose="02020603050405020304" pitchFamily="18" charset="0"/>
              </a:rPr>
              <a:t> intermediate output</a:t>
            </a:r>
          </a:p>
          <a:p>
            <a:pPr lvl="1">
              <a:buFont typeface="Wingdings" panose="05000000000000000000" pitchFamily="2" charset="2"/>
              <a:buChar char="Ø"/>
            </a:pPr>
            <a:r>
              <a:rPr kumimoji="1" lang="en-US" altLang="zh-CN" sz="1600" dirty="0">
                <a:latin typeface="Times New Roman" panose="02020603050405020304" pitchFamily="18" charset="0"/>
                <a:cs typeface="Times New Roman" panose="02020603050405020304" pitchFamily="18" charset="0"/>
              </a:rPr>
              <a:t> intermediate gradient</a:t>
            </a:r>
          </a:p>
          <a:p>
            <a:pPr marL="457200" lvl="1" indent="0">
              <a:buNone/>
            </a:pPr>
            <a:endParaRPr kumimoji="1" lang="en-US" altLang="zh-CN"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1E00753-9637-8944-866E-AC6583F5331F}"/>
              </a:ext>
            </a:extLst>
          </p:cNvPr>
          <p:cNvSpPr>
            <a:spLocks noGrp="1"/>
          </p:cNvSpPr>
          <p:nvPr>
            <p:ph type="sldNum" sz="quarter" idx="12"/>
          </p:nvPr>
        </p:nvSpPr>
        <p:spPr/>
        <p:txBody>
          <a:bodyPr/>
          <a:lstStyle/>
          <a:p>
            <a:fld id="{5ACC386E-3279-490E-8723-7B49A3CBA43E}" type="slidenum">
              <a:rPr lang="zh-CN" altLang="en-US" smtClean="0"/>
              <a:t>27</a:t>
            </a:fld>
            <a:r>
              <a:rPr lang="en-US" altLang="zh-CN" dirty="0"/>
              <a:t>/30</a:t>
            </a:r>
            <a:endParaRPr lang="zh-CN" altLang="en-US" dirty="0"/>
          </a:p>
        </p:txBody>
      </p:sp>
      <p:sp>
        <p:nvSpPr>
          <p:cNvPr id="6" name="文本框 5">
            <a:extLst>
              <a:ext uri="{FF2B5EF4-FFF2-40B4-BE49-F238E27FC236}">
                <a16:creationId xmlns:a16="http://schemas.microsoft.com/office/drawing/2014/main" id="{3F619E9F-C059-4C4B-9D30-34F6508A38A4}"/>
              </a:ext>
            </a:extLst>
          </p:cNvPr>
          <p:cNvSpPr txBox="1"/>
          <p:nvPr/>
        </p:nvSpPr>
        <p:spPr>
          <a:xfrm>
            <a:off x="4317999" y="2950621"/>
            <a:ext cx="6049433" cy="338554"/>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Q: Why do DL frameworks normally save intermediate output? </a:t>
            </a:r>
            <a:r>
              <a:rPr lang="zh-CN" altLang="en-US" sz="1600">
                <a:solidFill>
                  <a:srgbClr val="FF0000"/>
                </a:solidFill>
                <a:latin typeface="Times New Roman" panose="02020603050405020304" pitchFamily="18" charset="0"/>
                <a:cs typeface="Times New Roman" panose="02020603050405020304" pitchFamily="18" charset="0"/>
              </a:rPr>
              <a:t>🤔</a:t>
            </a:r>
          </a:p>
        </p:txBody>
      </p:sp>
      <p:sp>
        <p:nvSpPr>
          <p:cNvPr id="10" name="文本框 9">
            <a:extLst>
              <a:ext uri="{FF2B5EF4-FFF2-40B4-BE49-F238E27FC236}">
                <a16:creationId xmlns:a16="http://schemas.microsoft.com/office/drawing/2014/main" id="{3AD17146-3212-4EE2-B2E8-885F5E24DB1B}"/>
              </a:ext>
            </a:extLst>
          </p:cNvPr>
          <p:cNvSpPr txBox="1"/>
          <p:nvPr/>
        </p:nvSpPr>
        <p:spPr>
          <a:xfrm>
            <a:off x="4326465" y="3254835"/>
            <a:ext cx="5422900" cy="338554"/>
          </a:xfrm>
          <a:prstGeom prst="rect">
            <a:avLst/>
          </a:prstGeom>
          <a:noFill/>
        </p:spPr>
        <p:txBody>
          <a:bodyPr wrap="square" rtlCol="0">
            <a:spAutoFit/>
          </a:bodyPr>
          <a:lstStyle/>
          <a:p>
            <a:r>
              <a:rPr lang="en-US" altLang="zh-CN" sz="1600" dirty="0">
                <a:solidFill>
                  <a:schemeClr val="accent5">
                    <a:lumMod val="75000"/>
                  </a:schemeClr>
                </a:solidFill>
                <a:latin typeface="Times New Roman" panose="02020603050405020304" pitchFamily="18" charset="0"/>
                <a:cs typeface="Times New Roman" panose="02020603050405020304" pitchFamily="18" charset="0"/>
              </a:rPr>
              <a:t>A: To compute gradient of model parameters.</a:t>
            </a:r>
            <a:endParaRPr lang="zh-CN" altLang="en-US" sz="160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BB58F88-7F3B-4874-B706-9AF0B1451E1A}"/>
              </a:ext>
            </a:extLst>
          </p:cNvPr>
          <p:cNvSpPr txBox="1"/>
          <p:nvPr/>
        </p:nvSpPr>
        <p:spPr>
          <a:xfrm>
            <a:off x="859368" y="4319768"/>
            <a:ext cx="57023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For a linear layer: </a:t>
            </a:r>
            <a:endParaRPr lang="zh-CN" alt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52450AB-C9A1-4CC9-96F3-C90BEC8AAF7D}"/>
                  </a:ext>
                </a:extLst>
              </p:cNvPr>
              <p:cNvSpPr txBox="1"/>
              <p:nvPr/>
            </p:nvSpPr>
            <p:spPr>
              <a:xfrm>
                <a:off x="2446866" y="4333649"/>
                <a:ext cx="419946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m:oMathPara>
                </a14:m>
                <a:endParaRPr lang="zh-CN" altLang="en-US" sz="2400"/>
              </a:p>
            </p:txBody>
          </p:sp>
        </mc:Choice>
        <mc:Fallback xmlns="">
          <p:sp>
            <p:nvSpPr>
              <p:cNvPr id="12" name="文本框 11">
                <a:extLst>
                  <a:ext uri="{FF2B5EF4-FFF2-40B4-BE49-F238E27FC236}">
                    <a16:creationId xmlns:a16="http://schemas.microsoft.com/office/drawing/2014/main" id="{D52450AB-C9A1-4CC9-96F3-C90BEC8AAF7D}"/>
                  </a:ext>
                </a:extLst>
              </p:cNvPr>
              <p:cNvSpPr txBox="1">
                <a:spLocks noRot="1" noChangeAspect="1" noMove="1" noResize="1" noEditPoints="1" noAdjustHandles="1" noChangeArrowheads="1" noChangeShapeType="1" noTextEdit="1"/>
              </p:cNvSpPr>
              <p:nvPr/>
            </p:nvSpPr>
            <p:spPr>
              <a:xfrm>
                <a:off x="2446866" y="4333649"/>
                <a:ext cx="4199466" cy="461665"/>
              </a:xfrm>
              <a:prstGeom prst="rect">
                <a:avLst/>
              </a:prstGeom>
              <a:blipFill>
                <a:blip r:embed="rId3"/>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6F9BD6F-1569-4F5A-80BC-027A7C558CE2}"/>
                  </a:ext>
                </a:extLst>
              </p:cNvPr>
              <p:cNvSpPr txBox="1"/>
              <p:nvPr/>
            </p:nvSpPr>
            <p:spPr>
              <a:xfrm>
                <a:off x="2599266" y="4827234"/>
                <a:ext cx="3513666" cy="666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𝑙𝑜𝑠𝑠</m:t>
                          </m:r>
                        </m:num>
                        <m:den>
                          <m:r>
                            <a:rPr lang="en-US" altLang="zh-CN" i="1" smtClean="0">
                              <a:latin typeface="Cambria Math" panose="02040503050406030204" pitchFamily="18" charset="0"/>
                            </a:rPr>
                            <m:t>𝜕</m:t>
                          </m:r>
                          <m:r>
                            <a:rPr lang="en-US" altLang="zh-CN" b="0" i="1" smtClean="0">
                              <a:latin typeface="Cambria Math" panose="02040503050406030204" pitchFamily="18" charset="0"/>
                            </a:rPr>
                            <m:t>𝑊</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𝑙𝑜𝑠𝑠</m:t>
                          </m:r>
                        </m:num>
                        <m:den>
                          <m:r>
                            <a:rPr lang="en-US" altLang="zh-CN"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𝑇</m:t>
                          </m:r>
                        </m:sup>
                      </m:sSup>
                    </m:oMath>
                  </m:oMathPara>
                </a14:m>
                <a:endParaRPr lang="zh-CN" altLang="en-US"/>
              </a:p>
            </p:txBody>
          </p:sp>
        </mc:Choice>
        <mc:Fallback xmlns="">
          <p:sp>
            <p:nvSpPr>
              <p:cNvPr id="13" name="文本框 12">
                <a:extLst>
                  <a:ext uri="{FF2B5EF4-FFF2-40B4-BE49-F238E27FC236}">
                    <a16:creationId xmlns:a16="http://schemas.microsoft.com/office/drawing/2014/main" id="{36F9BD6F-1569-4F5A-80BC-027A7C558CE2}"/>
                  </a:ext>
                </a:extLst>
              </p:cNvPr>
              <p:cNvSpPr txBox="1">
                <a:spLocks noRot="1" noChangeAspect="1" noMove="1" noResize="1" noEditPoints="1" noAdjustHandles="1" noChangeArrowheads="1" noChangeShapeType="1" noTextEdit="1"/>
              </p:cNvSpPr>
              <p:nvPr/>
            </p:nvSpPr>
            <p:spPr>
              <a:xfrm>
                <a:off x="2599266" y="4827234"/>
                <a:ext cx="3513666" cy="6663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3BE8899-AC29-4DE9-AF60-66F4325E896F}"/>
                  </a:ext>
                </a:extLst>
              </p:cNvPr>
              <p:cNvSpPr txBox="1"/>
              <p:nvPr/>
            </p:nvSpPr>
            <p:spPr>
              <a:xfrm>
                <a:off x="2387600" y="5459908"/>
                <a:ext cx="3513666" cy="666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𝑙𝑜𝑠𝑠</m:t>
                          </m:r>
                        </m:num>
                        <m:den>
                          <m:r>
                            <a:rPr lang="en-US" altLang="zh-CN" i="1" smtClean="0">
                              <a:latin typeface="Cambria Math" panose="02040503050406030204" pitchFamily="18" charset="0"/>
                            </a:rPr>
                            <m:t>𝜕</m:t>
                          </m:r>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𝑙𝑜𝑠𝑠</m:t>
                          </m:r>
                        </m:num>
                        <m:den>
                          <m:r>
                            <a:rPr lang="en-US" altLang="zh-CN" i="1">
                              <a:latin typeface="Cambria Math" panose="02040503050406030204" pitchFamily="18" charset="0"/>
                            </a:rPr>
                            <m:t>𝜕</m:t>
                          </m:r>
                          <m:r>
                            <a:rPr lang="en-US" altLang="zh-CN" b="0" i="1" smtClean="0">
                              <a:latin typeface="Cambria Math" panose="02040503050406030204" pitchFamily="18" charset="0"/>
                            </a:rPr>
                            <m:t>𝑦</m:t>
                          </m:r>
                        </m:den>
                      </m:f>
                    </m:oMath>
                  </m:oMathPara>
                </a14:m>
                <a:endParaRPr lang="zh-CN" altLang="en-US"/>
              </a:p>
            </p:txBody>
          </p:sp>
        </mc:Choice>
        <mc:Fallback xmlns="">
          <p:sp>
            <p:nvSpPr>
              <p:cNvPr id="15" name="文本框 14">
                <a:extLst>
                  <a:ext uri="{FF2B5EF4-FFF2-40B4-BE49-F238E27FC236}">
                    <a16:creationId xmlns:a16="http://schemas.microsoft.com/office/drawing/2014/main" id="{A3BE8899-AC29-4DE9-AF60-66F4325E896F}"/>
                  </a:ext>
                </a:extLst>
              </p:cNvPr>
              <p:cNvSpPr txBox="1">
                <a:spLocks noRot="1" noChangeAspect="1" noMove="1" noResize="1" noEditPoints="1" noAdjustHandles="1" noChangeArrowheads="1" noChangeShapeType="1" noTextEdit="1"/>
              </p:cNvSpPr>
              <p:nvPr/>
            </p:nvSpPr>
            <p:spPr>
              <a:xfrm>
                <a:off x="2387600" y="5459908"/>
                <a:ext cx="3513666" cy="666336"/>
              </a:xfrm>
              <a:prstGeom prst="rect">
                <a:avLst/>
              </a:prstGeom>
              <a:blipFill>
                <a:blip r:embed="rId5"/>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3AB1AF6C-2247-4FE2-98BE-C1D4E58D6672}"/>
              </a:ext>
            </a:extLst>
          </p:cNvPr>
          <p:cNvSpPr/>
          <p:nvPr/>
        </p:nvSpPr>
        <p:spPr>
          <a:xfrm>
            <a:off x="4224867" y="4890047"/>
            <a:ext cx="651933" cy="12361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6C5F33E-47FC-4605-B297-2D6CBE4736A9}"/>
              </a:ext>
            </a:extLst>
          </p:cNvPr>
          <p:cNvSpPr txBox="1"/>
          <p:nvPr/>
        </p:nvSpPr>
        <p:spPr>
          <a:xfrm>
            <a:off x="3204632" y="6307819"/>
            <a:ext cx="2374901"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intermediate gradient</a:t>
            </a:r>
            <a:endParaRPr lang="zh-CN" altLang="en-US" sz="140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C756ED0-C07A-455A-9D83-78DE52DD19A0}"/>
              </a:ext>
            </a:extLst>
          </p:cNvPr>
          <p:cNvSpPr/>
          <p:nvPr/>
        </p:nvSpPr>
        <p:spPr>
          <a:xfrm>
            <a:off x="4995334" y="5038213"/>
            <a:ext cx="262466"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3B7B6D5-EBAC-495A-8646-1269BC6DCECE}"/>
              </a:ext>
            </a:extLst>
          </p:cNvPr>
          <p:cNvCxnSpPr>
            <a:cxnSpLocks/>
            <a:endCxn id="16" idx="2"/>
          </p:cNvCxnSpPr>
          <p:nvPr/>
        </p:nvCxnSpPr>
        <p:spPr>
          <a:xfrm flipV="1">
            <a:off x="4550834" y="6126244"/>
            <a:ext cx="0" cy="192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9870E93-CD88-45FB-9E7D-FFA165791755}"/>
              </a:ext>
            </a:extLst>
          </p:cNvPr>
          <p:cNvSpPr txBox="1"/>
          <p:nvPr/>
        </p:nvSpPr>
        <p:spPr>
          <a:xfrm>
            <a:off x="4876800" y="6318874"/>
            <a:ext cx="2374901"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intermediate output</a:t>
            </a:r>
            <a:endParaRPr lang="zh-CN" altLang="en-US" sz="1400">
              <a:solidFill>
                <a:srgbClr val="FF0000"/>
              </a:solidFill>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F414D4C8-374B-4217-8FB3-2BD6CCDED2E3}"/>
              </a:ext>
            </a:extLst>
          </p:cNvPr>
          <p:cNvCxnSpPr>
            <a:endCxn id="18" idx="2"/>
          </p:cNvCxnSpPr>
          <p:nvPr/>
        </p:nvCxnSpPr>
        <p:spPr>
          <a:xfrm flipH="1" flipV="1">
            <a:off x="5126567" y="5345990"/>
            <a:ext cx="393700" cy="1068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40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3" grpId="0"/>
      <p:bldP spid="15" grpId="0"/>
      <p:bldP spid="16" grpId="0" animBg="1"/>
      <p:bldP spid="17" grpId="0"/>
      <p:bldP spid="18"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D7BC-DC72-47E4-9179-9C2261F50E18}"/>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Gradient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Checkpointing</a:t>
            </a:r>
            <a:endParaRPr lang="zh-CN" altLang="en-US"/>
          </a:p>
        </p:txBody>
      </p:sp>
      <p:sp>
        <p:nvSpPr>
          <p:cNvPr id="3" name="内容占位符 2">
            <a:extLst>
              <a:ext uri="{FF2B5EF4-FFF2-40B4-BE49-F238E27FC236}">
                <a16:creationId xmlns:a16="http://schemas.microsoft.com/office/drawing/2014/main" id="{FC93423E-D64B-4668-8383-6D75E4D11975}"/>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Gradient checkpointing works by trading computation time for memory. </a:t>
            </a:r>
            <a:endParaRPr lang="zh-CN" altLang="en-US"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6BDDCD4-71DA-461F-8A4C-990764FB5A6C}"/>
              </a:ext>
            </a:extLst>
          </p:cNvPr>
          <p:cNvSpPr>
            <a:spLocks noGrp="1"/>
          </p:cNvSpPr>
          <p:nvPr>
            <p:ph type="sldNum" sz="quarter" idx="12"/>
          </p:nvPr>
        </p:nvSpPr>
        <p:spPr/>
        <p:txBody>
          <a:bodyPr/>
          <a:lstStyle/>
          <a:p>
            <a:fld id="{5ACC386E-3279-490E-8723-7B49A3CBA43E}" type="slidenum">
              <a:rPr lang="zh-CN" altLang="en-US" smtClean="0"/>
              <a:t>28</a:t>
            </a:fld>
            <a:r>
              <a:rPr lang="en-US" altLang="zh-CN" dirty="0"/>
              <a:t>/30</a:t>
            </a:r>
            <a:endParaRPr lang="zh-CN" altLang="en-US" dirty="0"/>
          </a:p>
        </p:txBody>
      </p:sp>
      <p:pic>
        <p:nvPicPr>
          <p:cNvPr id="2050" name="Picture 2">
            <a:extLst>
              <a:ext uri="{FF2B5EF4-FFF2-40B4-BE49-F238E27FC236}">
                <a16:creationId xmlns:a16="http://schemas.microsoft.com/office/drawing/2014/main" id="{0A430734-9BB8-4608-967C-426C33A98C0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19488" y="2852738"/>
            <a:ext cx="5153025" cy="11525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5864ED4-1C52-49B3-9B79-24749F819887}"/>
              </a:ext>
            </a:extLst>
          </p:cNvPr>
          <p:cNvSpPr txBox="1"/>
          <p:nvPr/>
        </p:nvSpPr>
        <p:spPr>
          <a:xfrm>
            <a:off x="1350433" y="3073400"/>
            <a:ext cx="15240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Before:</a:t>
            </a:r>
            <a:endParaRPr lang="zh-CN" altLang="en-US">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0A84398-83B7-4A5A-B84C-B947E2EDB423}"/>
              </a:ext>
            </a:extLst>
          </p:cNvPr>
          <p:cNvSpPr txBox="1"/>
          <p:nvPr/>
        </p:nvSpPr>
        <p:spPr>
          <a:xfrm>
            <a:off x="1350433" y="4625181"/>
            <a:ext cx="15240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a:t>
            </a:r>
            <a:endParaRPr lang="zh-CN" altLang="en-US">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2F80120-7B05-4903-BA52-5F53B4C95BA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557588" y="4514850"/>
            <a:ext cx="5153025" cy="11525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E8CE2D25-2B2C-459C-940C-8E1B19B091E4}"/>
              </a:ext>
            </a:extLst>
          </p:cNvPr>
          <p:cNvSpPr/>
          <p:nvPr/>
        </p:nvSpPr>
        <p:spPr>
          <a:xfrm>
            <a:off x="4404049" y="4362061"/>
            <a:ext cx="615820" cy="6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551D0DD-E911-4C53-AC21-7121F08CF056}"/>
              </a:ext>
            </a:extLst>
          </p:cNvPr>
          <p:cNvSpPr/>
          <p:nvPr/>
        </p:nvSpPr>
        <p:spPr>
          <a:xfrm>
            <a:off x="6326155" y="4362061"/>
            <a:ext cx="578498" cy="632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4865B4C-6952-4572-9988-EF8E34F9022A}"/>
              </a:ext>
            </a:extLst>
          </p:cNvPr>
          <p:cNvSpPr txBox="1"/>
          <p:nvPr/>
        </p:nvSpPr>
        <p:spPr>
          <a:xfrm>
            <a:off x="4189445" y="4039877"/>
            <a:ext cx="1483567"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checkpointed</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288B8DF-35FF-45EE-BB1F-151F0CA16829}"/>
              </a:ext>
            </a:extLst>
          </p:cNvPr>
          <p:cNvSpPr txBox="1"/>
          <p:nvPr/>
        </p:nvSpPr>
        <p:spPr>
          <a:xfrm>
            <a:off x="6058678" y="4039103"/>
            <a:ext cx="1483567"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checkpointed</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8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D7BC-DC72-47E4-9179-9C2261F50E18}"/>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Gradient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Checkpointing</a:t>
            </a:r>
            <a:endParaRPr lang="zh-CN" altLang="en-US"/>
          </a:p>
        </p:txBody>
      </p:sp>
      <p:sp>
        <p:nvSpPr>
          <p:cNvPr id="3" name="内容占位符 2">
            <a:extLst>
              <a:ext uri="{FF2B5EF4-FFF2-40B4-BE49-F238E27FC236}">
                <a16:creationId xmlns:a16="http://schemas.microsoft.com/office/drawing/2014/main" id="{FC93423E-D64B-4668-8383-6D75E4D11975}"/>
              </a:ext>
            </a:extLst>
          </p:cNvPr>
          <p:cNvSpPr>
            <a:spLocks noGrp="1"/>
          </p:cNvSpPr>
          <p:nvPr>
            <p:ph idx="1"/>
          </p:nvPr>
        </p:nvSpPr>
        <p:spPr/>
        <p:txBody>
          <a:bodyPr>
            <a:normAutofit/>
          </a:bodyPr>
          <a:lstStyle/>
          <a:p>
            <a:r>
              <a:rPr lang="en-US" altLang="zh-CN" sz="1800" dirty="0">
                <a:latin typeface="Times New Roman" panose="02020603050405020304" pitchFamily="18" charset="0"/>
                <a:cs typeface="Times New Roman" panose="02020603050405020304" pitchFamily="18" charset="0"/>
              </a:rPr>
              <a:t>Pytorch natively supports gradient checkpointing:</a:t>
            </a:r>
          </a:p>
          <a:p>
            <a:pPr lvl="1">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 output = torch.utils.checkpoint.checkpoint(module, input)</a:t>
            </a:r>
          </a:p>
          <a:p>
            <a:pPr lvl="1">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 module: the checkpointed module won’t save intermediate output during forward pass.</a:t>
            </a:r>
          </a:p>
          <a:p>
            <a:pPr marL="457200" lvl="1" indent="0">
              <a:buNone/>
            </a:pPr>
            <a:endParaRPr lang="en-US" altLang="zh-CN" sz="16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We can seamlessly use it in transformers libabry:</a:t>
            </a:r>
          </a:p>
          <a:p>
            <a:pPr lvl="1">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 BERT,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RoBERTa,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BART all support it by turning the gradient checkpointing option on in the config:</a:t>
            </a:r>
          </a:p>
          <a:p>
            <a:pPr lvl="1">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Fine-tuning BERT/RoBERTa on PIQA/SWAG with batch size 16 on a single 12GB 2080Ti GPU:</a:t>
            </a:r>
          </a:p>
          <a:p>
            <a:pPr lvl="1">
              <a:buFont typeface="Wingdings" panose="05000000000000000000" pitchFamily="2" charset="2"/>
              <a:buChar char="Ø"/>
            </a:pPr>
            <a:endParaRPr lang="zh-CN" altLang="en-US" sz="16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6BDDCD4-71DA-461F-8A4C-990764FB5A6C}"/>
              </a:ext>
            </a:extLst>
          </p:cNvPr>
          <p:cNvSpPr>
            <a:spLocks noGrp="1"/>
          </p:cNvSpPr>
          <p:nvPr>
            <p:ph type="sldNum" sz="quarter" idx="12"/>
          </p:nvPr>
        </p:nvSpPr>
        <p:spPr/>
        <p:txBody>
          <a:bodyPr/>
          <a:lstStyle/>
          <a:p>
            <a:fld id="{5ACC386E-3279-490E-8723-7B49A3CBA43E}" type="slidenum">
              <a:rPr lang="zh-CN" altLang="en-US" smtClean="0"/>
              <a:t>29</a:t>
            </a:fld>
            <a:r>
              <a:rPr lang="en-US" altLang="zh-CN" dirty="0"/>
              <a:t>/30</a:t>
            </a:r>
            <a:endParaRPr lang="zh-CN" altLang="en-US" dirty="0"/>
          </a:p>
        </p:txBody>
      </p:sp>
      <p:pic>
        <p:nvPicPr>
          <p:cNvPr id="8" name="图片 7">
            <a:extLst>
              <a:ext uri="{FF2B5EF4-FFF2-40B4-BE49-F238E27FC236}">
                <a16:creationId xmlns:a16="http://schemas.microsoft.com/office/drawing/2014/main" id="{52A4881C-63CF-46DC-8A40-6A8D82B17900}"/>
              </a:ext>
            </a:extLst>
          </p:cNvPr>
          <p:cNvPicPr>
            <a:picLocks noChangeAspect="1"/>
          </p:cNvPicPr>
          <p:nvPr/>
        </p:nvPicPr>
        <p:blipFill>
          <a:blip r:embed="rId3"/>
          <a:stretch>
            <a:fillRect/>
          </a:stretch>
        </p:blipFill>
        <p:spPr>
          <a:xfrm>
            <a:off x="1697566" y="3869287"/>
            <a:ext cx="4398434" cy="296048"/>
          </a:xfrm>
          <a:prstGeom prst="rect">
            <a:avLst/>
          </a:prstGeom>
        </p:spPr>
      </p:pic>
      <p:graphicFrame>
        <p:nvGraphicFramePr>
          <p:cNvPr id="10" name="表格 10">
            <a:extLst>
              <a:ext uri="{FF2B5EF4-FFF2-40B4-BE49-F238E27FC236}">
                <a16:creationId xmlns:a16="http://schemas.microsoft.com/office/drawing/2014/main" id="{B7492BDC-B1AC-474D-ACF1-B26FE29DB2F7}"/>
              </a:ext>
            </a:extLst>
          </p:cNvPr>
          <p:cNvGraphicFramePr>
            <a:graphicFrameLocks noGrp="1"/>
          </p:cNvGraphicFramePr>
          <p:nvPr>
            <p:extLst>
              <p:ext uri="{D42A27DB-BD31-4B8C-83A1-F6EECF244321}">
                <p14:modId xmlns:p14="http://schemas.microsoft.com/office/powerpoint/2010/main" val="3095918245"/>
              </p:ext>
            </p:extLst>
          </p:nvPr>
        </p:nvGraphicFramePr>
        <p:xfrm>
          <a:off x="925781" y="5118967"/>
          <a:ext cx="4842327" cy="1005840"/>
        </p:xfrm>
        <a:graphic>
          <a:graphicData uri="http://schemas.openxmlformats.org/drawingml/2006/table">
            <a:tbl>
              <a:tblPr firstRow="1" bandRow="1">
                <a:tableStyleId>{5C22544A-7EE6-4342-B048-85BDC9FD1C3A}</a:tableStyleId>
              </a:tblPr>
              <a:tblGrid>
                <a:gridCol w="1614109">
                  <a:extLst>
                    <a:ext uri="{9D8B030D-6E8A-4147-A177-3AD203B41FA5}">
                      <a16:colId xmlns:a16="http://schemas.microsoft.com/office/drawing/2014/main" val="626078694"/>
                    </a:ext>
                  </a:extLst>
                </a:gridCol>
                <a:gridCol w="1614109">
                  <a:extLst>
                    <a:ext uri="{9D8B030D-6E8A-4147-A177-3AD203B41FA5}">
                      <a16:colId xmlns:a16="http://schemas.microsoft.com/office/drawing/2014/main" val="172055612"/>
                    </a:ext>
                  </a:extLst>
                </a:gridCol>
                <a:gridCol w="1614109">
                  <a:extLst>
                    <a:ext uri="{9D8B030D-6E8A-4147-A177-3AD203B41FA5}">
                      <a16:colId xmlns:a16="http://schemas.microsoft.com/office/drawing/2014/main" val="2405440866"/>
                    </a:ext>
                  </a:extLst>
                </a:gridCol>
              </a:tblGrid>
              <a:tr h="319491">
                <a:tc>
                  <a:txBody>
                    <a:bodyPr/>
                    <a:lstStyle/>
                    <a:p>
                      <a:r>
                        <a:rPr lang="en-US" altLang="zh-CN" sz="1200" dirty="0">
                          <a:latin typeface="Times New Roman" panose="02020603050405020304" pitchFamily="18" charset="0"/>
                          <a:cs typeface="Times New Roman" panose="02020603050405020304" pitchFamily="18" charset="0"/>
                        </a:rPr>
                        <a:t>Model</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en-US" altLang="zh-CN" sz="1200" dirty="0"/>
                        <a:t>Without gradient checkpointing</a:t>
                      </a:r>
                      <a:endParaRPr lang="zh-CN" altLang="en-US" sz="1200" dirty="0"/>
                    </a:p>
                  </a:txBody>
                  <a:tcPr/>
                </a:tc>
                <a:tc>
                  <a:txBody>
                    <a:bodyPr/>
                    <a:lstStyle/>
                    <a:p>
                      <a:r>
                        <a:rPr lang="en-US" altLang="zh-CN" sz="1200" dirty="0"/>
                        <a:t>With gradient checkpointing</a:t>
                      </a:r>
                      <a:endParaRPr lang="zh-CN" altLang="en-US" sz="1200" dirty="0"/>
                    </a:p>
                  </a:txBody>
                  <a:tcPr/>
                </a:tc>
                <a:extLst>
                  <a:ext uri="{0D108BD9-81ED-4DB2-BD59-A6C34878D82A}">
                    <a16:rowId xmlns:a16="http://schemas.microsoft.com/office/drawing/2014/main" val="1751982006"/>
                  </a:ext>
                </a:extLst>
              </a:tr>
              <a:tr h="184969">
                <a:tc>
                  <a:txBody>
                    <a:bodyPr/>
                    <a:lstStyle/>
                    <a:p>
                      <a:r>
                        <a:rPr lang="en-US" altLang="zh-CN" sz="1200" dirty="0">
                          <a:latin typeface="Times New Roman" panose="02020603050405020304" pitchFamily="18" charset="0"/>
                          <a:cs typeface="Times New Roman" panose="02020603050405020304" pitchFamily="18" charset="0"/>
                        </a:rPr>
                        <a:t>BERT-base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7.0GB</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3.7GB</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5507570"/>
                  </a:ext>
                </a:extLst>
              </a:tr>
              <a:tr h="184969">
                <a:tc>
                  <a:txBody>
                    <a:bodyPr/>
                    <a:lstStyle/>
                    <a:p>
                      <a:r>
                        <a:rPr lang="en-US" altLang="zh-CN" sz="1200" dirty="0">
                          <a:latin typeface="Times New Roman" panose="02020603050405020304" pitchFamily="18" charset="0"/>
                          <a:cs typeface="Times New Roman" panose="02020603050405020304" pitchFamily="18" charset="0"/>
                        </a:rPr>
                        <a:t>BERT-large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OOM</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7.6GB</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0200644"/>
                  </a:ext>
                </a:extLst>
              </a:tr>
            </a:tbl>
          </a:graphicData>
        </a:graphic>
      </p:graphicFrame>
      <p:graphicFrame>
        <p:nvGraphicFramePr>
          <p:cNvPr id="7" name="表格 10">
            <a:extLst>
              <a:ext uri="{FF2B5EF4-FFF2-40B4-BE49-F238E27FC236}">
                <a16:creationId xmlns:a16="http://schemas.microsoft.com/office/drawing/2014/main" id="{79B0BFDB-DB4A-4A0C-B371-9CE1A957EF45}"/>
              </a:ext>
            </a:extLst>
          </p:cNvPr>
          <p:cNvGraphicFramePr>
            <a:graphicFrameLocks noGrp="1"/>
          </p:cNvGraphicFramePr>
          <p:nvPr>
            <p:extLst>
              <p:ext uri="{D42A27DB-BD31-4B8C-83A1-F6EECF244321}">
                <p14:modId xmlns:p14="http://schemas.microsoft.com/office/powerpoint/2010/main" val="1309405336"/>
              </p:ext>
            </p:extLst>
          </p:nvPr>
        </p:nvGraphicFramePr>
        <p:xfrm>
          <a:off x="6223495" y="5118967"/>
          <a:ext cx="4842327" cy="1005840"/>
        </p:xfrm>
        <a:graphic>
          <a:graphicData uri="http://schemas.openxmlformats.org/drawingml/2006/table">
            <a:tbl>
              <a:tblPr firstRow="1" bandRow="1">
                <a:tableStyleId>{5C22544A-7EE6-4342-B048-85BDC9FD1C3A}</a:tableStyleId>
              </a:tblPr>
              <a:tblGrid>
                <a:gridCol w="1614109">
                  <a:extLst>
                    <a:ext uri="{9D8B030D-6E8A-4147-A177-3AD203B41FA5}">
                      <a16:colId xmlns:a16="http://schemas.microsoft.com/office/drawing/2014/main" val="626078694"/>
                    </a:ext>
                  </a:extLst>
                </a:gridCol>
                <a:gridCol w="1614109">
                  <a:extLst>
                    <a:ext uri="{9D8B030D-6E8A-4147-A177-3AD203B41FA5}">
                      <a16:colId xmlns:a16="http://schemas.microsoft.com/office/drawing/2014/main" val="172055612"/>
                    </a:ext>
                  </a:extLst>
                </a:gridCol>
                <a:gridCol w="1614109">
                  <a:extLst>
                    <a:ext uri="{9D8B030D-6E8A-4147-A177-3AD203B41FA5}">
                      <a16:colId xmlns:a16="http://schemas.microsoft.com/office/drawing/2014/main" val="2405440866"/>
                    </a:ext>
                  </a:extLst>
                </a:gridCol>
              </a:tblGrid>
              <a:tr h="443757">
                <a:tc>
                  <a:txBody>
                    <a:bodyPr/>
                    <a:lstStyle/>
                    <a:p>
                      <a:r>
                        <a:rPr lang="en-US" altLang="zh-CN" sz="1200" dirty="0">
                          <a:latin typeface="Times New Roman" panose="02020603050405020304" pitchFamily="18" charset="0"/>
                          <a:cs typeface="Times New Roman" panose="02020603050405020304" pitchFamily="18" charset="0"/>
                        </a:rPr>
                        <a:t>Model</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t>Without gradient checkpointing</a:t>
                      </a:r>
                      <a:endParaRPr lang="zh-CN" altLang="en-US" sz="1200" dirty="0"/>
                    </a:p>
                  </a:txBody>
                  <a:tcPr/>
                </a:tc>
                <a:tc>
                  <a:txBody>
                    <a:bodyPr/>
                    <a:lstStyle/>
                    <a:p>
                      <a:r>
                        <a:rPr lang="en-US" altLang="zh-CN" sz="1200" dirty="0"/>
                        <a:t>With gradient checkpointing</a:t>
                      </a:r>
                      <a:endParaRPr lang="zh-CN" altLang="en-US" sz="1200" dirty="0"/>
                    </a:p>
                  </a:txBody>
                  <a:tcPr/>
                </a:tc>
                <a:extLst>
                  <a:ext uri="{0D108BD9-81ED-4DB2-BD59-A6C34878D82A}">
                    <a16:rowId xmlns:a16="http://schemas.microsoft.com/office/drawing/2014/main" val="1751982006"/>
                  </a:ext>
                </a:extLst>
              </a:tr>
              <a:tr h="256912">
                <a:tc>
                  <a:txBody>
                    <a:bodyPr/>
                    <a:lstStyle/>
                    <a:p>
                      <a:r>
                        <a:rPr lang="en-US" altLang="zh-CN" sz="1200" dirty="0">
                          <a:latin typeface="Times New Roman" panose="02020603050405020304" pitchFamily="18" charset="0"/>
                          <a:cs typeface="Times New Roman" panose="02020603050405020304" pitchFamily="18" charset="0"/>
                        </a:rPr>
                        <a:t>RoBERTa-base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10.6GB</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4.5GB</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5507570"/>
                  </a:ext>
                </a:extLst>
              </a:tr>
              <a:tr h="256912">
                <a:tc>
                  <a:txBody>
                    <a:bodyPr/>
                    <a:lstStyle/>
                    <a:p>
                      <a:r>
                        <a:rPr lang="en-US" altLang="zh-CN" sz="1200" dirty="0">
                          <a:latin typeface="Times New Roman" panose="02020603050405020304" pitchFamily="18" charset="0"/>
                          <a:cs typeface="Times New Roman" panose="02020603050405020304" pitchFamily="18" charset="0"/>
                        </a:rPr>
                        <a:t>RoBERTa-large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OOM</a:t>
                      </a:r>
                      <a:endParaRPr lang="zh-CN"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200" dirty="0">
                          <a:latin typeface="Times New Roman" panose="02020603050405020304" pitchFamily="18" charset="0"/>
                          <a:cs typeface="Times New Roman" panose="02020603050405020304" pitchFamily="18" charset="0"/>
                        </a:rPr>
                        <a:t>8.8GB</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0200644"/>
                  </a:ext>
                </a:extLst>
              </a:tr>
            </a:tbl>
          </a:graphicData>
        </a:graphic>
      </p:graphicFrame>
    </p:spTree>
    <p:extLst>
      <p:ext uri="{BB962C8B-B14F-4D97-AF65-F5344CB8AC3E}">
        <p14:creationId xmlns:p14="http://schemas.microsoft.com/office/powerpoint/2010/main" val="359301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000C1-31A9-4336-B5FF-3A98904B85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2391BFE-CD26-49B4-AFB9-6B84D6915CE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p>
          <a:p>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lumMod val="85000"/>
                  </a:schemeClr>
                </a:solidFill>
                <a:latin typeface="Times New Roman" panose="02020603050405020304" pitchFamily="18" charset="0"/>
                <a:cs typeface="Times New Roman" panose="02020603050405020304" pitchFamily="18" charset="0"/>
              </a:rPr>
              <a:t>Memory Consumption in Deep Neural Nets Training</a:t>
            </a:r>
          </a:p>
          <a:p>
            <a:endParaRPr lang="en-US" altLang="zh-CN" dirty="0">
              <a:solidFill>
                <a:schemeClr val="bg1">
                  <a:lumMod val="85000"/>
                </a:schemeClr>
              </a:solidFill>
              <a:latin typeface="Times New Roman" panose="02020603050405020304" pitchFamily="18" charset="0"/>
              <a:cs typeface="Times New Roman" panose="02020603050405020304" pitchFamily="18" charset="0"/>
            </a:endParaRPr>
          </a:p>
          <a:p>
            <a:r>
              <a:rPr lang="en-US" altLang="zh-CN" dirty="0">
                <a:solidFill>
                  <a:schemeClr val="bg1">
                    <a:lumMod val="85000"/>
                  </a:schemeClr>
                </a:solidFill>
                <a:latin typeface="Times New Roman" panose="02020603050405020304" pitchFamily="18" charset="0"/>
                <a:cs typeface="Times New Roman" panose="02020603050405020304" pitchFamily="18" charset="0"/>
              </a:rPr>
              <a:t>Saving GPU memory</a:t>
            </a:r>
          </a:p>
          <a:p>
            <a:pPr lvl="1">
              <a:buFont typeface="Wingdings" panose="05000000000000000000" pitchFamily="2" charset="2"/>
              <a:buChar char="Ø"/>
            </a:pPr>
            <a:r>
              <a:rPr lang="en-US" altLang="zh-CN" dirty="0">
                <a:solidFill>
                  <a:schemeClr val="bg1">
                    <a:lumMod val="85000"/>
                  </a:schemeClr>
                </a:solidFill>
                <a:latin typeface="Times New Roman" panose="02020603050405020304" pitchFamily="18" charset="0"/>
                <a:cs typeface="Times New Roman" panose="02020603050405020304" pitchFamily="18" charset="0"/>
              </a:rPr>
              <a:t> Gradient accumulation</a:t>
            </a:r>
          </a:p>
          <a:p>
            <a:pPr lvl="1">
              <a:buFont typeface="Wingdings" panose="05000000000000000000" pitchFamily="2" charset="2"/>
              <a:buChar char="Ø"/>
            </a:pPr>
            <a:r>
              <a:rPr lang="en-US" altLang="zh-CN" dirty="0">
                <a:solidFill>
                  <a:schemeClr val="bg1">
                    <a:lumMod val="85000"/>
                  </a:schemeClr>
                </a:solidFill>
                <a:latin typeface="Times New Roman" panose="02020603050405020304" pitchFamily="18" charset="0"/>
                <a:cs typeface="Times New Roman" panose="02020603050405020304" pitchFamily="18" charset="0"/>
              </a:rPr>
              <a:t> Gradient checkpointing</a:t>
            </a:r>
          </a:p>
        </p:txBody>
      </p:sp>
      <p:sp>
        <p:nvSpPr>
          <p:cNvPr id="4" name="灯片编号占位符 3">
            <a:extLst>
              <a:ext uri="{FF2B5EF4-FFF2-40B4-BE49-F238E27FC236}">
                <a16:creationId xmlns:a16="http://schemas.microsoft.com/office/drawing/2014/main" id="{0FC01CD8-A367-42A5-BDD7-8F18D9F4AD48}"/>
              </a:ext>
            </a:extLst>
          </p:cNvPr>
          <p:cNvSpPr>
            <a:spLocks noGrp="1"/>
          </p:cNvSpPr>
          <p:nvPr>
            <p:ph type="sldNum" sz="quarter" idx="12"/>
          </p:nvPr>
        </p:nvSpPr>
        <p:spPr/>
        <p:txBody>
          <a:bodyPr/>
          <a:lstStyle/>
          <a:p>
            <a:fld id="{5ACC386E-3279-490E-8723-7B49A3CBA43E}" type="slidenum">
              <a:rPr lang="zh-CN" altLang="en-US" smtClean="0"/>
              <a:t>3</a:t>
            </a:fld>
            <a:r>
              <a:rPr lang="en-US" altLang="zh-CN" dirty="0"/>
              <a:t>/30</a:t>
            </a:r>
            <a:endParaRPr lang="zh-CN" altLang="en-US" dirty="0"/>
          </a:p>
        </p:txBody>
      </p:sp>
    </p:spTree>
    <p:extLst>
      <p:ext uri="{BB962C8B-B14F-4D97-AF65-F5344CB8AC3E}">
        <p14:creationId xmlns:p14="http://schemas.microsoft.com/office/powerpoint/2010/main" val="99811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71F07-3711-42F3-9E7B-5DCAE854F50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Takeaway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E49901-C6D1-4088-B7FC-4B97349F025A}"/>
              </a:ext>
            </a:extLst>
          </p:cNvPr>
          <p:cNvSpPr>
            <a:spLocks noGrp="1"/>
          </p:cNvSpPr>
          <p:nvPr>
            <p:ph idx="1"/>
          </p:nvPr>
        </p:nvSpPr>
        <p:spPr/>
        <p:txBody>
          <a:bodyPr>
            <a:normAutofit/>
          </a:bodyPr>
          <a:lstStyle/>
          <a:p>
            <a:r>
              <a:rPr lang="en-US" altLang="zh-CN" sz="2000" dirty="0">
                <a:latin typeface="Times New Roman" panose="02020603050405020304" pitchFamily="18" charset="0"/>
                <a:cs typeface="Times New Roman" panose="02020603050405020304" pitchFamily="18" charset="0"/>
              </a:rPr>
              <a:t>Build up your own workflow</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how</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launch,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monitor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your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program.</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training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big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models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big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a:t>
            </a:r>
          </a:p>
          <a:p>
            <a:pPr lvl="1"/>
            <a:r>
              <a:rPr lang="en-US" altLang="zh-CN" sz="1800" dirty="0">
                <a:latin typeface="Times New Roman" panose="02020603050405020304" pitchFamily="18" charset="0"/>
                <a:cs typeface="Times New Roman" panose="02020603050405020304" pitchFamily="18" charset="0"/>
              </a:rPr>
              <a:t>First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consider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using</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gradient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accumulation.</a:t>
            </a:r>
          </a:p>
          <a:p>
            <a:pPr lvl="1"/>
            <a:r>
              <a:rPr lang="en-US" altLang="zh-CN" sz="1800" dirty="0">
                <a:latin typeface="Times New Roman" panose="02020603050405020304" pitchFamily="18" charset="0"/>
                <a:cs typeface="Times New Roman" panose="02020603050405020304" pitchFamily="18" charset="0"/>
              </a:rPr>
              <a:t>Then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consider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using</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gradient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checkpointing.</a:t>
            </a:r>
          </a:p>
          <a:p>
            <a:pPr lvl="1"/>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Other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methods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saving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GPU</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memory,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potential performance drop:</a:t>
            </a:r>
          </a:p>
          <a:p>
            <a:pPr lvl="1"/>
            <a:r>
              <a:rPr lang="en-US" altLang="zh-CN" sz="1600" dirty="0">
                <a:latin typeface="Times New Roman" panose="02020603050405020304" pitchFamily="18" charset="0"/>
                <a:cs typeface="Times New Roman" panose="02020603050405020304" pitchFamily="18" charset="0"/>
              </a:rPr>
              <a:t>Mixed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precision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training automatically takes care of switching between FP16 and FP32. Pytorch&gt;=1.6.0 support automatic mixed precision training :</a:t>
            </a:r>
          </a:p>
          <a:p>
            <a:pPr lvl="2">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import torch.cuda.amp as amp</a:t>
            </a:r>
          </a:p>
          <a:p>
            <a:pPr lvl="2">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it uses Tensor Core(luckily enabled on our 2080Ti) to largely speed up training and inference.</a:t>
            </a:r>
          </a:p>
          <a:p>
            <a:pPr lvl="1"/>
            <a:r>
              <a:rPr lang="en-US" altLang="zh-CN" sz="1600" dirty="0">
                <a:latin typeface="Times New Roman" panose="02020603050405020304" pitchFamily="18" charset="0"/>
                <a:cs typeface="Times New Roman" panose="02020603050405020304" pitchFamily="18" charset="0"/>
              </a:rPr>
              <a:t>Efficient Transformer, e.g., Reformer, Linformer.</a:t>
            </a:r>
          </a:p>
        </p:txBody>
      </p:sp>
      <p:sp>
        <p:nvSpPr>
          <p:cNvPr id="4" name="灯片编号占位符 3">
            <a:extLst>
              <a:ext uri="{FF2B5EF4-FFF2-40B4-BE49-F238E27FC236}">
                <a16:creationId xmlns:a16="http://schemas.microsoft.com/office/drawing/2014/main" id="{9AAF6255-ACA7-48F0-9CC5-996B1958AE41}"/>
              </a:ext>
            </a:extLst>
          </p:cNvPr>
          <p:cNvSpPr>
            <a:spLocks noGrp="1"/>
          </p:cNvSpPr>
          <p:nvPr>
            <p:ph type="sldNum" sz="quarter" idx="12"/>
          </p:nvPr>
        </p:nvSpPr>
        <p:spPr/>
        <p:txBody>
          <a:bodyPr/>
          <a:lstStyle/>
          <a:p>
            <a:fld id="{5ACC386E-3279-490E-8723-7B49A3CBA43E}" type="slidenum">
              <a:rPr lang="zh-CN" altLang="en-US" smtClean="0"/>
              <a:t>30</a:t>
            </a:fld>
            <a:r>
              <a:rPr lang="en-US" altLang="zh-CN" dirty="0"/>
              <a:t>/30</a:t>
            </a:r>
            <a:endParaRPr lang="zh-CN" altLang="en-US" dirty="0"/>
          </a:p>
        </p:txBody>
      </p:sp>
    </p:spTree>
    <p:extLst>
      <p:ext uri="{BB962C8B-B14F-4D97-AF65-F5344CB8AC3E}">
        <p14:creationId xmlns:p14="http://schemas.microsoft.com/office/powerpoint/2010/main" val="111697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6F8AA-BC8D-4830-856E-12B3A47393B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6ED163-C3BF-4E49-933A-CB13A904D6A6}"/>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Basics</a:t>
            </a:r>
          </a:p>
          <a:p>
            <a:pPr lvl="1">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IO</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redirection,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nohup,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tmux</a:t>
            </a:r>
          </a:p>
          <a:p>
            <a:pPr marL="457200" lvl="1"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File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search</a:t>
            </a:r>
          </a:p>
          <a:p>
            <a:pPr lvl="1">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find,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fzf</a:t>
            </a:r>
          </a:p>
          <a:p>
            <a:pPr marL="457200" lvl="1" indent="0">
              <a:buNone/>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Machine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resource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monitor</a:t>
            </a:r>
          </a:p>
          <a:p>
            <a:pPr lvl="1">
              <a:buFont typeface="Wingdings" panose="05000000000000000000" pitchFamily="2" charset="2"/>
              <a:buChar char="Ø"/>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nvidia-smi,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nvtop,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htop,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iotop</a:t>
            </a:r>
          </a:p>
          <a:p>
            <a:pPr marL="457200" lvl="1"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Program inspecting/tracing</a:t>
            </a:r>
          </a:p>
          <a:p>
            <a:pPr lvl="1">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py-spy,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strace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9BBBDBB3-8A2F-4D09-89BE-D7381548D983}"/>
              </a:ext>
            </a:extLst>
          </p:cNvPr>
          <p:cNvSpPr>
            <a:spLocks noGrp="1"/>
          </p:cNvSpPr>
          <p:nvPr>
            <p:ph type="sldNum" sz="quarter" idx="12"/>
          </p:nvPr>
        </p:nvSpPr>
        <p:spPr/>
        <p:txBody>
          <a:bodyPr/>
          <a:lstStyle/>
          <a:p>
            <a:fld id="{5ACC386E-3279-490E-8723-7B49A3CBA43E}" type="slidenum">
              <a:rPr lang="zh-CN" altLang="en-US" smtClean="0"/>
              <a:t>4</a:t>
            </a:fld>
            <a:r>
              <a:rPr lang="en-US" altLang="zh-CN" dirty="0"/>
              <a:t>/30</a:t>
            </a:r>
            <a:endParaRPr lang="zh-CN" altLang="en-US" dirty="0"/>
          </a:p>
        </p:txBody>
      </p:sp>
    </p:spTree>
    <p:extLst>
      <p:ext uri="{BB962C8B-B14F-4D97-AF65-F5344CB8AC3E}">
        <p14:creationId xmlns:p14="http://schemas.microsoft.com/office/powerpoint/2010/main" val="15923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D5F7-2D16-4C4D-A5D2-FF44F1F23F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A245E1E8-C8F4-4B5F-AF07-E1EF2B3171C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Standard IO</a:t>
            </a:r>
          </a:p>
        </p:txBody>
      </p:sp>
      <p:sp>
        <p:nvSpPr>
          <p:cNvPr id="4" name="流程图: 过程 3">
            <a:extLst>
              <a:ext uri="{FF2B5EF4-FFF2-40B4-BE49-F238E27FC236}">
                <a16:creationId xmlns:a16="http://schemas.microsoft.com/office/drawing/2014/main" id="{C1C3F184-6372-4808-9E26-6ADDBFF69A82}"/>
              </a:ext>
            </a:extLst>
          </p:cNvPr>
          <p:cNvSpPr/>
          <p:nvPr/>
        </p:nvSpPr>
        <p:spPr>
          <a:xfrm>
            <a:off x="18288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shell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FFB119AC-5D1F-4659-AE47-5526817252E1}"/>
              </a:ext>
            </a:extLst>
          </p:cNvPr>
          <p:cNvSpPr/>
          <p:nvPr/>
        </p:nvSpPr>
        <p:spPr>
          <a:xfrm>
            <a:off x="1828802" y="2832100"/>
            <a:ext cx="16933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terminal</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E394714-53D4-4AB6-8FD8-23BBBE967138}"/>
              </a:ext>
            </a:extLst>
          </p:cNvPr>
          <p:cNvSpPr txBox="1"/>
          <p:nvPr/>
        </p:nvSpPr>
        <p:spPr>
          <a:xfrm>
            <a:off x="279400" y="3949700"/>
            <a:ext cx="24765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File descriptors: </a:t>
            </a:r>
            <a:endParaRPr lang="zh-CN" altLang="en-US" sz="1600">
              <a:latin typeface="Times New Roman" panose="02020603050405020304" pitchFamily="18" charset="0"/>
              <a:cs typeface="Times New Roman" panose="02020603050405020304" pitchFamily="18" charset="0"/>
            </a:endParaRPr>
          </a:p>
        </p:txBody>
      </p:sp>
      <p:sp>
        <p:nvSpPr>
          <p:cNvPr id="7" name="流程图: 过程 6">
            <a:extLst>
              <a:ext uri="{FF2B5EF4-FFF2-40B4-BE49-F238E27FC236}">
                <a16:creationId xmlns:a16="http://schemas.microsoft.com/office/drawing/2014/main" id="{1C3FCF4E-C42D-467E-BB8A-9AA865380007}"/>
              </a:ext>
            </a:extLst>
          </p:cNvPr>
          <p:cNvSpPr/>
          <p:nvPr/>
        </p:nvSpPr>
        <p:spPr>
          <a:xfrm>
            <a:off x="1828801" y="3949700"/>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3146119-EBE8-4D4C-B4C3-999736C67B2E}"/>
              </a:ext>
            </a:extLst>
          </p:cNvPr>
          <p:cNvCxnSpPr>
            <a:cxnSpLocks/>
          </p:cNvCxnSpPr>
          <p:nvPr/>
        </p:nvCxnSpPr>
        <p:spPr>
          <a:xfrm>
            <a:off x="2252136"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C4FE7F99-E636-4553-81B3-2723DE961941}"/>
              </a:ext>
            </a:extLst>
          </p:cNvPr>
          <p:cNvCxnSpPr>
            <a:cxnSpLocks/>
          </p:cNvCxnSpPr>
          <p:nvPr/>
        </p:nvCxnSpPr>
        <p:spPr>
          <a:xfrm>
            <a:off x="2713570"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BA017DC-1E4D-4FCB-803F-953B2CCEC474}"/>
              </a:ext>
            </a:extLst>
          </p:cNvPr>
          <p:cNvCxnSpPr>
            <a:cxnSpLocks/>
          </p:cNvCxnSpPr>
          <p:nvPr/>
        </p:nvCxnSpPr>
        <p:spPr>
          <a:xfrm>
            <a:off x="3124204"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01729CC-9E2A-4ED2-9B5D-837BAC217FCC}"/>
              </a:ext>
            </a:extLst>
          </p:cNvPr>
          <p:cNvSpPr txBox="1"/>
          <p:nvPr/>
        </p:nvSpPr>
        <p:spPr>
          <a:xfrm>
            <a:off x="1892303" y="3948555"/>
            <a:ext cx="359833" cy="369332"/>
          </a:xfrm>
          <a:prstGeom prst="rect">
            <a:avLst/>
          </a:prstGeom>
          <a:noFill/>
        </p:spPr>
        <p:txBody>
          <a:bodyPr wrap="square" rtlCol="0">
            <a:spAutoFit/>
          </a:bodyPr>
          <a:lstStyle/>
          <a:p>
            <a:r>
              <a:rPr lang="en-US" altLang="zh-CN" dirty="0"/>
              <a:t>0</a:t>
            </a:r>
            <a:endParaRPr lang="zh-CN" altLang="en-US"/>
          </a:p>
        </p:txBody>
      </p:sp>
      <p:sp>
        <p:nvSpPr>
          <p:cNvPr id="14" name="文本框 13">
            <a:extLst>
              <a:ext uri="{FF2B5EF4-FFF2-40B4-BE49-F238E27FC236}">
                <a16:creationId xmlns:a16="http://schemas.microsoft.com/office/drawing/2014/main" id="{341EF772-A4A1-4D6B-848D-91651B5B8A39}"/>
              </a:ext>
            </a:extLst>
          </p:cNvPr>
          <p:cNvSpPr txBox="1"/>
          <p:nvPr/>
        </p:nvSpPr>
        <p:spPr>
          <a:xfrm>
            <a:off x="2328337" y="3945448"/>
            <a:ext cx="359833" cy="369332"/>
          </a:xfrm>
          <a:prstGeom prst="rect">
            <a:avLst/>
          </a:prstGeom>
          <a:noFill/>
        </p:spPr>
        <p:txBody>
          <a:bodyPr wrap="square" rtlCol="0">
            <a:spAutoFit/>
          </a:bodyPr>
          <a:lstStyle/>
          <a:p>
            <a:r>
              <a:rPr lang="en-US" altLang="zh-CN" dirty="0"/>
              <a:t>1</a:t>
            </a:r>
            <a:endParaRPr lang="zh-CN" altLang="en-US"/>
          </a:p>
        </p:txBody>
      </p:sp>
      <p:sp>
        <p:nvSpPr>
          <p:cNvPr id="15" name="文本框 14">
            <a:extLst>
              <a:ext uri="{FF2B5EF4-FFF2-40B4-BE49-F238E27FC236}">
                <a16:creationId xmlns:a16="http://schemas.microsoft.com/office/drawing/2014/main" id="{5FAB78F8-D858-4643-8789-2865A458A8B8}"/>
              </a:ext>
            </a:extLst>
          </p:cNvPr>
          <p:cNvSpPr txBox="1"/>
          <p:nvPr/>
        </p:nvSpPr>
        <p:spPr>
          <a:xfrm>
            <a:off x="2781303" y="3945448"/>
            <a:ext cx="359833" cy="369332"/>
          </a:xfrm>
          <a:prstGeom prst="rect">
            <a:avLst/>
          </a:prstGeom>
          <a:noFill/>
        </p:spPr>
        <p:txBody>
          <a:bodyPr wrap="square" rtlCol="0">
            <a:spAutoFit/>
          </a:bodyPr>
          <a:lstStyle/>
          <a:p>
            <a:r>
              <a:rPr lang="en-US" altLang="zh-CN" dirty="0"/>
              <a:t>2</a:t>
            </a:r>
            <a:endParaRPr lang="zh-CN" altLang="en-US"/>
          </a:p>
        </p:txBody>
      </p:sp>
      <p:sp>
        <p:nvSpPr>
          <p:cNvPr id="16" name="文本框 15">
            <a:extLst>
              <a:ext uri="{FF2B5EF4-FFF2-40B4-BE49-F238E27FC236}">
                <a16:creationId xmlns:a16="http://schemas.microsoft.com/office/drawing/2014/main" id="{2689E3DB-D5AB-471D-8262-BEA19D8D076D}"/>
              </a:ext>
            </a:extLst>
          </p:cNvPr>
          <p:cNvSpPr txBox="1"/>
          <p:nvPr/>
        </p:nvSpPr>
        <p:spPr>
          <a:xfrm>
            <a:off x="3075521" y="3945448"/>
            <a:ext cx="596894" cy="369332"/>
          </a:xfrm>
          <a:prstGeom prst="rect">
            <a:avLst/>
          </a:prstGeom>
          <a:noFill/>
        </p:spPr>
        <p:txBody>
          <a:bodyPr wrap="square" rtlCol="0">
            <a:spAutoFit/>
          </a:bodyPr>
          <a:lstStyle/>
          <a:p>
            <a:r>
              <a:rPr lang="en-US" altLang="zh-CN" dirty="0"/>
              <a:t>……</a:t>
            </a:r>
            <a:endParaRPr lang="zh-CN" altLang="en-US"/>
          </a:p>
        </p:txBody>
      </p:sp>
      <p:sp>
        <p:nvSpPr>
          <p:cNvPr id="17" name="流程图: 过程 16">
            <a:extLst>
              <a:ext uri="{FF2B5EF4-FFF2-40B4-BE49-F238E27FC236}">
                <a16:creationId xmlns:a16="http://schemas.microsoft.com/office/drawing/2014/main" id="{E6105A10-6760-4B50-8EB1-347ED43CF5A5}"/>
              </a:ext>
            </a:extLst>
          </p:cNvPr>
          <p:cNvSpPr/>
          <p:nvPr/>
        </p:nvSpPr>
        <p:spPr>
          <a:xfrm>
            <a:off x="45593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your working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5205FA2D-7AFC-4897-AAA3-F80FC50AEE4D}"/>
              </a:ext>
            </a:extLst>
          </p:cNvPr>
          <p:cNvCxnSpPr>
            <a:stCxn id="4" idx="3"/>
            <a:endCxn id="17" idx="1"/>
          </p:cNvCxnSpPr>
          <p:nvPr/>
        </p:nvCxnSpPr>
        <p:spPr>
          <a:xfrm>
            <a:off x="3560235" y="4964641"/>
            <a:ext cx="999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A7E2EB4-0999-4AD1-A776-1FF0E3329895}"/>
              </a:ext>
            </a:extLst>
          </p:cNvPr>
          <p:cNvSpPr txBox="1"/>
          <p:nvPr/>
        </p:nvSpPr>
        <p:spPr>
          <a:xfrm>
            <a:off x="3774020" y="4595308"/>
            <a:ext cx="6519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fork</a:t>
            </a:r>
            <a:endParaRPr lang="zh-CN" altLang="en-US">
              <a:latin typeface="Times New Roman" panose="02020603050405020304" pitchFamily="18" charset="0"/>
              <a:cs typeface="Times New Roman" panose="02020603050405020304" pitchFamily="18" charset="0"/>
            </a:endParaRPr>
          </a:p>
        </p:txBody>
      </p:sp>
      <p:sp>
        <p:nvSpPr>
          <p:cNvPr id="21" name="灯片编号占位符 20">
            <a:extLst>
              <a:ext uri="{FF2B5EF4-FFF2-40B4-BE49-F238E27FC236}">
                <a16:creationId xmlns:a16="http://schemas.microsoft.com/office/drawing/2014/main" id="{A30B3F25-FD97-4916-B07E-E13E4EED6048}"/>
              </a:ext>
            </a:extLst>
          </p:cNvPr>
          <p:cNvSpPr>
            <a:spLocks noGrp="1"/>
          </p:cNvSpPr>
          <p:nvPr>
            <p:ph type="sldNum" sz="quarter" idx="12"/>
          </p:nvPr>
        </p:nvSpPr>
        <p:spPr/>
        <p:txBody>
          <a:bodyPr/>
          <a:lstStyle/>
          <a:p>
            <a:fld id="{5ACC386E-3279-490E-8723-7B49A3CBA43E}" type="slidenum">
              <a:rPr lang="zh-CN" altLang="en-US" smtClean="0"/>
              <a:t>5</a:t>
            </a:fld>
            <a:r>
              <a:rPr lang="en-US" altLang="zh-CN" dirty="0"/>
              <a:t>/30</a:t>
            </a:r>
            <a:endParaRPr lang="zh-CN" altLang="en-US" dirty="0"/>
          </a:p>
        </p:txBody>
      </p:sp>
      <p:cxnSp>
        <p:nvCxnSpPr>
          <p:cNvPr id="23" name="直接箭头连接符 22">
            <a:extLst>
              <a:ext uri="{FF2B5EF4-FFF2-40B4-BE49-F238E27FC236}">
                <a16:creationId xmlns:a16="http://schemas.microsoft.com/office/drawing/2014/main" id="{DAC0333F-8B03-4A1C-9EC8-F57BE4FB4D9B}"/>
              </a:ext>
            </a:extLst>
          </p:cNvPr>
          <p:cNvCxnSpPr>
            <a:stCxn id="13" idx="0"/>
          </p:cNvCxnSpPr>
          <p:nvPr/>
        </p:nvCxnSpPr>
        <p:spPr>
          <a:xfrm flipH="1" flipV="1">
            <a:off x="2072219" y="3517900"/>
            <a:ext cx="1" cy="430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38BDF4BB-143D-4EA4-BB22-14ACC77A7358}"/>
              </a:ext>
            </a:extLst>
          </p:cNvPr>
          <p:cNvCxnSpPr>
            <a:stCxn id="14" idx="0"/>
          </p:cNvCxnSpPr>
          <p:nvPr/>
        </p:nvCxnSpPr>
        <p:spPr>
          <a:xfrm flipH="1" flipV="1">
            <a:off x="2508253"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9135C026-A61B-4EB7-BBEF-17EA7EF31B7E}"/>
              </a:ext>
            </a:extLst>
          </p:cNvPr>
          <p:cNvCxnSpPr>
            <a:stCxn id="15" idx="0"/>
          </p:cNvCxnSpPr>
          <p:nvPr/>
        </p:nvCxnSpPr>
        <p:spPr>
          <a:xfrm flipH="1" flipV="1">
            <a:off x="2961219"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B569E1D7-B057-4039-A8EB-DAF2919D78B1}"/>
              </a:ext>
            </a:extLst>
          </p:cNvPr>
          <p:cNvCxnSpPr>
            <a:cxnSpLocks/>
          </p:cNvCxnSpPr>
          <p:nvPr/>
        </p:nvCxnSpPr>
        <p:spPr>
          <a:xfrm flipV="1">
            <a:off x="2694518"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127B10EE-B764-47CD-ABAC-5C81F0C1B2AF}"/>
              </a:ext>
            </a:extLst>
          </p:cNvPr>
          <p:cNvPicPr>
            <a:picLocks noChangeAspect="1"/>
          </p:cNvPicPr>
          <p:nvPr/>
        </p:nvPicPr>
        <p:blipFill>
          <a:blip r:embed="rId3"/>
          <a:stretch>
            <a:fillRect/>
          </a:stretch>
        </p:blipFill>
        <p:spPr>
          <a:xfrm>
            <a:off x="7014633" y="2027767"/>
            <a:ext cx="4435582" cy="994833"/>
          </a:xfrm>
          <a:prstGeom prst="rect">
            <a:avLst/>
          </a:prstGeom>
        </p:spPr>
      </p:pic>
      <p:sp>
        <p:nvSpPr>
          <p:cNvPr id="40" name="文本框 39">
            <a:extLst>
              <a:ext uri="{FF2B5EF4-FFF2-40B4-BE49-F238E27FC236}">
                <a16:creationId xmlns:a16="http://schemas.microsoft.com/office/drawing/2014/main" id="{C7CCD228-B9B5-4485-AF23-F88F9F25D86C}"/>
              </a:ext>
            </a:extLst>
          </p:cNvPr>
          <p:cNvSpPr txBox="1"/>
          <p:nvPr/>
        </p:nvSpPr>
        <p:spPr>
          <a:xfrm>
            <a:off x="6985952" y="1685409"/>
            <a:ext cx="39116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python example:</a:t>
            </a:r>
            <a:endParaRPr lang="zh-CN" altLang="en-US">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3967CE3-4090-49F8-B1AC-5B48C6C93EBE}"/>
              </a:ext>
            </a:extLst>
          </p:cNvPr>
          <p:cNvSpPr txBox="1"/>
          <p:nvPr/>
        </p:nvSpPr>
        <p:spPr>
          <a:xfrm>
            <a:off x="1045633" y="2395953"/>
            <a:ext cx="347556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Terminal is also a file: /dev/pts/xxx</a:t>
            </a:r>
            <a:endParaRPr lang="zh-CN" altLang="en-US" sz="16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D1F32051-1EF6-40E5-A54D-300F6EFF80F8}"/>
              </a:ext>
            </a:extLst>
          </p:cNvPr>
          <p:cNvSpPr txBox="1"/>
          <p:nvPr/>
        </p:nvSpPr>
        <p:spPr>
          <a:xfrm>
            <a:off x="7010400" y="3257789"/>
            <a:ext cx="23621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Command:</a:t>
            </a:r>
            <a:endParaRPr lang="zh-CN" altLang="en-US">
              <a:latin typeface="Times New Roman" panose="02020603050405020304" pitchFamily="18" charset="0"/>
              <a:cs typeface="Times New Roman" panose="02020603050405020304" pitchFamily="18" charset="0"/>
            </a:endParaRPr>
          </a:p>
        </p:txBody>
      </p:sp>
      <p:pic>
        <p:nvPicPr>
          <p:cNvPr id="52" name="图片 51">
            <a:extLst>
              <a:ext uri="{FF2B5EF4-FFF2-40B4-BE49-F238E27FC236}">
                <a16:creationId xmlns:a16="http://schemas.microsoft.com/office/drawing/2014/main" id="{A747B1D2-6490-401C-85DD-7C5B4D4FA4A6}"/>
              </a:ext>
            </a:extLst>
          </p:cNvPr>
          <p:cNvPicPr>
            <a:picLocks noChangeAspect="1"/>
          </p:cNvPicPr>
          <p:nvPr/>
        </p:nvPicPr>
        <p:blipFill>
          <a:blip r:embed="rId4"/>
          <a:stretch>
            <a:fillRect/>
          </a:stretch>
        </p:blipFill>
        <p:spPr>
          <a:xfrm>
            <a:off x="7089362" y="4777793"/>
            <a:ext cx="3042476" cy="1079588"/>
          </a:xfrm>
          <a:prstGeom prst="rect">
            <a:avLst/>
          </a:prstGeom>
        </p:spPr>
      </p:pic>
      <p:sp>
        <p:nvSpPr>
          <p:cNvPr id="58" name="流程图: 过程 57">
            <a:extLst>
              <a:ext uri="{FF2B5EF4-FFF2-40B4-BE49-F238E27FC236}">
                <a16:creationId xmlns:a16="http://schemas.microsoft.com/office/drawing/2014/main" id="{916002A2-0911-448B-912F-4AB74C827812}"/>
              </a:ext>
            </a:extLst>
          </p:cNvPr>
          <p:cNvSpPr/>
          <p:nvPr/>
        </p:nvSpPr>
        <p:spPr>
          <a:xfrm>
            <a:off x="4576223" y="3949701"/>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3058BAEB-49DA-44C5-998D-7F35CDD0991B}"/>
              </a:ext>
            </a:extLst>
          </p:cNvPr>
          <p:cNvCxnSpPr>
            <a:cxnSpLocks/>
          </p:cNvCxnSpPr>
          <p:nvPr/>
        </p:nvCxnSpPr>
        <p:spPr>
          <a:xfrm>
            <a:off x="4999558"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24E48979-2547-4130-A7CA-4EDB63265D4B}"/>
              </a:ext>
            </a:extLst>
          </p:cNvPr>
          <p:cNvCxnSpPr>
            <a:cxnSpLocks/>
          </p:cNvCxnSpPr>
          <p:nvPr/>
        </p:nvCxnSpPr>
        <p:spPr>
          <a:xfrm>
            <a:off x="5460992"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9EE0E748-1CD3-4EA3-AFC1-E6C22615684D}"/>
              </a:ext>
            </a:extLst>
          </p:cNvPr>
          <p:cNvCxnSpPr>
            <a:cxnSpLocks/>
          </p:cNvCxnSpPr>
          <p:nvPr/>
        </p:nvCxnSpPr>
        <p:spPr>
          <a:xfrm>
            <a:off x="5871626"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FBB54370-9298-4742-BBF5-A378336BE4E2}"/>
              </a:ext>
            </a:extLst>
          </p:cNvPr>
          <p:cNvSpPr txBox="1"/>
          <p:nvPr/>
        </p:nvSpPr>
        <p:spPr>
          <a:xfrm>
            <a:off x="4639725" y="3948556"/>
            <a:ext cx="359833" cy="369332"/>
          </a:xfrm>
          <a:prstGeom prst="rect">
            <a:avLst/>
          </a:prstGeom>
          <a:noFill/>
        </p:spPr>
        <p:txBody>
          <a:bodyPr wrap="square" rtlCol="0">
            <a:spAutoFit/>
          </a:bodyPr>
          <a:lstStyle/>
          <a:p>
            <a:r>
              <a:rPr lang="en-US" altLang="zh-CN" dirty="0"/>
              <a:t>0</a:t>
            </a:r>
            <a:endParaRPr lang="zh-CN" altLang="en-US"/>
          </a:p>
        </p:txBody>
      </p:sp>
      <p:sp>
        <p:nvSpPr>
          <p:cNvPr id="63" name="文本框 62">
            <a:extLst>
              <a:ext uri="{FF2B5EF4-FFF2-40B4-BE49-F238E27FC236}">
                <a16:creationId xmlns:a16="http://schemas.microsoft.com/office/drawing/2014/main" id="{269753D9-2B29-4869-975E-C822D32E3CA9}"/>
              </a:ext>
            </a:extLst>
          </p:cNvPr>
          <p:cNvSpPr txBox="1"/>
          <p:nvPr/>
        </p:nvSpPr>
        <p:spPr>
          <a:xfrm>
            <a:off x="5075759" y="3945449"/>
            <a:ext cx="359833" cy="369332"/>
          </a:xfrm>
          <a:prstGeom prst="rect">
            <a:avLst/>
          </a:prstGeom>
          <a:noFill/>
        </p:spPr>
        <p:txBody>
          <a:bodyPr wrap="square" rtlCol="0">
            <a:spAutoFit/>
          </a:bodyPr>
          <a:lstStyle/>
          <a:p>
            <a:r>
              <a:rPr lang="en-US" altLang="zh-CN" dirty="0"/>
              <a:t>1</a:t>
            </a:r>
            <a:endParaRPr lang="zh-CN" altLang="en-US"/>
          </a:p>
        </p:txBody>
      </p:sp>
      <p:sp>
        <p:nvSpPr>
          <p:cNvPr id="64" name="文本框 63">
            <a:extLst>
              <a:ext uri="{FF2B5EF4-FFF2-40B4-BE49-F238E27FC236}">
                <a16:creationId xmlns:a16="http://schemas.microsoft.com/office/drawing/2014/main" id="{87427C36-1171-4812-9F34-B880B369BDB2}"/>
              </a:ext>
            </a:extLst>
          </p:cNvPr>
          <p:cNvSpPr txBox="1"/>
          <p:nvPr/>
        </p:nvSpPr>
        <p:spPr>
          <a:xfrm>
            <a:off x="5528725" y="3945449"/>
            <a:ext cx="359833" cy="369332"/>
          </a:xfrm>
          <a:prstGeom prst="rect">
            <a:avLst/>
          </a:prstGeom>
          <a:noFill/>
        </p:spPr>
        <p:txBody>
          <a:bodyPr wrap="square" rtlCol="0">
            <a:spAutoFit/>
          </a:bodyPr>
          <a:lstStyle/>
          <a:p>
            <a:r>
              <a:rPr lang="en-US" altLang="zh-CN" dirty="0"/>
              <a:t>2</a:t>
            </a:r>
            <a:endParaRPr lang="zh-CN" altLang="en-US"/>
          </a:p>
        </p:txBody>
      </p:sp>
      <p:sp>
        <p:nvSpPr>
          <p:cNvPr id="65" name="文本框 64">
            <a:extLst>
              <a:ext uri="{FF2B5EF4-FFF2-40B4-BE49-F238E27FC236}">
                <a16:creationId xmlns:a16="http://schemas.microsoft.com/office/drawing/2014/main" id="{959A1432-E5D9-44E7-8DE6-84C17CB03437}"/>
              </a:ext>
            </a:extLst>
          </p:cNvPr>
          <p:cNvSpPr txBox="1"/>
          <p:nvPr/>
        </p:nvSpPr>
        <p:spPr>
          <a:xfrm>
            <a:off x="5822943" y="3945449"/>
            <a:ext cx="596894" cy="369332"/>
          </a:xfrm>
          <a:prstGeom prst="rect">
            <a:avLst/>
          </a:prstGeom>
          <a:noFill/>
        </p:spPr>
        <p:txBody>
          <a:bodyPr wrap="square" rtlCol="0">
            <a:spAutoFit/>
          </a:bodyPr>
          <a:lstStyle/>
          <a:p>
            <a:r>
              <a:rPr lang="en-US" altLang="zh-CN" dirty="0"/>
              <a:t>……</a:t>
            </a:r>
            <a:endParaRPr lang="zh-CN" altLang="en-US"/>
          </a:p>
        </p:txBody>
      </p:sp>
      <p:cxnSp>
        <p:nvCxnSpPr>
          <p:cNvPr id="67" name="直接箭头连接符 66">
            <a:extLst>
              <a:ext uri="{FF2B5EF4-FFF2-40B4-BE49-F238E27FC236}">
                <a16:creationId xmlns:a16="http://schemas.microsoft.com/office/drawing/2014/main" id="{DE1CD02F-686A-4066-9B1D-8CCB43570B5F}"/>
              </a:ext>
            </a:extLst>
          </p:cNvPr>
          <p:cNvCxnSpPr>
            <a:cxnSpLocks/>
            <a:endCxn id="5" idx="3"/>
          </p:cNvCxnSpPr>
          <p:nvPr/>
        </p:nvCxnSpPr>
        <p:spPr>
          <a:xfrm flipH="1" flipV="1">
            <a:off x="3522136" y="3175000"/>
            <a:ext cx="1312332" cy="770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D5DDC08F-8CA9-4AC1-85DF-9F9AC6D7D64E}"/>
              </a:ext>
            </a:extLst>
          </p:cNvPr>
          <p:cNvCxnSpPr>
            <a:cxnSpLocks/>
            <a:stCxn id="63" idx="0"/>
            <a:endCxn id="5" idx="3"/>
          </p:cNvCxnSpPr>
          <p:nvPr/>
        </p:nvCxnSpPr>
        <p:spPr>
          <a:xfrm flipH="1" flipV="1">
            <a:off x="3522136" y="3175000"/>
            <a:ext cx="1733540" cy="770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1D4101D1-A5D8-43CE-ACBD-BE2CA4EAA8F2}"/>
              </a:ext>
            </a:extLst>
          </p:cNvPr>
          <p:cNvCxnSpPr>
            <a:cxnSpLocks/>
            <a:stCxn id="64" idx="0"/>
            <a:endCxn id="5" idx="3"/>
          </p:cNvCxnSpPr>
          <p:nvPr/>
        </p:nvCxnSpPr>
        <p:spPr>
          <a:xfrm flipH="1" flipV="1">
            <a:off x="3522136" y="3175000"/>
            <a:ext cx="2186506" cy="770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59BA6E9A-92C1-4EA2-8A9A-BABFCA43EC47}"/>
              </a:ext>
            </a:extLst>
          </p:cNvPr>
          <p:cNvCxnSpPr>
            <a:cxnSpLocks/>
          </p:cNvCxnSpPr>
          <p:nvPr/>
        </p:nvCxnSpPr>
        <p:spPr>
          <a:xfrm flipV="1">
            <a:off x="5460992"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43ABCE2B-BC2F-4A4B-A2DF-91BBB2DA3241}"/>
              </a:ext>
            </a:extLst>
          </p:cNvPr>
          <p:cNvSpPr txBox="1"/>
          <p:nvPr/>
        </p:nvSpPr>
        <p:spPr>
          <a:xfrm>
            <a:off x="7010400" y="4320143"/>
            <a:ext cx="10964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Output:</a:t>
            </a:r>
            <a:endParaRPr lang="zh-CN" altLang="en-US">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695621B6-943E-45DA-9A39-3FA10718E784}"/>
              </a:ext>
            </a:extLst>
          </p:cNvPr>
          <p:cNvPicPr>
            <a:picLocks noChangeAspect="1"/>
          </p:cNvPicPr>
          <p:nvPr/>
        </p:nvPicPr>
        <p:blipFill>
          <a:blip r:embed="rId5"/>
          <a:stretch>
            <a:fillRect/>
          </a:stretch>
        </p:blipFill>
        <p:spPr>
          <a:xfrm>
            <a:off x="6978637" y="3652043"/>
            <a:ext cx="2152655" cy="496307"/>
          </a:xfrm>
          <a:prstGeom prst="rect">
            <a:avLst/>
          </a:prstGeom>
        </p:spPr>
      </p:pic>
    </p:spTree>
    <p:extLst>
      <p:ext uri="{BB962C8B-B14F-4D97-AF65-F5344CB8AC3E}">
        <p14:creationId xmlns:p14="http://schemas.microsoft.com/office/powerpoint/2010/main" val="39073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20" grpId="0"/>
      <p:bldP spid="40" grpId="0"/>
      <p:bldP spid="46" grpId="0"/>
      <p:bldP spid="50" grpId="0"/>
      <p:bldP spid="58" grpId="0" animBg="1"/>
      <p:bldP spid="62" grpId="0"/>
      <p:bldP spid="63" grpId="0"/>
      <p:bldP spid="64" grpId="0"/>
      <p:bldP spid="6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D5F7-2D16-4C4D-A5D2-FF44F1F23F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A245E1E8-C8F4-4B5F-AF07-E1EF2B3171C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IO redirection</a:t>
            </a:r>
          </a:p>
        </p:txBody>
      </p:sp>
      <p:sp>
        <p:nvSpPr>
          <p:cNvPr id="4" name="流程图: 过程 3">
            <a:extLst>
              <a:ext uri="{FF2B5EF4-FFF2-40B4-BE49-F238E27FC236}">
                <a16:creationId xmlns:a16="http://schemas.microsoft.com/office/drawing/2014/main" id="{C1C3F184-6372-4808-9E26-6ADDBFF69A82}"/>
              </a:ext>
            </a:extLst>
          </p:cNvPr>
          <p:cNvSpPr/>
          <p:nvPr/>
        </p:nvSpPr>
        <p:spPr>
          <a:xfrm>
            <a:off x="18288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shell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FFB119AC-5D1F-4659-AE47-5526817252E1}"/>
              </a:ext>
            </a:extLst>
          </p:cNvPr>
          <p:cNvSpPr/>
          <p:nvPr/>
        </p:nvSpPr>
        <p:spPr>
          <a:xfrm>
            <a:off x="1828801" y="2832100"/>
            <a:ext cx="16933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terminal</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E394714-53D4-4AB6-8FD8-23BBBE967138}"/>
              </a:ext>
            </a:extLst>
          </p:cNvPr>
          <p:cNvSpPr txBox="1"/>
          <p:nvPr/>
        </p:nvSpPr>
        <p:spPr>
          <a:xfrm>
            <a:off x="279400" y="3949700"/>
            <a:ext cx="24765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File descriptors: </a:t>
            </a:r>
            <a:endParaRPr lang="zh-CN" altLang="en-US" sz="1600">
              <a:latin typeface="Times New Roman" panose="02020603050405020304" pitchFamily="18" charset="0"/>
              <a:cs typeface="Times New Roman" panose="02020603050405020304" pitchFamily="18" charset="0"/>
            </a:endParaRPr>
          </a:p>
        </p:txBody>
      </p:sp>
      <p:sp>
        <p:nvSpPr>
          <p:cNvPr id="7" name="流程图: 过程 6">
            <a:extLst>
              <a:ext uri="{FF2B5EF4-FFF2-40B4-BE49-F238E27FC236}">
                <a16:creationId xmlns:a16="http://schemas.microsoft.com/office/drawing/2014/main" id="{1C3FCF4E-C42D-467E-BB8A-9AA865380007}"/>
              </a:ext>
            </a:extLst>
          </p:cNvPr>
          <p:cNvSpPr/>
          <p:nvPr/>
        </p:nvSpPr>
        <p:spPr>
          <a:xfrm>
            <a:off x="1828801" y="3949700"/>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3146119-EBE8-4D4C-B4C3-999736C67B2E}"/>
              </a:ext>
            </a:extLst>
          </p:cNvPr>
          <p:cNvCxnSpPr>
            <a:cxnSpLocks/>
          </p:cNvCxnSpPr>
          <p:nvPr/>
        </p:nvCxnSpPr>
        <p:spPr>
          <a:xfrm>
            <a:off x="2252136"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C4FE7F99-E636-4553-81B3-2723DE961941}"/>
              </a:ext>
            </a:extLst>
          </p:cNvPr>
          <p:cNvCxnSpPr>
            <a:cxnSpLocks/>
          </p:cNvCxnSpPr>
          <p:nvPr/>
        </p:nvCxnSpPr>
        <p:spPr>
          <a:xfrm>
            <a:off x="2713570"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BA017DC-1E4D-4FCB-803F-953B2CCEC474}"/>
              </a:ext>
            </a:extLst>
          </p:cNvPr>
          <p:cNvCxnSpPr>
            <a:cxnSpLocks/>
          </p:cNvCxnSpPr>
          <p:nvPr/>
        </p:nvCxnSpPr>
        <p:spPr>
          <a:xfrm>
            <a:off x="3124204"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01729CC-9E2A-4ED2-9B5D-837BAC217FCC}"/>
              </a:ext>
            </a:extLst>
          </p:cNvPr>
          <p:cNvSpPr txBox="1"/>
          <p:nvPr/>
        </p:nvSpPr>
        <p:spPr>
          <a:xfrm>
            <a:off x="1892303" y="3948555"/>
            <a:ext cx="359833" cy="369332"/>
          </a:xfrm>
          <a:prstGeom prst="rect">
            <a:avLst/>
          </a:prstGeom>
          <a:noFill/>
        </p:spPr>
        <p:txBody>
          <a:bodyPr wrap="square" rtlCol="0">
            <a:spAutoFit/>
          </a:bodyPr>
          <a:lstStyle/>
          <a:p>
            <a:r>
              <a:rPr lang="en-US" altLang="zh-CN" dirty="0"/>
              <a:t>0</a:t>
            </a:r>
            <a:endParaRPr lang="zh-CN" altLang="en-US"/>
          </a:p>
        </p:txBody>
      </p:sp>
      <p:sp>
        <p:nvSpPr>
          <p:cNvPr id="14" name="文本框 13">
            <a:extLst>
              <a:ext uri="{FF2B5EF4-FFF2-40B4-BE49-F238E27FC236}">
                <a16:creationId xmlns:a16="http://schemas.microsoft.com/office/drawing/2014/main" id="{341EF772-A4A1-4D6B-848D-91651B5B8A39}"/>
              </a:ext>
            </a:extLst>
          </p:cNvPr>
          <p:cNvSpPr txBox="1"/>
          <p:nvPr/>
        </p:nvSpPr>
        <p:spPr>
          <a:xfrm>
            <a:off x="2328337" y="3945448"/>
            <a:ext cx="359833" cy="369332"/>
          </a:xfrm>
          <a:prstGeom prst="rect">
            <a:avLst/>
          </a:prstGeom>
          <a:noFill/>
        </p:spPr>
        <p:txBody>
          <a:bodyPr wrap="square" rtlCol="0">
            <a:spAutoFit/>
          </a:bodyPr>
          <a:lstStyle/>
          <a:p>
            <a:r>
              <a:rPr lang="en-US" altLang="zh-CN" dirty="0"/>
              <a:t>1</a:t>
            </a:r>
            <a:endParaRPr lang="zh-CN" altLang="en-US"/>
          </a:p>
        </p:txBody>
      </p:sp>
      <p:sp>
        <p:nvSpPr>
          <p:cNvPr id="15" name="文本框 14">
            <a:extLst>
              <a:ext uri="{FF2B5EF4-FFF2-40B4-BE49-F238E27FC236}">
                <a16:creationId xmlns:a16="http://schemas.microsoft.com/office/drawing/2014/main" id="{5FAB78F8-D858-4643-8789-2865A458A8B8}"/>
              </a:ext>
            </a:extLst>
          </p:cNvPr>
          <p:cNvSpPr txBox="1"/>
          <p:nvPr/>
        </p:nvSpPr>
        <p:spPr>
          <a:xfrm>
            <a:off x="2781303" y="3945448"/>
            <a:ext cx="359833" cy="369332"/>
          </a:xfrm>
          <a:prstGeom prst="rect">
            <a:avLst/>
          </a:prstGeom>
          <a:noFill/>
        </p:spPr>
        <p:txBody>
          <a:bodyPr wrap="square" rtlCol="0">
            <a:spAutoFit/>
          </a:bodyPr>
          <a:lstStyle/>
          <a:p>
            <a:r>
              <a:rPr lang="en-US" altLang="zh-CN" dirty="0"/>
              <a:t>2</a:t>
            </a:r>
            <a:endParaRPr lang="zh-CN" altLang="en-US"/>
          </a:p>
        </p:txBody>
      </p:sp>
      <p:sp>
        <p:nvSpPr>
          <p:cNvPr id="16" name="文本框 15">
            <a:extLst>
              <a:ext uri="{FF2B5EF4-FFF2-40B4-BE49-F238E27FC236}">
                <a16:creationId xmlns:a16="http://schemas.microsoft.com/office/drawing/2014/main" id="{2689E3DB-D5AB-471D-8262-BEA19D8D076D}"/>
              </a:ext>
            </a:extLst>
          </p:cNvPr>
          <p:cNvSpPr txBox="1"/>
          <p:nvPr/>
        </p:nvSpPr>
        <p:spPr>
          <a:xfrm>
            <a:off x="3075521" y="3945448"/>
            <a:ext cx="596894" cy="369332"/>
          </a:xfrm>
          <a:prstGeom prst="rect">
            <a:avLst/>
          </a:prstGeom>
          <a:noFill/>
        </p:spPr>
        <p:txBody>
          <a:bodyPr wrap="square" rtlCol="0">
            <a:spAutoFit/>
          </a:bodyPr>
          <a:lstStyle/>
          <a:p>
            <a:r>
              <a:rPr lang="en-US" altLang="zh-CN" dirty="0"/>
              <a:t>……</a:t>
            </a:r>
            <a:endParaRPr lang="zh-CN" altLang="en-US"/>
          </a:p>
        </p:txBody>
      </p:sp>
      <p:sp>
        <p:nvSpPr>
          <p:cNvPr id="17" name="流程图: 过程 16">
            <a:extLst>
              <a:ext uri="{FF2B5EF4-FFF2-40B4-BE49-F238E27FC236}">
                <a16:creationId xmlns:a16="http://schemas.microsoft.com/office/drawing/2014/main" id="{E6105A10-6760-4B50-8EB1-347ED43CF5A5}"/>
              </a:ext>
            </a:extLst>
          </p:cNvPr>
          <p:cNvSpPr/>
          <p:nvPr/>
        </p:nvSpPr>
        <p:spPr>
          <a:xfrm>
            <a:off x="45593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your working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5205FA2D-7AFC-4897-AAA3-F80FC50AEE4D}"/>
              </a:ext>
            </a:extLst>
          </p:cNvPr>
          <p:cNvCxnSpPr>
            <a:stCxn id="4" idx="3"/>
            <a:endCxn id="17" idx="1"/>
          </p:cNvCxnSpPr>
          <p:nvPr/>
        </p:nvCxnSpPr>
        <p:spPr>
          <a:xfrm>
            <a:off x="3560235" y="4964641"/>
            <a:ext cx="999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A7E2EB4-0999-4AD1-A776-1FF0E3329895}"/>
              </a:ext>
            </a:extLst>
          </p:cNvPr>
          <p:cNvSpPr txBox="1"/>
          <p:nvPr/>
        </p:nvSpPr>
        <p:spPr>
          <a:xfrm>
            <a:off x="3774020" y="4595308"/>
            <a:ext cx="6519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fork</a:t>
            </a:r>
            <a:endParaRPr lang="zh-CN" altLang="en-US">
              <a:latin typeface="Times New Roman" panose="02020603050405020304" pitchFamily="18" charset="0"/>
              <a:cs typeface="Times New Roman" panose="02020603050405020304" pitchFamily="18" charset="0"/>
            </a:endParaRPr>
          </a:p>
        </p:txBody>
      </p:sp>
      <p:sp>
        <p:nvSpPr>
          <p:cNvPr id="21" name="灯片编号占位符 20">
            <a:extLst>
              <a:ext uri="{FF2B5EF4-FFF2-40B4-BE49-F238E27FC236}">
                <a16:creationId xmlns:a16="http://schemas.microsoft.com/office/drawing/2014/main" id="{A30B3F25-FD97-4916-B07E-E13E4EED6048}"/>
              </a:ext>
            </a:extLst>
          </p:cNvPr>
          <p:cNvSpPr>
            <a:spLocks noGrp="1"/>
          </p:cNvSpPr>
          <p:nvPr>
            <p:ph type="sldNum" sz="quarter" idx="12"/>
          </p:nvPr>
        </p:nvSpPr>
        <p:spPr/>
        <p:txBody>
          <a:bodyPr/>
          <a:lstStyle/>
          <a:p>
            <a:fld id="{5ACC386E-3279-490E-8723-7B49A3CBA43E}" type="slidenum">
              <a:rPr lang="zh-CN" altLang="en-US" smtClean="0"/>
              <a:t>6</a:t>
            </a:fld>
            <a:r>
              <a:rPr lang="en-US" altLang="zh-CN" dirty="0"/>
              <a:t>/30</a:t>
            </a:r>
            <a:endParaRPr lang="zh-CN" altLang="en-US" dirty="0"/>
          </a:p>
        </p:txBody>
      </p:sp>
      <p:cxnSp>
        <p:nvCxnSpPr>
          <p:cNvPr id="23" name="直接箭头连接符 22">
            <a:extLst>
              <a:ext uri="{FF2B5EF4-FFF2-40B4-BE49-F238E27FC236}">
                <a16:creationId xmlns:a16="http://schemas.microsoft.com/office/drawing/2014/main" id="{DAC0333F-8B03-4A1C-9EC8-F57BE4FB4D9B}"/>
              </a:ext>
            </a:extLst>
          </p:cNvPr>
          <p:cNvCxnSpPr>
            <a:stCxn id="13" idx="0"/>
          </p:cNvCxnSpPr>
          <p:nvPr/>
        </p:nvCxnSpPr>
        <p:spPr>
          <a:xfrm flipH="1" flipV="1">
            <a:off x="2072219" y="3517900"/>
            <a:ext cx="1" cy="430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38BDF4BB-143D-4EA4-BB22-14ACC77A7358}"/>
              </a:ext>
            </a:extLst>
          </p:cNvPr>
          <p:cNvCxnSpPr>
            <a:stCxn id="14" idx="0"/>
          </p:cNvCxnSpPr>
          <p:nvPr/>
        </p:nvCxnSpPr>
        <p:spPr>
          <a:xfrm flipH="1" flipV="1">
            <a:off x="2508253"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9135C026-A61B-4EB7-BBEF-17EA7EF31B7E}"/>
              </a:ext>
            </a:extLst>
          </p:cNvPr>
          <p:cNvCxnSpPr>
            <a:stCxn id="15" idx="0"/>
          </p:cNvCxnSpPr>
          <p:nvPr/>
        </p:nvCxnSpPr>
        <p:spPr>
          <a:xfrm flipH="1" flipV="1">
            <a:off x="2961219"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B569E1D7-B057-4039-A8EB-DAF2919D78B1}"/>
              </a:ext>
            </a:extLst>
          </p:cNvPr>
          <p:cNvCxnSpPr>
            <a:cxnSpLocks/>
          </p:cNvCxnSpPr>
          <p:nvPr/>
        </p:nvCxnSpPr>
        <p:spPr>
          <a:xfrm flipV="1">
            <a:off x="2694518"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127B10EE-B764-47CD-ABAC-5C81F0C1B2AF}"/>
              </a:ext>
            </a:extLst>
          </p:cNvPr>
          <p:cNvPicPr>
            <a:picLocks noChangeAspect="1"/>
          </p:cNvPicPr>
          <p:nvPr/>
        </p:nvPicPr>
        <p:blipFill>
          <a:blip r:embed="rId3"/>
          <a:stretch>
            <a:fillRect/>
          </a:stretch>
        </p:blipFill>
        <p:spPr>
          <a:xfrm>
            <a:off x="7014633" y="2027767"/>
            <a:ext cx="4435582" cy="994833"/>
          </a:xfrm>
          <a:prstGeom prst="rect">
            <a:avLst/>
          </a:prstGeom>
        </p:spPr>
      </p:pic>
      <p:sp>
        <p:nvSpPr>
          <p:cNvPr id="40" name="文本框 39">
            <a:extLst>
              <a:ext uri="{FF2B5EF4-FFF2-40B4-BE49-F238E27FC236}">
                <a16:creationId xmlns:a16="http://schemas.microsoft.com/office/drawing/2014/main" id="{C7CCD228-B9B5-4485-AF23-F88F9F25D86C}"/>
              </a:ext>
            </a:extLst>
          </p:cNvPr>
          <p:cNvSpPr txBox="1"/>
          <p:nvPr/>
        </p:nvSpPr>
        <p:spPr>
          <a:xfrm>
            <a:off x="6985952" y="1685409"/>
            <a:ext cx="39116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python example:</a:t>
            </a:r>
            <a:endParaRPr lang="zh-CN" altLang="en-US">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3967CE3-4090-49F8-B1AC-5B48C6C93EBE}"/>
              </a:ext>
            </a:extLst>
          </p:cNvPr>
          <p:cNvSpPr txBox="1"/>
          <p:nvPr/>
        </p:nvSpPr>
        <p:spPr>
          <a:xfrm>
            <a:off x="1045633" y="2395953"/>
            <a:ext cx="347556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Terminal is also a file: /dev/pts/xxx</a:t>
            </a:r>
            <a:endParaRPr lang="zh-CN" altLang="en-US" sz="1600">
              <a:latin typeface="Times New Roman" panose="02020603050405020304" pitchFamily="18" charset="0"/>
              <a:cs typeface="Times New Roman" panose="02020603050405020304" pitchFamily="18" charset="0"/>
            </a:endParaRPr>
          </a:p>
        </p:txBody>
      </p:sp>
      <p:pic>
        <p:nvPicPr>
          <p:cNvPr id="55" name="图片 54">
            <a:extLst>
              <a:ext uri="{FF2B5EF4-FFF2-40B4-BE49-F238E27FC236}">
                <a16:creationId xmlns:a16="http://schemas.microsoft.com/office/drawing/2014/main" id="{47834D3D-7A4F-4BFB-89C3-21A6EB741D1E}"/>
              </a:ext>
            </a:extLst>
          </p:cNvPr>
          <p:cNvPicPr>
            <a:picLocks noChangeAspect="1"/>
          </p:cNvPicPr>
          <p:nvPr/>
        </p:nvPicPr>
        <p:blipFill>
          <a:blip r:embed="rId4"/>
          <a:stretch>
            <a:fillRect/>
          </a:stretch>
        </p:blipFill>
        <p:spPr>
          <a:xfrm>
            <a:off x="7058748" y="4662431"/>
            <a:ext cx="2724150" cy="457200"/>
          </a:xfrm>
          <a:prstGeom prst="rect">
            <a:avLst/>
          </a:prstGeom>
        </p:spPr>
      </p:pic>
      <p:sp>
        <p:nvSpPr>
          <p:cNvPr id="32" name="流程图: 过程 31">
            <a:extLst>
              <a:ext uri="{FF2B5EF4-FFF2-40B4-BE49-F238E27FC236}">
                <a16:creationId xmlns:a16="http://schemas.microsoft.com/office/drawing/2014/main" id="{AB5CD3D9-5149-4917-99A7-032793646F0E}"/>
              </a:ext>
            </a:extLst>
          </p:cNvPr>
          <p:cNvSpPr/>
          <p:nvPr/>
        </p:nvSpPr>
        <p:spPr>
          <a:xfrm>
            <a:off x="4576223" y="3949701"/>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034F6C19-00C0-42D8-A0A8-C059D4BD8444}"/>
              </a:ext>
            </a:extLst>
          </p:cNvPr>
          <p:cNvCxnSpPr>
            <a:cxnSpLocks/>
          </p:cNvCxnSpPr>
          <p:nvPr/>
        </p:nvCxnSpPr>
        <p:spPr>
          <a:xfrm>
            <a:off x="4999558"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76F258E5-0167-48C7-A8C5-83455A172D82}"/>
              </a:ext>
            </a:extLst>
          </p:cNvPr>
          <p:cNvCxnSpPr>
            <a:cxnSpLocks/>
          </p:cNvCxnSpPr>
          <p:nvPr/>
        </p:nvCxnSpPr>
        <p:spPr>
          <a:xfrm>
            <a:off x="5460992"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AD03A9D1-86B4-43C7-93F9-87ECA91F7960}"/>
              </a:ext>
            </a:extLst>
          </p:cNvPr>
          <p:cNvCxnSpPr>
            <a:cxnSpLocks/>
          </p:cNvCxnSpPr>
          <p:nvPr/>
        </p:nvCxnSpPr>
        <p:spPr>
          <a:xfrm>
            <a:off x="5871626"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5E68B267-8C89-4C40-8CBC-8C8A5A424758}"/>
              </a:ext>
            </a:extLst>
          </p:cNvPr>
          <p:cNvSpPr txBox="1"/>
          <p:nvPr/>
        </p:nvSpPr>
        <p:spPr>
          <a:xfrm>
            <a:off x="4639725" y="3948556"/>
            <a:ext cx="359833" cy="369332"/>
          </a:xfrm>
          <a:prstGeom prst="rect">
            <a:avLst/>
          </a:prstGeom>
          <a:noFill/>
        </p:spPr>
        <p:txBody>
          <a:bodyPr wrap="square" rtlCol="0">
            <a:spAutoFit/>
          </a:bodyPr>
          <a:lstStyle/>
          <a:p>
            <a:r>
              <a:rPr lang="en-US" altLang="zh-CN" dirty="0"/>
              <a:t>0</a:t>
            </a:r>
            <a:endParaRPr lang="zh-CN" altLang="en-US"/>
          </a:p>
        </p:txBody>
      </p:sp>
      <p:sp>
        <p:nvSpPr>
          <p:cNvPr id="38" name="文本框 37">
            <a:extLst>
              <a:ext uri="{FF2B5EF4-FFF2-40B4-BE49-F238E27FC236}">
                <a16:creationId xmlns:a16="http://schemas.microsoft.com/office/drawing/2014/main" id="{043B5C21-CF50-4AC2-B4E5-EA5D51786CC3}"/>
              </a:ext>
            </a:extLst>
          </p:cNvPr>
          <p:cNvSpPr txBox="1"/>
          <p:nvPr/>
        </p:nvSpPr>
        <p:spPr>
          <a:xfrm>
            <a:off x="5075759" y="3945449"/>
            <a:ext cx="359833" cy="369332"/>
          </a:xfrm>
          <a:prstGeom prst="rect">
            <a:avLst/>
          </a:prstGeom>
          <a:noFill/>
        </p:spPr>
        <p:txBody>
          <a:bodyPr wrap="square" rtlCol="0">
            <a:spAutoFit/>
          </a:bodyPr>
          <a:lstStyle/>
          <a:p>
            <a:r>
              <a:rPr lang="en-US" altLang="zh-CN" dirty="0"/>
              <a:t>1</a:t>
            </a:r>
            <a:endParaRPr lang="zh-CN" altLang="en-US"/>
          </a:p>
        </p:txBody>
      </p:sp>
      <p:sp>
        <p:nvSpPr>
          <p:cNvPr id="39" name="文本框 38">
            <a:extLst>
              <a:ext uri="{FF2B5EF4-FFF2-40B4-BE49-F238E27FC236}">
                <a16:creationId xmlns:a16="http://schemas.microsoft.com/office/drawing/2014/main" id="{5C1E5C21-22FB-4D6E-BBAF-81F8464E99F6}"/>
              </a:ext>
            </a:extLst>
          </p:cNvPr>
          <p:cNvSpPr txBox="1"/>
          <p:nvPr/>
        </p:nvSpPr>
        <p:spPr>
          <a:xfrm>
            <a:off x="5528725" y="3945449"/>
            <a:ext cx="359833" cy="369332"/>
          </a:xfrm>
          <a:prstGeom prst="rect">
            <a:avLst/>
          </a:prstGeom>
          <a:noFill/>
        </p:spPr>
        <p:txBody>
          <a:bodyPr wrap="square" rtlCol="0">
            <a:spAutoFit/>
          </a:bodyPr>
          <a:lstStyle/>
          <a:p>
            <a:r>
              <a:rPr lang="en-US" altLang="zh-CN" dirty="0"/>
              <a:t>2</a:t>
            </a:r>
            <a:endParaRPr lang="zh-CN" altLang="en-US"/>
          </a:p>
        </p:txBody>
      </p:sp>
      <p:sp>
        <p:nvSpPr>
          <p:cNvPr id="41" name="文本框 40">
            <a:extLst>
              <a:ext uri="{FF2B5EF4-FFF2-40B4-BE49-F238E27FC236}">
                <a16:creationId xmlns:a16="http://schemas.microsoft.com/office/drawing/2014/main" id="{0ADEC2CD-127C-45BC-A698-8FE07D5BBFDF}"/>
              </a:ext>
            </a:extLst>
          </p:cNvPr>
          <p:cNvSpPr txBox="1"/>
          <p:nvPr/>
        </p:nvSpPr>
        <p:spPr>
          <a:xfrm>
            <a:off x="5822943" y="3945449"/>
            <a:ext cx="596894" cy="369332"/>
          </a:xfrm>
          <a:prstGeom prst="rect">
            <a:avLst/>
          </a:prstGeom>
          <a:noFill/>
        </p:spPr>
        <p:txBody>
          <a:bodyPr wrap="square" rtlCol="0">
            <a:spAutoFit/>
          </a:bodyPr>
          <a:lstStyle/>
          <a:p>
            <a:r>
              <a:rPr lang="en-US" altLang="zh-CN" dirty="0"/>
              <a:t>……</a:t>
            </a:r>
            <a:endParaRPr lang="zh-CN" altLang="en-US"/>
          </a:p>
        </p:txBody>
      </p:sp>
      <p:sp>
        <p:nvSpPr>
          <p:cNvPr id="42" name="矩形: 圆角 41">
            <a:extLst>
              <a:ext uri="{FF2B5EF4-FFF2-40B4-BE49-F238E27FC236}">
                <a16:creationId xmlns:a16="http://schemas.microsoft.com/office/drawing/2014/main" id="{D69D14EC-081D-4798-85F9-A5B93333E2A4}"/>
              </a:ext>
            </a:extLst>
          </p:cNvPr>
          <p:cNvSpPr/>
          <p:nvPr/>
        </p:nvSpPr>
        <p:spPr>
          <a:xfrm>
            <a:off x="4279891" y="2832100"/>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input.txt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圆角 42">
            <a:extLst>
              <a:ext uri="{FF2B5EF4-FFF2-40B4-BE49-F238E27FC236}">
                <a16:creationId xmlns:a16="http://schemas.microsoft.com/office/drawing/2014/main" id="{F9B06A12-B084-45BC-8C46-91ED7A6296CB}"/>
              </a:ext>
            </a:extLst>
          </p:cNvPr>
          <p:cNvSpPr/>
          <p:nvPr/>
        </p:nvSpPr>
        <p:spPr>
          <a:xfrm>
            <a:off x="5057559" y="2832100"/>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stdout.txt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5147C32-F2E2-4B22-9BC9-302AED37EFD7}"/>
              </a:ext>
            </a:extLst>
          </p:cNvPr>
          <p:cNvPicPr>
            <a:picLocks noChangeAspect="1"/>
          </p:cNvPicPr>
          <p:nvPr/>
        </p:nvPicPr>
        <p:blipFill>
          <a:blip r:embed="rId5"/>
          <a:stretch>
            <a:fillRect/>
          </a:stretch>
        </p:blipFill>
        <p:spPr>
          <a:xfrm>
            <a:off x="7058748" y="5311194"/>
            <a:ext cx="2724150" cy="678955"/>
          </a:xfrm>
          <a:prstGeom prst="rect">
            <a:avLst/>
          </a:prstGeom>
        </p:spPr>
      </p:pic>
      <p:sp>
        <p:nvSpPr>
          <p:cNvPr id="44" name="矩形: 圆角 43">
            <a:extLst>
              <a:ext uri="{FF2B5EF4-FFF2-40B4-BE49-F238E27FC236}">
                <a16:creationId xmlns:a16="http://schemas.microsoft.com/office/drawing/2014/main" id="{04C69901-8820-440F-8BC3-CD8EE6B2F48A}"/>
              </a:ext>
            </a:extLst>
          </p:cNvPr>
          <p:cNvSpPr/>
          <p:nvPr/>
        </p:nvSpPr>
        <p:spPr>
          <a:xfrm>
            <a:off x="5841467" y="2827864"/>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stderr.txt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8641A841-2455-44CB-8656-2356C3AECD60}"/>
              </a:ext>
            </a:extLst>
          </p:cNvPr>
          <p:cNvCxnSpPr>
            <a:stCxn id="36" idx="0"/>
            <a:endCxn id="42" idx="2"/>
          </p:cNvCxnSpPr>
          <p:nvPr/>
        </p:nvCxnSpPr>
        <p:spPr>
          <a:xfrm flipH="1" flipV="1">
            <a:off x="4646708" y="3517900"/>
            <a:ext cx="172934" cy="43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8ED2D6C2-B649-42F0-852B-B164143FC9CC}"/>
              </a:ext>
            </a:extLst>
          </p:cNvPr>
          <p:cNvCxnSpPr>
            <a:stCxn id="38" idx="0"/>
            <a:endCxn id="43" idx="2"/>
          </p:cNvCxnSpPr>
          <p:nvPr/>
        </p:nvCxnSpPr>
        <p:spPr>
          <a:xfrm flipV="1">
            <a:off x="5255676" y="3517900"/>
            <a:ext cx="168700" cy="427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34A1ED4-73EE-4F84-9DC0-319AFC3C8B0A}"/>
              </a:ext>
            </a:extLst>
          </p:cNvPr>
          <p:cNvCxnSpPr>
            <a:stCxn id="39" idx="0"/>
            <a:endCxn id="44" idx="2"/>
          </p:cNvCxnSpPr>
          <p:nvPr/>
        </p:nvCxnSpPr>
        <p:spPr>
          <a:xfrm flipV="1">
            <a:off x="5708642" y="3513664"/>
            <a:ext cx="499642" cy="431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67FE29D3-CAB2-4930-98B1-15505B5E4BCB}"/>
              </a:ext>
            </a:extLst>
          </p:cNvPr>
          <p:cNvCxnSpPr>
            <a:cxnSpLocks/>
          </p:cNvCxnSpPr>
          <p:nvPr/>
        </p:nvCxnSpPr>
        <p:spPr>
          <a:xfrm flipV="1">
            <a:off x="5460992"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18" name="图片 17">
            <a:extLst>
              <a:ext uri="{FF2B5EF4-FFF2-40B4-BE49-F238E27FC236}">
                <a16:creationId xmlns:a16="http://schemas.microsoft.com/office/drawing/2014/main" id="{6EE6FF90-E7F5-42BC-B462-7BEAD71611DB}"/>
              </a:ext>
            </a:extLst>
          </p:cNvPr>
          <p:cNvPicPr>
            <a:picLocks noChangeAspect="1"/>
          </p:cNvPicPr>
          <p:nvPr/>
        </p:nvPicPr>
        <p:blipFill>
          <a:blip r:embed="rId6"/>
          <a:stretch>
            <a:fillRect/>
          </a:stretch>
        </p:blipFill>
        <p:spPr>
          <a:xfrm>
            <a:off x="7022460" y="3633302"/>
            <a:ext cx="4187407" cy="488163"/>
          </a:xfrm>
          <a:prstGeom prst="rect">
            <a:avLst/>
          </a:prstGeom>
        </p:spPr>
      </p:pic>
      <p:sp>
        <p:nvSpPr>
          <p:cNvPr id="47" name="文本框 46">
            <a:extLst>
              <a:ext uri="{FF2B5EF4-FFF2-40B4-BE49-F238E27FC236}">
                <a16:creationId xmlns:a16="http://schemas.microsoft.com/office/drawing/2014/main" id="{EEBD86DF-2811-43B4-8EA7-8F5CDA030A7D}"/>
              </a:ext>
            </a:extLst>
          </p:cNvPr>
          <p:cNvSpPr txBox="1"/>
          <p:nvPr/>
        </p:nvSpPr>
        <p:spPr>
          <a:xfrm>
            <a:off x="7010400" y="4320143"/>
            <a:ext cx="10964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Output:</a:t>
            </a:r>
            <a:endParaRPr lang="zh-CN" altLang="en-US">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589BDFF7-7BE7-412C-9E6C-11C57016139C}"/>
              </a:ext>
            </a:extLst>
          </p:cNvPr>
          <p:cNvSpPr txBox="1"/>
          <p:nvPr/>
        </p:nvSpPr>
        <p:spPr>
          <a:xfrm>
            <a:off x="7010400" y="3257789"/>
            <a:ext cx="23621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Command:</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12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D5F7-2D16-4C4D-A5D2-FF44F1F23F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A245E1E8-C8F4-4B5F-AF07-E1EF2B3171C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IO redirection</a:t>
            </a:r>
          </a:p>
        </p:txBody>
      </p:sp>
      <p:sp>
        <p:nvSpPr>
          <p:cNvPr id="4" name="流程图: 过程 3">
            <a:extLst>
              <a:ext uri="{FF2B5EF4-FFF2-40B4-BE49-F238E27FC236}">
                <a16:creationId xmlns:a16="http://schemas.microsoft.com/office/drawing/2014/main" id="{C1C3F184-6372-4808-9E26-6ADDBFF69A82}"/>
              </a:ext>
            </a:extLst>
          </p:cNvPr>
          <p:cNvSpPr/>
          <p:nvPr/>
        </p:nvSpPr>
        <p:spPr>
          <a:xfrm>
            <a:off x="18288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shell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FFB119AC-5D1F-4659-AE47-5526817252E1}"/>
              </a:ext>
            </a:extLst>
          </p:cNvPr>
          <p:cNvSpPr/>
          <p:nvPr/>
        </p:nvSpPr>
        <p:spPr>
          <a:xfrm>
            <a:off x="1828801" y="2832100"/>
            <a:ext cx="16933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terminal</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E394714-53D4-4AB6-8FD8-23BBBE967138}"/>
              </a:ext>
            </a:extLst>
          </p:cNvPr>
          <p:cNvSpPr txBox="1"/>
          <p:nvPr/>
        </p:nvSpPr>
        <p:spPr>
          <a:xfrm>
            <a:off x="279400" y="3949700"/>
            <a:ext cx="24765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File descriptors: </a:t>
            </a:r>
            <a:endParaRPr lang="zh-CN" altLang="en-US" sz="1600">
              <a:latin typeface="Times New Roman" panose="02020603050405020304" pitchFamily="18" charset="0"/>
              <a:cs typeface="Times New Roman" panose="02020603050405020304" pitchFamily="18" charset="0"/>
            </a:endParaRPr>
          </a:p>
        </p:txBody>
      </p:sp>
      <p:sp>
        <p:nvSpPr>
          <p:cNvPr id="7" name="流程图: 过程 6">
            <a:extLst>
              <a:ext uri="{FF2B5EF4-FFF2-40B4-BE49-F238E27FC236}">
                <a16:creationId xmlns:a16="http://schemas.microsoft.com/office/drawing/2014/main" id="{1C3FCF4E-C42D-467E-BB8A-9AA865380007}"/>
              </a:ext>
            </a:extLst>
          </p:cNvPr>
          <p:cNvSpPr/>
          <p:nvPr/>
        </p:nvSpPr>
        <p:spPr>
          <a:xfrm>
            <a:off x="1828801" y="3949700"/>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3146119-EBE8-4D4C-B4C3-999736C67B2E}"/>
              </a:ext>
            </a:extLst>
          </p:cNvPr>
          <p:cNvCxnSpPr>
            <a:cxnSpLocks/>
          </p:cNvCxnSpPr>
          <p:nvPr/>
        </p:nvCxnSpPr>
        <p:spPr>
          <a:xfrm>
            <a:off x="2252136"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C4FE7F99-E636-4553-81B3-2723DE961941}"/>
              </a:ext>
            </a:extLst>
          </p:cNvPr>
          <p:cNvCxnSpPr>
            <a:cxnSpLocks/>
          </p:cNvCxnSpPr>
          <p:nvPr/>
        </p:nvCxnSpPr>
        <p:spPr>
          <a:xfrm>
            <a:off x="2713570"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BA017DC-1E4D-4FCB-803F-953B2CCEC474}"/>
              </a:ext>
            </a:extLst>
          </p:cNvPr>
          <p:cNvCxnSpPr>
            <a:cxnSpLocks/>
          </p:cNvCxnSpPr>
          <p:nvPr/>
        </p:nvCxnSpPr>
        <p:spPr>
          <a:xfrm>
            <a:off x="3124204" y="3949700"/>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01729CC-9E2A-4ED2-9B5D-837BAC217FCC}"/>
              </a:ext>
            </a:extLst>
          </p:cNvPr>
          <p:cNvSpPr txBox="1"/>
          <p:nvPr/>
        </p:nvSpPr>
        <p:spPr>
          <a:xfrm>
            <a:off x="1892303" y="3948555"/>
            <a:ext cx="359833" cy="369332"/>
          </a:xfrm>
          <a:prstGeom prst="rect">
            <a:avLst/>
          </a:prstGeom>
          <a:noFill/>
        </p:spPr>
        <p:txBody>
          <a:bodyPr wrap="square" rtlCol="0">
            <a:spAutoFit/>
          </a:bodyPr>
          <a:lstStyle/>
          <a:p>
            <a:r>
              <a:rPr lang="en-US" altLang="zh-CN" dirty="0"/>
              <a:t>0</a:t>
            </a:r>
            <a:endParaRPr lang="zh-CN" altLang="en-US"/>
          </a:p>
        </p:txBody>
      </p:sp>
      <p:sp>
        <p:nvSpPr>
          <p:cNvPr id="14" name="文本框 13">
            <a:extLst>
              <a:ext uri="{FF2B5EF4-FFF2-40B4-BE49-F238E27FC236}">
                <a16:creationId xmlns:a16="http://schemas.microsoft.com/office/drawing/2014/main" id="{341EF772-A4A1-4D6B-848D-91651B5B8A39}"/>
              </a:ext>
            </a:extLst>
          </p:cNvPr>
          <p:cNvSpPr txBox="1"/>
          <p:nvPr/>
        </p:nvSpPr>
        <p:spPr>
          <a:xfrm>
            <a:off x="2328337" y="3945448"/>
            <a:ext cx="359833" cy="369332"/>
          </a:xfrm>
          <a:prstGeom prst="rect">
            <a:avLst/>
          </a:prstGeom>
          <a:noFill/>
        </p:spPr>
        <p:txBody>
          <a:bodyPr wrap="square" rtlCol="0">
            <a:spAutoFit/>
          </a:bodyPr>
          <a:lstStyle/>
          <a:p>
            <a:r>
              <a:rPr lang="en-US" altLang="zh-CN" dirty="0"/>
              <a:t>1</a:t>
            </a:r>
            <a:endParaRPr lang="zh-CN" altLang="en-US"/>
          </a:p>
        </p:txBody>
      </p:sp>
      <p:sp>
        <p:nvSpPr>
          <p:cNvPr id="15" name="文本框 14">
            <a:extLst>
              <a:ext uri="{FF2B5EF4-FFF2-40B4-BE49-F238E27FC236}">
                <a16:creationId xmlns:a16="http://schemas.microsoft.com/office/drawing/2014/main" id="{5FAB78F8-D858-4643-8789-2865A458A8B8}"/>
              </a:ext>
            </a:extLst>
          </p:cNvPr>
          <p:cNvSpPr txBox="1"/>
          <p:nvPr/>
        </p:nvSpPr>
        <p:spPr>
          <a:xfrm>
            <a:off x="2781303" y="3945448"/>
            <a:ext cx="359833" cy="369332"/>
          </a:xfrm>
          <a:prstGeom prst="rect">
            <a:avLst/>
          </a:prstGeom>
          <a:noFill/>
        </p:spPr>
        <p:txBody>
          <a:bodyPr wrap="square" rtlCol="0">
            <a:spAutoFit/>
          </a:bodyPr>
          <a:lstStyle/>
          <a:p>
            <a:r>
              <a:rPr lang="en-US" altLang="zh-CN" dirty="0"/>
              <a:t>2</a:t>
            </a:r>
            <a:endParaRPr lang="zh-CN" altLang="en-US"/>
          </a:p>
        </p:txBody>
      </p:sp>
      <p:sp>
        <p:nvSpPr>
          <p:cNvPr id="16" name="文本框 15">
            <a:extLst>
              <a:ext uri="{FF2B5EF4-FFF2-40B4-BE49-F238E27FC236}">
                <a16:creationId xmlns:a16="http://schemas.microsoft.com/office/drawing/2014/main" id="{2689E3DB-D5AB-471D-8262-BEA19D8D076D}"/>
              </a:ext>
            </a:extLst>
          </p:cNvPr>
          <p:cNvSpPr txBox="1"/>
          <p:nvPr/>
        </p:nvSpPr>
        <p:spPr>
          <a:xfrm>
            <a:off x="3075521" y="3945448"/>
            <a:ext cx="596894" cy="369332"/>
          </a:xfrm>
          <a:prstGeom prst="rect">
            <a:avLst/>
          </a:prstGeom>
          <a:noFill/>
        </p:spPr>
        <p:txBody>
          <a:bodyPr wrap="square" rtlCol="0">
            <a:spAutoFit/>
          </a:bodyPr>
          <a:lstStyle/>
          <a:p>
            <a:r>
              <a:rPr lang="en-US" altLang="zh-CN" dirty="0"/>
              <a:t>……</a:t>
            </a:r>
            <a:endParaRPr lang="zh-CN" altLang="en-US"/>
          </a:p>
        </p:txBody>
      </p:sp>
      <p:sp>
        <p:nvSpPr>
          <p:cNvPr id="17" name="流程图: 过程 16">
            <a:extLst>
              <a:ext uri="{FF2B5EF4-FFF2-40B4-BE49-F238E27FC236}">
                <a16:creationId xmlns:a16="http://schemas.microsoft.com/office/drawing/2014/main" id="{E6105A10-6760-4B50-8EB1-347ED43CF5A5}"/>
              </a:ext>
            </a:extLst>
          </p:cNvPr>
          <p:cNvSpPr/>
          <p:nvPr/>
        </p:nvSpPr>
        <p:spPr>
          <a:xfrm>
            <a:off x="4559301" y="4676774"/>
            <a:ext cx="1731434" cy="575733"/>
          </a:xfrm>
          <a:prstGeom prst="flowChart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your working process</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5205FA2D-7AFC-4897-AAA3-F80FC50AEE4D}"/>
              </a:ext>
            </a:extLst>
          </p:cNvPr>
          <p:cNvCxnSpPr>
            <a:stCxn id="4" idx="3"/>
            <a:endCxn id="17" idx="1"/>
          </p:cNvCxnSpPr>
          <p:nvPr/>
        </p:nvCxnSpPr>
        <p:spPr>
          <a:xfrm>
            <a:off x="3560235" y="4964641"/>
            <a:ext cx="999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A7E2EB4-0999-4AD1-A776-1FF0E3329895}"/>
              </a:ext>
            </a:extLst>
          </p:cNvPr>
          <p:cNvSpPr txBox="1"/>
          <p:nvPr/>
        </p:nvSpPr>
        <p:spPr>
          <a:xfrm>
            <a:off x="3774020" y="4595308"/>
            <a:ext cx="6519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fork</a:t>
            </a:r>
            <a:endParaRPr lang="zh-CN" altLang="en-US">
              <a:latin typeface="Times New Roman" panose="02020603050405020304" pitchFamily="18" charset="0"/>
              <a:cs typeface="Times New Roman" panose="02020603050405020304" pitchFamily="18" charset="0"/>
            </a:endParaRPr>
          </a:p>
        </p:txBody>
      </p:sp>
      <p:sp>
        <p:nvSpPr>
          <p:cNvPr id="21" name="灯片编号占位符 20">
            <a:extLst>
              <a:ext uri="{FF2B5EF4-FFF2-40B4-BE49-F238E27FC236}">
                <a16:creationId xmlns:a16="http://schemas.microsoft.com/office/drawing/2014/main" id="{A30B3F25-FD97-4916-B07E-E13E4EED6048}"/>
              </a:ext>
            </a:extLst>
          </p:cNvPr>
          <p:cNvSpPr>
            <a:spLocks noGrp="1"/>
          </p:cNvSpPr>
          <p:nvPr>
            <p:ph type="sldNum" sz="quarter" idx="12"/>
          </p:nvPr>
        </p:nvSpPr>
        <p:spPr/>
        <p:txBody>
          <a:bodyPr/>
          <a:lstStyle/>
          <a:p>
            <a:fld id="{5ACC386E-3279-490E-8723-7B49A3CBA43E}" type="slidenum">
              <a:rPr lang="zh-CN" altLang="en-US" smtClean="0"/>
              <a:t>7</a:t>
            </a:fld>
            <a:r>
              <a:rPr lang="en-US" altLang="zh-CN" dirty="0"/>
              <a:t>/30</a:t>
            </a:r>
            <a:endParaRPr lang="zh-CN" altLang="en-US" dirty="0"/>
          </a:p>
        </p:txBody>
      </p:sp>
      <p:cxnSp>
        <p:nvCxnSpPr>
          <p:cNvPr id="23" name="直接箭头连接符 22">
            <a:extLst>
              <a:ext uri="{FF2B5EF4-FFF2-40B4-BE49-F238E27FC236}">
                <a16:creationId xmlns:a16="http://schemas.microsoft.com/office/drawing/2014/main" id="{DAC0333F-8B03-4A1C-9EC8-F57BE4FB4D9B}"/>
              </a:ext>
            </a:extLst>
          </p:cNvPr>
          <p:cNvCxnSpPr>
            <a:stCxn id="13" idx="0"/>
          </p:cNvCxnSpPr>
          <p:nvPr/>
        </p:nvCxnSpPr>
        <p:spPr>
          <a:xfrm flipH="1" flipV="1">
            <a:off x="2072219" y="3517900"/>
            <a:ext cx="1" cy="430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38BDF4BB-143D-4EA4-BB22-14ACC77A7358}"/>
              </a:ext>
            </a:extLst>
          </p:cNvPr>
          <p:cNvCxnSpPr>
            <a:stCxn id="14" idx="0"/>
          </p:cNvCxnSpPr>
          <p:nvPr/>
        </p:nvCxnSpPr>
        <p:spPr>
          <a:xfrm flipH="1" flipV="1">
            <a:off x="2508253"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9135C026-A61B-4EB7-BBEF-17EA7EF31B7E}"/>
              </a:ext>
            </a:extLst>
          </p:cNvPr>
          <p:cNvCxnSpPr>
            <a:stCxn id="15" idx="0"/>
          </p:cNvCxnSpPr>
          <p:nvPr/>
        </p:nvCxnSpPr>
        <p:spPr>
          <a:xfrm flipH="1" flipV="1">
            <a:off x="2961219" y="3516347"/>
            <a:ext cx="1" cy="429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B569E1D7-B057-4039-A8EB-DAF2919D78B1}"/>
              </a:ext>
            </a:extLst>
          </p:cNvPr>
          <p:cNvCxnSpPr>
            <a:cxnSpLocks/>
          </p:cNvCxnSpPr>
          <p:nvPr/>
        </p:nvCxnSpPr>
        <p:spPr>
          <a:xfrm flipV="1">
            <a:off x="2694518"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127B10EE-B764-47CD-ABAC-5C81F0C1B2AF}"/>
              </a:ext>
            </a:extLst>
          </p:cNvPr>
          <p:cNvPicPr>
            <a:picLocks noChangeAspect="1"/>
          </p:cNvPicPr>
          <p:nvPr/>
        </p:nvPicPr>
        <p:blipFill>
          <a:blip r:embed="rId3"/>
          <a:stretch>
            <a:fillRect/>
          </a:stretch>
        </p:blipFill>
        <p:spPr>
          <a:xfrm>
            <a:off x="7014633" y="2027767"/>
            <a:ext cx="4435582" cy="994833"/>
          </a:xfrm>
          <a:prstGeom prst="rect">
            <a:avLst/>
          </a:prstGeom>
        </p:spPr>
      </p:pic>
      <p:sp>
        <p:nvSpPr>
          <p:cNvPr id="40" name="文本框 39">
            <a:extLst>
              <a:ext uri="{FF2B5EF4-FFF2-40B4-BE49-F238E27FC236}">
                <a16:creationId xmlns:a16="http://schemas.microsoft.com/office/drawing/2014/main" id="{C7CCD228-B9B5-4485-AF23-F88F9F25D86C}"/>
              </a:ext>
            </a:extLst>
          </p:cNvPr>
          <p:cNvSpPr txBox="1"/>
          <p:nvPr/>
        </p:nvSpPr>
        <p:spPr>
          <a:xfrm>
            <a:off x="6985952" y="1685409"/>
            <a:ext cx="39116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python example:</a:t>
            </a:r>
            <a:endParaRPr lang="zh-CN" altLang="en-US">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3967CE3-4090-49F8-B1AC-5B48C6C93EBE}"/>
              </a:ext>
            </a:extLst>
          </p:cNvPr>
          <p:cNvSpPr txBox="1"/>
          <p:nvPr/>
        </p:nvSpPr>
        <p:spPr>
          <a:xfrm>
            <a:off x="1045633" y="2395953"/>
            <a:ext cx="347556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Terminal is also a file: /dev/pts/xxx</a:t>
            </a:r>
            <a:endParaRPr lang="zh-CN" altLang="en-US" sz="1600">
              <a:latin typeface="Times New Roman" panose="02020603050405020304" pitchFamily="18" charset="0"/>
              <a:cs typeface="Times New Roman" panose="02020603050405020304" pitchFamily="18" charset="0"/>
            </a:endParaRPr>
          </a:p>
        </p:txBody>
      </p:sp>
      <p:sp>
        <p:nvSpPr>
          <p:cNvPr id="32" name="流程图: 过程 31">
            <a:extLst>
              <a:ext uri="{FF2B5EF4-FFF2-40B4-BE49-F238E27FC236}">
                <a16:creationId xmlns:a16="http://schemas.microsoft.com/office/drawing/2014/main" id="{AB5CD3D9-5149-4917-99A7-032793646F0E}"/>
              </a:ext>
            </a:extLst>
          </p:cNvPr>
          <p:cNvSpPr/>
          <p:nvPr/>
        </p:nvSpPr>
        <p:spPr>
          <a:xfrm>
            <a:off x="4576223" y="3949701"/>
            <a:ext cx="1693334" cy="33855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034F6C19-00C0-42D8-A0A8-C059D4BD8444}"/>
              </a:ext>
            </a:extLst>
          </p:cNvPr>
          <p:cNvCxnSpPr>
            <a:cxnSpLocks/>
          </p:cNvCxnSpPr>
          <p:nvPr/>
        </p:nvCxnSpPr>
        <p:spPr>
          <a:xfrm>
            <a:off x="4999558"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76F258E5-0167-48C7-A8C5-83455A172D82}"/>
              </a:ext>
            </a:extLst>
          </p:cNvPr>
          <p:cNvCxnSpPr>
            <a:cxnSpLocks/>
          </p:cNvCxnSpPr>
          <p:nvPr/>
        </p:nvCxnSpPr>
        <p:spPr>
          <a:xfrm>
            <a:off x="5460992"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AD03A9D1-86B4-43C7-93F9-87ECA91F7960}"/>
              </a:ext>
            </a:extLst>
          </p:cNvPr>
          <p:cNvCxnSpPr>
            <a:cxnSpLocks/>
          </p:cNvCxnSpPr>
          <p:nvPr/>
        </p:nvCxnSpPr>
        <p:spPr>
          <a:xfrm>
            <a:off x="5871626" y="3949701"/>
            <a:ext cx="0" cy="3385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5E68B267-8C89-4C40-8CBC-8C8A5A424758}"/>
              </a:ext>
            </a:extLst>
          </p:cNvPr>
          <p:cNvSpPr txBox="1"/>
          <p:nvPr/>
        </p:nvSpPr>
        <p:spPr>
          <a:xfrm>
            <a:off x="4639725" y="3948556"/>
            <a:ext cx="359833" cy="369332"/>
          </a:xfrm>
          <a:prstGeom prst="rect">
            <a:avLst/>
          </a:prstGeom>
          <a:noFill/>
        </p:spPr>
        <p:txBody>
          <a:bodyPr wrap="square" rtlCol="0">
            <a:spAutoFit/>
          </a:bodyPr>
          <a:lstStyle/>
          <a:p>
            <a:r>
              <a:rPr lang="en-US" altLang="zh-CN" dirty="0"/>
              <a:t>0</a:t>
            </a:r>
            <a:endParaRPr lang="zh-CN" altLang="en-US"/>
          </a:p>
        </p:txBody>
      </p:sp>
      <p:sp>
        <p:nvSpPr>
          <p:cNvPr id="38" name="文本框 37">
            <a:extLst>
              <a:ext uri="{FF2B5EF4-FFF2-40B4-BE49-F238E27FC236}">
                <a16:creationId xmlns:a16="http://schemas.microsoft.com/office/drawing/2014/main" id="{043B5C21-CF50-4AC2-B4E5-EA5D51786CC3}"/>
              </a:ext>
            </a:extLst>
          </p:cNvPr>
          <p:cNvSpPr txBox="1"/>
          <p:nvPr/>
        </p:nvSpPr>
        <p:spPr>
          <a:xfrm>
            <a:off x="5075759" y="3945449"/>
            <a:ext cx="359833" cy="369332"/>
          </a:xfrm>
          <a:prstGeom prst="rect">
            <a:avLst/>
          </a:prstGeom>
          <a:noFill/>
        </p:spPr>
        <p:txBody>
          <a:bodyPr wrap="square" rtlCol="0">
            <a:spAutoFit/>
          </a:bodyPr>
          <a:lstStyle/>
          <a:p>
            <a:r>
              <a:rPr lang="en-US" altLang="zh-CN" dirty="0"/>
              <a:t>1</a:t>
            </a:r>
            <a:endParaRPr lang="zh-CN" altLang="en-US"/>
          </a:p>
        </p:txBody>
      </p:sp>
      <p:sp>
        <p:nvSpPr>
          <p:cNvPr id="39" name="文本框 38">
            <a:extLst>
              <a:ext uri="{FF2B5EF4-FFF2-40B4-BE49-F238E27FC236}">
                <a16:creationId xmlns:a16="http://schemas.microsoft.com/office/drawing/2014/main" id="{5C1E5C21-22FB-4D6E-BBAF-81F8464E99F6}"/>
              </a:ext>
            </a:extLst>
          </p:cNvPr>
          <p:cNvSpPr txBox="1"/>
          <p:nvPr/>
        </p:nvSpPr>
        <p:spPr>
          <a:xfrm>
            <a:off x="5528725" y="3945449"/>
            <a:ext cx="359833" cy="369332"/>
          </a:xfrm>
          <a:prstGeom prst="rect">
            <a:avLst/>
          </a:prstGeom>
          <a:noFill/>
        </p:spPr>
        <p:txBody>
          <a:bodyPr wrap="square" rtlCol="0">
            <a:spAutoFit/>
          </a:bodyPr>
          <a:lstStyle/>
          <a:p>
            <a:r>
              <a:rPr lang="en-US" altLang="zh-CN" dirty="0"/>
              <a:t>2</a:t>
            </a:r>
            <a:endParaRPr lang="zh-CN" altLang="en-US"/>
          </a:p>
        </p:txBody>
      </p:sp>
      <p:sp>
        <p:nvSpPr>
          <p:cNvPr id="41" name="文本框 40">
            <a:extLst>
              <a:ext uri="{FF2B5EF4-FFF2-40B4-BE49-F238E27FC236}">
                <a16:creationId xmlns:a16="http://schemas.microsoft.com/office/drawing/2014/main" id="{0ADEC2CD-127C-45BC-A698-8FE07D5BBFDF}"/>
              </a:ext>
            </a:extLst>
          </p:cNvPr>
          <p:cNvSpPr txBox="1"/>
          <p:nvPr/>
        </p:nvSpPr>
        <p:spPr>
          <a:xfrm>
            <a:off x="5822943" y="3945449"/>
            <a:ext cx="596894" cy="369332"/>
          </a:xfrm>
          <a:prstGeom prst="rect">
            <a:avLst/>
          </a:prstGeom>
          <a:noFill/>
        </p:spPr>
        <p:txBody>
          <a:bodyPr wrap="square" rtlCol="0">
            <a:spAutoFit/>
          </a:bodyPr>
          <a:lstStyle/>
          <a:p>
            <a:r>
              <a:rPr lang="en-US" altLang="zh-CN" dirty="0"/>
              <a:t>……</a:t>
            </a:r>
            <a:endParaRPr lang="zh-CN" altLang="en-US"/>
          </a:p>
        </p:txBody>
      </p:sp>
      <p:sp>
        <p:nvSpPr>
          <p:cNvPr id="42" name="矩形: 圆角 41">
            <a:extLst>
              <a:ext uri="{FF2B5EF4-FFF2-40B4-BE49-F238E27FC236}">
                <a16:creationId xmlns:a16="http://schemas.microsoft.com/office/drawing/2014/main" id="{D69D14EC-081D-4798-85F9-A5B93333E2A4}"/>
              </a:ext>
            </a:extLst>
          </p:cNvPr>
          <p:cNvSpPr/>
          <p:nvPr/>
        </p:nvSpPr>
        <p:spPr>
          <a:xfrm>
            <a:off x="4279891" y="2832100"/>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input.txt</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圆角 42">
            <a:extLst>
              <a:ext uri="{FF2B5EF4-FFF2-40B4-BE49-F238E27FC236}">
                <a16:creationId xmlns:a16="http://schemas.microsoft.com/office/drawing/2014/main" id="{F9B06A12-B084-45BC-8C46-91ED7A6296CB}"/>
              </a:ext>
            </a:extLst>
          </p:cNvPr>
          <p:cNvSpPr/>
          <p:nvPr/>
        </p:nvSpPr>
        <p:spPr>
          <a:xfrm>
            <a:off x="5057559" y="2832100"/>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stdout.txt</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圆角 43">
            <a:extLst>
              <a:ext uri="{FF2B5EF4-FFF2-40B4-BE49-F238E27FC236}">
                <a16:creationId xmlns:a16="http://schemas.microsoft.com/office/drawing/2014/main" id="{04C69901-8820-440F-8BC3-CD8EE6B2F48A}"/>
              </a:ext>
            </a:extLst>
          </p:cNvPr>
          <p:cNvSpPr/>
          <p:nvPr/>
        </p:nvSpPr>
        <p:spPr>
          <a:xfrm>
            <a:off x="5841467" y="2827864"/>
            <a:ext cx="733634" cy="685800"/>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stderr.txt</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8641A841-2455-44CB-8656-2356C3AECD60}"/>
              </a:ext>
            </a:extLst>
          </p:cNvPr>
          <p:cNvCxnSpPr>
            <a:stCxn id="36" idx="0"/>
            <a:endCxn id="42" idx="2"/>
          </p:cNvCxnSpPr>
          <p:nvPr/>
        </p:nvCxnSpPr>
        <p:spPr>
          <a:xfrm flipH="1" flipV="1">
            <a:off x="4646708" y="3517900"/>
            <a:ext cx="172934" cy="43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8ED2D6C2-B649-42F0-852B-B164143FC9CC}"/>
              </a:ext>
            </a:extLst>
          </p:cNvPr>
          <p:cNvCxnSpPr>
            <a:stCxn id="38" idx="0"/>
            <a:endCxn id="43" idx="2"/>
          </p:cNvCxnSpPr>
          <p:nvPr/>
        </p:nvCxnSpPr>
        <p:spPr>
          <a:xfrm flipV="1">
            <a:off x="5255676" y="3517900"/>
            <a:ext cx="168700" cy="427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34A1ED4-73EE-4F84-9DC0-319AFC3C8B0A}"/>
              </a:ext>
            </a:extLst>
          </p:cNvPr>
          <p:cNvCxnSpPr>
            <a:stCxn id="39" idx="0"/>
            <a:endCxn id="44" idx="2"/>
          </p:cNvCxnSpPr>
          <p:nvPr/>
        </p:nvCxnSpPr>
        <p:spPr>
          <a:xfrm flipV="1">
            <a:off x="5708642" y="3513664"/>
            <a:ext cx="499642" cy="431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67FE29D3-CAB2-4930-98B1-15505B5E4BCB}"/>
              </a:ext>
            </a:extLst>
          </p:cNvPr>
          <p:cNvCxnSpPr>
            <a:cxnSpLocks/>
          </p:cNvCxnSpPr>
          <p:nvPr/>
        </p:nvCxnSpPr>
        <p:spPr>
          <a:xfrm flipV="1">
            <a:off x="5460992" y="4306314"/>
            <a:ext cx="0" cy="3619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4BBDD54D-17BF-4AEA-8F77-392F99D56B3B}"/>
              </a:ext>
            </a:extLst>
          </p:cNvPr>
          <p:cNvSpPr txBox="1"/>
          <p:nvPr/>
        </p:nvSpPr>
        <p:spPr>
          <a:xfrm>
            <a:off x="7007119" y="4325515"/>
            <a:ext cx="3602565" cy="338554"/>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Q: what does the output look like?</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FB505BFE-2B3D-4442-A08A-63FB4F96E94F}"/>
              </a:ext>
            </a:extLst>
          </p:cNvPr>
          <p:cNvPicPr>
            <a:picLocks noChangeAspect="1"/>
          </p:cNvPicPr>
          <p:nvPr/>
        </p:nvPicPr>
        <p:blipFill>
          <a:blip r:embed="rId4"/>
          <a:stretch>
            <a:fillRect/>
          </a:stretch>
        </p:blipFill>
        <p:spPr>
          <a:xfrm>
            <a:off x="7094961" y="4756883"/>
            <a:ext cx="3693582" cy="1172401"/>
          </a:xfrm>
          <a:prstGeom prst="rect">
            <a:avLst/>
          </a:prstGeom>
        </p:spPr>
      </p:pic>
      <p:sp>
        <p:nvSpPr>
          <p:cNvPr id="47" name="文本框 46">
            <a:extLst>
              <a:ext uri="{FF2B5EF4-FFF2-40B4-BE49-F238E27FC236}">
                <a16:creationId xmlns:a16="http://schemas.microsoft.com/office/drawing/2014/main" id="{19BF7497-231A-4597-8D2D-2B3B59E73385}"/>
              </a:ext>
            </a:extLst>
          </p:cNvPr>
          <p:cNvSpPr txBox="1"/>
          <p:nvPr/>
        </p:nvSpPr>
        <p:spPr>
          <a:xfrm>
            <a:off x="7010400" y="3257789"/>
            <a:ext cx="23621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Command:</a:t>
            </a:r>
            <a:endParaRPr lang="zh-CN" altLang="en-US">
              <a:latin typeface="Times New Roman" panose="02020603050405020304" pitchFamily="18" charset="0"/>
              <a:cs typeface="Times New Roman" panose="02020603050405020304" pitchFamily="18" charset="0"/>
            </a:endParaRPr>
          </a:p>
        </p:txBody>
      </p:sp>
      <p:pic>
        <p:nvPicPr>
          <p:cNvPr id="31" name="图片 30">
            <a:extLst>
              <a:ext uri="{FF2B5EF4-FFF2-40B4-BE49-F238E27FC236}">
                <a16:creationId xmlns:a16="http://schemas.microsoft.com/office/drawing/2014/main" id="{E6C3D29F-F1B9-482B-9A5C-0819EEDCC4C3}"/>
              </a:ext>
            </a:extLst>
          </p:cNvPr>
          <p:cNvPicPr>
            <a:picLocks noChangeAspect="1"/>
          </p:cNvPicPr>
          <p:nvPr/>
        </p:nvPicPr>
        <p:blipFill>
          <a:blip r:embed="rId5"/>
          <a:stretch>
            <a:fillRect/>
          </a:stretch>
        </p:blipFill>
        <p:spPr>
          <a:xfrm>
            <a:off x="7026316" y="3698758"/>
            <a:ext cx="4072628" cy="431784"/>
          </a:xfrm>
          <a:prstGeom prst="rect">
            <a:avLst/>
          </a:prstGeom>
        </p:spPr>
      </p:pic>
    </p:spTree>
    <p:extLst>
      <p:ext uri="{BB962C8B-B14F-4D97-AF65-F5344CB8AC3E}">
        <p14:creationId xmlns:p14="http://schemas.microsoft.com/office/powerpoint/2010/main" val="342502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ohup</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 to invoke a program immune to hangups signal(SIGHUP).</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8</a:t>
            </a:fld>
            <a:r>
              <a:rPr lang="en-US" altLang="zh-CN" dirty="0"/>
              <a:t>/30</a:t>
            </a:r>
            <a:endParaRPr lang="zh-CN" altLang="en-US" dirty="0"/>
          </a:p>
        </p:txBody>
      </p:sp>
      <p:sp>
        <p:nvSpPr>
          <p:cNvPr id="7" name="对话气泡: 圆角矩形 6">
            <a:extLst>
              <a:ext uri="{FF2B5EF4-FFF2-40B4-BE49-F238E27FC236}">
                <a16:creationId xmlns:a16="http://schemas.microsoft.com/office/drawing/2014/main" id="{2DE66FF9-62A5-463C-9F03-A1A10BF07898}"/>
              </a:ext>
            </a:extLst>
          </p:cNvPr>
          <p:cNvSpPr/>
          <p:nvPr/>
        </p:nvSpPr>
        <p:spPr>
          <a:xfrm>
            <a:off x="466437" y="3362036"/>
            <a:ext cx="1836498" cy="79880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open my local terminal</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0" name="对话气泡: 圆角矩形 9">
            <a:extLst>
              <a:ext uri="{FF2B5EF4-FFF2-40B4-BE49-F238E27FC236}">
                <a16:creationId xmlns:a16="http://schemas.microsoft.com/office/drawing/2014/main" id="{887AD20A-4A3F-46FA-9686-59A3748FBAAE}"/>
              </a:ext>
            </a:extLst>
          </p:cNvPr>
          <p:cNvSpPr/>
          <p:nvPr/>
        </p:nvSpPr>
        <p:spPr>
          <a:xfrm>
            <a:off x="2544619" y="3362036"/>
            <a:ext cx="1568596" cy="798801"/>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ssh to galaxy</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884A2896-4E1D-46A8-8591-7898DF5C37CD}"/>
              </a:ext>
            </a:extLst>
          </p:cNvPr>
          <p:cNvPicPr>
            <a:picLocks noChangeAspect="1"/>
          </p:cNvPicPr>
          <p:nvPr/>
        </p:nvPicPr>
        <p:blipFill>
          <a:blip r:embed="rId3"/>
          <a:stretch>
            <a:fillRect/>
          </a:stretch>
        </p:blipFill>
        <p:spPr>
          <a:xfrm>
            <a:off x="941390" y="4355483"/>
            <a:ext cx="1213378" cy="1130915"/>
          </a:xfrm>
          <a:prstGeom prst="rect">
            <a:avLst/>
          </a:prstGeom>
        </p:spPr>
      </p:pic>
      <p:pic>
        <p:nvPicPr>
          <p:cNvPr id="13" name="图片 12">
            <a:extLst>
              <a:ext uri="{FF2B5EF4-FFF2-40B4-BE49-F238E27FC236}">
                <a16:creationId xmlns:a16="http://schemas.microsoft.com/office/drawing/2014/main" id="{6195CCEE-4D59-4FA1-80C1-28F7E1306C76}"/>
              </a:ext>
            </a:extLst>
          </p:cNvPr>
          <p:cNvPicPr>
            <a:picLocks noChangeAspect="1"/>
          </p:cNvPicPr>
          <p:nvPr/>
        </p:nvPicPr>
        <p:blipFill>
          <a:blip r:embed="rId3"/>
          <a:stretch>
            <a:fillRect/>
          </a:stretch>
        </p:blipFill>
        <p:spPr>
          <a:xfrm>
            <a:off x="3018369" y="4355483"/>
            <a:ext cx="1213378" cy="1130915"/>
          </a:xfrm>
          <a:prstGeom prst="rect">
            <a:avLst/>
          </a:prstGeom>
        </p:spPr>
      </p:pic>
      <p:pic>
        <p:nvPicPr>
          <p:cNvPr id="1028" name="Picture 4">
            <a:extLst>
              <a:ext uri="{FF2B5EF4-FFF2-40B4-BE49-F238E27FC236}">
                <a16:creationId xmlns:a16="http://schemas.microsoft.com/office/drawing/2014/main" id="{71C74AC4-BD66-43F7-AB44-9DB01513C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340" y="4288379"/>
            <a:ext cx="1213378" cy="1198019"/>
          </a:xfrm>
          <a:prstGeom prst="rect">
            <a:avLst/>
          </a:prstGeom>
          <a:noFill/>
          <a:extLst>
            <a:ext uri="{909E8E84-426E-40DD-AFC4-6F175D3DCCD1}">
              <a14:hiddenFill xmlns:a14="http://schemas.microsoft.com/office/drawing/2010/main">
                <a:solidFill>
                  <a:srgbClr val="FFFFFF"/>
                </a:solidFill>
              </a14:hiddenFill>
            </a:ext>
          </a:extLst>
        </p:spPr>
      </p:pic>
      <p:sp>
        <p:nvSpPr>
          <p:cNvPr id="15" name="对话气泡: 圆角矩形 14">
            <a:extLst>
              <a:ext uri="{FF2B5EF4-FFF2-40B4-BE49-F238E27FC236}">
                <a16:creationId xmlns:a16="http://schemas.microsoft.com/office/drawing/2014/main" id="{BD737F94-D43D-4E77-9084-2172C944800C}"/>
              </a:ext>
            </a:extLst>
          </p:cNvPr>
          <p:cNvSpPr/>
          <p:nvPr/>
        </p:nvSpPr>
        <p:spPr>
          <a:xfrm>
            <a:off x="4624587" y="3362035"/>
            <a:ext cx="1759486" cy="798801"/>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run our SOTA model training program in the background</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2" name="箭头: 燕尾形 11">
            <a:extLst>
              <a:ext uri="{FF2B5EF4-FFF2-40B4-BE49-F238E27FC236}">
                <a16:creationId xmlns:a16="http://schemas.microsoft.com/office/drawing/2014/main" id="{FC983632-012F-405E-AC17-4962A84D5BD1}"/>
              </a:ext>
            </a:extLst>
          </p:cNvPr>
          <p:cNvSpPr/>
          <p:nvPr/>
        </p:nvSpPr>
        <p:spPr>
          <a:xfrm>
            <a:off x="2362202" y="4703234"/>
            <a:ext cx="402167" cy="258763"/>
          </a:xfrm>
          <a:prstGeom prst="notchedRightArrow">
            <a:avLst/>
          </a:prstGeom>
          <a:solidFill>
            <a:schemeClr val="accent4">
              <a:lumMod val="40000"/>
              <a:lumOff val="60000"/>
            </a:schemeClr>
          </a:solidFill>
          <a:ln>
            <a:solidFill>
              <a:schemeClr val="accent4">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箭头: 燕尾形 16">
            <a:extLst>
              <a:ext uri="{FF2B5EF4-FFF2-40B4-BE49-F238E27FC236}">
                <a16:creationId xmlns:a16="http://schemas.microsoft.com/office/drawing/2014/main" id="{083D2C09-FEC1-4EB7-893F-0D901B7ECAAE}"/>
              </a:ext>
            </a:extLst>
          </p:cNvPr>
          <p:cNvSpPr/>
          <p:nvPr/>
        </p:nvSpPr>
        <p:spPr>
          <a:xfrm>
            <a:off x="4373040" y="4700807"/>
            <a:ext cx="402167" cy="258763"/>
          </a:xfrm>
          <a:prstGeom prst="notchedRightArrow">
            <a:avLst/>
          </a:prstGeom>
          <a:solidFill>
            <a:schemeClr val="accent4">
              <a:lumMod val="40000"/>
              <a:lumOff val="60000"/>
            </a:schemeClr>
          </a:solidFill>
          <a:ln>
            <a:solidFill>
              <a:schemeClr val="accent4">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箭头: 燕尾形 17">
            <a:extLst>
              <a:ext uri="{FF2B5EF4-FFF2-40B4-BE49-F238E27FC236}">
                <a16:creationId xmlns:a16="http://schemas.microsoft.com/office/drawing/2014/main" id="{EF53CDD2-1A70-4E3F-9F12-094999522065}"/>
              </a:ext>
            </a:extLst>
          </p:cNvPr>
          <p:cNvSpPr/>
          <p:nvPr/>
        </p:nvSpPr>
        <p:spPr>
          <a:xfrm>
            <a:off x="6587076" y="4700807"/>
            <a:ext cx="402167" cy="258763"/>
          </a:xfrm>
          <a:prstGeom prst="notchedRightArrow">
            <a:avLst/>
          </a:prstGeom>
          <a:solidFill>
            <a:schemeClr val="accent4">
              <a:lumMod val="40000"/>
              <a:lumOff val="60000"/>
            </a:schemeClr>
          </a:solidFill>
          <a:ln>
            <a:solidFill>
              <a:schemeClr val="accent4">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030" name="Picture 6">
            <a:extLst>
              <a:ext uri="{FF2B5EF4-FFF2-40B4-BE49-F238E27FC236}">
                <a16:creationId xmlns:a16="http://schemas.microsoft.com/office/drawing/2014/main" id="{201C6AF6-7A96-4E83-9C1C-BD7ECA8FBF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0529" y="4160836"/>
            <a:ext cx="1305090" cy="1325562"/>
          </a:xfrm>
          <a:prstGeom prst="rect">
            <a:avLst/>
          </a:prstGeom>
          <a:noFill/>
          <a:extLst>
            <a:ext uri="{909E8E84-426E-40DD-AFC4-6F175D3DCCD1}">
              <a14:hiddenFill xmlns:a14="http://schemas.microsoft.com/office/drawing/2010/main">
                <a:solidFill>
                  <a:srgbClr val="FFFFFF"/>
                </a:solidFill>
              </a14:hiddenFill>
            </a:ext>
          </a:extLst>
        </p:spPr>
      </p:pic>
      <p:sp>
        <p:nvSpPr>
          <p:cNvPr id="20" name="对话气泡: 圆角矩形 19">
            <a:extLst>
              <a:ext uri="{FF2B5EF4-FFF2-40B4-BE49-F238E27FC236}">
                <a16:creationId xmlns:a16="http://schemas.microsoft.com/office/drawing/2014/main" id="{C37B324B-B1AC-4D1B-9D18-6E8AF0537438}"/>
              </a:ext>
            </a:extLst>
          </p:cNvPr>
          <p:cNvSpPr/>
          <p:nvPr/>
        </p:nvSpPr>
        <p:spPr>
          <a:xfrm>
            <a:off x="6924151" y="3354310"/>
            <a:ext cx="1647419" cy="798801"/>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click </a:t>
            </a:r>
            <a:r>
              <a:rPr lang="en-US" altLang="zh-CN" sz="900" dirty="0">
                <a:solidFill>
                  <a:schemeClr val="tx1"/>
                </a:solidFill>
                <a:latin typeface="Times New Roman" panose="02020603050405020304" pitchFamily="18" charset="0"/>
                <a:cs typeface="Times New Roman" panose="02020603050405020304" pitchFamily="18" charset="0"/>
              </a:rPr>
              <a:t>❌</a:t>
            </a:r>
            <a:r>
              <a:rPr lang="en-US" altLang="zh-CN" sz="1400" dirty="0">
                <a:solidFill>
                  <a:schemeClr val="tx1"/>
                </a:solidFill>
                <a:latin typeface="Times New Roman" panose="02020603050405020304" pitchFamily="18" charset="0"/>
                <a:cs typeface="Times New Roman" panose="02020603050405020304" pitchFamily="18" charset="0"/>
              </a:rPr>
              <a:t> to close my terminal</a:t>
            </a:r>
            <a:endParaRPr lang="zh-CN" altLang="en-US" sz="1400">
              <a:solidFill>
                <a:schemeClr val="tx1"/>
              </a:solidFill>
              <a:latin typeface="Times New Roman" panose="02020603050405020304" pitchFamily="18" charset="0"/>
              <a:cs typeface="Times New Roman" panose="02020603050405020304" pitchFamily="18" charset="0"/>
            </a:endParaRPr>
          </a:p>
        </p:txBody>
      </p:sp>
      <p:sp>
        <p:nvSpPr>
          <p:cNvPr id="21" name="箭头: 燕尾形 20">
            <a:extLst>
              <a:ext uri="{FF2B5EF4-FFF2-40B4-BE49-F238E27FC236}">
                <a16:creationId xmlns:a16="http://schemas.microsoft.com/office/drawing/2014/main" id="{B4DE1F14-4CCA-4720-9827-449D3FB5990C}"/>
              </a:ext>
            </a:extLst>
          </p:cNvPr>
          <p:cNvSpPr/>
          <p:nvPr/>
        </p:nvSpPr>
        <p:spPr>
          <a:xfrm>
            <a:off x="8492068" y="4700807"/>
            <a:ext cx="1384299" cy="258763"/>
          </a:xfrm>
          <a:prstGeom prst="notchedRightArrow">
            <a:avLst/>
          </a:prstGeom>
          <a:solidFill>
            <a:schemeClr val="accent4">
              <a:lumMod val="40000"/>
              <a:lumOff val="60000"/>
            </a:schemeClr>
          </a:solidFill>
          <a:ln>
            <a:solidFill>
              <a:schemeClr val="accent4">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6CB1FEC-4E12-47D5-BC63-0E79058C7303}"/>
              </a:ext>
            </a:extLst>
          </p:cNvPr>
          <p:cNvSpPr txBox="1"/>
          <p:nvPr/>
        </p:nvSpPr>
        <p:spPr>
          <a:xfrm>
            <a:off x="8541027" y="4466166"/>
            <a:ext cx="152240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one day later</a:t>
            </a:r>
            <a:endParaRPr lang="zh-CN" altLang="en-US" sz="140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7AC7CA91-D4FF-49C3-8189-782545E577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3742" y="4112353"/>
            <a:ext cx="1384299" cy="1374045"/>
          </a:xfrm>
          <a:prstGeom prst="rect">
            <a:avLst/>
          </a:prstGeom>
          <a:noFill/>
          <a:extLst>
            <a:ext uri="{909E8E84-426E-40DD-AFC4-6F175D3DCCD1}">
              <a14:hiddenFill xmlns:a14="http://schemas.microsoft.com/office/drawing/2010/main">
                <a:solidFill>
                  <a:srgbClr val="FFFFFF"/>
                </a:solidFill>
              </a14:hiddenFill>
            </a:ext>
          </a:extLst>
        </p:spPr>
      </p:pic>
      <p:sp>
        <p:nvSpPr>
          <p:cNvPr id="24" name="对话气泡: 圆角矩形 23">
            <a:extLst>
              <a:ext uri="{FF2B5EF4-FFF2-40B4-BE49-F238E27FC236}">
                <a16:creationId xmlns:a16="http://schemas.microsoft.com/office/drawing/2014/main" id="{BF71CA73-9758-4D0B-BDFD-7135A3B8093E}"/>
              </a:ext>
            </a:extLst>
          </p:cNvPr>
          <p:cNvSpPr/>
          <p:nvPr/>
        </p:nvSpPr>
        <p:spPr>
          <a:xfrm>
            <a:off x="9725891" y="3362035"/>
            <a:ext cx="1580142" cy="798801"/>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who killed my program?</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8091EEBA-AC38-4091-AA60-2A9FC837DA1C}"/>
              </a:ext>
            </a:extLst>
          </p:cNvPr>
          <p:cNvSpPr txBox="1"/>
          <p:nvPr/>
        </p:nvSpPr>
        <p:spPr>
          <a:xfrm>
            <a:off x="941390" y="5977467"/>
            <a:ext cx="2640011"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close terminal</a:t>
            </a:r>
            <a:endParaRPr lang="zh-CN" altLang="en-US" sz="1600">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AE517CE2-5571-4117-9FBA-36B85C449BF2}"/>
              </a:ext>
            </a:extLst>
          </p:cNvPr>
          <p:cNvCxnSpPr/>
          <p:nvPr/>
        </p:nvCxnSpPr>
        <p:spPr>
          <a:xfrm>
            <a:off x="2425701" y="6176963"/>
            <a:ext cx="673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04C4045E-47AC-499F-AE78-DAD21924931F}"/>
              </a:ext>
            </a:extLst>
          </p:cNvPr>
          <p:cNvSpPr txBox="1"/>
          <p:nvPr/>
        </p:nvSpPr>
        <p:spPr>
          <a:xfrm>
            <a:off x="3251201" y="5975040"/>
            <a:ext cx="21971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shell receives SIGHUP </a:t>
            </a:r>
            <a:endParaRPr lang="zh-CN" altLang="en-US" sz="1600">
              <a:latin typeface="Times New Roman" panose="02020603050405020304" pitchFamily="18" charset="0"/>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BD59EF6E-D8D6-4C31-95B4-6DB4E63E3091}"/>
              </a:ext>
            </a:extLst>
          </p:cNvPr>
          <p:cNvCxnSpPr/>
          <p:nvPr/>
        </p:nvCxnSpPr>
        <p:spPr>
          <a:xfrm>
            <a:off x="5329767" y="6143096"/>
            <a:ext cx="673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0D653D34-591B-422A-B7BF-A85132E658BB}"/>
              </a:ext>
            </a:extLst>
          </p:cNvPr>
          <p:cNvSpPr txBox="1"/>
          <p:nvPr/>
        </p:nvSpPr>
        <p:spPr>
          <a:xfrm>
            <a:off x="5994402" y="5860741"/>
            <a:ext cx="2197100"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shell resends SIGHUP to child processes </a:t>
            </a:r>
            <a:endParaRPr lang="zh-CN" altLang="en-US" sz="1600">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AE4CAE27-848E-4817-98D3-FF82B444036F}"/>
              </a:ext>
            </a:extLst>
          </p:cNvPr>
          <p:cNvCxnSpPr/>
          <p:nvPr/>
        </p:nvCxnSpPr>
        <p:spPr>
          <a:xfrm>
            <a:off x="8072968" y="6135159"/>
            <a:ext cx="673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4915FD5-DE9C-4360-9123-B43A5ED7E21F}"/>
              </a:ext>
            </a:extLst>
          </p:cNvPr>
          <p:cNvSpPr txBox="1"/>
          <p:nvPr/>
        </p:nvSpPr>
        <p:spPr>
          <a:xfrm>
            <a:off x="8775703" y="5944557"/>
            <a:ext cx="21971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you lose your program</a:t>
            </a:r>
            <a:endParaRPr lang="zh-CN" alt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55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12" grpId="0" animBg="1"/>
      <p:bldP spid="17" grpId="0" animBg="1"/>
      <p:bldP spid="18" grpId="0" animBg="1"/>
      <p:bldP spid="20" grpId="0" animBg="1"/>
      <p:bldP spid="21" grpId="0" animBg="1"/>
      <p:bldP spid="14" grpId="0"/>
      <p:bldP spid="24" grpId="0" animBg="1"/>
      <p:bldP spid="19" grpId="0"/>
      <p:bldP spid="30" grpId="0"/>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F8E4E-EC02-4A66-AAE1-6C01C2B4D58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Useful</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Command-line</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Skills</a:t>
            </a:r>
            <a:endParaRPr lang="zh-CN" altLang="en-US"/>
          </a:p>
        </p:txBody>
      </p:sp>
      <p:sp>
        <p:nvSpPr>
          <p:cNvPr id="3" name="内容占位符 2">
            <a:extLst>
              <a:ext uri="{FF2B5EF4-FFF2-40B4-BE49-F238E27FC236}">
                <a16:creationId xmlns:a16="http://schemas.microsoft.com/office/drawing/2014/main" id="{9FFEDBB3-099A-466B-8CE2-6D18B5E0B24C}"/>
              </a:ext>
            </a:extLst>
          </p:cNvPr>
          <p:cNvSpPr>
            <a:spLocks noGrp="1"/>
          </p:cNvSpPr>
          <p:nvPr>
            <p:ph idx="1"/>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mux</a:t>
            </a:r>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widely used terminal multplexer.</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Each panel is an individual shell process.</a:t>
            </a:r>
          </a:p>
          <a:p>
            <a:pPr lvl="1">
              <a:buFont typeface="Wingdings" panose="05000000000000000000" pitchFamily="2" charset="2"/>
              <a:buChar char="Ø"/>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D96B5C4-8FB0-41AA-84D9-A671973411E0}"/>
              </a:ext>
            </a:extLst>
          </p:cNvPr>
          <p:cNvSpPr>
            <a:spLocks noGrp="1"/>
          </p:cNvSpPr>
          <p:nvPr>
            <p:ph type="sldNum" sz="quarter" idx="12"/>
          </p:nvPr>
        </p:nvSpPr>
        <p:spPr/>
        <p:txBody>
          <a:bodyPr/>
          <a:lstStyle/>
          <a:p>
            <a:fld id="{5ACC386E-3279-490E-8723-7B49A3CBA43E}" type="slidenum">
              <a:rPr lang="zh-CN" altLang="en-US" smtClean="0"/>
              <a:t>9</a:t>
            </a:fld>
            <a:r>
              <a:rPr lang="en-US" altLang="zh-CN" dirty="0"/>
              <a:t>/30</a:t>
            </a:r>
            <a:endParaRPr lang="zh-CN" altLang="en-US" dirty="0"/>
          </a:p>
        </p:txBody>
      </p:sp>
      <p:sp>
        <p:nvSpPr>
          <p:cNvPr id="5" name="流程图: 过程 4">
            <a:extLst>
              <a:ext uri="{FF2B5EF4-FFF2-40B4-BE49-F238E27FC236}">
                <a16:creationId xmlns:a16="http://schemas.microsoft.com/office/drawing/2014/main" id="{B8B0A13D-4A5E-4045-8F3E-E5E32CC569CB}"/>
              </a:ext>
            </a:extLst>
          </p:cNvPr>
          <p:cNvSpPr/>
          <p:nvPr/>
        </p:nvSpPr>
        <p:spPr>
          <a:xfrm>
            <a:off x="1612900" y="3179233"/>
            <a:ext cx="8568267" cy="3268663"/>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D70041F-35EE-4A1C-A072-F3C813C60CA3}"/>
              </a:ext>
            </a:extLst>
          </p:cNvPr>
          <p:cNvSpPr txBox="1"/>
          <p:nvPr/>
        </p:nvSpPr>
        <p:spPr>
          <a:xfrm>
            <a:off x="5344568" y="3128234"/>
            <a:ext cx="95673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tmux </a:t>
            </a:r>
            <a:endParaRPr lang="zh-CN" altLang="en-US" sz="2400" dirty="0">
              <a:latin typeface="Times New Roman" panose="02020603050405020304" pitchFamily="18" charset="0"/>
              <a:cs typeface="Times New Roman" panose="02020603050405020304" pitchFamily="18" charset="0"/>
            </a:endParaRPr>
          </a:p>
        </p:txBody>
      </p:sp>
      <p:sp>
        <p:nvSpPr>
          <p:cNvPr id="7" name="流程图: 过程 6">
            <a:extLst>
              <a:ext uri="{FF2B5EF4-FFF2-40B4-BE49-F238E27FC236}">
                <a16:creationId xmlns:a16="http://schemas.microsoft.com/office/drawing/2014/main" id="{49E3A271-3DFF-4C96-B982-BAD065D5DF31}"/>
              </a:ext>
            </a:extLst>
          </p:cNvPr>
          <p:cNvSpPr/>
          <p:nvPr/>
        </p:nvSpPr>
        <p:spPr>
          <a:xfrm>
            <a:off x="1769533" y="3649133"/>
            <a:ext cx="3484034" cy="2675467"/>
          </a:xfrm>
          <a:prstGeom prst="flowChartProcess">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038F6BB-C5A8-41E9-82B6-7C734AACCC9A}"/>
              </a:ext>
            </a:extLst>
          </p:cNvPr>
          <p:cNvSpPr txBox="1"/>
          <p:nvPr/>
        </p:nvSpPr>
        <p:spPr>
          <a:xfrm>
            <a:off x="2992967" y="3640898"/>
            <a:ext cx="30353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Session 1</a:t>
            </a:r>
            <a:endParaRPr lang="zh-CN" altLang="en-US" sz="1600">
              <a:latin typeface="Times New Roman" panose="02020603050405020304" pitchFamily="18" charset="0"/>
              <a:cs typeface="Times New Roman" panose="02020603050405020304" pitchFamily="18" charset="0"/>
            </a:endParaRPr>
          </a:p>
        </p:txBody>
      </p:sp>
      <p:sp>
        <p:nvSpPr>
          <p:cNvPr id="9" name="流程图: 过程 8">
            <a:extLst>
              <a:ext uri="{FF2B5EF4-FFF2-40B4-BE49-F238E27FC236}">
                <a16:creationId xmlns:a16="http://schemas.microsoft.com/office/drawing/2014/main" id="{CFD2785C-F636-423D-8837-BA6BE4FA1A3F}"/>
              </a:ext>
            </a:extLst>
          </p:cNvPr>
          <p:cNvSpPr/>
          <p:nvPr/>
        </p:nvSpPr>
        <p:spPr>
          <a:xfrm>
            <a:off x="1926167" y="4174066"/>
            <a:ext cx="1430866" cy="1900767"/>
          </a:xfrm>
          <a:prstGeom prst="flowChart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8E5E9F4-13D8-46B6-A429-81467A75DACB}"/>
              </a:ext>
            </a:extLst>
          </p:cNvPr>
          <p:cNvSpPr txBox="1"/>
          <p:nvPr/>
        </p:nvSpPr>
        <p:spPr>
          <a:xfrm>
            <a:off x="2205566" y="4135971"/>
            <a:ext cx="10075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Window 1 </a:t>
            </a:r>
            <a:endParaRPr lang="zh-CN" altLang="en-US" sz="1400">
              <a:latin typeface="Times New Roman" panose="02020603050405020304" pitchFamily="18" charset="0"/>
              <a:cs typeface="Times New Roman" panose="02020603050405020304" pitchFamily="18" charset="0"/>
            </a:endParaRPr>
          </a:p>
        </p:txBody>
      </p:sp>
      <p:sp>
        <p:nvSpPr>
          <p:cNvPr id="11" name="流程图: 过程 10">
            <a:extLst>
              <a:ext uri="{FF2B5EF4-FFF2-40B4-BE49-F238E27FC236}">
                <a16:creationId xmlns:a16="http://schemas.microsoft.com/office/drawing/2014/main" id="{D968F2B4-8BDE-41C0-9205-C1E9507A1D49}"/>
              </a:ext>
            </a:extLst>
          </p:cNvPr>
          <p:cNvSpPr/>
          <p:nvPr/>
        </p:nvSpPr>
        <p:spPr>
          <a:xfrm>
            <a:off x="1947332" y="4578685"/>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1</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14" name="流程图: 过程 13">
            <a:extLst>
              <a:ext uri="{FF2B5EF4-FFF2-40B4-BE49-F238E27FC236}">
                <a16:creationId xmlns:a16="http://schemas.microsoft.com/office/drawing/2014/main" id="{E1478FB5-19B8-4D6A-ABDC-1481CBFBC916}"/>
              </a:ext>
            </a:extLst>
          </p:cNvPr>
          <p:cNvSpPr/>
          <p:nvPr/>
        </p:nvSpPr>
        <p:spPr>
          <a:xfrm>
            <a:off x="2673349" y="4578685"/>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2</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15" name="流程图: 过程 14">
            <a:extLst>
              <a:ext uri="{FF2B5EF4-FFF2-40B4-BE49-F238E27FC236}">
                <a16:creationId xmlns:a16="http://schemas.microsoft.com/office/drawing/2014/main" id="{689AA9CC-3080-4D27-A168-FBE0D6F02E6A}"/>
              </a:ext>
            </a:extLst>
          </p:cNvPr>
          <p:cNvSpPr/>
          <p:nvPr/>
        </p:nvSpPr>
        <p:spPr>
          <a:xfrm>
            <a:off x="1955799" y="5315166"/>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3</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16" name="流程图: 过程 15">
            <a:extLst>
              <a:ext uri="{FF2B5EF4-FFF2-40B4-BE49-F238E27FC236}">
                <a16:creationId xmlns:a16="http://schemas.microsoft.com/office/drawing/2014/main" id="{3E857B93-4DFB-43F7-9F58-7966601C9C9D}"/>
              </a:ext>
            </a:extLst>
          </p:cNvPr>
          <p:cNvSpPr/>
          <p:nvPr/>
        </p:nvSpPr>
        <p:spPr>
          <a:xfrm>
            <a:off x="2675465" y="5315165"/>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4</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17" name="流程图: 过程 16">
            <a:extLst>
              <a:ext uri="{FF2B5EF4-FFF2-40B4-BE49-F238E27FC236}">
                <a16:creationId xmlns:a16="http://schemas.microsoft.com/office/drawing/2014/main" id="{B89278AF-F38A-4E0A-BFB0-3EAA59ED9153}"/>
              </a:ext>
            </a:extLst>
          </p:cNvPr>
          <p:cNvSpPr/>
          <p:nvPr/>
        </p:nvSpPr>
        <p:spPr>
          <a:xfrm>
            <a:off x="3653360" y="4178300"/>
            <a:ext cx="1430866" cy="1900767"/>
          </a:xfrm>
          <a:prstGeom prst="flowChart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C1E7046-5A0F-4A0A-A3F0-C94C781BBF57}"/>
              </a:ext>
            </a:extLst>
          </p:cNvPr>
          <p:cNvSpPr txBox="1"/>
          <p:nvPr/>
        </p:nvSpPr>
        <p:spPr>
          <a:xfrm>
            <a:off x="3932759" y="4140205"/>
            <a:ext cx="10075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Window 2 </a:t>
            </a:r>
            <a:endParaRPr lang="zh-CN" altLang="en-US" sz="1400">
              <a:latin typeface="Times New Roman" panose="02020603050405020304" pitchFamily="18" charset="0"/>
              <a:cs typeface="Times New Roman" panose="02020603050405020304" pitchFamily="18" charset="0"/>
            </a:endParaRPr>
          </a:p>
        </p:txBody>
      </p:sp>
      <p:sp>
        <p:nvSpPr>
          <p:cNvPr id="19" name="流程图: 过程 18">
            <a:extLst>
              <a:ext uri="{FF2B5EF4-FFF2-40B4-BE49-F238E27FC236}">
                <a16:creationId xmlns:a16="http://schemas.microsoft.com/office/drawing/2014/main" id="{B8A87FBD-F35D-4871-A5BD-B4DCE749B8E1}"/>
              </a:ext>
            </a:extLst>
          </p:cNvPr>
          <p:cNvSpPr/>
          <p:nvPr/>
        </p:nvSpPr>
        <p:spPr>
          <a:xfrm>
            <a:off x="3674525" y="4582919"/>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1</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0" name="流程图: 过程 19">
            <a:extLst>
              <a:ext uri="{FF2B5EF4-FFF2-40B4-BE49-F238E27FC236}">
                <a16:creationId xmlns:a16="http://schemas.microsoft.com/office/drawing/2014/main" id="{A3CE2EE1-3E60-4A6C-9666-2CD441B6E6EF}"/>
              </a:ext>
            </a:extLst>
          </p:cNvPr>
          <p:cNvSpPr/>
          <p:nvPr/>
        </p:nvSpPr>
        <p:spPr>
          <a:xfrm>
            <a:off x="4400542" y="4582919"/>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2</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1" name="流程图: 过程 20">
            <a:extLst>
              <a:ext uri="{FF2B5EF4-FFF2-40B4-BE49-F238E27FC236}">
                <a16:creationId xmlns:a16="http://schemas.microsoft.com/office/drawing/2014/main" id="{666096D5-ED84-4566-ABDE-68C6D1295190}"/>
              </a:ext>
            </a:extLst>
          </p:cNvPr>
          <p:cNvSpPr/>
          <p:nvPr/>
        </p:nvSpPr>
        <p:spPr>
          <a:xfrm>
            <a:off x="3682992" y="5319400"/>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3</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2" name="流程图: 过程 21">
            <a:extLst>
              <a:ext uri="{FF2B5EF4-FFF2-40B4-BE49-F238E27FC236}">
                <a16:creationId xmlns:a16="http://schemas.microsoft.com/office/drawing/2014/main" id="{D50C2549-8AC6-45C0-A654-F1CA4301F3BC}"/>
              </a:ext>
            </a:extLst>
          </p:cNvPr>
          <p:cNvSpPr/>
          <p:nvPr/>
        </p:nvSpPr>
        <p:spPr>
          <a:xfrm>
            <a:off x="4402658" y="5319399"/>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4</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3" name="流程图: 过程 22">
            <a:extLst>
              <a:ext uri="{FF2B5EF4-FFF2-40B4-BE49-F238E27FC236}">
                <a16:creationId xmlns:a16="http://schemas.microsoft.com/office/drawing/2014/main" id="{9F30E2DB-4BEC-447C-A565-F9A89454319E}"/>
              </a:ext>
            </a:extLst>
          </p:cNvPr>
          <p:cNvSpPr/>
          <p:nvPr/>
        </p:nvSpPr>
        <p:spPr>
          <a:xfrm>
            <a:off x="5803886" y="3657368"/>
            <a:ext cx="3484034" cy="2675467"/>
          </a:xfrm>
          <a:prstGeom prst="flowChartProcess">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4B98DC2-BA5E-496A-BA0C-3C5C3AD50417}"/>
              </a:ext>
            </a:extLst>
          </p:cNvPr>
          <p:cNvSpPr txBox="1"/>
          <p:nvPr/>
        </p:nvSpPr>
        <p:spPr>
          <a:xfrm>
            <a:off x="7027320" y="3649133"/>
            <a:ext cx="303530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Session 2</a:t>
            </a:r>
            <a:endParaRPr lang="zh-CN" altLang="en-US" sz="1600">
              <a:latin typeface="Times New Roman" panose="02020603050405020304" pitchFamily="18" charset="0"/>
              <a:cs typeface="Times New Roman" panose="02020603050405020304" pitchFamily="18" charset="0"/>
            </a:endParaRPr>
          </a:p>
        </p:txBody>
      </p:sp>
      <p:sp>
        <p:nvSpPr>
          <p:cNvPr id="25" name="流程图: 过程 24">
            <a:extLst>
              <a:ext uri="{FF2B5EF4-FFF2-40B4-BE49-F238E27FC236}">
                <a16:creationId xmlns:a16="http://schemas.microsoft.com/office/drawing/2014/main" id="{F0D824EC-9EB2-42E5-B193-7A8C64CD0F3A}"/>
              </a:ext>
            </a:extLst>
          </p:cNvPr>
          <p:cNvSpPr/>
          <p:nvPr/>
        </p:nvSpPr>
        <p:spPr>
          <a:xfrm>
            <a:off x="5960520" y="4182301"/>
            <a:ext cx="1430866" cy="1900767"/>
          </a:xfrm>
          <a:prstGeom prst="flowChart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D4B07AE2-28FC-4BDC-9911-975D86F1E99E}"/>
              </a:ext>
            </a:extLst>
          </p:cNvPr>
          <p:cNvSpPr txBox="1"/>
          <p:nvPr/>
        </p:nvSpPr>
        <p:spPr>
          <a:xfrm>
            <a:off x="6239919" y="4144206"/>
            <a:ext cx="10075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Window 1 </a:t>
            </a:r>
            <a:endParaRPr lang="zh-CN" altLang="en-US" sz="1400">
              <a:latin typeface="Times New Roman" panose="02020603050405020304" pitchFamily="18" charset="0"/>
              <a:cs typeface="Times New Roman" panose="02020603050405020304" pitchFamily="18" charset="0"/>
            </a:endParaRPr>
          </a:p>
        </p:txBody>
      </p:sp>
      <p:sp>
        <p:nvSpPr>
          <p:cNvPr id="27" name="流程图: 过程 26">
            <a:extLst>
              <a:ext uri="{FF2B5EF4-FFF2-40B4-BE49-F238E27FC236}">
                <a16:creationId xmlns:a16="http://schemas.microsoft.com/office/drawing/2014/main" id="{99DA79FD-F89F-44E3-A60B-4C33D010547B}"/>
              </a:ext>
            </a:extLst>
          </p:cNvPr>
          <p:cNvSpPr/>
          <p:nvPr/>
        </p:nvSpPr>
        <p:spPr>
          <a:xfrm>
            <a:off x="5981685" y="4586920"/>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1</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8" name="流程图: 过程 27">
            <a:extLst>
              <a:ext uri="{FF2B5EF4-FFF2-40B4-BE49-F238E27FC236}">
                <a16:creationId xmlns:a16="http://schemas.microsoft.com/office/drawing/2014/main" id="{3AA53274-AACC-4DA4-840E-42665D9F01BA}"/>
              </a:ext>
            </a:extLst>
          </p:cNvPr>
          <p:cNvSpPr/>
          <p:nvPr/>
        </p:nvSpPr>
        <p:spPr>
          <a:xfrm>
            <a:off x="6707702" y="4586920"/>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2</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29" name="流程图: 过程 28">
            <a:extLst>
              <a:ext uri="{FF2B5EF4-FFF2-40B4-BE49-F238E27FC236}">
                <a16:creationId xmlns:a16="http://schemas.microsoft.com/office/drawing/2014/main" id="{65A1E627-6165-47F2-8229-E55E218130C2}"/>
              </a:ext>
            </a:extLst>
          </p:cNvPr>
          <p:cNvSpPr/>
          <p:nvPr/>
        </p:nvSpPr>
        <p:spPr>
          <a:xfrm>
            <a:off x="5990152" y="5323401"/>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3</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0" name="流程图: 过程 29">
            <a:extLst>
              <a:ext uri="{FF2B5EF4-FFF2-40B4-BE49-F238E27FC236}">
                <a16:creationId xmlns:a16="http://schemas.microsoft.com/office/drawing/2014/main" id="{19EC827A-3000-4F7E-87DF-A9F9DED5865A}"/>
              </a:ext>
            </a:extLst>
          </p:cNvPr>
          <p:cNvSpPr/>
          <p:nvPr/>
        </p:nvSpPr>
        <p:spPr>
          <a:xfrm>
            <a:off x="6709818" y="5323400"/>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4</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1" name="流程图: 过程 30">
            <a:extLst>
              <a:ext uri="{FF2B5EF4-FFF2-40B4-BE49-F238E27FC236}">
                <a16:creationId xmlns:a16="http://schemas.microsoft.com/office/drawing/2014/main" id="{0F678D25-38FC-445B-A558-42664C1DB96D}"/>
              </a:ext>
            </a:extLst>
          </p:cNvPr>
          <p:cNvSpPr/>
          <p:nvPr/>
        </p:nvSpPr>
        <p:spPr>
          <a:xfrm>
            <a:off x="7687713" y="4186535"/>
            <a:ext cx="1430866" cy="1900767"/>
          </a:xfrm>
          <a:prstGeom prst="flowChartProcess">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A69930F-A030-427F-ACEE-C8981CEC3987}"/>
              </a:ext>
            </a:extLst>
          </p:cNvPr>
          <p:cNvSpPr txBox="1"/>
          <p:nvPr/>
        </p:nvSpPr>
        <p:spPr>
          <a:xfrm>
            <a:off x="7967112" y="4148440"/>
            <a:ext cx="10075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Window 2 </a:t>
            </a:r>
            <a:endParaRPr lang="zh-CN" altLang="en-US" sz="1400">
              <a:latin typeface="Times New Roman" panose="02020603050405020304" pitchFamily="18" charset="0"/>
              <a:cs typeface="Times New Roman" panose="02020603050405020304" pitchFamily="18" charset="0"/>
            </a:endParaRPr>
          </a:p>
        </p:txBody>
      </p:sp>
      <p:sp>
        <p:nvSpPr>
          <p:cNvPr id="33" name="流程图: 过程 32">
            <a:extLst>
              <a:ext uri="{FF2B5EF4-FFF2-40B4-BE49-F238E27FC236}">
                <a16:creationId xmlns:a16="http://schemas.microsoft.com/office/drawing/2014/main" id="{5C0E9ACD-A3E9-40FE-B430-98AC05969C33}"/>
              </a:ext>
            </a:extLst>
          </p:cNvPr>
          <p:cNvSpPr/>
          <p:nvPr/>
        </p:nvSpPr>
        <p:spPr>
          <a:xfrm>
            <a:off x="7708878" y="4591154"/>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1</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4" name="流程图: 过程 33">
            <a:extLst>
              <a:ext uri="{FF2B5EF4-FFF2-40B4-BE49-F238E27FC236}">
                <a16:creationId xmlns:a16="http://schemas.microsoft.com/office/drawing/2014/main" id="{3B601051-6754-4628-BED2-7D4BE4E551D7}"/>
              </a:ext>
            </a:extLst>
          </p:cNvPr>
          <p:cNvSpPr/>
          <p:nvPr/>
        </p:nvSpPr>
        <p:spPr>
          <a:xfrm>
            <a:off x="8434895" y="4591154"/>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2</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5" name="流程图: 过程 34">
            <a:extLst>
              <a:ext uri="{FF2B5EF4-FFF2-40B4-BE49-F238E27FC236}">
                <a16:creationId xmlns:a16="http://schemas.microsoft.com/office/drawing/2014/main" id="{567AF1DB-2BE0-44F0-8F1A-B177CE4F5634}"/>
              </a:ext>
            </a:extLst>
          </p:cNvPr>
          <p:cNvSpPr/>
          <p:nvPr/>
        </p:nvSpPr>
        <p:spPr>
          <a:xfrm>
            <a:off x="7717345" y="5327635"/>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3</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6" name="流程图: 过程 35">
            <a:extLst>
              <a:ext uri="{FF2B5EF4-FFF2-40B4-BE49-F238E27FC236}">
                <a16:creationId xmlns:a16="http://schemas.microsoft.com/office/drawing/2014/main" id="{EA4DD6EB-CFF6-4795-AB2A-A81DC78DD32B}"/>
              </a:ext>
            </a:extLst>
          </p:cNvPr>
          <p:cNvSpPr/>
          <p:nvPr/>
        </p:nvSpPr>
        <p:spPr>
          <a:xfrm>
            <a:off x="8437011" y="5327634"/>
            <a:ext cx="639235" cy="541867"/>
          </a:xfrm>
          <a:prstGeom prst="flowChartProcess">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cs typeface="Times New Roman" panose="02020603050405020304" pitchFamily="18" charset="0"/>
              </a:rPr>
              <a:t>Panel 4</a:t>
            </a:r>
            <a:endParaRPr lang="zh-CN" altLang="en-US" sz="1100">
              <a:solidFill>
                <a:schemeClr val="tx1"/>
              </a:solidFill>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6CE128A9-C6BD-4460-ABD6-1F91CFB1B1CA}"/>
              </a:ext>
            </a:extLst>
          </p:cNvPr>
          <p:cNvSpPr txBox="1"/>
          <p:nvPr/>
        </p:nvSpPr>
        <p:spPr>
          <a:xfrm>
            <a:off x="9444553" y="4767586"/>
            <a:ext cx="1011767" cy="369332"/>
          </a:xfrm>
          <a:prstGeom prst="rect">
            <a:avLst/>
          </a:prstGeom>
          <a:noFill/>
        </p:spPr>
        <p:txBody>
          <a:bodyPr wrap="square" rtlCol="0">
            <a:spAutoFit/>
          </a:bodyPr>
          <a:lstStyle/>
          <a:p>
            <a:r>
              <a:rPr lang="en-US" altLang="zh-CN" dirty="0"/>
              <a:t>……</a:t>
            </a:r>
            <a:endParaRPr lang="zh-CN" altLang="en-US"/>
          </a:p>
        </p:txBody>
      </p:sp>
    </p:spTree>
    <p:extLst>
      <p:ext uri="{BB962C8B-B14F-4D97-AF65-F5344CB8AC3E}">
        <p14:creationId xmlns:p14="http://schemas.microsoft.com/office/powerpoint/2010/main" val="42099464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5639</TotalTime>
  <Words>4018</Words>
  <Application>Microsoft Office PowerPoint</Application>
  <PresentationFormat>宽屏</PresentationFormat>
  <Paragraphs>553</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等线 Light</vt:lpstr>
      <vt:lpstr>微软雅黑</vt:lpstr>
      <vt:lpstr>Arial</vt:lpstr>
      <vt:lpstr>Cambria Math</vt:lpstr>
      <vt:lpstr>Times New Roman</vt:lpstr>
      <vt:lpstr>Wingdings</vt:lpstr>
      <vt:lpstr>Office 主题​​</vt:lpstr>
      <vt:lpstr>Your Good Friends in NLP Research</vt:lpstr>
      <vt:lpstr>Outline</vt:lpstr>
      <vt:lpstr>Outline</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Useful Command-line Skills</vt:lpstr>
      <vt:lpstr>Outline</vt:lpstr>
      <vt:lpstr>Types of Memory</vt:lpstr>
      <vt:lpstr>Types of Memory</vt:lpstr>
      <vt:lpstr>Types of Memory</vt:lpstr>
      <vt:lpstr>Types of Memory</vt:lpstr>
      <vt:lpstr>An Intuitive Example</vt:lpstr>
      <vt:lpstr>Real Model</vt:lpstr>
      <vt:lpstr>Outline</vt:lpstr>
      <vt:lpstr>Gradient Accumulation</vt:lpstr>
      <vt:lpstr>Gradient Accumulation</vt:lpstr>
      <vt:lpstr>Gradient Checkpointing</vt:lpstr>
      <vt:lpstr>Gradient Checkpointing</vt:lpstr>
      <vt:lpstr>Gradient Checkpointing</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 Siyu</dc:creator>
  <cp:lastModifiedBy>Ren Siyu</cp:lastModifiedBy>
  <cp:revision>1750</cp:revision>
  <dcterms:created xsi:type="dcterms:W3CDTF">2021-05-25T03:54:07Z</dcterms:created>
  <dcterms:modified xsi:type="dcterms:W3CDTF">2021-06-02T07:48:25Z</dcterms:modified>
</cp:coreProperties>
</file>