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83" autoAdjust="0"/>
  </p:normalViewPr>
  <p:slideViewPr>
    <p:cSldViewPr>
      <p:cViewPr>
        <p:scale>
          <a:sx n="80" d="100"/>
          <a:sy n="80" d="100"/>
        </p:scale>
        <p:origin x="-228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DB20D-DBE0-4C66-9710-49DAD4201356}" type="datetimeFigureOut">
              <a:rPr lang="zh-CN" altLang="en-US" smtClean="0"/>
              <a:t>2011/1/3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FF890-767C-4856-9622-BCD081881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FF890-767C-4856-9622-BCD08188135E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45F5-941A-4F81-ACA7-CF82066F8133}" type="datetime1">
              <a:rPr lang="zh-CN" altLang="en-US" smtClean="0"/>
              <a:t>2011/1/3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CD15-3AD6-4776-9B30-F83EF85516FF}" type="datetime1">
              <a:rPr lang="zh-CN" altLang="en-US" smtClean="0"/>
              <a:t>2011/1/3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0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B7F7-7C7B-44D2-A9F2-7B7DC89942CF}" type="datetime1">
              <a:rPr lang="zh-CN" altLang="en-US" smtClean="0"/>
              <a:t>2011/1/3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1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81EA44-5FEE-4463-96C0-31B8A65B70E8}" type="datetime1">
              <a:rPr lang="zh-CN" altLang="en-US" smtClean="0"/>
              <a:pPr/>
              <a:t>2011/1/3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 smtClean="0"/>
              <a:t>Advanced Data  and Programming Technologies Lab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D5081CF-DF22-4959-80C3-81AD6067EE5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04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D658-9362-48E4-B4AB-3AF889EAAB80}" type="datetime1">
              <a:rPr lang="zh-CN" altLang="en-US" smtClean="0"/>
              <a:t>2011/1/3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1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1183-3F21-489B-81AE-05D696AD8B81}" type="datetime1">
              <a:rPr lang="zh-CN" altLang="en-US" smtClean="0"/>
              <a:t>2011/1/3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6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E145-146D-4873-A37A-DE1055E40B38}" type="datetime1">
              <a:rPr lang="zh-CN" altLang="en-US" smtClean="0"/>
              <a:t>2011/1/3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264E-E5A7-4208-A8C9-FBE379D31702}" type="datetime1">
              <a:rPr lang="zh-CN" altLang="en-US" smtClean="0"/>
              <a:t>2011/1/3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2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850D-47C2-44EC-A62D-645E92E03123}" type="datetime1">
              <a:rPr lang="zh-CN" altLang="en-US" smtClean="0"/>
              <a:t>2011/1/3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3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5ECE-234B-48AE-A4E9-034B91C4FDFB}" type="datetime1">
              <a:rPr lang="zh-CN" altLang="en-US" smtClean="0"/>
              <a:t>2011/1/3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61E3-4F6E-46C6-AE9F-0CAC29DA670F}" type="datetime1">
              <a:rPr lang="zh-CN" altLang="en-US" smtClean="0"/>
              <a:t>2011/1/3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6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EA44-5FEE-4463-96C0-31B8A65B70E8}" type="datetime1">
              <a:rPr lang="zh-CN" altLang="en-US" smtClean="0"/>
              <a:t>2011/1/3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81CF-DF22-4959-80C3-81AD6067E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3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1" dirty="0"/>
              <a:t>Improving the Quality of Text Understanding by </a:t>
            </a:r>
            <a:r>
              <a:rPr lang="en-US" altLang="zh-CN" sz="2800" b="1" dirty="0" smtClean="0"/>
              <a:t>Delaying Ambiguity Resolution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7200800" cy="223224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Doo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Soon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Kim,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Ken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Barker,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Bruce Porter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365104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COLING '10 Proceedings of the 23rd International Conference on Computational Linguistics </a:t>
            </a:r>
          </a:p>
        </p:txBody>
      </p:sp>
    </p:spTree>
    <p:extLst>
      <p:ext uri="{BB962C8B-B14F-4D97-AF65-F5344CB8AC3E}">
        <p14:creationId xmlns:p14="http://schemas.microsoft.com/office/powerpoint/2010/main" val="17561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result PG representation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A44-5FEE-4463-96C0-31B8A65B70E8}" type="datetime1">
              <a:rPr lang="zh-CN" altLang="en-US" smtClean="0"/>
              <a:pPr/>
              <a:t>2011/1/4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63" name="组合 62"/>
          <p:cNvGrpSpPr/>
          <p:nvPr/>
        </p:nvGrpSpPr>
        <p:grpSpPr>
          <a:xfrm>
            <a:off x="1475656" y="2727315"/>
            <a:ext cx="5760639" cy="1565781"/>
            <a:chOff x="899593" y="1827408"/>
            <a:chExt cx="5760639" cy="1565781"/>
          </a:xfrm>
        </p:grpSpPr>
        <p:grpSp>
          <p:nvGrpSpPr>
            <p:cNvPr id="7" name="组合 6"/>
            <p:cNvGrpSpPr/>
            <p:nvPr/>
          </p:nvGrpSpPr>
          <p:grpSpPr>
            <a:xfrm>
              <a:off x="899593" y="1827408"/>
              <a:ext cx="5760639" cy="1565781"/>
              <a:chOff x="2100869" y="1850707"/>
              <a:chExt cx="5452481" cy="1860418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3270027" y="1850707"/>
                <a:ext cx="1051279" cy="58926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Ignite, combust</a:t>
                </a:r>
              </a:p>
              <a:p>
                <a:pPr algn="ctr"/>
                <a:r>
                  <a:rPr lang="en-US" altLang="zh-CN" sz="1000" dirty="0" smtClean="0"/>
                  <a:t>[Burn]</a:t>
                </a:r>
                <a:endParaRPr lang="zh-CN" altLang="en-US" sz="1000" dirty="0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5480949" y="1850707"/>
                <a:ext cx="938772" cy="58926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engine</a:t>
                </a:r>
              </a:p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[Device]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370888" y="3121825"/>
                <a:ext cx="1462703" cy="58926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Spark-plug</a:t>
                </a:r>
              </a:p>
              <a:p>
                <a:pPr algn="ctr"/>
                <a:r>
                  <a:rPr lang="en-US" altLang="zh-CN" sz="1000" dirty="0" smtClean="0"/>
                  <a:t>[Device]</a:t>
                </a:r>
                <a:endParaRPr lang="zh-CN" altLang="en-US" sz="1000" dirty="0"/>
              </a:p>
            </p:txBody>
          </p:sp>
          <p:cxnSp>
            <p:nvCxnSpPr>
              <p:cNvPr id="11" name="直接箭头连接符 10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5102240" y="2439968"/>
                <a:ext cx="848095" cy="6818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>
                <a:stCxn id="8" idx="2"/>
                <a:endCxn id="10" idx="0"/>
              </p:cNvCxnSpPr>
              <p:nvPr/>
            </p:nvCxnSpPr>
            <p:spPr>
              <a:xfrm>
                <a:off x="3795666" y="2439968"/>
                <a:ext cx="1306574" cy="6818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圆角矩形 12"/>
              <p:cNvSpPr/>
              <p:nvPr/>
            </p:nvSpPr>
            <p:spPr>
              <a:xfrm>
                <a:off x="2100869" y="3121825"/>
                <a:ext cx="1840213" cy="58926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gasoline</a:t>
                </a:r>
              </a:p>
              <a:p>
                <a:pPr algn="ctr"/>
                <a:r>
                  <a:rPr lang="en-US" altLang="zh-CN" sz="1000" dirty="0" smtClean="0"/>
                  <a:t>[Liquid-Substance]</a:t>
                </a:r>
                <a:endParaRPr lang="zh-CN" altLang="en-US" sz="1000" dirty="0"/>
              </a:p>
            </p:txBody>
          </p:sp>
          <p:cxnSp>
            <p:nvCxnSpPr>
              <p:cNvPr id="14" name="直接箭头连接符 13"/>
              <p:cNvCxnSpPr>
                <a:stCxn id="8" idx="2"/>
                <a:endCxn id="13" idx="0"/>
              </p:cNvCxnSpPr>
              <p:nvPr/>
            </p:nvCxnSpPr>
            <p:spPr>
              <a:xfrm flipH="1">
                <a:off x="3020975" y="2439968"/>
                <a:ext cx="774691" cy="6818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950941" y="3131451"/>
                <a:ext cx="716380" cy="292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h</a:t>
                </a:r>
                <a:r>
                  <a:rPr lang="en-US" altLang="zh-CN" sz="1000" dirty="0" smtClean="0"/>
                  <a:t>as part</a:t>
                </a:r>
                <a:endParaRPr lang="zh-CN" altLang="en-US" sz="1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36448" y="2657785"/>
                <a:ext cx="758817" cy="292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Instrument </a:t>
                </a:r>
                <a:endParaRPr lang="zh-CN" altLang="en-US" sz="1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6300" y="2657784"/>
                <a:ext cx="58590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object</a:t>
                </a:r>
                <a:endParaRPr lang="zh-CN" altLang="en-US" sz="1000" dirty="0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6614578" y="3121864"/>
                <a:ext cx="938772" cy="58926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its</a:t>
                </a:r>
              </a:p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[Entity]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直接箭头连接符 44"/>
              <p:cNvCxnSpPr>
                <a:stCxn id="9" idx="2"/>
                <a:endCxn id="44" idx="0"/>
              </p:cNvCxnSpPr>
              <p:nvPr/>
            </p:nvCxnSpPr>
            <p:spPr>
              <a:xfrm>
                <a:off x="5950336" y="2439968"/>
                <a:ext cx="1133629" cy="6818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4" idx="1"/>
                <a:endCxn id="10" idx="3"/>
              </p:cNvCxnSpPr>
              <p:nvPr/>
            </p:nvCxnSpPr>
            <p:spPr>
              <a:xfrm flipH="1" flipV="1">
                <a:off x="5833592" y="3416456"/>
                <a:ext cx="780986" cy="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5293846" y="2657785"/>
                <a:ext cx="716380" cy="292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h</a:t>
                </a:r>
                <a:r>
                  <a:rPr lang="en-US" altLang="zh-CN" sz="1000" dirty="0" smtClean="0"/>
                  <a:t>as part</a:t>
                </a:r>
                <a:endParaRPr lang="zh-CN" altLang="en-US" sz="1000" dirty="0"/>
              </a:p>
            </p:txBody>
          </p:sp>
          <p:cxnSp>
            <p:nvCxnSpPr>
              <p:cNvPr id="59" name="直接箭头连接符 58"/>
              <p:cNvCxnSpPr>
                <a:stCxn id="8" idx="3"/>
                <a:endCxn id="9" idx="1"/>
              </p:cNvCxnSpPr>
              <p:nvPr/>
            </p:nvCxnSpPr>
            <p:spPr>
              <a:xfrm>
                <a:off x="4321306" y="2145338"/>
                <a:ext cx="11596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4537888" y="1956958"/>
                <a:ext cx="585907" cy="292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location</a:t>
                </a:r>
                <a:endParaRPr lang="zh-CN" altLang="en-US" sz="10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329142" y="2506668"/>
              <a:ext cx="53900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>
                  <a:solidFill>
                    <a:srgbClr val="FF0000"/>
                  </a:solidFill>
                </a:rPr>
                <a:t>coref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11560" y="1496978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S1: An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engine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chemeClr val="accent1">
                    <a:lumMod val="75000"/>
                  </a:schemeClr>
                </a:solidFill>
              </a:rPr>
              <a:t>ignites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gasoline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chemeClr val="accent3">
                    <a:lumMod val="50000"/>
                  </a:schemeClr>
                </a:solidFill>
              </a:rPr>
              <a:t>with </a:t>
            </a:r>
            <a:r>
              <a:rPr lang="en-US" altLang="zh-CN" sz="2000" i="1" dirty="0" smtClean="0">
                <a:solidFill>
                  <a:schemeClr val="accent4">
                    <a:lumMod val="50000"/>
                  </a:schemeClr>
                </a:solidFill>
              </a:rPr>
              <a:t>its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spark plug</a:t>
            </a:r>
            <a:r>
              <a:rPr lang="en-US" altLang="zh-CN" sz="2000" i="1" dirty="0" smtClean="0"/>
              <a:t>.</a:t>
            </a:r>
          </a:p>
          <a:p>
            <a:r>
              <a:rPr lang="en-US" altLang="zh-CN" sz="2000" i="1" dirty="0" smtClean="0"/>
              <a:t>S2: The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engine</a:t>
            </a:r>
            <a:r>
              <a:rPr lang="en-US" altLang="zh-CN" sz="2000" i="1" dirty="0" smtClean="0"/>
              <a:t>’s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spark plug</a:t>
            </a:r>
            <a:r>
              <a:rPr lang="en-US" altLang="zh-CN" sz="2000" i="1" dirty="0" smtClean="0"/>
              <a:t> </a:t>
            </a:r>
            <a:r>
              <a:rPr lang="en-US" altLang="zh-CN" sz="2000" i="1" dirty="0">
                <a:solidFill>
                  <a:schemeClr val="accent1">
                    <a:lumMod val="75000"/>
                  </a:schemeClr>
                </a:solidFill>
              </a:rPr>
              <a:t>combusts</a:t>
            </a:r>
            <a:r>
              <a:rPr lang="en-US" altLang="zh-CN" sz="2000" i="1" dirty="0"/>
              <a:t>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gasoline</a:t>
            </a:r>
            <a:r>
              <a:rPr lang="en-US" altLang="zh-CN" sz="2000" i="1" dirty="0" smtClean="0"/>
              <a:t>.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592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Contribution</a:t>
            </a:r>
          </a:p>
          <a:p>
            <a:pPr lvl="1"/>
            <a:r>
              <a:rPr lang="en-US" altLang="zh-CN" dirty="0" smtClean="0"/>
              <a:t>Delaying the disambiguation process can collect more evidence to identify the alternatives.</a:t>
            </a:r>
          </a:p>
          <a:p>
            <a:pPr lvl="1"/>
            <a:r>
              <a:rPr lang="en-US" altLang="zh-CN" dirty="0" smtClean="0"/>
              <a:t>The introduction of dependency between concepts to disambiguating word sense.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Problems</a:t>
            </a:r>
          </a:p>
          <a:p>
            <a:pPr lvl="1"/>
            <a:r>
              <a:rPr lang="en-US" altLang="zh-CN" dirty="0" smtClean="0"/>
              <a:t>The graph may not express complete meanings of a graph because the construction of a PG is rule-based. </a:t>
            </a:r>
          </a:p>
          <a:p>
            <a:pPr lvl="1"/>
            <a:r>
              <a:rPr lang="en-US" altLang="zh-CN" dirty="0" smtClean="0"/>
              <a:t>The experiment of this paper use a limited data of ten texts. The robustness is uncertain.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A44-5FEE-4463-96C0-31B8A65B70E8}" type="datetime1">
              <a:rPr lang="zh-CN" altLang="en-US" smtClean="0"/>
              <a:pPr/>
              <a:t>2011/1/3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57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Thank you very much!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A44-5FEE-4463-96C0-31B8A65B70E8}" type="datetime1">
              <a:rPr lang="zh-CN" altLang="en-US" smtClean="0"/>
              <a:pPr/>
              <a:t>2011/1/3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8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Difficulties in Text Understanding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 typical text understanding system confronts </a:t>
            </a:r>
            <a:r>
              <a:rPr lang="en-US" altLang="zh-CN" dirty="0" smtClean="0"/>
              <a:t>ambiguity while </a:t>
            </a:r>
            <a:r>
              <a:rPr lang="en-US" altLang="zh-CN" dirty="0"/>
              <a:t>parsing, mapping words to </a:t>
            </a:r>
            <a:r>
              <a:rPr lang="en-US" altLang="zh-CN" dirty="0" smtClean="0">
                <a:solidFill>
                  <a:srgbClr val="C00000"/>
                </a:solidFill>
              </a:rPr>
              <a:t>concepts</a:t>
            </a:r>
            <a:r>
              <a:rPr lang="en-US" altLang="zh-CN" dirty="0" smtClean="0"/>
              <a:t> and </a:t>
            </a:r>
            <a:r>
              <a:rPr lang="en-US" altLang="zh-CN" dirty="0"/>
              <a:t>formal </a:t>
            </a:r>
            <a:r>
              <a:rPr lang="en-US" altLang="zh-CN" dirty="0">
                <a:solidFill>
                  <a:srgbClr val="C00000"/>
                </a:solidFill>
              </a:rPr>
              <a:t>relations</a:t>
            </a:r>
            <a:r>
              <a:rPr lang="en-US" altLang="zh-CN" dirty="0"/>
              <a:t>, resolving </a:t>
            </a:r>
            <a:r>
              <a:rPr lang="en-US" altLang="zh-CN" dirty="0">
                <a:solidFill>
                  <a:srgbClr val="C00000"/>
                </a:solidFill>
              </a:rPr>
              <a:t>co-references</a:t>
            </a:r>
            <a:r>
              <a:rPr lang="en-US" altLang="zh-CN" dirty="0"/>
              <a:t>, </a:t>
            </a:r>
            <a:r>
              <a:rPr lang="en-US" altLang="zh-CN" dirty="0" smtClean="0"/>
              <a:t>and integrating </a:t>
            </a:r>
            <a:r>
              <a:rPr lang="en-US" altLang="zh-CN" dirty="0"/>
              <a:t>knowledge derived from separate </a:t>
            </a:r>
            <a:r>
              <a:rPr lang="en-US" altLang="zh-CN" dirty="0" smtClean="0"/>
              <a:t>sentences or </a:t>
            </a:r>
            <a:r>
              <a:rPr lang="en-US" altLang="zh-CN" dirty="0"/>
              <a:t>texts.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Typical systems discard </a:t>
            </a:r>
            <a:r>
              <a:rPr lang="en-US" altLang="zh-CN" dirty="0"/>
              <a:t>many </a:t>
            </a:r>
            <a:r>
              <a:rPr lang="en-US" altLang="zh-CN" dirty="0" smtClean="0"/>
              <a:t>candidate interpretations </a:t>
            </a:r>
            <a:r>
              <a:rPr lang="en-US" altLang="zh-CN" dirty="0"/>
              <a:t>to avoid combinatorial </a:t>
            </a:r>
            <a:r>
              <a:rPr lang="en-US" altLang="zh-CN" dirty="0" smtClean="0"/>
              <a:t>explosion. Commonly</a:t>
            </a:r>
            <a:r>
              <a:rPr lang="en-US" altLang="zh-CN" dirty="0"/>
              <a:t>, after reading each sentence, </a:t>
            </a:r>
            <a:r>
              <a:rPr lang="en-US" altLang="zh-CN" dirty="0" smtClean="0"/>
              <a:t>a system </a:t>
            </a:r>
            <a:r>
              <a:rPr lang="en-US" altLang="zh-CN" dirty="0"/>
              <a:t>will commit to its top ranked </a:t>
            </a:r>
            <a:r>
              <a:rPr lang="en-US" altLang="zh-CN" dirty="0" smtClean="0"/>
              <a:t>interpretation of </a:t>
            </a:r>
            <a:r>
              <a:rPr lang="en-US" altLang="zh-CN" dirty="0"/>
              <a:t>the sentence before reading the next.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A44-5FEE-4463-96C0-31B8A65B70E8}" type="datetime1">
              <a:rPr lang="zh-CN" altLang="en-US" smtClean="0"/>
              <a:pPr/>
              <a:t>2011/1/3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19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Ambiguity in Text Understanding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Word-Type</a:t>
            </a:r>
          </a:p>
          <a:p>
            <a:r>
              <a:rPr lang="en-US" altLang="zh-CN" dirty="0" smtClean="0"/>
              <a:t>Semantic Relation</a:t>
            </a:r>
          </a:p>
          <a:p>
            <a:r>
              <a:rPr lang="en-US" altLang="zh-CN" dirty="0" smtClean="0"/>
              <a:t>Structure</a:t>
            </a:r>
          </a:p>
          <a:p>
            <a:r>
              <a:rPr lang="en-US" altLang="zh-CN" dirty="0" smtClean="0"/>
              <a:t>Co-reference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A44-5FEE-4463-96C0-31B8A65B70E8}" type="datetime1">
              <a:rPr lang="zh-CN" altLang="en-US" smtClean="0"/>
              <a:t>2011/1/3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20303" y="4349135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An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engine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chemeClr val="accent1">
                    <a:lumMod val="75000"/>
                  </a:schemeClr>
                </a:solidFill>
              </a:rPr>
              <a:t>ignites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gasoline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chemeClr val="accent3">
                    <a:lumMod val="50000"/>
                  </a:schemeClr>
                </a:solidFill>
              </a:rPr>
              <a:t>with </a:t>
            </a:r>
            <a:r>
              <a:rPr lang="en-US" altLang="zh-CN" sz="2000" i="1" dirty="0" smtClean="0">
                <a:solidFill>
                  <a:schemeClr val="accent4">
                    <a:lumMod val="50000"/>
                  </a:schemeClr>
                </a:solidFill>
              </a:rPr>
              <a:t>its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spark plug</a:t>
            </a:r>
            <a:r>
              <a:rPr lang="en-US" altLang="zh-CN" sz="2000" i="1" dirty="0" smtClean="0"/>
              <a:t>.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5746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Simple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sz="2400" dirty="0" smtClean="0"/>
              <a:t>Maintain multiple complete candidate interpretations</a:t>
            </a:r>
            <a:endParaRPr lang="en-US" altLang="zh-CN" sz="2400" dirty="0" smtClean="0"/>
          </a:p>
          <a:p>
            <a:r>
              <a:rPr lang="en-US" altLang="zh-CN" sz="2400" dirty="0" smtClean="0"/>
              <a:t>Retain a beam of the n-best interpretations of the sentence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b="1" dirty="0" smtClean="0"/>
              <a:t>Advantage:</a:t>
            </a:r>
          </a:p>
          <a:p>
            <a:pPr lvl="1"/>
            <a:r>
              <a:rPr lang="en-US" altLang="zh-CN" sz="2000" dirty="0" smtClean="0"/>
              <a:t>Avoid combinatorial explosion</a:t>
            </a:r>
          </a:p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b="1" dirty="0" smtClean="0"/>
              <a:t>Problems:</a:t>
            </a:r>
          </a:p>
          <a:p>
            <a:pPr lvl="1"/>
            <a:r>
              <a:rPr lang="en-US" altLang="zh-CN" sz="2000" dirty="0" smtClean="0"/>
              <a:t>Beam width is limited - correct </a:t>
            </a:r>
            <a:r>
              <a:rPr lang="en-US" altLang="zh-CN" sz="2000" dirty="0" smtClean="0"/>
              <a:t>interpretations miss!</a:t>
            </a:r>
          </a:p>
          <a:p>
            <a:pPr lvl="1"/>
            <a:r>
              <a:rPr lang="en-US" altLang="zh-CN" sz="2000" dirty="0" smtClean="0"/>
              <a:t>No dependency among interpretations</a:t>
            </a:r>
          </a:p>
          <a:p>
            <a:pPr lvl="1"/>
            <a:r>
              <a:rPr lang="en-US" altLang="zh-CN" sz="2000" dirty="0" smtClean="0"/>
              <a:t>Not necessary to hold all maintain the candidate interpretations.</a:t>
            </a:r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A44-5FEE-4463-96C0-31B8A65B70E8}" type="datetime1">
              <a:rPr lang="zh-CN" altLang="en-US" smtClean="0"/>
              <a:pPr/>
              <a:t>2011/1/3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5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 Semantic Representation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A44-5FEE-4463-96C0-31B8A65B70E8}" type="datetime1">
              <a:rPr lang="zh-CN" altLang="en-US" smtClean="0"/>
              <a:pPr/>
              <a:t>2011/1/4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763688" y="3356992"/>
            <a:ext cx="5116615" cy="2060220"/>
            <a:chOff x="2123728" y="1835532"/>
            <a:chExt cx="5116615" cy="2060220"/>
          </a:xfrm>
        </p:grpSpPr>
        <p:sp>
          <p:nvSpPr>
            <p:cNvPr id="7" name="圆角矩形 6"/>
            <p:cNvSpPr/>
            <p:nvPr/>
          </p:nvSpPr>
          <p:spPr>
            <a:xfrm>
              <a:off x="3382534" y="1850707"/>
              <a:ext cx="938772" cy="58926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Ignite</a:t>
              </a:r>
            </a:p>
            <a:p>
              <a:pPr algn="ctr"/>
              <a:r>
                <a:rPr lang="en-US" altLang="zh-CN" dirty="0" smtClean="0"/>
                <a:t>[Burn]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123728" y="3212976"/>
              <a:ext cx="938772" cy="58926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engine</a:t>
              </a:r>
            </a:p>
            <a:p>
              <a:pPr algn="ctr"/>
              <a:r>
                <a:rPr lang="en-US" altLang="zh-CN" dirty="0" smtClean="0"/>
                <a:t>[Device]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571999" y="3212976"/>
              <a:ext cx="1372200" cy="58926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Spark-plug</a:t>
              </a:r>
            </a:p>
            <a:p>
              <a:pPr algn="ctr"/>
              <a:r>
                <a:rPr lang="en-US" altLang="zh-CN" dirty="0" smtClean="0"/>
                <a:t>[Device]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7" idx="2"/>
              <a:endCxn id="8" idx="0"/>
            </p:cNvCxnSpPr>
            <p:nvPr/>
          </p:nvCxnSpPr>
          <p:spPr>
            <a:xfrm flipH="1">
              <a:off x="2593114" y="2439968"/>
              <a:ext cx="1258806" cy="7730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2"/>
              <a:endCxn id="9" idx="0"/>
            </p:cNvCxnSpPr>
            <p:nvPr/>
          </p:nvCxnSpPr>
          <p:spPr>
            <a:xfrm>
              <a:off x="3851920" y="2439968"/>
              <a:ext cx="1406179" cy="7730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3"/>
              <a:endCxn id="9" idx="1"/>
            </p:cNvCxnSpPr>
            <p:nvPr/>
          </p:nvCxnSpPr>
          <p:spPr>
            <a:xfrm>
              <a:off x="3062500" y="3507607"/>
              <a:ext cx="15094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5152111" y="1850707"/>
              <a:ext cx="2088232" cy="58926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gasoline</a:t>
              </a:r>
            </a:p>
            <a:p>
              <a:pPr algn="ctr"/>
              <a:r>
                <a:rPr lang="en-US" altLang="zh-CN" dirty="0" smtClean="0"/>
                <a:t>[Liquid-Substance]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>
              <a:stCxn id="7" idx="3"/>
              <a:endCxn id="20" idx="1"/>
            </p:cNvCxnSpPr>
            <p:nvPr/>
          </p:nvCxnSpPr>
          <p:spPr>
            <a:xfrm>
              <a:off x="4321306" y="2145338"/>
              <a:ext cx="8308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06801" y="3526420"/>
              <a:ext cx="1090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</a:t>
              </a:r>
              <a:r>
                <a:rPr lang="en-US" altLang="zh-CN" dirty="0" smtClean="0"/>
                <a:t>as part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15840" y="2641806"/>
              <a:ext cx="1090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location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85600" y="2641806"/>
              <a:ext cx="1310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Instrument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55976" y="1835532"/>
              <a:ext cx="1090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object</a:t>
              </a:r>
              <a:endParaRPr lang="zh-CN" alt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835696" y="17728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An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engine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chemeClr val="accent1">
                    <a:lumMod val="75000"/>
                  </a:schemeClr>
                </a:solidFill>
              </a:rPr>
              <a:t>ignites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gasoline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chemeClr val="accent3">
                    <a:lumMod val="50000"/>
                  </a:schemeClr>
                </a:solidFill>
              </a:rPr>
              <a:t>with </a:t>
            </a:r>
            <a:r>
              <a:rPr lang="en-US" altLang="zh-CN" sz="2000" i="1" dirty="0" smtClean="0">
                <a:solidFill>
                  <a:schemeClr val="accent4">
                    <a:lumMod val="50000"/>
                  </a:schemeClr>
                </a:solidFill>
              </a:rPr>
              <a:t>its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spark plug</a:t>
            </a:r>
            <a:r>
              <a:rPr lang="en-US" altLang="zh-CN" sz="2000" i="1" dirty="0" smtClean="0"/>
              <a:t>.</a:t>
            </a:r>
            <a:endParaRPr lang="zh-CN" altLang="en-US" sz="2000" i="1" dirty="0"/>
          </a:p>
        </p:txBody>
      </p:sp>
      <p:sp>
        <p:nvSpPr>
          <p:cNvPr id="38" name="下箭头 37"/>
          <p:cNvSpPr/>
          <p:nvPr/>
        </p:nvSpPr>
        <p:spPr>
          <a:xfrm>
            <a:off x="3961266" y="2188895"/>
            <a:ext cx="358706" cy="1096089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9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Packed Graphical (PG)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previous four ambiguity problem can be located in PG representation.</a:t>
            </a:r>
          </a:p>
          <a:p>
            <a:r>
              <a:rPr lang="en-US" altLang="zh-CN" sz="2400" dirty="0" smtClean="0"/>
              <a:t>In </a:t>
            </a:r>
            <a:r>
              <a:rPr lang="en-US" altLang="zh-CN" sz="2400" dirty="0"/>
              <a:t>addition to storing ambiguities </a:t>
            </a:r>
            <a:r>
              <a:rPr lang="en-US" altLang="zh-CN" sz="2400" dirty="0" smtClean="0"/>
              <a:t>explicitly, the </a:t>
            </a:r>
            <a:r>
              <a:rPr lang="en-US" altLang="zh-CN" sz="2400" dirty="0"/>
              <a:t>PG representation also captures </a:t>
            </a:r>
            <a:r>
              <a:rPr lang="en-US" altLang="zh-CN" sz="2400" dirty="0" smtClean="0"/>
              <a:t>dependencies among </a:t>
            </a:r>
            <a:r>
              <a:rPr lang="en-US" altLang="zh-CN" sz="2400" dirty="0"/>
              <a:t>alternatives.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A44-5FEE-4463-96C0-31B8A65B70E8}" type="datetime1">
              <a:rPr lang="zh-CN" altLang="en-US" smtClean="0"/>
              <a:pPr/>
              <a:t>2011/1/4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827584" y="3923764"/>
            <a:ext cx="7128792" cy="2144637"/>
            <a:chOff x="827584" y="3923764"/>
            <a:chExt cx="7128792" cy="2144637"/>
          </a:xfrm>
        </p:grpSpPr>
        <p:sp>
          <p:nvSpPr>
            <p:cNvPr id="29" name="TextBox 28"/>
            <p:cNvSpPr txBox="1"/>
            <p:nvPr/>
          </p:nvSpPr>
          <p:spPr>
            <a:xfrm>
              <a:off x="827584" y="392376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Work flows:</a:t>
              </a:r>
              <a:endParaRPr lang="zh-CN" altLang="en-US" b="1" dirty="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99592" y="4077072"/>
              <a:ext cx="7056784" cy="1991329"/>
              <a:chOff x="971600" y="4101967"/>
              <a:chExt cx="7056784" cy="1991329"/>
            </a:xfrm>
          </p:grpSpPr>
          <p:sp>
            <p:nvSpPr>
              <p:cNvPr id="8" name="流程图: 文档 7"/>
              <p:cNvSpPr/>
              <p:nvPr/>
            </p:nvSpPr>
            <p:spPr>
              <a:xfrm>
                <a:off x="971600" y="4941168"/>
                <a:ext cx="1080120" cy="576064"/>
              </a:xfrm>
              <a:prstGeom prst="flowChartDocumen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Texts</a:t>
                </a:r>
                <a:endParaRPr lang="zh-CN" altLang="en-US" dirty="0"/>
              </a:p>
            </p:txBody>
          </p:sp>
          <p:sp>
            <p:nvSpPr>
              <p:cNvPr id="9" name="右箭头 8"/>
              <p:cNvSpPr/>
              <p:nvPr/>
            </p:nvSpPr>
            <p:spPr>
              <a:xfrm>
                <a:off x="2051720" y="5085184"/>
                <a:ext cx="504056" cy="21602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55776" y="4941168"/>
                <a:ext cx="864096" cy="5040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Parser</a:t>
                </a:r>
                <a:endParaRPr lang="zh-CN" altLang="en-US" dirty="0"/>
              </a:p>
            </p:txBody>
          </p:sp>
          <p:sp>
            <p:nvSpPr>
              <p:cNvPr id="11" name="右箭头 10"/>
              <p:cNvSpPr/>
              <p:nvPr/>
            </p:nvSpPr>
            <p:spPr>
              <a:xfrm>
                <a:off x="3419872" y="5085184"/>
                <a:ext cx="504056" cy="21602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013860" y="4101967"/>
                <a:ext cx="864096" cy="4320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PG1</a:t>
                </a:r>
                <a:endParaRPr lang="zh-CN" altLang="en-US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13860" y="4632097"/>
                <a:ext cx="864096" cy="4320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PG2</a:t>
                </a:r>
                <a:endParaRPr lang="zh-CN" altLang="en-US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013860" y="5661248"/>
                <a:ext cx="864096" cy="4320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PGn</a:t>
                </a:r>
                <a:endParaRPr lang="zh-CN" altLang="en-US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4445908" y="5193196"/>
                <a:ext cx="0" cy="3240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5436096" y="4977172"/>
                <a:ext cx="1224136" cy="5040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PG merger</a:t>
                </a:r>
                <a:endParaRPr lang="zh-CN" altLang="en-US" dirty="0"/>
              </a:p>
            </p:txBody>
          </p:sp>
          <p:cxnSp>
            <p:nvCxnSpPr>
              <p:cNvPr id="21" name="直接箭头连接符 20"/>
              <p:cNvCxnSpPr>
                <a:stCxn id="12" idx="6"/>
                <a:endCxn id="19" idx="1"/>
              </p:cNvCxnSpPr>
              <p:nvPr/>
            </p:nvCxnSpPr>
            <p:spPr>
              <a:xfrm>
                <a:off x="4877956" y="4317991"/>
                <a:ext cx="558140" cy="9112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4" idx="6"/>
                <a:endCxn id="19" idx="1"/>
              </p:cNvCxnSpPr>
              <p:nvPr/>
            </p:nvCxnSpPr>
            <p:spPr>
              <a:xfrm flipV="1">
                <a:off x="4877956" y="5229200"/>
                <a:ext cx="558140" cy="648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3" idx="6"/>
                <a:endCxn id="19" idx="1"/>
              </p:cNvCxnSpPr>
              <p:nvPr/>
            </p:nvCxnSpPr>
            <p:spPr>
              <a:xfrm>
                <a:off x="4877956" y="4848121"/>
                <a:ext cx="558140" cy="3810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右箭头 29"/>
              <p:cNvSpPr/>
              <p:nvPr/>
            </p:nvSpPr>
            <p:spPr>
              <a:xfrm>
                <a:off x="6660232" y="5139190"/>
                <a:ext cx="504056" cy="21602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164288" y="5031178"/>
                <a:ext cx="864096" cy="4320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PGr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267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Packed Graphical (PG) Representation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A44-5FEE-4463-96C0-31B8A65B70E8}" type="datetime1">
              <a:rPr lang="zh-CN" altLang="en-US" smtClean="0"/>
              <a:pPr/>
              <a:t>2011/1/4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84" name="组合 83"/>
          <p:cNvGrpSpPr/>
          <p:nvPr/>
        </p:nvGrpSpPr>
        <p:grpSpPr>
          <a:xfrm>
            <a:off x="611560" y="2636912"/>
            <a:ext cx="7776864" cy="2884176"/>
            <a:chOff x="395536" y="2469958"/>
            <a:chExt cx="7776864" cy="2884176"/>
          </a:xfrm>
        </p:grpSpPr>
        <p:sp>
          <p:nvSpPr>
            <p:cNvPr id="8" name="圆角矩形 7"/>
            <p:cNvSpPr/>
            <p:nvPr/>
          </p:nvSpPr>
          <p:spPr>
            <a:xfrm>
              <a:off x="2516735" y="2469958"/>
              <a:ext cx="938772" cy="58926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Ignite</a:t>
              </a:r>
            </a:p>
            <a:p>
              <a:pPr algn="ctr"/>
              <a:r>
                <a:rPr lang="en-US" altLang="zh-CN" dirty="0" smtClean="0"/>
                <a:t>[Burn]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95536" y="4690172"/>
              <a:ext cx="3059971" cy="58926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engine</a:t>
              </a:r>
            </a:p>
            <a:p>
              <a:pPr algn="ctr"/>
              <a:r>
                <a:rPr lang="en-US" altLang="zh-CN" dirty="0" smtClean="0"/>
                <a:t>[Living-Entity 0.3 Device 0.7 ]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126818" y="2469958"/>
              <a:ext cx="3045582" cy="58926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Spark-plug</a:t>
              </a:r>
            </a:p>
            <a:p>
              <a:pPr algn="ctr"/>
              <a:r>
                <a:rPr lang="en-US" altLang="zh-CN" dirty="0" smtClean="0"/>
                <a:t>[Living-Entity 0.55 Device 0.45]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8" idx="2"/>
              <a:endCxn id="9" idx="0"/>
            </p:cNvCxnSpPr>
            <p:nvPr/>
          </p:nvCxnSpPr>
          <p:spPr>
            <a:xfrm flipH="1">
              <a:off x="1925522" y="3059219"/>
              <a:ext cx="1060599" cy="163095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10" idx="1"/>
            </p:cNvCxnSpPr>
            <p:nvPr/>
          </p:nvCxnSpPr>
          <p:spPr>
            <a:xfrm>
              <a:off x="3455507" y="2764589"/>
              <a:ext cx="167131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3707904" y="3925741"/>
              <a:ext cx="2088232" cy="58926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gasoline</a:t>
              </a:r>
            </a:p>
            <a:p>
              <a:pPr algn="ctr"/>
              <a:r>
                <a:rPr lang="en-US" altLang="zh-CN" dirty="0" smtClean="0"/>
                <a:t>[Liquid-Substance]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>
              <a:stCxn id="8" idx="2"/>
              <a:endCxn id="14" idx="0"/>
            </p:cNvCxnSpPr>
            <p:nvPr/>
          </p:nvCxnSpPr>
          <p:spPr>
            <a:xfrm>
              <a:off x="2986121" y="3059219"/>
              <a:ext cx="1765899" cy="8665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60855" y="3707740"/>
              <a:ext cx="25750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&lt;agent 0.6, location 0.4&gt;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19801" y="2541966"/>
              <a:ext cx="13105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Instrument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19872" y="3347700"/>
              <a:ext cx="10902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object</a:t>
              </a:r>
              <a:endParaRPr lang="zh-CN" altLang="en-US" dirty="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6096906" y="4695962"/>
              <a:ext cx="938772" cy="58926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its</a:t>
              </a:r>
            </a:p>
            <a:p>
              <a:r>
                <a:rPr lang="en-US" altLang="zh-CN" dirty="0" smtClean="0"/>
                <a:t>[Entity]</a:t>
              </a:r>
              <a:endParaRPr lang="zh-CN" altLang="en-US" dirty="0"/>
            </a:p>
          </p:txBody>
        </p:sp>
        <p:cxnSp>
          <p:nvCxnSpPr>
            <p:cNvPr id="40" name="直接箭头连接符 39"/>
            <p:cNvCxnSpPr>
              <a:stCxn id="39" idx="0"/>
              <a:endCxn id="10" idx="2"/>
            </p:cNvCxnSpPr>
            <p:nvPr/>
          </p:nvCxnSpPr>
          <p:spPr>
            <a:xfrm flipV="1">
              <a:off x="6566292" y="3059219"/>
              <a:ext cx="83317" cy="16367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4" idx="0"/>
              <a:endCxn id="10" idx="2"/>
            </p:cNvCxnSpPr>
            <p:nvPr/>
          </p:nvCxnSpPr>
          <p:spPr>
            <a:xfrm flipV="1">
              <a:off x="4752020" y="3059219"/>
              <a:ext cx="1897589" cy="8665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148064" y="3356992"/>
              <a:ext cx="10902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</a:t>
              </a:r>
              <a:r>
                <a:rPr lang="en-US" altLang="zh-CN" dirty="0" smtClean="0"/>
                <a:t>as part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56176" y="3839400"/>
              <a:ext cx="10902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</a:t>
              </a:r>
              <a:r>
                <a:rPr lang="en-US" altLang="zh-CN" dirty="0" smtClean="0"/>
                <a:t>as part</a:t>
              </a:r>
              <a:endParaRPr lang="zh-CN" altLang="en-US" dirty="0"/>
            </a:p>
          </p:txBody>
        </p:sp>
        <p:cxnSp>
          <p:nvCxnSpPr>
            <p:cNvPr id="64" name="直接箭头连接符 63"/>
            <p:cNvCxnSpPr>
              <a:stCxn id="9" idx="3"/>
              <a:endCxn id="39" idx="1"/>
            </p:cNvCxnSpPr>
            <p:nvPr/>
          </p:nvCxnSpPr>
          <p:spPr>
            <a:xfrm>
              <a:off x="3455507" y="4984803"/>
              <a:ext cx="2641399" cy="579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148665" y="4805927"/>
              <a:ext cx="1255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&lt;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coref</a:t>
              </a:r>
              <a:r>
                <a:rPr lang="en-US" altLang="zh-CN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0.7&gt;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619801" y="2555611"/>
              <a:ext cx="1310536" cy="36933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126818" y="3356992"/>
              <a:ext cx="1174154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箭头连接符 72"/>
            <p:cNvCxnSpPr>
              <a:stCxn id="70" idx="2"/>
              <a:endCxn id="71" idx="1"/>
            </p:cNvCxnSpPr>
            <p:nvPr/>
          </p:nvCxnSpPr>
          <p:spPr>
            <a:xfrm>
              <a:off x="4275069" y="2924944"/>
              <a:ext cx="851749" cy="61671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923928" y="3068960"/>
              <a:ext cx="11434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&lt;0.3|0.7&gt;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06372" y="3702703"/>
              <a:ext cx="1296144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9552" y="4984802"/>
              <a:ext cx="1662963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cxnSp>
          <p:nvCxnSpPr>
            <p:cNvPr id="83" name="直接箭头连接符 82"/>
            <p:cNvCxnSpPr>
              <a:stCxn id="80" idx="2"/>
              <a:endCxn id="81" idx="0"/>
            </p:cNvCxnSpPr>
            <p:nvPr/>
          </p:nvCxnSpPr>
          <p:spPr>
            <a:xfrm flipH="1">
              <a:off x="1371034" y="4072035"/>
              <a:ext cx="183410" cy="91276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611560" y="173274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An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engine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chemeClr val="accent1">
                    <a:lumMod val="75000"/>
                  </a:schemeClr>
                </a:solidFill>
              </a:rPr>
              <a:t>ignites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gasoline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chemeClr val="accent3">
                    <a:lumMod val="50000"/>
                  </a:schemeClr>
                </a:solidFill>
              </a:rPr>
              <a:t>with </a:t>
            </a:r>
            <a:r>
              <a:rPr lang="en-US" altLang="zh-CN" sz="2000" i="1" dirty="0" smtClean="0">
                <a:solidFill>
                  <a:schemeClr val="accent4">
                    <a:lumMod val="50000"/>
                  </a:schemeClr>
                </a:solidFill>
              </a:rPr>
              <a:t>its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spark plug</a:t>
            </a:r>
            <a:r>
              <a:rPr lang="en-US" altLang="zh-CN" sz="2000" i="1" dirty="0" smtClean="0"/>
              <a:t>.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6004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Disambiguating PG </a:t>
            </a:r>
            <a:r>
              <a:rPr lang="en-US" altLang="zh-CN" dirty="0" smtClean="0"/>
              <a:t>Representations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Algorithm for disambiguating PG representations:</a:t>
            </a:r>
          </a:p>
          <a:p>
            <a:pPr marL="0" indent="0">
              <a:buNone/>
            </a:pPr>
            <a:r>
              <a:rPr lang="en-US" altLang="zh-CN" dirty="0" smtClean="0"/>
              <a:t>Input: PG1, PG2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i="1" dirty="0" smtClean="0"/>
              <a:t>Identify </a:t>
            </a:r>
            <a:r>
              <a:rPr lang="en-US" altLang="zh-CN" i="1" dirty="0"/>
              <a:t>semantically aligned parts </a:t>
            </a:r>
            <a:r>
              <a:rPr lang="en-US" altLang="zh-CN" i="1" dirty="0" smtClean="0"/>
              <a:t>between PG1 </a:t>
            </a:r>
            <a:r>
              <a:rPr lang="en-US" altLang="zh-CN" i="1" dirty="0"/>
              <a:t>and </a:t>
            </a:r>
            <a:r>
              <a:rPr lang="en-US" altLang="zh-CN" i="1" dirty="0" smtClean="0"/>
              <a:t>PG2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Type alignment: align </a:t>
            </a:r>
            <a:r>
              <a:rPr lang="en-US" altLang="zh-CN" dirty="0"/>
              <a:t>nodes with the same base </a:t>
            </a:r>
            <a:r>
              <a:rPr lang="en-US" altLang="zh-CN" dirty="0" smtClean="0"/>
              <a:t>word or </a:t>
            </a:r>
            <a:r>
              <a:rPr lang="en-US" altLang="zh-CN" dirty="0"/>
              <a:t>with taxonomically related types; from </a:t>
            </a:r>
            <a:r>
              <a:rPr lang="en-US" altLang="zh-CN" dirty="0" smtClean="0"/>
              <a:t>the node </a:t>
            </a:r>
            <a:r>
              <a:rPr lang="en-US" altLang="zh-CN" dirty="0"/>
              <a:t>alignments, align identical types as </a:t>
            </a:r>
            <a:r>
              <a:rPr lang="en-US" altLang="zh-CN" dirty="0" smtClean="0"/>
              <a:t>type alignments</a:t>
            </a:r>
          </a:p>
          <a:p>
            <a:pPr lvl="1"/>
            <a:r>
              <a:rPr lang="en-US" altLang="zh-CN" dirty="0" smtClean="0"/>
              <a:t>Relation alignment: </a:t>
            </a:r>
            <a:r>
              <a:rPr lang="en-US" altLang="zh-CN" dirty="0"/>
              <a:t>if the relations </a:t>
            </a:r>
            <a:r>
              <a:rPr lang="en-US" altLang="zh-CN" dirty="0" smtClean="0"/>
              <a:t>are the </a:t>
            </a:r>
            <a:r>
              <a:rPr lang="en-US" altLang="zh-CN" dirty="0"/>
              <a:t>same and their head and tail nodes </a:t>
            </a:r>
            <a:r>
              <a:rPr lang="en-US" altLang="zh-CN" dirty="0" smtClean="0"/>
              <a:t>have been </a:t>
            </a:r>
            <a:r>
              <a:rPr lang="en-US" altLang="zh-CN" dirty="0"/>
              <a:t>aligned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i="1" dirty="0" smtClean="0"/>
              <a:t>Use </a:t>
            </a:r>
            <a:r>
              <a:rPr lang="en-US" altLang="zh-CN" i="1" dirty="0"/>
              <a:t>alignments to disambiguate PG1 </a:t>
            </a:r>
            <a:r>
              <a:rPr lang="en-US" altLang="zh-CN" i="1" dirty="0" smtClean="0"/>
              <a:t>and PG2</a:t>
            </a:r>
            <a:r>
              <a:rPr lang="en-US" altLang="zh-CN" i="1" dirty="0"/>
              <a:t>. </a:t>
            </a:r>
            <a:r>
              <a:rPr lang="en-US" altLang="zh-CN" dirty="0"/>
              <a:t>With the available information (the </a:t>
            </a:r>
            <a:r>
              <a:rPr lang="en-US" altLang="zh-CN" dirty="0" smtClean="0"/>
              <a:t>confidence scores </a:t>
            </a:r>
            <a:r>
              <a:rPr lang="en-US" altLang="zh-CN" dirty="0"/>
              <a:t>and the constraints in PG1 </a:t>
            </a:r>
            <a:r>
              <a:rPr lang="en-US" altLang="zh-CN" dirty="0" smtClean="0"/>
              <a:t>and PG2 </a:t>
            </a:r>
            <a:r>
              <a:rPr lang="en-US" altLang="zh-CN" dirty="0"/>
              <a:t>and the alignments between them), </a:t>
            </a:r>
            <a:r>
              <a:rPr lang="en-US" altLang="zh-CN" dirty="0" smtClean="0"/>
              <a:t>use joint </a:t>
            </a:r>
            <a:r>
              <a:rPr lang="en-US" altLang="zh-CN" dirty="0"/>
              <a:t>inference to calculate the confidence </a:t>
            </a:r>
            <a:r>
              <a:rPr lang="en-US" altLang="zh-CN" dirty="0" smtClean="0"/>
              <a:t>score of </a:t>
            </a:r>
            <a:r>
              <a:rPr lang="en-US" altLang="zh-CN" dirty="0"/>
              <a:t>each candidate interpretation. If the </a:t>
            </a:r>
            <a:r>
              <a:rPr lang="en-US" altLang="zh-CN" dirty="0" smtClean="0"/>
              <a:t>confidence score </a:t>
            </a:r>
            <a:r>
              <a:rPr lang="en-US" altLang="zh-CN" dirty="0"/>
              <a:t>of one interpretation </a:t>
            </a:r>
            <a:r>
              <a:rPr lang="en-US" altLang="zh-CN" dirty="0" smtClean="0"/>
              <a:t>becomes much </a:t>
            </a:r>
            <a:r>
              <a:rPr lang="en-US" altLang="zh-CN" dirty="0"/>
              <a:t>higher than competing ones, the </a:t>
            </a:r>
            <a:r>
              <a:rPr lang="en-US" altLang="zh-CN" dirty="0" smtClean="0"/>
              <a:t>interpretation is </a:t>
            </a:r>
            <a:r>
              <a:rPr lang="en-US" altLang="zh-CN" dirty="0"/>
              <a:t>chosen while the others are discarded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i="1" dirty="0" smtClean="0"/>
              <a:t>Combine </a:t>
            </a:r>
            <a:r>
              <a:rPr lang="en-US" altLang="zh-CN" i="1" dirty="0"/>
              <a:t>the disambiguated PG1 and </a:t>
            </a:r>
            <a:r>
              <a:rPr lang="en-US" altLang="zh-CN" i="1" dirty="0" smtClean="0"/>
              <a:t>PG2 into </a:t>
            </a:r>
            <a:r>
              <a:rPr lang="en-US" altLang="zh-CN" i="1" dirty="0"/>
              <a:t>one PG representation using the </a:t>
            </a:r>
            <a:r>
              <a:rPr lang="en-US" altLang="zh-CN" i="1" dirty="0" smtClean="0"/>
              <a:t>alignments identified </a:t>
            </a:r>
            <a:r>
              <a:rPr lang="en-US" altLang="zh-CN" i="1" dirty="0"/>
              <a:t>in the first step.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A44-5FEE-4463-96C0-31B8A65B70E8}" type="datetime1">
              <a:rPr lang="zh-CN" altLang="en-US" smtClean="0"/>
              <a:pPr/>
              <a:t>2011/1/4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31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Simple Example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A44-5FEE-4463-96C0-31B8A65B70E8}" type="datetime1">
              <a:rPr lang="zh-CN" altLang="en-US" smtClean="0"/>
              <a:pPr/>
              <a:t>2011/1/4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81CF-DF22-4959-80C3-81AD6067EE5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19675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S1: An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engine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chemeClr val="accent1">
                    <a:lumMod val="75000"/>
                  </a:schemeClr>
                </a:solidFill>
              </a:rPr>
              <a:t>ignites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gasoline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chemeClr val="accent3">
                    <a:lumMod val="50000"/>
                  </a:schemeClr>
                </a:solidFill>
              </a:rPr>
              <a:t>with </a:t>
            </a:r>
            <a:r>
              <a:rPr lang="en-US" altLang="zh-CN" sz="2000" i="1" dirty="0" smtClean="0">
                <a:solidFill>
                  <a:schemeClr val="accent4">
                    <a:lumMod val="50000"/>
                  </a:schemeClr>
                </a:solidFill>
              </a:rPr>
              <a:t>its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spark plug</a:t>
            </a:r>
            <a:r>
              <a:rPr lang="en-US" altLang="zh-CN" sz="2000" i="1" dirty="0" smtClean="0"/>
              <a:t>.</a:t>
            </a:r>
          </a:p>
          <a:p>
            <a:r>
              <a:rPr lang="en-US" altLang="zh-CN" sz="2000" i="1" dirty="0" smtClean="0"/>
              <a:t>S2: The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engine</a:t>
            </a:r>
            <a:r>
              <a:rPr lang="en-US" altLang="zh-CN" sz="2000" i="1" dirty="0" smtClean="0"/>
              <a:t>’s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spark plug</a:t>
            </a:r>
            <a:r>
              <a:rPr lang="en-US" altLang="zh-CN" sz="2000" i="1" dirty="0" smtClean="0"/>
              <a:t> </a:t>
            </a:r>
            <a:r>
              <a:rPr lang="en-US" altLang="zh-CN" sz="2000" i="1" dirty="0">
                <a:solidFill>
                  <a:schemeClr val="accent1">
                    <a:lumMod val="75000"/>
                  </a:schemeClr>
                </a:solidFill>
              </a:rPr>
              <a:t>combusts</a:t>
            </a:r>
            <a:r>
              <a:rPr lang="en-US" altLang="zh-CN" sz="2000" i="1" dirty="0"/>
              <a:t>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gasoline</a:t>
            </a:r>
            <a:r>
              <a:rPr lang="en-US" altLang="zh-CN" sz="2000" i="1" dirty="0" smtClean="0"/>
              <a:t>.</a:t>
            </a:r>
            <a:endParaRPr lang="zh-CN" altLang="en-US" sz="2000" i="1" dirty="0"/>
          </a:p>
        </p:txBody>
      </p:sp>
      <p:grpSp>
        <p:nvGrpSpPr>
          <p:cNvPr id="82" name="组合 81"/>
          <p:cNvGrpSpPr/>
          <p:nvPr/>
        </p:nvGrpSpPr>
        <p:grpSpPr>
          <a:xfrm>
            <a:off x="511609" y="2112733"/>
            <a:ext cx="8092839" cy="1748315"/>
            <a:chOff x="511609" y="2112733"/>
            <a:chExt cx="8092839" cy="1748315"/>
          </a:xfrm>
        </p:grpSpPr>
        <p:grpSp>
          <p:nvGrpSpPr>
            <p:cNvPr id="8" name="组合 7"/>
            <p:cNvGrpSpPr>
              <a:grpSpLocks/>
            </p:cNvGrpSpPr>
            <p:nvPr/>
          </p:nvGrpSpPr>
          <p:grpSpPr>
            <a:xfrm>
              <a:off x="1547664" y="2112733"/>
              <a:ext cx="7056784" cy="1748315"/>
              <a:chOff x="395536" y="2469958"/>
              <a:chExt cx="7776864" cy="2815265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1178246" y="2469958"/>
                <a:ext cx="938771" cy="58926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Ignite</a:t>
                </a:r>
              </a:p>
              <a:p>
                <a:pPr algn="ctr"/>
                <a:r>
                  <a:rPr lang="en-US" altLang="zh-CN" sz="1000" dirty="0" smtClean="0"/>
                  <a:t>[Burn]</a:t>
                </a:r>
                <a:endParaRPr lang="zh-CN" altLang="en-US" sz="1000" dirty="0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95536" y="4690172"/>
                <a:ext cx="3059971" cy="58926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engine</a:t>
                </a:r>
              </a:p>
              <a:p>
                <a:pPr algn="ctr"/>
                <a:r>
                  <a:rPr lang="en-US" altLang="zh-CN" sz="1000" dirty="0" smtClean="0"/>
                  <a:t>[Living-Entity 0.3 Device 0.7 ]</a:t>
                </a:r>
                <a:endParaRPr lang="zh-CN" altLang="en-US" sz="1000" dirty="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5126818" y="2469958"/>
                <a:ext cx="3045582" cy="58926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Spark-plug</a:t>
                </a:r>
              </a:p>
              <a:p>
                <a:pPr algn="ctr"/>
                <a:r>
                  <a:rPr lang="en-US" altLang="zh-CN" sz="1000" dirty="0" smtClean="0"/>
                  <a:t>[Living-Entity 0.55 Device 0.45]</a:t>
                </a:r>
                <a:endParaRPr lang="zh-CN" altLang="en-US" sz="1000" dirty="0"/>
              </a:p>
            </p:txBody>
          </p:sp>
          <p:cxnSp>
            <p:nvCxnSpPr>
              <p:cNvPr id="12" name="直接箭头连接符 11"/>
              <p:cNvCxnSpPr>
                <a:stCxn id="9" idx="2"/>
                <a:endCxn id="10" idx="0"/>
              </p:cNvCxnSpPr>
              <p:nvPr/>
            </p:nvCxnSpPr>
            <p:spPr>
              <a:xfrm>
                <a:off x="1647631" y="3059219"/>
                <a:ext cx="277890" cy="16309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9" idx="3"/>
                <a:endCxn id="11" idx="1"/>
              </p:cNvCxnSpPr>
              <p:nvPr/>
            </p:nvCxnSpPr>
            <p:spPr>
              <a:xfrm>
                <a:off x="2117017" y="2764589"/>
                <a:ext cx="30098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圆角矩形 13"/>
              <p:cNvSpPr/>
              <p:nvPr/>
            </p:nvSpPr>
            <p:spPr>
              <a:xfrm>
                <a:off x="3707904" y="3925741"/>
                <a:ext cx="2088232" cy="58926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gasoline</a:t>
                </a:r>
              </a:p>
              <a:p>
                <a:pPr algn="ctr"/>
                <a:r>
                  <a:rPr lang="en-US" altLang="zh-CN" sz="1000" dirty="0" smtClean="0"/>
                  <a:t>[Liquid-Substance]</a:t>
                </a:r>
                <a:endParaRPr lang="zh-CN" altLang="en-US" sz="1000" dirty="0"/>
              </a:p>
            </p:txBody>
          </p:sp>
          <p:cxnSp>
            <p:nvCxnSpPr>
              <p:cNvPr id="15" name="直接箭头连接符 14"/>
              <p:cNvCxnSpPr>
                <a:stCxn id="9" idx="2"/>
                <a:endCxn id="14" idx="0"/>
              </p:cNvCxnSpPr>
              <p:nvPr/>
            </p:nvCxnSpPr>
            <p:spPr>
              <a:xfrm>
                <a:off x="1647631" y="3059219"/>
                <a:ext cx="3104389" cy="8665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060855" y="3707740"/>
                <a:ext cx="257504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&lt;agent 0.6, location 0.4&gt;</a:t>
                </a:r>
                <a:endParaRPr lang="zh-CN" altLang="en-US" sz="1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68875" y="2541968"/>
                <a:ext cx="1015093" cy="3964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Instrument</a:t>
                </a:r>
                <a:endParaRPr lang="zh-CN" altLang="en-US" sz="1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14276" y="3347700"/>
                <a:ext cx="693628" cy="3964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object</a:t>
                </a:r>
                <a:endParaRPr lang="zh-CN" altLang="en-US" sz="1000" dirty="0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6096906" y="4695962"/>
                <a:ext cx="938772" cy="58926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its</a:t>
                </a:r>
              </a:p>
              <a:p>
                <a:pPr algn="ctr"/>
                <a:r>
                  <a:rPr lang="en-US" altLang="zh-CN" sz="1000" dirty="0" smtClean="0"/>
                  <a:t>[Entity]</a:t>
                </a:r>
                <a:endParaRPr lang="zh-CN" altLang="en-US" sz="1000" dirty="0"/>
              </a:p>
            </p:txBody>
          </p:sp>
          <p:cxnSp>
            <p:nvCxnSpPr>
              <p:cNvPr id="20" name="直接箭头连接符 19"/>
              <p:cNvCxnSpPr>
                <a:stCxn id="19" idx="0"/>
                <a:endCxn id="11" idx="2"/>
              </p:cNvCxnSpPr>
              <p:nvPr/>
            </p:nvCxnSpPr>
            <p:spPr>
              <a:xfrm flipV="1">
                <a:off x="6566292" y="3059219"/>
                <a:ext cx="83317" cy="1636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4" idx="0"/>
                <a:endCxn id="11" idx="2"/>
              </p:cNvCxnSpPr>
              <p:nvPr/>
            </p:nvCxnSpPr>
            <p:spPr>
              <a:xfrm flipV="1">
                <a:off x="4752020" y="3059219"/>
                <a:ext cx="1897589" cy="8665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148064" y="3314029"/>
                <a:ext cx="1152908" cy="3964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h</a:t>
                </a:r>
                <a:r>
                  <a:rPr lang="en-US" altLang="zh-CN" sz="1000" dirty="0" smtClean="0"/>
                  <a:t>as part</a:t>
                </a:r>
                <a:endParaRPr lang="zh-CN" altLang="en-US" sz="1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56176" y="3839400"/>
                <a:ext cx="109023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h</a:t>
                </a:r>
                <a:r>
                  <a:rPr lang="en-US" altLang="zh-CN" sz="1000" dirty="0" smtClean="0"/>
                  <a:t>as part</a:t>
                </a:r>
                <a:endParaRPr lang="zh-CN" altLang="en-US" sz="1000" dirty="0"/>
              </a:p>
            </p:txBody>
          </p:sp>
          <p:cxnSp>
            <p:nvCxnSpPr>
              <p:cNvPr id="24" name="直接箭头连接符 23"/>
              <p:cNvCxnSpPr>
                <a:stCxn id="10" idx="3"/>
                <a:endCxn id="19" idx="1"/>
              </p:cNvCxnSpPr>
              <p:nvPr/>
            </p:nvCxnSpPr>
            <p:spPr>
              <a:xfrm>
                <a:off x="3455507" y="4984803"/>
                <a:ext cx="2641399" cy="579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233097" y="4786560"/>
                <a:ext cx="978152" cy="3964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solidFill>
                      <a:srgbClr val="FF0000"/>
                    </a:solidFill>
                  </a:rPr>
                  <a:t>&lt;</a:t>
                </a:r>
                <a:r>
                  <a:rPr lang="en-US" altLang="zh-CN" sz="1000" dirty="0" err="1" smtClean="0">
                    <a:solidFill>
                      <a:srgbClr val="FF0000"/>
                    </a:solidFill>
                  </a:rPr>
                  <a:t>coref</a:t>
                </a:r>
                <a:r>
                  <a:rPr lang="en-US" altLang="zh-CN" sz="1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0.7&gt;</a:t>
                </a:r>
                <a:endParaRPr lang="zh-CN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093632" y="2555612"/>
                <a:ext cx="1310536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126818" y="3356992"/>
                <a:ext cx="117415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cxnSp>
            <p:nvCxnSpPr>
              <p:cNvPr id="28" name="直接箭头连接符 27"/>
              <p:cNvCxnSpPr>
                <a:stCxn id="26" idx="2"/>
                <a:endCxn id="27" idx="1"/>
              </p:cNvCxnSpPr>
              <p:nvPr/>
            </p:nvCxnSpPr>
            <p:spPr>
              <a:xfrm>
                <a:off x="3748900" y="2924944"/>
                <a:ext cx="1377918" cy="61671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4027437" y="3068960"/>
                <a:ext cx="812021" cy="3964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solidFill>
                      <a:srgbClr val="FF0000"/>
                    </a:solidFill>
                  </a:rPr>
                  <a:t>&lt;0.3|0.7&gt;</a:t>
                </a:r>
                <a:endParaRPr lang="zh-CN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60457" y="3702701"/>
                <a:ext cx="763483" cy="3829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sz="1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92315" y="4984802"/>
                <a:ext cx="1324703" cy="2462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sz="1000" dirty="0"/>
              </a:p>
            </p:txBody>
          </p:sp>
          <p:cxnSp>
            <p:nvCxnSpPr>
              <p:cNvPr id="32" name="直接箭头连接符 31"/>
              <p:cNvCxnSpPr>
                <a:stCxn id="30" idx="2"/>
                <a:endCxn id="31" idx="0"/>
              </p:cNvCxnSpPr>
              <p:nvPr/>
            </p:nvCxnSpPr>
            <p:spPr>
              <a:xfrm>
                <a:off x="1442198" y="4085621"/>
                <a:ext cx="12468" cy="8991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11609" y="2359913"/>
              <a:ext cx="956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PG1 for S1</a:t>
              </a:r>
              <a:endParaRPr lang="zh-CN" altLang="en-US" sz="1200" b="1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11609" y="4383532"/>
            <a:ext cx="6592125" cy="1565748"/>
            <a:chOff x="511609" y="4383532"/>
            <a:chExt cx="6592125" cy="1565748"/>
          </a:xfrm>
        </p:grpSpPr>
        <p:grpSp>
          <p:nvGrpSpPr>
            <p:cNvPr id="38" name="组合 37"/>
            <p:cNvGrpSpPr/>
            <p:nvPr/>
          </p:nvGrpSpPr>
          <p:grpSpPr>
            <a:xfrm>
              <a:off x="2267744" y="4383532"/>
              <a:ext cx="4835990" cy="1565748"/>
              <a:chOff x="1953715" y="1850707"/>
              <a:chExt cx="4577295" cy="1860379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3270027" y="1850707"/>
                <a:ext cx="1051279" cy="58926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combust</a:t>
                </a:r>
              </a:p>
              <a:p>
                <a:pPr algn="ctr"/>
                <a:r>
                  <a:rPr lang="en-US" altLang="zh-CN" sz="1000" dirty="0" smtClean="0"/>
                  <a:t>[Burn]</a:t>
                </a:r>
                <a:endParaRPr lang="zh-CN" altLang="en-US" sz="1000" dirty="0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5480949" y="1850707"/>
                <a:ext cx="938772" cy="58926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engine</a:t>
                </a:r>
              </a:p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[Device]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4370888" y="3121825"/>
                <a:ext cx="1643311" cy="58926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Spark-plug</a:t>
                </a:r>
              </a:p>
              <a:p>
                <a:pPr algn="ctr"/>
                <a:r>
                  <a:rPr lang="en-US" altLang="zh-CN" sz="1000" dirty="0" smtClean="0"/>
                  <a:t>[Device 0.8, Living Entity 0.2]</a:t>
                </a:r>
                <a:endParaRPr lang="zh-CN" altLang="en-US" sz="1000" dirty="0"/>
              </a:p>
            </p:txBody>
          </p:sp>
          <p:cxnSp>
            <p:nvCxnSpPr>
              <p:cNvPr id="42" name="直接箭头连接符 41"/>
              <p:cNvCxnSpPr>
                <a:stCxn id="40" idx="2"/>
                <a:endCxn id="41" idx="0"/>
              </p:cNvCxnSpPr>
              <p:nvPr/>
            </p:nvCxnSpPr>
            <p:spPr>
              <a:xfrm flipH="1">
                <a:off x="5192543" y="2439968"/>
                <a:ext cx="757793" cy="6818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9" idx="2"/>
                <a:endCxn id="41" idx="0"/>
              </p:cNvCxnSpPr>
              <p:nvPr/>
            </p:nvCxnSpPr>
            <p:spPr>
              <a:xfrm>
                <a:off x="3795666" y="2439968"/>
                <a:ext cx="1396877" cy="6818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圆角矩形 44"/>
              <p:cNvSpPr/>
              <p:nvPr/>
            </p:nvSpPr>
            <p:spPr>
              <a:xfrm>
                <a:off x="1953715" y="3121825"/>
                <a:ext cx="2088232" cy="58926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gasoline</a:t>
                </a:r>
              </a:p>
              <a:p>
                <a:pPr algn="ctr"/>
                <a:r>
                  <a:rPr lang="en-US" altLang="zh-CN" sz="1000" dirty="0" smtClean="0"/>
                  <a:t>[Liquid-Substance]</a:t>
                </a:r>
                <a:endParaRPr lang="zh-CN" altLang="en-US" sz="1000" dirty="0"/>
              </a:p>
            </p:txBody>
          </p:sp>
          <p:cxnSp>
            <p:nvCxnSpPr>
              <p:cNvPr id="46" name="直接箭头连接符 45"/>
              <p:cNvCxnSpPr>
                <a:stCxn id="39" idx="2"/>
                <a:endCxn id="45" idx="0"/>
              </p:cNvCxnSpPr>
              <p:nvPr/>
            </p:nvCxnSpPr>
            <p:spPr>
              <a:xfrm flipH="1">
                <a:off x="2997831" y="2439968"/>
                <a:ext cx="797836" cy="6818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440773" y="2657785"/>
                <a:ext cx="109023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h</a:t>
                </a:r>
                <a:r>
                  <a:rPr lang="en-US" altLang="zh-CN" sz="1000" dirty="0" smtClean="0"/>
                  <a:t>as part</a:t>
                </a:r>
                <a:endParaRPr lang="zh-CN" altLang="en-US" sz="1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95667" y="2657785"/>
                <a:ext cx="1603869" cy="292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&lt;Agent 0.4 ,Instrument 0.6&gt;</a:t>
                </a:r>
                <a:endParaRPr lang="zh-CN" altLang="en-US" sz="1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066300" y="2657784"/>
                <a:ext cx="58590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object</a:t>
                </a:r>
                <a:endParaRPr lang="zh-CN" altLang="en-US" sz="1000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11609" y="4493001"/>
              <a:ext cx="1036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PG2 for S2</a:t>
              </a:r>
              <a:endParaRPr lang="zh-CN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0181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780</Words>
  <Application>Microsoft Office PowerPoint</Application>
  <PresentationFormat>全屏显示(4:3)</PresentationFormat>
  <Paragraphs>178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Improving the Quality of Text Understanding by Delaying Ambiguity Resolution</vt:lpstr>
      <vt:lpstr>Difficulties in Text Understanding</vt:lpstr>
      <vt:lpstr>Ambiguity in Text Understanding</vt:lpstr>
      <vt:lpstr>A Simple Approach</vt:lpstr>
      <vt:lpstr>Target Semantic Representation</vt:lpstr>
      <vt:lpstr>Packed Graphical (PG) Representation</vt:lpstr>
      <vt:lpstr>Packed Graphical (PG) Representation</vt:lpstr>
      <vt:lpstr>Disambiguating PG Representations</vt:lpstr>
      <vt:lpstr>A Simple Example</vt:lpstr>
      <vt:lpstr>The result PG representation</vt:lpstr>
      <vt:lpstr>Conclusions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Quality of Text Understanding by Delaying Ambiguity Resolution</dc:title>
  <dc:creator>MC</dc:creator>
  <cp:lastModifiedBy>MC</cp:lastModifiedBy>
  <cp:revision>84</cp:revision>
  <dcterms:created xsi:type="dcterms:W3CDTF">2011-01-03T14:38:08Z</dcterms:created>
  <dcterms:modified xsi:type="dcterms:W3CDTF">2011-01-03T18:22:42Z</dcterms:modified>
</cp:coreProperties>
</file>