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09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AD8D1-0999-48D6-875D-3ECE08DF52E3}" type="datetimeFigureOut">
              <a:rPr lang="zh-CN" altLang="en-US" smtClean="0"/>
              <a:t>2010/9/28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Advanced Data and Programming Technology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EBAF-3E77-4079-9F7A-600E3F941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365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F7E97-4D21-4DEF-BC63-1D37E85CA2E8}" type="datetimeFigureOut">
              <a:rPr lang="zh-CN" altLang="en-US" smtClean="0"/>
              <a:t>2010/9/28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Advanced Data and Programming Technology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B359-5392-40B1-B88D-3DE2DD2E2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63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8EE080C-7A1A-4892-847D-67EFB1C93F76}" type="datetime1">
              <a:rPr lang="en-US" altLang="zh-CN" smtClean="0"/>
              <a:t>9/28/2010</a:t>
            </a:fld>
            <a:endParaRPr lang="en-US" sz="1600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483768" y="6355080"/>
            <a:ext cx="3889600" cy="365760"/>
          </a:xfrm>
        </p:spPr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B6FAD-AB20-4098-8193-E70E076BD6D6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20B6F6-3DC9-47C8-BFC2-1697B80B5CBB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D6BAE8C-E1BE-41C1-B83F-659F53BBB00B}" type="datetime1">
              <a:rPr lang="en-US" altLang="zh-CN" smtClean="0"/>
              <a:t>9/28/2010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776064" cy="365760"/>
          </a:xfrm>
        </p:spPr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F1DCFEF-EAAD-4F9D-B194-6EA551400ACF}" type="datetime1">
              <a:rPr lang="en-US" altLang="zh-CN" smtClean="0"/>
              <a:t>9/28/2010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D7BBBC-0A5E-4C73-860A-FA665409E3B3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A556EE0-204A-4A77-AECE-9079B75312FC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BF2C45-5ACB-4AE3-A3ED-BDC7B2DCA21F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C2DB1D-2A2A-4BA6-8290-AAE76B8DFBE1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F17825-79CD-464D-B10B-DA31E758DCBF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D860B2A-7475-4279-B7CC-B10DD01AD808}" type="datetime1">
              <a:rPr lang="en-US" altLang="zh-CN" smtClean="0"/>
              <a:t>9/28/2010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802BBA52-71C8-4C9C-906D-19621E875F87}" type="datetime1">
              <a:rPr lang="en-US" altLang="zh-CN" smtClean="0"/>
              <a:t>9/28/2010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Advanced Data and Programming Technology Lab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name disambiguation problem 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 New ideas from two papers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55776" y="6355080"/>
            <a:ext cx="3833592" cy="365760"/>
          </a:xfrm>
        </p:spPr>
        <p:txBody>
          <a:bodyPr/>
          <a:lstStyle/>
          <a:p>
            <a:r>
              <a:rPr kumimoji="0" lang="en-US" dirty="0" smtClean="0"/>
              <a:t>Advanced Data and Programming Technology Lab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19569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overlapping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Person Name Disambiguation on the Web by Two Stage </a:t>
            </a:r>
            <a:r>
              <a:rPr lang="en-US" altLang="zh-CN" dirty="0" smtClean="0"/>
              <a:t>Clustering,  WePS-2</a:t>
            </a:r>
          </a:p>
          <a:p>
            <a:pPr marL="0" indent="0">
              <a:buNone/>
            </a:pPr>
            <a:r>
              <a:rPr lang="en-US" altLang="zh-CN" sz="2000" dirty="0" smtClean="0"/>
              <a:t>By </a:t>
            </a:r>
            <a:r>
              <a:rPr lang="en-US" altLang="zh-CN" sz="2000" i="1" dirty="0"/>
              <a:t>Masaki Ikeda, Shingo Ono, </a:t>
            </a:r>
            <a:r>
              <a:rPr lang="en-US" altLang="zh-CN" sz="2000" i="1" dirty="0" err="1" smtClean="0"/>
              <a:t>Issei</a:t>
            </a:r>
            <a:r>
              <a:rPr lang="en-US" altLang="zh-CN" sz="2000" i="1" dirty="0" smtClean="0"/>
              <a:t> </a:t>
            </a:r>
            <a:r>
              <a:rPr lang="en-US" altLang="zh-CN" sz="2000" i="1" dirty="0"/>
              <a:t>Sato, Minoru Yoshida, Hiroshi </a:t>
            </a:r>
            <a:r>
              <a:rPr lang="en-US" altLang="zh-CN" sz="2000" i="1" dirty="0" smtClean="0"/>
              <a:t>Nakagawa</a:t>
            </a:r>
          </a:p>
          <a:p>
            <a:pPr marL="0" indent="0">
              <a:buNone/>
            </a:pPr>
            <a:endParaRPr lang="en-US" altLang="zh-CN" sz="2000" i="1" dirty="0"/>
          </a:p>
          <a:p>
            <a:pPr marL="0" indent="0">
              <a:buNone/>
            </a:pPr>
            <a:r>
              <a:rPr lang="en-US" altLang="zh-CN" sz="2000" dirty="0" smtClean="0"/>
              <a:t>Step 1: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Single-link clustering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Step 2: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Relocating documents in the clusters obtained from step 1.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5819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 for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stage clustering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7544" y="1445114"/>
            <a:ext cx="7893260" cy="4523911"/>
            <a:chOff x="467544" y="1445114"/>
            <a:chExt cx="7893260" cy="4523911"/>
          </a:xfrm>
        </p:grpSpPr>
        <p:grpSp>
          <p:nvGrpSpPr>
            <p:cNvPr id="39" name="组合 38"/>
            <p:cNvGrpSpPr/>
            <p:nvPr/>
          </p:nvGrpSpPr>
          <p:grpSpPr>
            <a:xfrm>
              <a:off x="467544" y="1445114"/>
              <a:ext cx="7893260" cy="4523911"/>
              <a:chOff x="467544" y="1445114"/>
              <a:chExt cx="7893260" cy="452391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768516" y="1445114"/>
                <a:ext cx="2592288" cy="3638329"/>
                <a:chOff x="5768516" y="1445114"/>
                <a:chExt cx="2592288" cy="3638329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768516" y="1445114"/>
                  <a:ext cx="2592288" cy="266429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372200" y="2144688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372200" y="2942964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6884640" y="2144688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405554" y="4437112"/>
                  <a:ext cx="13182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Kaiqi</a:t>
                  </a:r>
                  <a:r>
                    <a:rPr lang="en-US" altLang="zh-CN" dirty="0" smtClean="0"/>
                    <a:t> from Guangdong</a:t>
                  </a:r>
                  <a:endParaRPr lang="zh-CN" altLang="en-US" dirty="0"/>
                </a:p>
              </p:txBody>
            </p:sp>
            <p:cxnSp>
              <p:nvCxnSpPr>
                <p:cNvPr id="24" name="直接连接符 23"/>
                <p:cNvCxnSpPr>
                  <a:stCxn id="13" idx="4"/>
                  <a:endCxn id="22" idx="0"/>
                </p:cNvCxnSpPr>
                <p:nvPr/>
              </p:nvCxnSpPr>
              <p:spPr>
                <a:xfrm>
                  <a:off x="7064660" y="4109410"/>
                  <a:ext cx="0" cy="3277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/>
            </p:nvGrpSpPr>
            <p:grpSpPr>
              <a:xfrm>
                <a:off x="2879812" y="1445114"/>
                <a:ext cx="2592288" cy="3568062"/>
                <a:chOff x="2879812" y="1445114"/>
                <a:chExt cx="2592288" cy="356806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879812" y="1445114"/>
                  <a:ext cx="2592288" cy="2592288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361801" y="1929825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396353" y="2741258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995936" y="1942074"/>
                  <a:ext cx="360040" cy="5760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---------------</a:t>
                  </a:r>
                  <a:endParaRPr lang="zh-CN" altLang="en-US" sz="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41821" y="4366845"/>
                  <a:ext cx="13182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Kaiqi</a:t>
                  </a:r>
                  <a:r>
                    <a:rPr lang="en-US" altLang="zh-CN" dirty="0" smtClean="0"/>
                    <a:t> from Beijing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/>
                <p:cNvCxnSpPr>
                  <a:stCxn id="7" idx="4"/>
                  <a:endCxn id="21" idx="0"/>
                </p:cNvCxnSpPr>
                <p:nvPr/>
              </p:nvCxnSpPr>
              <p:spPr>
                <a:xfrm>
                  <a:off x="4175956" y="4037402"/>
                  <a:ext cx="24971" cy="3294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/>
              <p:cNvGrpSpPr/>
              <p:nvPr/>
            </p:nvGrpSpPr>
            <p:grpSpPr>
              <a:xfrm>
                <a:off x="467544" y="3284984"/>
                <a:ext cx="2376264" cy="2684041"/>
                <a:chOff x="467544" y="3284984"/>
                <a:chExt cx="2376264" cy="2684041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467544" y="3284984"/>
                  <a:ext cx="2376264" cy="230832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Kaiqi</a:t>
                  </a:r>
                  <a:r>
                    <a:rPr lang="en-US" altLang="zh-CN" dirty="0" smtClean="0"/>
                    <a:t> Zhao comes from Beijing….</a:t>
                  </a:r>
                </a:p>
                <a:p>
                  <a:endParaRPr lang="en-US" altLang="zh-CN" dirty="0" smtClean="0"/>
                </a:p>
                <a:p>
                  <a:r>
                    <a:rPr lang="en-US" altLang="zh-CN" dirty="0" smtClean="0"/>
                    <a:t>…</a:t>
                  </a:r>
                  <a:endParaRPr lang="en-US" altLang="zh-CN" dirty="0"/>
                </a:p>
                <a:p>
                  <a:endParaRPr lang="en-US" altLang="zh-CN" dirty="0" smtClean="0"/>
                </a:p>
                <a:p>
                  <a:r>
                    <a:rPr lang="en-US" altLang="zh-CN" dirty="0" smtClean="0"/>
                    <a:t>Now, </a:t>
                  </a:r>
                  <a:r>
                    <a:rPr lang="en-US" altLang="zh-CN" dirty="0" err="1" smtClean="0"/>
                    <a:t>Kaiqi</a:t>
                  </a:r>
                  <a:r>
                    <a:rPr lang="en-US" altLang="zh-CN" dirty="0" smtClean="0"/>
                    <a:t> studies in </a:t>
                  </a:r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Shanghai </a:t>
                  </a:r>
                  <a:r>
                    <a:rPr lang="en-US" altLang="zh-CN" dirty="0" err="1" smtClean="0">
                      <a:solidFill>
                        <a:srgbClr val="C00000"/>
                      </a:solidFill>
                    </a:rPr>
                    <a:t>Jiaotong</a:t>
                  </a:r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 University</a:t>
                  </a:r>
                  <a:r>
                    <a:rPr lang="en-US" altLang="zh-CN" dirty="0" smtClean="0"/>
                    <a:t>…</a:t>
                  </a:r>
                  <a:endParaRPr lang="zh-CN" alt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54295" y="5661248"/>
                  <a:ext cx="20905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/>
                    <a:t>A multi-entities document</a:t>
                  </a:r>
                  <a:endParaRPr lang="zh-CN" altLang="en-US" sz="1400" dirty="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195737" y="3719232"/>
                <a:ext cx="5785436" cy="1653985"/>
                <a:chOff x="2195737" y="3719232"/>
                <a:chExt cx="5785436" cy="1653985"/>
              </a:xfrm>
            </p:grpSpPr>
            <p:cxnSp>
              <p:nvCxnSpPr>
                <p:cNvPr id="33" name="肘形连接符 32"/>
                <p:cNvCxnSpPr>
                  <a:stCxn id="13" idx="5"/>
                </p:cNvCxnSpPr>
                <p:nvPr/>
              </p:nvCxnSpPr>
              <p:spPr>
                <a:xfrm rot="5400000">
                  <a:off x="4261462" y="1653507"/>
                  <a:ext cx="1653985" cy="5785436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278737" y="5065439"/>
                  <a:ext cx="18054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/>
                    <a:t>Compound key word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4756393" y="2659958"/>
              <a:ext cx="1327775" cy="571038"/>
              <a:chOff x="4756393" y="2659958"/>
              <a:chExt cx="1327775" cy="571038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4756393" y="2942964"/>
                <a:ext cx="1327775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32040" y="265995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copy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2" name="直接连接符 11"/>
            <p:cNvCxnSpPr>
              <a:stCxn id="9" idx="1"/>
              <a:endCxn id="6" idx="3"/>
            </p:cNvCxnSpPr>
            <p:nvPr/>
          </p:nvCxnSpPr>
          <p:spPr>
            <a:xfrm flipH="1">
              <a:off x="2843808" y="3029290"/>
              <a:ext cx="1552545" cy="1409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734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for the two-stage clustering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Provide a solution for cluster overlapping</a:t>
            </a:r>
          </a:p>
          <a:p>
            <a:endParaRPr lang="en-US" altLang="zh-CN" dirty="0"/>
          </a:p>
          <a:p>
            <a:r>
              <a:rPr lang="en-US" altLang="zh-CN" dirty="0" smtClean="0"/>
              <a:t>Drawbacks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The second stage didn’t bring much accuracy improvement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84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are we considering?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Give a cleaner context to feature extraction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Leverage a knowledge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983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81396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Advanced Data and Programming Technology Lab</a:t>
            </a:r>
            <a:endParaRPr kumimoji="0"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brief Introduction to Information Extraction</a:t>
            </a:r>
          </a:p>
          <a:p>
            <a:r>
              <a:rPr lang="en-US" altLang="zh-CN" dirty="0" smtClean="0"/>
              <a:t>GRAPE</a:t>
            </a:r>
          </a:p>
          <a:p>
            <a:r>
              <a:rPr lang="en-US" altLang="zh-CN" dirty="0" smtClean="0"/>
              <a:t>A two-stage clustering approach</a:t>
            </a:r>
            <a:endParaRPr lang="en-US" altLang="zh-CN" dirty="0"/>
          </a:p>
          <a:p>
            <a:r>
              <a:rPr lang="en-US" altLang="zh-CN" dirty="0"/>
              <a:t>Our ideas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73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Information Extraction (IE)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The goal: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altLang="zh-CN" dirty="0" smtClean="0"/>
              <a:t>Extract </a:t>
            </a:r>
            <a:r>
              <a:rPr lang="en-US" altLang="zh-CN" dirty="0"/>
              <a:t>structured information from unstructured machine-readable documents.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simple example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Kaiqi</a:t>
            </a:r>
            <a:r>
              <a:rPr lang="en-US" altLang="zh-CN" dirty="0" smtClean="0"/>
              <a:t> is a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graduate student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C00000"/>
                </a:solidFill>
              </a:rPr>
              <a:t>SJTU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5348"/>
              </p:ext>
            </p:extLst>
          </p:nvPr>
        </p:nvGraphicFramePr>
        <p:xfrm>
          <a:off x="1356320" y="53516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Occupation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Organization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Kaiqi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graduate student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SJTU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下箭头 7"/>
          <p:cNvSpPr/>
          <p:nvPr/>
        </p:nvSpPr>
        <p:spPr>
          <a:xfrm>
            <a:off x="3707904" y="47251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60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Subtasks of IE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Name Entity Recognition</a:t>
            </a:r>
            <a:endParaRPr lang="en-US" altLang="zh-CN" dirty="0"/>
          </a:p>
          <a:p>
            <a:r>
              <a:rPr lang="en-US" altLang="zh-CN" dirty="0"/>
              <a:t>Relationship Extraction</a:t>
            </a:r>
          </a:p>
          <a:p>
            <a:r>
              <a:rPr lang="en-US" altLang="zh-CN" dirty="0" smtClean="0"/>
              <a:t>Entity resolution &amp; disambiguation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1907704" y="306896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8465"/>
            <a:ext cx="288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3715126"/>
            <a:ext cx="288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Shanghai </a:t>
            </a:r>
            <a:r>
              <a:rPr lang="en-US" altLang="zh-CN" dirty="0" err="1" smtClean="0"/>
              <a:t>Jiaotong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7220" y="3718465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SJTU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 rot="19451004">
            <a:off x="2885242" y="415997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827240" y="414295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2122529">
            <a:off x="4612663" y="4163399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4647006"/>
            <a:ext cx="288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927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disambiguation problem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Disambiguate different entities with the same appearance (name).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Methods to solve this problem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Topic-based 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Features-based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Leveraging external knowledge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30128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Andrew </a:t>
            </a:r>
            <a:r>
              <a:rPr lang="en-US" altLang="zh-CN" dirty="0" err="1" smtClean="0"/>
              <a:t>Appel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41" y="3489934"/>
            <a:ext cx="1303015" cy="150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89934"/>
            <a:ext cx="1232393" cy="152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5157192"/>
            <a:ext cx="31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Andrew M. </a:t>
            </a:r>
            <a:r>
              <a:rPr lang="en-US" altLang="zh-CN" sz="1200" dirty="0" err="1" smtClean="0"/>
              <a:t>Appel</a:t>
            </a:r>
            <a:endParaRPr lang="en-US" altLang="zh-CN" sz="1200" dirty="0" smtClean="0"/>
          </a:p>
          <a:p>
            <a:r>
              <a:rPr lang="en-US" altLang="zh-CN" sz="1200" dirty="0" smtClean="0"/>
              <a:t>Aon </a:t>
            </a:r>
            <a:r>
              <a:rPr lang="en-US" altLang="zh-CN" sz="1200" dirty="0"/>
              <a:t>Corporation’s first Chief Operating Officer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5190291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Andrew W. </a:t>
            </a:r>
            <a:r>
              <a:rPr lang="en-US" altLang="zh-CN" sz="1200" dirty="0" err="1" smtClean="0"/>
              <a:t>Appel</a:t>
            </a:r>
            <a:endParaRPr lang="en-US" altLang="zh-CN" sz="1200" dirty="0" smtClean="0"/>
          </a:p>
          <a:p>
            <a:r>
              <a:rPr lang="en-US" altLang="zh-CN" sz="1200" dirty="0" smtClean="0"/>
              <a:t>Professor </a:t>
            </a:r>
            <a:r>
              <a:rPr lang="en-US" altLang="zh-CN" sz="1200" dirty="0"/>
              <a:t>and Department Chair,</a:t>
            </a:r>
          </a:p>
          <a:p>
            <a:r>
              <a:rPr lang="en-US" altLang="zh-CN" sz="1200" dirty="0"/>
              <a:t>Department of Computer Science</a:t>
            </a:r>
          </a:p>
          <a:p>
            <a:r>
              <a:rPr lang="en-US" altLang="zh-CN" sz="1200" dirty="0"/>
              <a:t>Princeton University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8227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GRAPE - A Graph-Based Framework for Disambiguating People Appearances in Web </a:t>
            </a:r>
            <a:r>
              <a:rPr lang="en-US" altLang="zh-CN" dirty="0" smtClean="0"/>
              <a:t>Search,  ICDM’09</a:t>
            </a:r>
          </a:p>
          <a:p>
            <a:pPr marL="0" indent="0">
              <a:buNone/>
            </a:pPr>
            <a:r>
              <a:rPr lang="en-US" altLang="zh-CN" sz="2000" i="1" dirty="0" smtClean="0"/>
              <a:t>By </a:t>
            </a:r>
            <a:r>
              <a:rPr lang="en-US" altLang="zh-CN" sz="2000" i="1" dirty="0" err="1" smtClean="0"/>
              <a:t>Lili</a:t>
            </a:r>
            <a:r>
              <a:rPr lang="en-US" altLang="zh-CN" sz="2000" i="1" dirty="0" smtClean="0"/>
              <a:t> </a:t>
            </a:r>
            <a:r>
              <a:rPr lang="en-US" altLang="zh-CN" sz="2000" i="1" dirty="0"/>
              <a:t>Jiang, </a:t>
            </a:r>
            <a:r>
              <a:rPr lang="en-US" altLang="zh-CN" sz="2000" i="1" dirty="0" err="1"/>
              <a:t>Jianyong</a:t>
            </a:r>
            <a:r>
              <a:rPr lang="en-US" altLang="zh-CN" sz="2000" i="1" dirty="0"/>
              <a:t> Wang, </a:t>
            </a:r>
            <a:r>
              <a:rPr lang="en-US" altLang="zh-CN" sz="2000" i="1" dirty="0" err="1"/>
              <a:t>Ning</a:t>
            </a:r>
            <a:r>
              <a:rPr lang="en-US" altLang="zh-CN" sz="2000" i="1" dirty="0"/>
              <a:t> An, </a:t>
            </a:r>
            <a:r>
              <a:rPr lang="en-US" altLang="zh-CN" sz="2000" i="1" dirty="0" err="1"/>
              <a:t>Shengyuan</a:t>
            </a:r>
            <a:r>
              <a:rPr lang="en-US" altLang="zh-CN" sz="2000" i="1" dirty="0"/>
              <a:t> Wang, </a:t>
            </a:r>
            <a:r>
              <a:rPr lang="en-US" altLang="zh-CN" sz="2000" i="1" dirty="0" err="1"/>
              <a:t>Jian</a:t>
            </a:r>
            <a:r>
              <a:rPr lang="en-US" altLang="zh-CN" sz="2000" i="1" dirty="0"/>
              <a:t> Zhan, </a:t>
            </a:r>
            <a:r>
              <a:rPr lang="en-US" altLang="zh-CN" sz="2000" i="1" dirty="0" err="1"/>
              <a:t>Lian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Li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GRAPE framework:</a:t>
            </a:r>
          </a:p>
          <a:p>
            <a:pPr marL="0" indent="0">
              <a:buNone/>
            </a:pPr>
            <a:r>
              <a:rPr lang="en-US" altLang="zh-CN" sz="2000" dirty="0" smtClean="0"/>
              <a:t>	Preprocessing </a:t>
            </a:r>
            <a:r>
              <a:rPr lang="en-US" altLang="zh-CN" sz="2000" dirty="0" smtClean="0">
                <a:sym typeface="Wingdings" pitchFamily="2" charset="2"/>
              </a:rPr>
              <a:t> Extraction  Clustering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6" name="下箭头 5"/>
          <p:cNvSpPr/>
          <p:nvPr/>
        </p:nvSpPr>
        <p:spPr>
          <a:xfrm>
            <a:off x="1979712" y="400506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445859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Data Cleaning </a:t>
            </a:r>
            <a:endParaRPr lang="zh-CN" altLang="en-US" sz="1600" dirty="0"/>
          </a:p>
        </p:txBody>
      </p:sp>
      <p:sp>
        <p:nvSpPr>
          <p:cNvPr id="8" name="下箭头 7"/>
          <p:cNvSpPr/>
          <p:nvPr/>
        </p:nvSpPr>
        <p:spPr>
          <a:xfrm>
            <a:off x="3707904" y="400506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15816" y="445859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Chunk </a:t>
            </a:r>
            <a:r>
              <a:rPr lang="en-US" altLang="zh-CN" sz="1600" dirty="0" smtClean="0"/>
              <a:t>Windows</a:t>
            </a:r>
            <a:endParaRPr lang="zh-CN" altLang="en-US" sz="1600" dirty="0"/>
          </a:p>
        </p:txBody>
      </p:sp>
      <p:sp>
        <p:nvSpPr>
          <p:cNvPr id="10" name="下箭头 9"/>
          <p:cNvSpPr/>
          <p:nvPr/>
        </p:nvSpPr>
        <p:spPr>
          <a:xfrm>
            <a:off x="3705291" y="486916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47864" y="530120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Lingpipe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5220072" y="483923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4008" y="443711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Tag Graph Building</a:t>
            </a:r>
            <a:endParaRPr lang="zh-CN" altLang="en-US" sz="1600" dirty="0"/>
          </a:p>
        </p:txBody>
      </p:sp>
      <p:sp>
        <p:nvSpPr>
          <p:cNvPr id="15" name="下箭头 14"/>
          <p:cNvSpPr/>
          <p:nvPr/>
        </p:nvSpPr>
        <p:spPr>
          <a:xfrm>
            <a:off x="5220072" y="400506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5301208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Connectivity Strength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2656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 Graph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9472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Some concepts:</a:t>
            </a:r>
          </a:p>
          <a:p>
            <a:r>
              <a:rPr lang="en-US" altLang="zh-CN" dirty="0" smtClean="0"/>
              <a:t>Tag type</a:t>
            </a:r>
          </a:p>
          <a:p>
            <a:r>
              <a:rPr lang="en-US" altLang="zh-CN" dirty="0" smtClean="0"/>
              <a:t>Bridge tag</a:t>
            </a:r>
          </a:p>
          <a:p>
            <a:r>
              <a:rPr lang="en-US" altLang="zh-CN" dirty="0" smtClean="0"/>
              <a:t>Micro cluster (Maximal clique)</a:t>
            </a:r>
          </a:p>
          <a:p>
            <a:r>
              <a:rPr lang="en-US" altLang="zh-CN" dirty="0" smtClean="0"/>
              <a:t>Macro cluster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assumption:</a:t>
            </a:r>
          </a:p>
          <a:p>
            <a:pPr marL="0" indent="0">
              <a:buNone/>
            </a:pPr>
            <a:r>
              <a:rPr lang="en-US" altLang="zh-CN" sz="2000" dirty="0" smtClean="0"/>
              <a:t>Names that appear in the same page refer to the same entity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95936" y="1268759"/>
            <a:ext cx="4677147" cy="4772274"/>
            <a:chOff x="3995936" y="1268759"/>
            <a:chExt cx="4677147" cy="4772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268759"/>
              <a:ext cx="4677147" cy="4312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004048" y="5733256"/>
              <a:ext cx="2601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Fig 1.  An example for a tag graph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23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Cohesion &amp; Connectivity Strength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Cohesion – weight for a tag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Why not TF-IDF?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Connectivity Strength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4"/>
            <a:ext cx="4896544" cy="149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317107" cy="403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8354"/>
            <a:ext cx="5912440" cy="9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129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for GRAPE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Advanced Data and Programming Technology Lab</a:t>
            </a:r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Introducing a graph-based approach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 new measure – Cohesion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Drawbacks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The accuracy of the framework is largely based on tag extraction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The bottom-up clustering is expensive.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9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492</TotalTime>
  <Words>476</Words>
  <Application>Microsoft Office PowerPoint</Application>
  <PresentationFormat>全屏显示(4:3)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质朴</vt:lpstr>
      <vt:lpstr>The name disambiguation problem </vt:lpstr>
      <vt:lpstr>Overview</vt:lpstr>
      <vt:lpstr>Introduction to Information Extraction (IE)</vt:lpstr>
      <vt:lpstr>Subtasks of IE</vt:lpstr>
      <vt:lpstr>Name disambiguation problem</vt:lpstr>
      <vt:lpstr>GRAPE</vt:lpstr>
      <vt:lpstr>Tag Graph</vt:lpstr>
      <vt:lpstr>Cohesion &amp; Connectivity Strength</vt:lpstr>
      <vt:lpstr>Summary for GRAPE</vt:lpstr>
      <vt:lpstr>Cluster overlapping</vt:lpstr>
      <vt:lpstr>An example for the 2nd stage clustering</vt:lpstr>
      <vt:lpstr>Summary for the two-stage clustering</vt:lpstr>
      <vt:lpstr>What are we considering?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</dc:creator>
  <cp:lastModifiedBy>MC</cp:lastModifiedBy>
  <cp:revision>42</cp:revision>
  <dcterms:created xsi:type="dcterms:W3CDTF">2010-09-26T03:10:22Z</dcterms:created>
  <dcterms:modified xsi:type="dcterms:W3CDTF">2010-09-28T03:07:20Z</dcterms:modified>
</cp:coreProperties>
</file>