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82" r:id="rId27"/>
    <p:sldId id="284" r:id="rId28"/>
    <p:sldId id="283" r:id="rId29"/>
    <p:sldId id="279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38F8D-EFB5-4D5F-917F-7BEE1E97F9D6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87AD9-4FAE-4A05-80A2-DE9DD702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7AD9-4FAE-4A05-80A2-DE9DD70221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bunch of evidence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7AD9-4FAE-4A05-80A2-DE9DD70221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2C89-9E14-40FC-BF53-36A8FD845D6E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8065-1696-48D3-9144-F7925B87E1C9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E455-8A93-4F1A-8F77-66F0B4719183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136B-B861-479A-99B0-B0C91FAEE3C0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DBFA-B7FC-46E0-A4E6-DB8AE79FF1A4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3085-DDB3-4A17-8384-5798C39FA400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3D52-5439-4181-84E9-F49114444696}" type="datetime1">
              <a:rPr lang="en-US" smtClean="0"/>
              <a:t>3/18/2015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C8B1-0F44-4246-89F8-78B7759A7EAF}" type="datetime1">
              <a:rPr lang="en-US" smtClean="0"/>
              <a:t>3/18/2015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86-EDF8-427F-8DB4-DD6E5E8646CF}" type="datetime1">
              <a:rPr lang="en-US" smtClean="0"/>
              <a:t>3/18/2015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EF1F-4353-417D-B108-72B2975D5FB7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3C9-725B-419C-B63E-C0F9A2E671E9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9BE4-3E69-48D4-AEA7-BBF7617576AA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D518-5429-4BB2-90D6-AC386785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m.nih.gov/bsd/licensee/elements_descriptions.html" TargetMode="External"/><Relationship Id="rId2" Type="http://schemas.openxmlformats.org/officeDocument/2006/relationships/hyperlink" Target="http://www.nlm.nih.gov/bsd/licensee/medpmmenu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Gene-Disease Project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2015-3-4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Extracted Evidence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names are one synonym in “synset”.</a:t>
            </a:r>
          </a:p>
          <a:p>
            <a:r>
              <a:rPr lang="en-US" dirty="0" err="1" smtClean="0"/>
              <a:t>Uuid</a:t>
            </a:r>
            <a:r>
              <a:rPr lang="en-US" dirty="0" smtClean="0"/>
              <a:t> contains the location information of the evidence</a:t>
            </a:r>
          </a:p>
          <a:p>
            <a:endParaRPr lang="en-US" dirty="0"/>
          </a:p>
          <a:p>
            <a:r>
              <a:rPr lang="en-US" dirty="0" smtClean="0"/>
              <a:t>Example: right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* All following algorithm will be based on these evidences. </a:t>
            </a:r>
            <a:endParaRPr lang="en-US" i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0176588"/>
              </p:ext>
            </p:extLst>
          </p:nvPr>
        </p:nvGraphicFramePr>
        <p:xfrm>
          <a:off x="6172200" y="1825625"/>
          <a:ext cx="5289868" cy="435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468"/>
                <a:gridCol w="1727200"/>
                <a:gridCol w="1727200"/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uuid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 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Disease Name</a:t>
                      </a:r>
                      <a:endParaRPr lang="en-US" b="1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15394074-8-0-0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bacteremia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nodal</a:t>
                      </a:r>
                      <a:endParaRPr lang="en-US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19873459-0-1-4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arteriosclerosis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thyroglobulin</a:t>
                      </a:r>
                      <a:endParaRPr lang="en-US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19871528-6-0-0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jaundice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sera</a:t>
                      </a:r>
                      <a:endParaRPr lang="en-US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Simply use the frequency of genes against diseases as the score of a gene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Disease-Gene Frequency Index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Map:</a:t>
            </a:r>
            <a:br>
              <a:rPr lang="en-US" dirty="0" smtClean="0"/>
            </a:br>
            <a:r>
              <a:rPr lang="en-US" dirty="0" smtClean="0"/>
              <a:t>evidence &lt;</a:t>
            </a:r>
            <a:r>
              <a:rPr lang="en-US" b="1" i="1" dirty="0" err="1" smtClean="0"/>
              <a:t>uuid</a:t>
            </a:r>
            <a:r>
              <a:rPr lang="en-US" dirty="0" smtClean="0"/>
              <a:t>, gene, disease&gt;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&lt;</a:t>
            </a:r>
            <a:r>
              <a:rPr lang="en-US" b="1" i="1" dirty="0" err="1" smtClean="0">
                <a:sym typeface="Wingdings" panose="05000000000000000000" pitchFamily="2" charset="2"/>
              </a:rPr>
              <a:t>canonical_disease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uuid</a:t>
            </a:r>
            <a:r>
              <a:rPr lang="en-US" dirty="0" smtClean="0">
                <a:sym typeface="Wingdings" panose="05000000000000000000" pitchFamily="2" charset="2"/>
              </a:rPr>
              <a:t>, gene, </a:t>
            </a:r>
            <a:r>
              <a:rPr lang="en-US" dirty="0" err="1" smtClean="0">
                <a:sym typeface="Wingdings" panose="05000000000000000000" pitchFamily="2" charset="2"/>
              </a:rPr>
              <a:t>canonical_gene</a:t>
            </a:r>
            <a:r>
              <a:rPr lang="en-US" dirty="0" smtClean="0">
                <a:sym typeface="Wingdings" panose="05000000000000000000" pitchFamily="2" charset="2"/>
              </a:rPr>
              <a:t>, disease&gt;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Reduce to: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&lt;</a:t>
            </a:r>
            <a:r>
              <a:rPr lang="en-US" b="1" i="1" dirty="0" err="1" smtClean="0">
                <a:sym typeface="Wingdings" panose="05000000000000000000" pitchFamily="2" charset="2"/>
              </a:rPr>
              <a:t>canonical_disease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i="1" dirty="0" err="1" smtClean="0">
                <a:sym typeface="Wingdings" panose="05000000000000000000" pitchFamily="2" charset="2"/>
              </a:rPr>
              <a:t>canonical_gene</a:t>
            </a:r>
            <a:r>
              <a:rPr lang="en-US" dirty="0" smtClean="0">
                <a:sym typeface="Wingdings" panose="05000000000000000000" pitchFamily="2" charset="2"/>
              </a:rPr>
              <a:t>, frequency&gt;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as the right table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5030675"/>
              </p:ext>
            </p:extLst>
          </p:nvPr>
        </p:nvGraphicFramePr>
        <p:xfrm>
          <a:off x="6172200" y="1825625"/>
          <a:ext cx="5439728" cy="435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458"/>
                <a:gridCol w="1830070"/>
                <a:gridCol w="1727200"/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Disease</a:t>
                      </a:r>
                    </a:p>
                    <a:p>
                      <a:pPr algn="ctr"/>
                      <a:r>
                        <a:rPr lang="en-US" b="1" dirty="0" smtClean="0"/>
                        <a:t>(canonical name)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 </a:t>
                      </a:r>
                    </a:p>
                    <a:p>
                      <a:pPr algn="ctr"/>
                      <a:r>
                        <a:rPr lang="en-US" b="1" dirty="0" smtClean="0"/>
                        <a:t>(canonical name)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Frequency </a:t>
                      </a:r>
                      <a:endParaRPr lang="en-US" b="1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DOID:4363</a:t>
                      </a:r>
                    </a:p>
                    <a:p>
                      <a:pPr algn="ctr"/>
                      <a:r>
                        <a:rPr lang="en-US" dirty="0" smtClean="0"/>
                        <a:t>(Uterine Cancer)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Hsa.CSN1S1</a:t>
                      </a:r>
                    </a:p>
                    <a:p>
                      <a:pPr algn="ctr"/>
                      <a:r>
                        <a:rPr lang="en-US" dirty="0" smtClean="0"/>
                        <a:t>(casein alpha s1)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b="1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b="1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via Frequency of genes against a certain disease</a:t>
            </a:r>
          </a:p>
          <a:p>
            <a:endParaRPr lang="en-US" dirty="0"/>
          </a:p>
          <a:p>
            <a:r>
              <a:rPr lang="en-US" dirty="0" smtClean="0"/>
              <a:t>Frequency: the number of occurrence of a gene, under a certain disease. </a:t>
            </a:r>
          </a:p>
          <a:p>
            <a:endParaRPr lang="en-US" dirty="0"/>
          </a:p>
          <a:p>
            <a:r>
              <a:rPr lang="en-US" dirty="0" smtClean="0"/>
              <a:t>Question: are all these occurrence </a:t>
            </a:r>
            <a:r>
              <a:rPr lang="en-US" i="1" dirty="0" smtClean="0">
                <a:solidFill>
                  <a:srgbClr val="FF0000"/>
                </a:solidFill>
              </a:rPr>
              <a:t>of equal importance</a:t>
            </a:r>
            <a:r>
              <a:rPr lang="en-US" i="1" dirty="0" smtClean="0"/>
              <a:t> </a:t>
            </a:r>
            <a:r>
              <a:rPr lang="en-US" dirty="0" smtClean="0"/>
              <a:t>to each other?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2 - PageRank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pagerank</a:t>
            </a:r>
            <a:r>
              <a:rPr lang="en-US" dirty="0" smtClean="0"/>
              <a:t> to improve the Algorithm 1 by assigning weight to each evidence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Re-analyze 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Definition: given a disease, we wants a sorted gene list with reasonable score. </a:t>
                </a:r>
              </a:p>
              <a:p>
                <a:r>
                  <a:rPr lang="en-US" dirty="0" smtClean="0"/>
                  <a:t>Reduce to: calculate the score of tuple &lt;disease, gene&gt;. </a:t>
                </a:r>
              </a:p>
              <a:p>
                <a:r>
                  <a:rPr lang="en-US" dirty="0" smtClean="0"/>
                  <a:t>Considering: given a tuple &lt;disease, gene&gt;, we have a list of evidence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Reduce to: calculate the score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In Algorithm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which means all evidence are equal. In Algorithm 2, we will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distinguish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them from each other.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 Evidence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contains: </a:t>
            </a:r>
          </a:p>
          <a:p>
            <a:pPr lvl="1"/>
            <a:r>
              <a:rPr lang="en-US" dirty="0" smtClean="0"/>
              <a:t>Gene &amp; disease</a:t>
            </a:r>
          </a:p>
          <a:p>
            <a:pPr lvl="1"/>
            <a:r>
              <a:rPr lang="en-US" dirty="0" smtClean="0"/>
              <a:t>Paper information: author, citing, date, etc. </a:t>
            </a:r>
          </a:p>
          <a:p>
            <a:pPr lvl="1"/>
            <a:endParaRPr lang="en-US" dirty="0"/>
          </a:p>
          <a:p>
            <a:r>
              <a:rPr lang="en-US" dirty="0" smtClean="0"/>
              <a:t>We can distinguish evidence by scoring: </a:t>
            </a:r>
          </a:p>
          <a:p>
            <a:pPr lvl="1"/>
            <a:r>
              <a:rPr lang="en-US" dirty="0" smtClean="0"/>
              <a:t>The quality of the paper</a:t>
            </a:r>
          </a:p>
          <a:p>
            <a:pPr lvl="1"/>
            <a:r>
              <a:rPr lang="en-US" dirty="0" smtClean="0"/>
              <a:t>The fame of the author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Paper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rank of paper citation graph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20792" y="2724313"/>
            <a:ext cx="4588838" cy="3109142"/>
            <a:chOff x="1097281" y="2175673"/>
            <a:chExt cx="4588838" cy="3109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097281" y="4915483"/>
                  <a:ext cx="962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𝑃𝑎𝑝𝑒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1" y="4915483"/>
                  <a:ext cx="96269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761874" y="2678411"/>
                  <a:ext cx="967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𝑃𝑎𝑝𝑒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874" y="2678411"/>
                  <a:ext cx="9670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438123" y="2175673"/>
                  <a:ext cx="951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𝑃𝑎𝑝𝑒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123" y="2175673"/>
                  <a:ext cx="95115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575053" y="4546151"/>
                  <a:ext cx="10296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𝑃𝑎𝑝𝑒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053" y="4546151"/>
                  <a:ext cx="102964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713032" y="3569111"/>
                  <a:ext cx="973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𝑃𝑎𝑝𝑒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032" y="3569111"/>
                  <a:ext cx="97308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097281" y="3384445"/>
                  <a:ext cx="958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𝑃𝑎𝑝𝑒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1" y="3384445"/>
                  <a:ext cx="95872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7" idx="2"/>
              <a:endCxn id="10" idx="0"/>
            </p:cNvCxnSpPr>
            <p:nvPr/>
          </p:nvCxnSpPr>
          <p:spPr>
            <a:xfrm flipH="1">
              <a:off x="1576643" y="2545005"/>
              <a:ext cx="1337059" cy="83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  <a:endCxn id="6" idx="1"/>
            </p:cNvCxnSpPr>
            <p:nvPr/>
          </p:nvCxnSpPr>
          <p:spPr>
            <a:xfrm>
              <a:off x="2913702" y="2545005"/>
              <a:ext cx="848172" cy="31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>
              <a:off x="2913702" y="2545005"/>
              <a:ext cx="1176172" cy="20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2"/>
              <a:endCxn id="8" idx="0"/>
            </p:cNvCxnSpPr>
            <p:nvPr/>
          </p:nvCxnSpPr>
          <p:spPr>
            <a:xfrm flipH="1">
              <a:off x="4089874" y="3938443"/>
              <a:ext cx="1109702" cy="60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2"/>
              <a:endCxn id="5" idx="3"/>
            </p:cNvCxnSpPr>
            <p:nvPr/>
          </p:nvCxnSpPr>
          <p:spPr>
            <a:xfrm flipH="1">
              <a:off x="2059980" y="4915483"/>
              <a:ext cx="2029894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5" idx="0"/>
            </p:cNvCxnSpPr>
            <p:nvPr/>
          </p:nvCxnSpPr>
          <p:spPr>
            <a:xfrm>
              <a:off x="1576643" y="3753777"/>
              <a:ext cx="1988" cy="116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5" idx="0"/>
            </p:cNvCxnSpPr>
            <p:nvPr/>
          </p:nvCxnSpPr>
          <p:spPr>
            <a:xfrm flipH="1">
              <a:off x="1578631" y="2545005"/>
              <a:ext cx="1335071" cy="2370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562626"/>
                  </p:ext>
                </p:extLst>
              </p:nvPr>
            </p:nvGraphicFramePr>
            <p:xfrm>
              <a:off x="8258904" y="1595406"/>
              <a:ext cx="2794268" cy="448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7134"/>
                    <a:gridCol w="139713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Pmid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Page</a:t>
                          </a:r>
                          <a:r>
                            <a:rPr lang="en-US" altLang="zh-CN" b="1" baseline="0" dirty="0" smtClean="0"/>
                            <a:t> Rank Score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𝑃𝑎𝑝𝑒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𝑃𝑐𝑃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𝑃𝑎𝑝𝑒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𝑃𝑎𝑝𝑒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𝑃𝑐𝑃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𝑃𝑎𝑝𝑒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𝑃𝑎𝑝𝑒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𝑃𝑐𝑃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𝑃𝑎𝑝𝑒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562626"/>
                  </p:ext>
                </p:extLst>
              </p:nvPr>
            </p:nvGraphicFramePr>
            <p:xfrm>
              <a:off x="8258904" y="1595406"/>
              <a:ext cx="2794268" cy="448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7134"/>
                    <a:gridCol w="139713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Pmid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Page</a:t>
                          </a:r>
                          <a:r>
                            <a:rPr lang="en-US" altLang="zh-CN" b="1" baseline="0" dirty="0" smtClean="0"/>
                            <a:t> Rank Score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435" t="-104762" r="-100870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100435" t="-104762" r="-870" b="-5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435" t="-204762" r="-100870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100435" t="-204762" r="-870" b="-4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435" t="-301887" r="-100870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100435" t="-301887" r="-870" b="-2990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右箭头 18"/>
          <p:cNvSpPr/>
          <p:nvPr/>
        </p:nvSpPr>
        <p:spPr>
          <a:xfrm>
            <a:off x="6109630" y="3481030"/>
            <a:ext cx="1780673" cy="61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4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Fame of Author (1)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rank of co-author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690017"/>
                  </p:ext>
                </p:extLst>
              </p:nvPr>
            </p:nvGraphicFramePr>
            <p:xfrm>
              <a:off x="7893144" y="1456966"/>
              <a:ext cx="2794268" cy="448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7134"/>
                    <a:gridCol w="139713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AuthorId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Page</a:t>
                          </a:r>
                          <a:r>
                            <a:rPr lang="en-US" altLang="zh-CN" b="1" baseline="0" dirty="0" smtClean="0"/>
                            <a:t> Rank Score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𝐴𝑢𝑡h𝑜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𝐶𝑎𝑃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𝐴𝑢𝑡h𝑜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𝐴𝑢𝑡h𝑜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𝐶𝑎𝑃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𝐴𝑢𝑡h𝑜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𝐴𝑢𝑡h𝑜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𝐶𝑎𝑃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𝐴𝑢𝑡h𝑜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690017"/>
                  </p:ext>
                </p:extLst>
              </p:nvPr>
            </p:nvGraphicFramePr>
            <p:xfrm>
              <a:off x="7893144" y="1456966"/>
              <a:ext cx="2794268" cy="448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7134"/>
                    <a:gridCol w="139713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AuthorId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Page</a:t>
                          </a:r>
                          <a:r>
                            <a:rPr lang="en-US" altLang="zh-CN" b="1" baseline="0" dirty="0" smtClean="0"/>
                            <a:t> Rank Score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5" t="-104762" r="-100870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435" t="-104762" r="-870" b="-5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5" t="-204762" r="-100870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435" t="-204762" r="-870" b="-4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5" t="-301887" r="-100870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435" t="-301887" r="-870" b="-2990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右箭头 4"/>
          <p:cNvSpPr/>
          <p:nvPr/>
        </p:nvSpPr>
        <p:spPr>
          <a:xfrm>
            <a:off x="5875957" y="3598815"/>
            <a:ext cx="1780673" cy="61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89066" y="2541690"/>
            <a:ext cx="4518739" cy="3980410"/>
            <a:chOff x="199794" y="2175930"/>
            <a:chExt cx="4518739" cy="3980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962821" y="2175930"/>
                  <a:ext cx="10601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821" y="2175930"/>
                  <a:ext cx="10601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99794" y="2370126"/>
                  <a:ext cx="1076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4" y="2370126"/>
                  <a:ext cx="107606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636442" y="2862895"/>
                  <a:ext cx="10820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442" y="2862895"/>
                  <a:ext cx="108209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025229" y="3554182"/>
                  <a:ext cx="10677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29" y="3554182"/>
                  <a:ext cx="106772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175383" y="3840737"/>
                  <a:ext cx="1071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383" y="3840737"/>
                  <a:ext cx="107170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962821" y="5787008"/>
                  <a:ext cx="1075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821" y="5787008"/>
                  <a:ext cx="107574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636442" y="5143099"/>
                  <a:ext cx="1069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442" y="5143099"/>
                  <a:ext cx="106933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65554" y="4753896"/>
                  <a:ext cx="10820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54" y="4753896"/>
                  <a:ext cx="108209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737826" y="2962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07072" y="28155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03706" y="31339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22467" y="23432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50595" y="33825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549755" y="4482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79658" y="37992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4459" y="40785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13631" y="51880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50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8" idx="2"/>
              <a:endCxn id="10" idx="0"/>
            </p:cNvCxnSpPr>
            <p:nvPr/>
          </p:nvCxnSpPr>
          <p:spPr>
            <a:xfrm>
              <a:off x="737826" y="2739458"/>
              <a:ext cx="821267" cy="8147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2"/>
              <a:endCxn id="10" idx="0"/>
            </p:cNvCxnSpPr>
            <p:nvPr/>
          </p:nvCxnSpPr>
          <p:spPr>
            <a:xfrm flipH="1">
              <a:off x="1559093" y="2545262"/>
              <a:ext cx="933809" cy="10089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3"/>
              <a:endCxn id="9" idx="0"/>
            </p:cNvCxnSpPr>
            <p:nvPr/>
          </p:nvCxnSpPr>
          <p:spPr>
            <a:xfrm>
              <a:off x="3022983" y="2360596"/>
              <a:ext cx="1154505" cy="5022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7" idx="2"/>
              <a:endCxn id="11" idx="0"/>
            </p:cNvCxnSpPr>
            <p:nvPr/>
          </p:nvCxnSpPr>
          <p:spPr>
            <a:xfrm>
              <a:off x="2492902" y="2545262"/>
              <a:ext cx="1218333" cy="12954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3"/>
              <a:endCxn id="11" idx="1"/>
            </p:cNvCxnSpPr>
            <p:nvPr/>
          </p:nvCxnSpPr>
          <p:spPr>
            <a:xfrm>
              <a:off x="2092957" y="3738848"/>
              <a:ext cx="1082426" cy="2865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2"/>
              <a:endCxn id="14" idx="0"/>
            </p:cNvCxnSpPr>
            <p:nvPr/>
          </p:nvCxnSpPr>
          <p:spPr>
            <a:xfrm flipH="1">
              <a:off x="1106600" y="3923514"/>
              <a:ext cx="452493" cy="8303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1"/>
              <a:endCxn id="12" idx="0"/>
            </p:cNvCxnSpPr>
            <p:nvPr/>
          </p:nvCxnSpPr>
          <p:spPr>
            <a:xfrm flipH="1">
              <a:off x="2500693" y="5327765"/>
              <a:ext cx="1135749" cy="4592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2"/>
              <a:endCxn id="13" idx="0"/>
            </p:cNvCxnSpPr>
            <p:nvPr/>
          </p:nvCxnSpPr>
          <p:spPr>
            <a:xfrm>
              <a:off x="3711235" y="4210069"/>
              <a:ext cx="459873" cy="9330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9" idx="2"/>
              <a:endCxn id="11" idx="0"/>
            </p:cNvCxnSpPr>
            <p:nvPr/>
          </p:nvCxnSpPr>
          <p:spPr>
            <a:xfrm flipH="1">
              <a:off x="3711235" y="3232227"/>
              <a:ext cx="466253" cy="6085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Fame of Author (2)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rank of author citation graph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62316" y="2406149"/>
            <a:ext cx="4518739" cy="3980410"/>
            <a:chOff x="199794" y="2175930"/>
            <a:chExt cx="4518739" cy="3980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962821" y="2175930"/>
                  <a:ext cx="10601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821" y="2175930"/>
                  <a:ext cx="106016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9794" y="2370126"/>
                  <a:ext cx="1076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4" y="2370126"/>
                  <a:ext cx="107606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636442" y="2862895"/>
                  <a:ext cx="10820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442" y="2862895"/>
                  <a:ext cx="108209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025229" y="3554182"/>
                  <a:ext cx="10677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29" y="3554182"/>
                  <a:ext cx="106772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175383" y="3840737"/>
                  <a:ext cx="1071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383" y="3840737"/>
                  <a:ext cx="107170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962821" y="5787008"/>
                  <a:ext cx="1075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821" y="5787008"/>
                  <a:ext cx="107574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636442" y="5143099"/>
                  <a:ext cx="1069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442" y="5143099"/>
                  <a:ext cx="106933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65554" y="4753896"/>
                  <a:ext cx="10820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𝐴𝑢𝑡h𝑜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54" y="4753896"/>
                  <a:ext cx="10820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6" idx="2"/>
              <a:endCxn id="8" idx="0"/>
            </p:cNvCxnSpPr>
            <p:nvPr/>
          </p:nvCxnSpPr>
          <p:spPr>
            <a:xfrm>
              <a:off x="737826" y="2739458"/>
              <a:ext cx="821267" cy="81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8" idx="0"/>
            </p:cNvCxnSpPr>
            <p:nvPr/>
          </p:nvCxnSpPr>
          <p:spPr>
            <a:xfrm flipH="1">
              <a:off x="1559093" y="2545262"/>
              <a:ext cx="933809" cy="1008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2"/>
              <a:endCxn id="9" idx="0"/>
            </p:cNvCxnSpPr>
            <p:nvPr/>
          </p:nvCxnSpPr>
          <p:spPr>
            <a:xfrm>
              <a:off x="2492902" y="2545262"/>
              <a:ext cx="1218333" cy="129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1"/>
              <a:endCxn id="8" idx="3"/>
            </p:cNvCxnSpPr>
            <p:nvPr/>
          </p:nvCxnSpPr>
          <p:spPr>
            <a:xfrm flipH="1" flipV="1">
              <a:off x="2092957" y="3738848"/>
              <a:ext cx="1082426" cy="286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7" idx="0"/>
            </p:cNvCxnSpPr>
            <p:nvPr/>
          </p:nvCxnSpPr>
          <p:spPr>
            <a:xfrm>
              <a:off x="3022983" y="2360596"/>
              <a:ext cx="1154505" cy="502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1" idx="0"/>
            </p:cNvCxnSpPr>
            <p:nvPr/>
          </p:nvCxnSpPr>
          <p:spPr>
            <a:xfrm>
              <a:off x="3711235" y="4210069"/>
              <a:ext cx="459873" cy="933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2"/>
              <a:endCxn id="11" idx="0"/>
            </p:cNvCxnSpPr>
            <p:nvPr/>
          </p:nvCxnSpPr>
          <p:spPr>
            <a:xfrm flipH="1">
              <a:off x="4171108" y="3232227"/>
              <a:ext cx="6380" cy="1910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1"/>
              <a:endCxn id="10" idx="0"/>
            </p:cNvCxnSpPr>
            <p:nvPr/>
          </p:nvCxnSpPr>
          <p:spPr>
            <a:xfrm flipH="1">
              <a:off x="2500693" y="5327765"/>
              <a:ext cx="1135749" cy="459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2"/>
              <a:endCxn id="12" idx="0"/>
            </p:cNvCxnSpPr>
            <p:nvPr/>
          </p:nvCxnSpPr>
          <p:spPr>
            <a:xfrm flipH="1">
              <a:off x="1106600" y="3923514"/>
              <a:ext cx="452493" cy="830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37826" y="2962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07072" y="28155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803706" y="31339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522467" y="23432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8133" y="39426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49755" y="4482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79658" y="37992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34459" y="40785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13631" y="51880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50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2331329"/>
                  </p:ext>
                </p:extLst>
              </p:nvPr>
            </p:nvGraphicFramePr>
            <p:xfrm>
              <a:off x="8451405" y="1690688"/>
              <a:ext cx="2794268" cy="448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7134"/>
                    <a:gridCol w="139713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AuthorId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Page</a:t>
                          </a:r>
                          <a:r>
                            <a:rPr lang="en-US" altLang="zh-CN" b="1" baseline="0" dirty="0" smtClean="0"/>
                            <a:t> Rank Score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𝐴𝑢𝑡h𝑜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𝐴𝑐𝑃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𝐴𝑢𝑡h𝑜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𝐴𝑢𝑡h𝑜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𝐴𝑐𝑃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𝐴𝑢𝑡h𝑜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𝐴𝑢𝑡h𝑜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𝐴𝑐𝑃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𝐴𝑢𝑡h𝑜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2331329"/>
                  </p:ext>
                </p:extLst>
              </p:nvPr>
            </p:nvGraphicFramePr>
            <p:xfrm>
              <a:off x="8451405" y="1690688"/>
              <a:ext cx="2794268" cy="448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7134"/>
                    <a:gridCol w="139713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AuthorId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Page</a:t>
                          </a:r>
                          <a:r>
                            <a:rPr lang="en-US" altLang="zh-CN" b="1" baseline="0" dirty="0" smtClean="0"/>
                            <a:t> Rank Score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435" t="-104762" r="-100435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100873" t="-104762" r="-873" b="-5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435" t="-204762" r="-10043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100873" t="-204762" r="-873" b="-4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435" t="-301887" r="-10043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100873" t="-301887" r="-873" b="-2990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2" name="右箭头 31"/>
          <p:cNvSpPr/>
          <p:nvPr/>
        </p:nvSpPr>
        <p:spPr>
          <a:xfrm>
            <a:off x="6290047" y="3695598"/>
            <a:ext cx="1780673" cy="61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Evidence Extraction</a:t>
            </a:r>
          </a:p>
          <a:p>
            <a:r>
              <a:rPr lang="en-US" dirty="0" smtClean="0"/>
              <a:t>Algorithm 1</a:t>
            </a:r>
          </a:p>
          <a:p>
            <a:r>
              <a:rPr lang="en-US" dirty="0" smtClean="0"/>
              <a:t>Algorithm 2 – Page Rank</a:t>
            </a:r>
          </a:p>
          <a:p>
            <a:r>
              <a:rPr lang="en-US" dirty="0" smtClean="0"/>
              <a:t>Algorithm 3 – Publication Type</a:t>
            </a:r>
          </a:p>
          <a:p>
            <a:r>
              <a:rPr lang="en-US" dirty="0" smtClean="0"/>
              <a:t>Algorithm 4 – Evidence Relation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of an Evidence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35114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Evidence: &lt;</a:t>
                </a:r>
                <a:r>
                  <a:rPr lang="en-US" dirty="0" err="1" smtClean="0"/>
                  <a:t>uuid</a:t>
                </a:r>
                <a:r>
                  <a:rPr lang="en-US" dirty="0" smtClean="0"/>
                  <a:t>, gene, disease&gt;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uuid</a:t>
                </a:r>
                <a:r>
                  <a:rPr lang="en-US" dirty="0" smtClean="0">
                    <a:sym typeface="Wingdings" panose="05000000000000000000" pitchFamily="2" charset="2"/>
                  </a:rPr>
                  <a:t> = &lt;pmid, author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US" dirty="0" smtClean="0">
                    <a:sym typeface="Wingdings" panose="05000000000000000000" pitchFamily="2" charset="2"/>
                  </a:rPr>
                  <a:t>, author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sym typeface="Wingdings" panose="05000000000000000000" pitchFamily="2" charset="2"/>
                  </a:rPr>
                  <a:t>, ...&gt;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Pmid: page rank value from paper citation graph,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𝑃𝑐𝑃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𝑝𝑚𝑖𝑑</m:t>
                        </m:r>
                      </m:sub>
                    </m:sSub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Author: 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Page rank value from co-author graph,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𝐶𝑎𝑃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𝑎𝑢𝑡h𝑜𝑟</m:t>
                        </m:r>
                      </m:sub>
                    </m:sSub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Page rank value from author citation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𝐴𝑐𝑃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𝑎𝑢𝑡h𝑜𝑟</m:t>
                        </m:r>
                      </m:sub>
                    </m:sSub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𝑃𝑐𝑃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𝑝𝑚𝑖𝑑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𝑎𝑢𝑡h𝑜𝑟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𝑙𝑖𝑠𝑡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𝐶𝑎𝑃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𝐴𝑐𝑃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sym typeface="Wingdings" panose="05000000000000000000" pitchFamily="2" charset="2"/>
                  </a:rPr>
                  <a:t>* Pmid is the unique id of a paper, generated by PubMed. 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35114" cy="4351338"/>
              </a:xfrm>
              <a:blipFill rotWithShape="0">
                <a:blip r:embed="rId2"/>
                <a:stretch>
                  <a:fillRect l="-1032" t="-322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of Evidence List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tuple &lt;disease, gene&gt;, the evidence list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0" dirty="0" smtClean="0"/>
                  <a:t>Define score of evidence list as: </a:t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03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of Evidence List (Graphical)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427227"/>
                  </p:ext>
                </p:extLst>
              </p:nvPr>
            </p:nvGraphicFramePr>
            <p:xfrm>
              <a:off x="3482010" y="3202575"/>
              <a:ext cx="4807432" cy="13220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1179"/>
                    <a:gridCol w="860806"/>
                    <a:gridCol w="2685447"/>
                  </a:tblGrid>
                  <a:tr h="440686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𝐷𝑖𝑠𝑒𝑎𝑠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𝐺𝑒𝑛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44068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𝐺𝑒𝑛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  <a:tr h="44068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427227"/>
                  </p:ext>
                </p:extLst>
              </p:nvPr>
            </p:nvGraphicFramePr>
            <p:xfrm>
              <a:off x="3482010" y="3202575"/>
              <a:ext cx="4807432" cy="13220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1179"/>
                    <a:gridCol w="860806"/>
                    <a:gridCol w="2685447"/>
                  </a:tblGrid>
                  <a:tr h="440686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83" t="-459" r="-282126" b="-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518" t="-1370" r="-314184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9138" t="-1370" r="-454" b="-210959"/>
                          </a:stretch>
                        </a:blipFill>
                      </a:tcPr>
                    </a:tc>
                  </a:tr>
                  <a:tr h="44068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518" t="-102778" r="-314184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9138" t="-102778" r="-454" b="-113889"/>
                          </a:stretch>
                        </a:blipFill>
                      </a:tcPr>
                    </a:tc>
                  </a:tr>
                  <a:tr h="44068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6536424" y="3306086"/>
            <a:ext cx="277016" cy="281323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938478" y="944429"/>
            <a:ext cx="6177539" cy="2652549"/>
            <a:chOff x="6189432" y="1360959"/>
            <a:chExt cx="6177539" cy="2652549"/>
          </a:xfrm>
        </p:grpSpPr>
        <p:grpSp>
          <p:nvGrpSpPr>
            <p:cNvPr id="9" name="组合 8"/>
            <p:cNvGrpSpPr/>
            <p:nvPr/>
          </p:nvGrpSpPr>
          <p:grpSpPr>
            <a:xfrm>
              <a:off x="6189432" y="1360959"/>
              <a:ext cx="4031459" cy="2652549"/>
              <a:chOff x="7238586" y="928478"/>
              <a:chExt cx="4031459" cy="2652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7238586" y="1865621"/>
                    <a:ext cx="8758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𝑝𝑚𝑖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586" y="1865621"/>
                    <a:ext cx="875881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9862709" y="928478"/>
                    <a:ext cx="1251625" cy="3931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𝑐𝑃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𝑝𝑚𝑖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62709" y="928478"/>
                    <a:ext cx="1251625" cy="3931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8419097" y="1852782"/>
                    <a:ext cx="1032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𝑎𝑢𝑡h𝑜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9097" y="1852782"/>
                    <a:ext cx="1032590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8382389" y="2225221"/>
                    <a:ext cx="10379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𝑎𝑢𝑡h𝑜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389" y="2225221"/>
                    <a:ext cx="10379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8382389" y="2639480"/>
                    <a:ext cx="10379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𝑎𝑢𝑡h𝑜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389" y="2639480"/>
                    <a:ext cx="1037913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9763288" y="1387957"/>
                    <a:ext cx="1388649" cy="3931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𝐴𝑐𝑃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𝑎𝑢𝑡h𝑜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3288" y="1387957"/>
                    <a:ext cx="1388649" cy="39312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9748855" y="1757045"/>
                    <a:ext cx="1403076" cy="3931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𝐶𝑎𝑃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𝑎𝑢𝑡h𝑜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8855" y="1757045"/>
                    <a:ext cx="1403076" cy="3931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9854123" y="2165810"/>
                    <a:ext cx="1388649" cy="3931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𝐴𝑐𝑃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𝑎𝑢𝑡h𝑜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4123" y="2165810"/>
                    <a:ext cx="1388649" cy="39312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9835436" y="2456702"/>
                    <a:ext cx="1403076" cy="3931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𝐶𝑎𝑃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𝑎𝑢𝑡h𝑜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5436" y="2456702"/>
                    <a:ext cx="1403076" cy="39312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9881396" y="2895732"/>
                    <a:ext cx="1388649" cy="3944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𝐴𝑐𝑃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𝑎𝑢𝑡h𝑜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1396" y="2895732"/>
                    <a:ext cx="1388649" cy="3944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9862709" y="3186624"/>
                    <a:ext cx="1403076" cy="3944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𝐶𝑎𝑃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𝑎𝑢𝑡h𝑜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62709" y="3186624"/>
                    <a:ext cx="1403076" cy="3944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接箭头连接符 28"/>
              <p:cNvCxnSpPr>
                <a:stCxn id="18" idx="3"/>
                <a:endCxn id="20" idx="1"/>
              </p:cNvCxnSpPr>
              <p:nvPr/>
            </p:nvCxnSpPr>
            <p:spPr>
              <a:xfrm flipV="1">
                <a:off x="8114467" y="2037448"/>
                <a:ext cx="304630" cy="12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8" idx="3"/>
                <a:endCxn id="21" idx="1"/>
              </p:cNvCxnSpPr>
              <p:nvPr/>
            </p:nvCxnSpPr>
            <p:spPr>
              <a:xfrm>
                <a:off x="8114467" y="2050287"/>
                <a:ext cx="267922" cy="35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8" idx="3"/>
                <a:endCxn id="22" idx="1"/>
              </p:cNvCxnSpPr>
              <p:nvPr/>
            </p:nvCxnSpPr>
            <p:spPr>
              <a:xfrm>
                <a:off x="8114467" y="2050287"/>
                <a:ext cx="267922" cy="773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0" idx="3"/>
                <a:endCxn id="23" idx="1"/>
              </p:cNvCxnSpPr>
              <p:nvPr/>
            </p:nvCxnSpPr>
            <p:spPr>
              <a:xfrm flipV="1">
                <a:off x="9451687" y="1584518"/>
                <a:ext cx="311601" cy="452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0" idx="3"/>
                <a:endCxn id="24" idx="1"/>
              </p:cNvCxnSpPr>
              <p:nvPr/>
            </p:nvCxnSpPr>
            <p:spPr>
              <a:xfrm flipV="1">
                <a:off x="9451687" y="1953606"/>
                <a:ext cx="297168" cy="83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1" idx="3"/>
                <a:endCxn id="25" idx="1"/>
              </p:cNvCxnSpPr>
              <p:nvPr/>
            </p:nvCxnSpPr>
            <p:spPr>
              <a:xfrm flipV="1">
                <a:off x="9420302" y="2362371"/>
                <a:ext cx="433821" cy="47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21" idx="3"/>
                <a:endCxn id="26" idx="1"/>
              </p:cNvCxnSpPr>
              <p:nvPr/>
            </p:nvCxnSpPr>
            <p:spPr>
              <a:xfrm>
                <a:off x="9420302" y="2409887"/>
                <a:ext cx="415134" cy="2433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22" idx="3"/>
                <a:endCxn id="27" idx="1"/>
              </p:cNvCxnSpPr>
              <p:nvPr/>
            </p:nvCxnSpPr>
            <p:spPr>
              <a:xfrm>
                <a:off x="9420302" y="2824146"/>
                <a:ext cx="461094" cy="268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22" idx="3"/>
                <a:endCxn id="28" idx="1"/>
              </p:cNvCxnSpPr>
              <p:nvPr/>
            </p:nvCxnSpPr>
            <p:spPr>
              <a:xfrm>
                <a:off x="9420302" y="2824146"/>
                <a:ext cx="442407" cy="5596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18" idx="3"/>
                <a:endCxn id="19" idx="1"/>
              </p:cNvCxnSpPr>
              <p:nvPr/>
            </p:nvCxnSpPr>
            <p:spPr>
              <a:xfrm flipV="1">
                <a:off x="8114467" y="1125039"/>
                <a:ext cx="1748242" cy="925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0536598" y="2404781"/>
                  <a:ext cx="18303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598" y="2404781"/>
                  <a:ext cx="1830373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19" idx="3"/>
              <a:endCxn id="10" idx="1"/>
            </p:cNvCxnSpPr>
            <p:nvPr/>
          </p:nvCxnSpPr>
          <p:spPr>
            <a:xfrm>
              <a:off x="10065180" y="1557520"/>
              <a:ext cx="471418" cy="1047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3" idx="3"/>
              <a:endCxn id="10" idx="1"/>
            </p:cNvCxnSpPr>
            <p:nvPr/>
          </p:nvCxnSpPr>
          <p:spPr>
            <a:xfrm>
              <a:off x="10102783" y="2016999"/>
              <a:ext cx="433815" cy="5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10" idx="1"/>
            </p:cNvCxnSpPr>
            <p:nvPr/>
          </p:nvCxnSpPr>
          <p:spPr>
            <a:xfrm>
              <a:off x="10065180" y="2368420"/>
              <a:ext cx="471418" cy="236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5" idx="3"/>
              <a:endCxn id="10" idx="1"/>
            </p:cNvCxnSpPr>
            <p:nvPr/>
          </p:nvCxnSpPr>
          <p:spPr>
            <a:xfrm flipV="1">
              <a:off x="10193618" y="2604836"/>
              <a:ext cx="342980" cy="190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6" idx="3"/>
              <a:endCxn id="10" idx="1"/>
            </p:cNvCxnSpPr>
            <p:nvPr/>
          </p:nvCxnSpPr>
          <p:spPr>
            <a:xfrm flipV="1">
              <a:off x="10189358" y="2604836"/>
              <a:ext cx="347240" cy="480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7" idx="3"/>
              <a:endCxn id="10" idx="1"/>
            </p:cNvCxnSpPr>
            <p:nvPr/>
          </p:nvCxnSpPr>
          <p:spPr>
            <a:xfrm flipV="1">
              <a:off x="10220891" y="2604836"/>
              <a:ext cx="315707" cy="920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0" idx="1"/>
            </p:cNvCxnSpPr>
            <p:nvPr/>
          </p:nvCxnSpPr>
          <p:spPr>
            <a:xfrm flipV="1">
              <a:off x="10239578" y="2604836"/>
              <a:ext cx="297020" cy="134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箭头连接符 38"/>
          <p:cNvCxnSpPr>
            <a:stCxn id="7" idx="0"/>
            <a:endCxn id="18" idx="2"/>
          </p:cNvCxnSpPr>
          <p:nvPr/>
        </p:nvCxnSpPr>
        <p:spPr>
          <a:xfrm flipH="1" flipV="1">
            <a:off x="6376419" y="2250904"/>
            <a:ext cx="298513" cy="10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673353" y="4975353"/>
                <a:ext cx="5579654" cy="13547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Formula</a:t>
                </a:r>
              </a:p>
              <a:p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𝐷𝑖𝑠𝑒𝑎𝑠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53" y="4975353"/>
                <a:ext cx="5579654" cy="1354730"/>
              </a:xfrm>
              <a:prstGeom prst="rect">
                <a:avLst/>
              </a:prstGeom>
              <a:blipFill rotWithShape="0">
                <a:blip r:embed="rId18"/>
                <a:stretch>
                  <a:fillRect l="-872" t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>
            <a:stCxn id="10" idx="2"/>
            <a:endCxn id="40" idx="0"/>
          </p:cNvCxnSpPr>
          <p:nvPr/>
        </p:nvCxnSpPr>
        <p:spPr>
          <a:xfrm flipH="1">
            <a:off x="8463180" y="2388361"/>
            <a:ext cx="2737651" cy="25869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格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8356638"/>
                  </p:ext>
                </p:extLst>
              </p:nvPr>
            </p:nvGraphicFramePr>
            <p:xfrm>
              <a:off x="96949" y="2825699"/>
              <a:ext cx="2707519" cy="35365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7519"/>
                  </a:tblGrid>
                  <a:tr h="575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&lt;</a:t>
                          </a:r>
                          <a:r>
                            <a:rPr lang="en-US" altLang="zh-CN" dirty="0" err="1" smtClean="0"/>
                            <a:t>uuid</a:t>
                          </a:r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𝑑𝑖𝑠𝑒𝑎𝑠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&gt;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75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&lt;</a:t>
                          </a:r>
                          <a:r>
                            <a:rPr lang="en-US" altLang="zh-CN" dirty="0" err="1" smtClean="0"/>
                            <a:t>uuid</a:t>
                          </a:r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𝑑𝑖𝑠𝑒𝑎𝑠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&gt;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&lt;</a:t>
                          </a:r>
                          <a:r>
                            <a:rPr lang="en-US" altLang="zh-CN" dirty="0" err="1" smtClean="0"/>
                            <a:t>uuid</a:t>
                          </a:r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𝑑𝑖𝑠𝑒𝑎𝑠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&gt;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&lt;</a:t>
                          </a:r>
                          <a:r>
                            <a:rPr lang="en-US" altLang="zh-CN" dirty="0" err="1" smtClean="0"/>
                            <a:t>uuid</a:t>
                          </a:r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𝑑𝑖𝑠𝑒𝑎𝑠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&gt;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&lt;</a:t>
                          </a:r>
                          <a:r>
                            <a:rPr lang="en-US" altLang="zh-CN" dirty="0" err="1" smtClean="0"/>
                            <a:t>uuid</a:t>
                          </a:r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𝑑𝑖𝑠𝑒𝑎𝑠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&gt;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&lt;</a:t>
                          </a:r>
                          <a:r>
                            <a:rPr lang="en-US" altLang="zh-CN" dirty="0" err="1" smtClean="0"/>
                            <a:t>uuid</a:t>
                          </a:r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𝑑𝑖𝑠𝑒𝑎𝑠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&gt;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格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8356638"/>
                  </p:ext>
                </p:extLst>
              </p:nvPr>
            </p:nvGraphicFramePr>
            <p:xfrm>
              <a:off x="96949" y="2825699"/>
              <a:ext cx="2707519" cy="35365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7519"/>
                  </a:tblGrid>
                  <a:tr h="575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9"/>
                          <a:stretch>
                            <a:fillRect l="-224" t="-1064" r="-448" b="-525532"/>
                          </a:stretch>
                        </a:blipFill>
                      </a:tcPr>
                    </a:tc>
                  </a:tr>
                  <a:tr h="575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9"/>
                          <a:stretch>
                            <a:fillRect l="-224" t="-100000" r="-448" b="-420000"/>
                          </a:stretch>
                        </a:blipFill>
                      </a:tcPr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9"/>
                          <a:stretch>
                            <a:fillRect l="-224" t="-243590" r="-448" b="-411538"/>
                          </a:stretch>
                        </a:blipFill>
                      </a:tcPr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9"/>
                          <a:stretch>
                            <a:fillRect l="-224" t="-339241" r="-448" b="-306329"/>
                          </a:stretch>
                        </a:blipFill>
                      </a:tcPr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9"/>
                          <a:stretch>
                            <a:fillRect l="-224" t="-444872" r="-448" b="-210256"/>
                          </a:stretch>
                        </a:blipFill>
                      </a:tcPr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19"/>
                          <a:stretch>
                            <a:fillRect l="-224" t="-537975" r="-448" b="-107595"/>
                          </a:stretch>
                        </a:blipFill>
                      </a:tcPr>
                    </a:tc>
                  </a:tr>
                  <a:tr h="477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53630" y="2113827"/>
                <a:ext cx="25628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Evidences related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𝐷𝑖𝑠𝑒𝑎𝑠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0" y="2113827"/>
                <a:ext cx="2562825" cy="646331"/>
              </a:xfrm>
              <a:prstGeom prst="rect">
                <a:avLst/>
              </a:prstGeom>
              <a:blipFill rotWithShape="0">
                <a:blip r:embed="rId20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/>
          <p:cNvCxnSpPr>
            <a:stCxn id="47" idx="3"/>
            <a:endCxn id="5" idx="1"/>
          </p:cNvCxnSpPr>
          <p:nvPr/>
        </p:nvCxnSpPr>
        <p:spPr>
          <a:xfrm flipV="1">
            <a:off x="2804468" y="3863604"/>
            <a:ext cx="677542" cy="73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 rot="18669408">
            <a:off x="2775055" y="4114463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via Score of the evidence list</a:t>
            </a:r>
          </a:p>
          <a:p>
            <a:endParaRPr lang="en-US" dirty="0"/>
          </a:p>
          <a:p>
            <a:r>
              <a:rPr lang="en-US" dirty="0" smtClean="0"/>
              <a:t>Score of the evidence list = sum of the score of each evidence</a:t>
            </a:r>
          </a:p>
          <a:p>
            <a:endParaRPr lang="en-US" dirty="0"/>
          </a:p>
          <a:p>
            <a:r>
              <a:rPr lang="en-US" dirty="0" smtClean="0"/>
              <a:t>Question: are all these evidence </a:t>
            </a:r>
            <a:r>
              <a:rPr lang="en-US" i="1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3 – Publication Type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weight for publication type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0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Re-analyze Algorithm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algorithm 2: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In this formula, it treats all evidence as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equal </a:t>
                </a:r>
                <a:r>
                  <a:rPr lang="en-US" dirty="0" smtClean="0"/>
                  <a:t>evidence. Is that true?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3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Equality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certain scenario, evidence are </a:t>
            </a:r>
            <a:r>
              <a:rPr lang="en-US" i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equal. </a:t>
            </a:r>
          </a:p>
          <a:p>
            <a:r>
              <a:rPr lang="en-US" dirty="0" smtClean="0"/>
              <a:t>Publication Types: </a:t>
            </a:r>
          </a:p>
          <a:p>
            <a:pPr lvl="1"/>
            <a:r>
              <a:rPr lang="en-US" dirty="0" smtClean="0"/>
              <a:t>Clinical Trials</a:t>
            </a:r>
          </a:p>
          <a:p>
            <a:pPr lvl="1"/>
            <a:r>
              <a:rPr lang="en-US" dirty="0" smtClean="0"/>
              <a:t>Vivo Test</a:t>
            </a:r>
          </a:p>
          <a:p>
            <a:pPr lvl="1"/>
            <a:r>
              <a:rPr lang="en-US" dirty="0" smtClean="0"/>
              <a:t>Vitro Test</a:t>
            </a:r>
          </a:p>
          <a:p>
            <a:pPr lvl="1"/>
            <a:r>
              <a:rPr lang="en-US" dirty="0" smtClean="0"/>
              <a:t>Others</a:t>
            </a:r>
          </a:p>
          <a:p>
            <a:pPr lvl="1"/>
            <a:endParaRPr lang="en-US" dirty="0"/>
          </a:p>
          <a:p>
            <a:r>
              <a:rPr lang="en-US" dirty="0" smtClean="0"/>
              <a:t>Facing practical problem, you may want to assign different weight to different publication types.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Score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Formula: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b="0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will assign a weight according to the publication type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Recognition (Weak Point)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Trial(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Can be recognized via PubMed element. </a:t>
            </a:r>
          </a:p>
          <a:p>
            <a:pPr lvl="1"/>
            <a:endParaRPr lang="en-US" dirty="0"/>
          </a:p>
          <a:p>
            <a:r>
              <a:rPr lang="en-US" dirty="0" smtClean="0"/>
              <a:t>The other three (Vivo Test, Vitro Test, Others) cannot be recognized easily. </a:t>
            </a:r>
          </a:p>
          <a:p>
            <a:pPr lvl="1"/>
            <a:r>
              <a:rPr lang="en-US" dirty="0" smtClean="0"/>
              <a:t>Possible method: keyword-based method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3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4 – Evidence Relation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(TODO) Import the relation among evidence to adjust score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Re-analyze Algorithm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algorithm 2: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In this formula, it treats all evidence as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independent </a:t>
                </a:r>
                <a:r>
                  <a:rPr lang="en-US" dirty="0" smtClean="0"/>
                  <a:t>evidence. Is that true? </a:t>
                </a:r>
                <a:br>
                  <a:rPr lang="en-US" dirty="0" smtClean="0"/>
                </a:br>
                <a:r>
                  <a:rPr lang="en-US" dirty="0" smtClean="0"/>
                  <a:t>Seems NOT. We need to modify the score of evidence list, instead of simple </a:t>
                </a:r>
                <a:r>
                  <a:rPr lang="en-US" i="1" dirty="0" smtClean="0"/>
                  <a:t>linear composition</a:t>
                </a:r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Repetition by same Author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 one author keeps saying the same tuple &lt;disease, gene&gt;</a:t>
            </a:r>
          </a:p>
          <a:p>
            <a:endParaRPr lang="en-US" dirty="0"/>
          </a:p>
          <a:p>
            <a:r>
              <a:rPr lang="en-US" dirty="0" smtClean="0"/>
              <a:t>Modification: the evidence from this author should be grouped and the paper citing page rank of these evidence may be suppressed.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Group of Authors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 a group of authors always appear together. </a:t>
            </a:r>
          </a:p>
          <a:p>
            <a:endParaRPr lang="en-US" dirty="0"/>
          </a:p>
          <a:p>
            <a:r>
              <a:rPr lang="en-US" dirty="0" smtClean="0"/>
              <a:t>Modification: in one paper, such authors should be grouped and their co-author page rank may be suppressed.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Evidence 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Previously: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𝑆𝑐𝑜𝑟𝑒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𝑃𝑐𝑃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𝑝𝑚𝑖𝑑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𝑎𝑢𝑡h𝑜𝑟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𝑙𝑖𝑠𝑡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𝐶𝑎𝑃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𝐴𝑐𝑃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Modified Formula: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𝑆𝑢𝑝𝑃𝑐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𝑃𝑐𝑃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𝑝𝑚𝑖𝑑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𝑎𝑢𝑡h𝑜𝑟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𝑙𝑖𝑠𝑡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𝑆𝑢𝑝𝐶𝑎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𝐶𝑎𝑃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𝑎𝑢𝑡h𝑜𝑟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𝑙𝑖𝑠𝑡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𝐴𝑐𝑃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: an evidence in the evidence list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the evidence list</a:t>
                </a:r>
                <a:endParaRPr lang="en-US" dirty="0"/>
              </a:p>
              <a:p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𝑆𝑢𝑝𝑃𝑐</m:t>
                    </m:r>
                  </m:oMath>
                </a14:m>
                <a:r>
                  <a:rPr lang="en-US" dirty="0" smtClean="0"/>
                  <a:t>: calculate the suppress factor for paper citing page rank</a:t>
                </a:r>
              </a:p>
              <a:p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𝑆𝑢𝑝𝐶𝑎</m:t>
                    </m:r>
                  </m:oMath>
                </a14:m>
                <a:r>
                  <a:rPr lang="en-US" dirty="0" smtClean="0"/>
                  <a:t>: calculate the suppress factor for co-author page rank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26471" r="-4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of Evidence 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score of evidence list: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formula remains because we have made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dependent </a:t>
                </a:r>
                <a:r>
                  <a:rPr lang="en-US" dirty="0" smtClean="0"/>
                  <a:t>to each other.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2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5 – Rank Aggregation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4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Paper Citation graph and Co-author graph separately.</a:t>
            </a:r>
          </a:p>
          <a:p>
            <a:r>
              <a:rPr lang="en-US" altLang="zh-CN" dirty="0" smtClean="0"/>
              <a:t>Combine the two rank list together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8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71393"/>
          </a:xfrm>
        </p:spPr>
        <p:txBody>
          <a:bodyPr/>
          <a:lstStyle/>
          <a:p>
            <a:r>
              <a:rPr lang="en-US" altLang="zh-CN" dirty="0" smtClean="0"/>
              <a:t>Evaluation(1)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56815"/>
              </p:ext>
            </p:extLst>
          </p:nvPr>
        </p:nvGraphicFramePr>
        <p:xfrm>
          <a:off x="942109" y="1091046"/>
          <a:ext cx="10515603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820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Disease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 Number</a:t>
                      </a:r>
                      <a:r>
                        <a:rPr lang="en-US" altLang="zh-CN" baseline="0" dirty="0" smtClean="0"/>
                        <a:t> Of Genes in Ground 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Top100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Acute Kidney Injury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Citation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Co-author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Combine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Cardiovascular Diseases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Citation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Co-author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Combine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Kidney Failure, Chronic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Citation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Co-author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Combine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Kidney Neoplasms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Citation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Co-author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Combine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7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Evaluation(2)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44435"/>
              </p:ext>
            </p:extLst>
          </p:nvPr>
        </p:nvGraphicFramePr>
        <p:xfrm>
          <a:off x="917861" y="1620981"/>
          <a:ext cx="10515603" cy="20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657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Disease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 Number</a:t>
                      </a:r>
                      <a:r>
                        <a:rPr lang="en-US" altLang="zh-CN" baseline="0" dirty="0" smtClean="0"/>
                        <a:t> Of Genes in Ground 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Top100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Lung Carcinoma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Citation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Co-author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Combine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66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CoAuthor</a:t>
                </a:r>
                <a:r>
                  <a:rPr lang="en-US" b="1" dirty="0"/>
                  <a:t>-Graph: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/>
                      <m:t>𝑆</m:t>
                    </m:r>
                  </m:oMath>
                </a14:m>
                <a:r>
                  <a:rPr lang="en-US" dirty="0"/>
                  <a:t> is the set of all authors saying the same evidence.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" i="1"/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" i="1"/>
                            </m:ctrlPr>
                          </m:naryPr>
                          <m:sub>
                            <m:r>
                              <a:rPr lang=""/>
                              <m:t>𝑥</m:t>
                            </m:r>
                            <m:r>
                              <a:rPr lang=""/>
                              <m:t>,</m:t>
                            </m:r>
                            <m:r>
                              <a:rPr lang=""/>
                              <m:t>𝑦</m:t>
                            </m:r>
                            <m:r>
                              <a:rPr lang=""/>
                              <m:t>∈</m:t>
                            </m:r>
                            <m:r>
                              <a:rPr lang=""/>
                              <m:t>𝑆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" i="1"/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"/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" i="1"/>
                                        </m:ctrlPr>
                                      </m:dPr>
                                      <m:e>
                                        <m:r>
                                          <a:rPr lang=""/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"/>
                                  <m:t>Pr</m:t>
                                </m:r>
                                <m:r>
                                  <a:rPr lang=""/>
                                  <m:t>(</m:t>
                                </m:r>
                                <m:r>
                                  <a:rPr lang=""/>
                                  <m:t>𝑦</m:t>
                                </m:r>
                                <m:r>
                                  <a:rPr lang=""/>
                                  <m:t>)</m:t>
                                </m:r>
                              </m:num>
                              <m:den>
                                <m:r>
                                  <a:rPr lang=""/>
                                  <m:t>2×</m:t>
                                </m:r>
                                <m:r>
                                  <a:rPr lang=""/>
                                  <m:t>𝑠𝑖𝑔𝑚𝑜𝑖𝑑</m:t>
                                </m:r>
                                <m:r>
                                  <a:rPr lang=""/>
                                  <m:t>(</m:t>
                                </m:r>
                                <m:r>
                                  <a:rPr lang=""/>
                                  <m:t>𝑐𝑜</m:t>
                                </m:r>
                                <m:d>
                                  <m:dPr>
                                    <m:ctrlPr>
                                      <a:rPr lang="" i="1"/>
                                    </m:ctrlPr>
                                  </m:dPr>
                                  <m:e>
                                    <m:r>
                                      <a:rPr lang=""/>
                                      <m:t>𝑥</m:t>
                                    </m:r>
                                    <m:r>
                                      <a:rPr lang=""/>
                                      <m:t>,</m:t>
                                    </m:r>
                                    <m:r>
                                      <a:rPr lang=""/>
                                      <m:t>𝑦</m:t>
                                    </m:r>
                                  </m:e>
                                </m:d>
                                <m:r>
                                  <a:rPr lang=""/>
                                  <m:t>)</m:t>
                                </m:r>
                              </m:den>
                            </m:f>
                          </m:e>
                        </m:nary>
                      </m:num>
                      <m:den>
                        <m:r>
                          <a:rPr lang=""/>
                          <m:t>|</m:t>
                        </m:r>
                        <m:r>
                          <a:rPr lang=""/>
                          <m:t>𝑆</m:t>
                        </m:r>
                        <m:r>
                          <a:rPr lang=""/>
                          <m:t>|</m:t>
                        </m:r>
                      </m:den>
                    </m:f>
                  </m:oMath>
                </a14:m>
                <a:endParaRPr lang="" dirty="0"/>
              </a:p>
              <a:p>
                <a14:m>
                  <m:oMath xmlns:m="http://schemas.openxmlformats.org/officeDocument/2006/math">
                    <m:r>
                      <a:rPr lang=""/>
                      <m:t>𝑐𝑜</m:t>
                    </m:r>
                    <m:d>
                      <m:dPr>
                        <m:ctrlPr>
                          <a:rPr lang="" i="1"/>
                        </m:ctrlPr>
                      </m:dPr>
                      <m:e>
                        <m:r>
                          <a:rPr lang=""/>
                          <m:t>𝑥</m:t>
                        </m:r>
                        <m:r>
                          <a:rPr lang=""/>
                          <m:t>,</m:t>
                        </m:r>
                        <m:r>
                          <a:rPr lang=""/>
                          <m:t>𝑦</m:t>
                        </m:r>
                      </m:e>
                    </m:d>
                    <m:r>
                      <a:rPr lang="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" i="1"/>
                        </m:ctrlPr>
                      </m:dPr>
                      <m:e>
                        <m:eqArr>
                          <m:eqArrPr>
                            <m:ctrlPr>
                              <a:rPr lang="" i="1"/>
                            </m:ctrlPr>
                          </m:eqArrPr>
                          <m:e>
                            <m:r>
                              <a:rPr lang=""/>
                              <m:t>𝑝𝑎𝑝𝑒𝑟</m:t>
                            </m:r>
                            <m:r>
                              <m:rPr>
                                <m:lit/>
                              </m:rPr>
                              <a:rPr lang=""/>
                              <m:t>_</m:t>
                            </m:r>
                            <m:r>
                              <a:rPr lang=""/>
                              <m:t>𝑛𝑢𝑚</m:t>
                            </m:r>
                            <m:r>
                              <a:rPr lang=""/>
                              <m:t>,</m:t>
                            </m:r>
                            <m:r>
                              <a:rPr lang="" i="1"/>
                              <m:t> </m:t>
                            </m:r>
                            <m:r>
                              <a:rPr lang=""/>
                              <m:t>𝑖𝑓</m:t>
                            </m:r>
                            <m:r>
                              <a:rPr lang="" i="1"/>
                              <m:t> </m:t>
                            </m:r>
                            <m:r>
                              <a:rPr lang=""/>
                              <m:t>𝑥</m:t>
                            </m:r>
                            <m:r>
                              <a:rPr lang=""/>
                              <m:t>≠</m:t>
                            </m:r>
                            <m:r>
                              <a:rPr lang=""/>
                              <m:t>𝑦</m:t>
                            </m:r>
                          </m:e>
                          <m:e>
                            <m:r>
                              <a:rPr lang=""/>
                              <m:t>∞,</m:t>
                            </m:r>
                            <m:r>
                              <a:rPr lang=""/>
                              <m:t>𝑖𝑓</m:t>
                            </m:r>
                            <m:r>
                              <a:rPr lang="" i="1"/>
                              <m:t> </m:t>
                            </m:r>
                            <m:r>
                              <a:rPr lang=""/>
                              <m:t>𝑥</m:t>
                            </m:r>
                            <m:r>
                              <a:rPr lang=""/>
                              <m:t>=</m:t>
                            </m:r>
                            <m:r>
                              <a:rPr lang=""/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Names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hierarchical synset</a:t>
            </a:r>
          </a:p>
          <a:p>
            <a:r>
              <a:rPr lang="en-US" dirty="0" smtClean="0"/>
              <a:t>Built up with “</a:t>
            </a:r>
            <a:r>
              <a:rPr lang="en-US" dirty="0" err="1" smtClean="0"/>
              <a:t>isA</a:t>
            </a:r>
            <a:r>
              <a:rPr lang="en-US" dirty="0" smtClean="0"/>
              <a:t>” relation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synset </a:t>
            </a:r>
            <a:r>
              <a:rPr lang="en-US" dirty="0"/>
              <a:t>is not necessary a </a:t>
            </a:r>
            <a:r>
              <a:rPr lang="en-US" dirty="0" smtClean="0"/>
              <a:t>gene, </a:t>
            </a:r>
            <a:r>
              <a:rPr lang="en-US" dirty="0"/>
              <a:t>can be somehow category. </a:t>
            </a:r>
            <a:endParaRPr lang="en-US" dirty="0" smtClean="0"/>
          </a:p>
          <a:p>
            <a:pPr lvl="1"/>
            <a:r>
              <a:rPr lang="en-US" dirty="0" smtClean="0"/>
              <a:t>A name may stand for more than one gene.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272236" y="371496"/>
            <a:ext cx="6878644" cy="6286234"/>
            <a:chOff x="5397365" y="-273756"/>
            <a:chExt cx="6878644" cy="6286234"/>
          </a:xfrm>
        </p:grpSpPr>
        <p:sp>
          <p:nvSpPr>
            <p:cNvPr id="14" name="矩形 13"/>
            <p:cNvSpPr/>
            <p:nvPr/>
          </p:nvSpPr>
          <p:spPr>
            <a:xfrm>
              <a:off x="8993418" y="1311160"/>
              <a:ext cx="328259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Hsa.IDDB3FAMILY</a:t>
              </a:r>
            </a:p>
            <a:p>
              <a:pPr algn="ctr"/>
              <a:r>
                <a:rPr lang="en-US" dirty="0" smtClean="0"/>
                <a:t>Name</a:t>
              </a:r>
              <a:r>
                <a:rPr lang="en-US" dirty="0"/>
                <a:t>: “Iddb3 Families”</a:t>
              </a:r>
              <a:endParaRPr lang="en-US" dirty="0" smtClean="0"/>
            </a:p>
            <a:p>
              <a:pPr algn="ctr"/>
              <a:r>
                <a:rPr lang="en-US" dirty="0" err="1" smtClean="0"/>
                <a:t>Syn</a:t>
              </a:r>
              <a:r>
                <a:rPr lang="en-US" dirty="0"/>
                <a:t>: “Iddb3 </a:t>
              </a:r>
              <a:r>
                <a:rPr lang="en-US" dirty="0" smtClean="0"/>
                <a:t>Families”, etc. </a:t>
              </a:r>
              <a:endParaRPr 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97365" y="-273756"/>
              <a:ext cx="6203483" cy="6286234"/>
              <a:chOff x="5397365" y="-273756"/>
              <a:chExt cx="6203483" cy="628623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670307" y="-273756"/>
                <a:ext cx="3994484" cy="847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Homo_sapiens</a:t>
                </a:r>
                <a:endParaRPr lang="en-US" b="1" dirty="0" smtClean="0"/>
              </a:p>
              <a:p>
                <a:pPr algn="ctr"/>
                <a:r>
                  <a:rPr lang="en-US" dirty="0" smtClean="0"/>
                  <a:t>Name</a:t>
                </a:r>
                <a:r>
                  <a:rPr lang="en-US" dirty="0"/>
                  <a:t>: “Homo sapiens”</a:t>
                </a:r>
                <a:endParaRPr lang="en-US" dirty="0" smtClean="0"/>
              </a:p>
              <a:p>
                <a:pPr algn="ctr"/>
                <a:r>
                  <a:rPr lang="en-US" dirty="0" err="1" smtClean="0"/>
                  <a:t>Syn</a:t>
                </a:r>
                <a:r>
                  <a:rPr lang="en-US" dirty="0"/>
                  <a:t>: “H sapiens”, “Homo sapiens</a:t>
                </a:r>
                <a:r>
                  <a:rPr lang="en-US" dirty="0" smtClean="0"/>
                  <a:t>”, etc. </a:t>
                </a:r>
                <a:endParaRPr lang="en-US" dirty="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5397365" y="573267"/>
                <a:ext cx="6203483" cy="5439211"/>
                <a:chOff x="5397365" y="573267"/>
                <a:chExt cx="6203483" cy="5439211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5972474" y="3158756"/>
                  <a:ext cx="5053264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ABC</a:t>
                  </a:r>
                </a:p>
                <a:p>
                  <a:pPr algn="ctr"/>
                  <a:r>
                    <a:rPr lang="en-US" dirty="0" smtClean="0"/>
                    <a:t>Name: “ATP-binding cassette transporters”</a:t>
                  </a:r>
                </a:p>
                <a:p>
                  <a:pPr algn="ctr"/>
                  <a:r>
                    <a:rPr lang="en-US" dirty="0" err="1" smtClean="0"/>
                    <a:t>Syn</a:t>
                  </a:r>
                  <a:r>
                    <a:rPr lang="en-US" dirty="0"/>
                    <a:t>: </a:t>
                  </a:r>
                  <a:r>
                    <a:rPr lang="en-US" dirty="0" smtClean="0"/>
                    <a:t>“</a:t>
                  </a:r>
                  <a:r>
                    <a:rPr lang="en-US" dirty="0"/>
                    <a:t>ABC”, “ATP-binding cassette transporters”</a:t>
                  </a:r>
                </a:p>
              </p:txBody>
            </p:sp>
            <p:cxnSp>
              <p:nvCxnSpPr>
                <p:cNvPr id="8" name="直接箭头连接符 7"/>
                <p:cNvCxnSpPr>
                  <a:stCxn id="6" idx="0"/>
                  <a:endCxn id="5" idx="2"/>
                </p:cNvCxnSpPr>
                <p:nvPr/>
              </p:nvCxnSpPr>
              <p:spPr>
                <a:xfrm flipV="1">
                  <a:off x="8499106" y="573267"/>
                  <a:ext cx="168443" cy="25854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文本框 8"/>
                <p:cNvSpPr txBox="1"/>
                <p:nvPr/>
              </p:nvSpPr>
              <p:spPr>
                <a:xfrm>
                  <a:off x="9539385" y="826909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isA</a:t>
                  </a:r>
                  <a:endParaRPr lang="en-US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397365" y="5098078"/>
                  <a:ext cx="6203483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Hsa.ABCA1</a:t>
                  </a:r>
                </a:p>
                <a:p>
                  <a:pPr algn="ctr"/>
                  <a:r>
                    <a:rPr lang="en-US" dirty="0" smtClean="0"/>
                    <a:t>Name</a:t>
                  </a:r>
                  <a:r>
                    <a:rPr lang="en-US" dirty="0"/>
                    <a:t>: “ATP-binding cassette, sub-family A (ABC1), member 1”</a:t>
                  </a:r>
                  <a:endParaRPr lang="en-US" dirty="0" smtClean="0"/>
                </a:p>
                <a:p>
                  <a:pPr algn="ctr"/>
                  <a:r>
                    <a:rPr lang="en-US" dirty="0" err="1" smtClean="0"/>
                    <a:t>Syn</a:t>
                  </a:r>
                  <a:r>
                    <a:rPr lang="en-US" dirty="0"/>
                    <a:t>: “ABC-1”, “ABC1”, “ATP-binding cassette 1</a:t>
                  </a:r>
                  <a:r>
                    <a:rPr lang="en-US" dirty="0" smtClean="0"/>
                    <a:t>”, etc. </a:t>
                  </a:r>
                  <a:endParaRPr lang="en-US" dirty="0"/>
                </a:p>
              </p:txBody>
            </p:sp>
            <p:cxnSp>
              <p:nvCxnSpPr>
                <p:cNvPr id="12" name="直接箭头连接符 11"/>
                <p:cNvCxnSpPr>
                  <a:stCxn id="10" idx="0"/>
                  <a:endCxn id="6" idx="2"/>
                </p:cNvCxnSpPr>
                <p:nvPr/>
              </p:nvCxnSpPr>
              <p:spPr>
                <a:xfrm flipH="1" flipV="1">
                  <a:off x="8499106" y="4073156"/>
                  <a:ext cx="1" cy="10249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8182315" y="4430301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isA</a:t>
                  </a:r>
                  <a:endParaRPr lang="en-US" dirty="0"/>
                </a:p>
              </p:txBody>
            </p:sp>
            <p:cxnSp>
              <p:nvCxnSpPr>
                <p:cNvPr id="17" name="直接箭头连接符 16"/>
                <p:cNvCxnSpPr>
                  <a:stCxn id="14" idx="0"/>
                </p:cNvCxnSpPr>
                <p:nvPr/>
              </p:nvCxnSpPr>
              <p:spPr>
                <a:xfrm>
                  <a:off x="10649340" y="1307774"/>
                  <a:ext cx="91440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>
                  <a:stCxn id="14" idx="0"/>
                  <a:endCxn id="5" idx="2"/>
                </p:cNvCxnSpPr>
                <p:nvPr/>
              </p:nvCxnSpPr>
              <p:spPr>
                <a:xfrm flipH="1" flipV="1">
                  <a:off x="8667549" y="573267"/>
                  <a:ext cx="1967165" cy="7378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本框 19"/>
                <p:cNvSpPr txBox="1"/>
                <p:nvPr/>
              </p:nvSpPr>
              <p:spPr>
                <a:xfrm>
                  <a:off x="8195066" y="1865626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isA</a:t>
                  </a:r>
                  <a:endParaRPr lang="en-US" dirty="0"/>
                </a:p>
              </p:txBody>
            </p:sp>
          </p:grpSp>
        </p:grp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Paper Citing Graph: </a:t>
                </a: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" i="1"/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" i="1"/>
                            </m:ctrlPr>
                          </m:naryPr>
                          <m:sub>
                            <m:r>
                              <a:rPr lang=""/>
                              <m:t>𝑥</m:t>
                            </m:r>
                            <m:r>
                              <a:rPr lang=""/>
                              <m:t>,</m:t>
                            </m:r>
                            <m:r>
                              <a:rPr lang=""/>
                              <m:t>𝑦</m:t>
                            </m:r>
                            <m:r>
                              <a:rPr lang=""/>
                              <m:t>∈</m:t>
                            </m:r>
                            <m:r>
                              <a:rPr lang=""/>
                              <m:t>𝑆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" i="1"/>
                                </m:ctrlPr>
                              </m:fPr>
                              <m:num>
                                <m:r>
                                  <a:rPr lang=""/>
                                  <m:t>𝛼</m:t>
                                </m:r>
                                <m:r>
                                  <a:rPr lang=""/>
                                  <m:t>×</m:t>
                                </m:r>
                                <m:func>
                                  <m:funcPr>
                                    <m:ctrlPr>
                                      <a:rPr lang="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"/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" i="1"/>
                                        </m:ctrlPr>
                                      </m:dPr>
                                      <m:e>
                                        <m:r>
                                          <a:rPr lang=""/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"/>
                                  <m:t>+</m:t>
                                </m:r>
                                <m:r>
                                  <a:rPr lang=""/>
                                  <m:t>𝛽</m:t>
                                </m:r>
                                <m:r>
                                  <a:rPr lang=""/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"/>
                                  <m:t>Pr</m:t>
                                </m:r>
                                <m:r>
                                  <a:rPr lang=""/>
                                  <m:t>(</m:t>
                                </m:r>
                                <m:r>
                                  <a:rPr lang=""/>
                                  <m:t>𝑦</m:t>
                                </m:r>
                                <m:r>
                                  <a:rPr lang=""/>
                                  <m:t>)</m:t>
                                </m:r>
                              </m:num>
                              <m:den>
                                <m:r>
                                  <a:rPr lang=""/>
                                  <m:t>𝛼</m:t>
                                </m:r>
                              </m:den>
                            </m:f>
                          </m:e>
                        </m:nary>
                      </m:num>
                      <m:den>
                        <m:r>
                          <a:rPr lang=""/>
                          <m:t>|</m:t>
                        </m:r>
                        <m:r>
                          <a:rPr lang=""/>
                          <m:t>𝑆</m:t>
                        </m:r>
                        <m:r>
                          <a:rPr lang=""/>
                          <m:t>|</m:t>
                        </m:r>
                      </m:den>
                    </m:f>
                    <m:r>
                      <a:rPr lang=""/>
                      <m:t>,</m:t>
                    </m:r>
                    <m:r>
                      <a:rPr lang="" i="1"/>
                      <m:t> </m:t>
                    </m:r>
                    <m:r>
                      <a:rPr lang=""/>
                      <m:t>𝑖𝑓</m:t>
                    </m:r>
                    <m:d>
                      <m:dPr>
                        <m:begChr m:val="{"/>
                        <m:endChr m:val=""/>
                        <m:ctrlPr>
                          <a:rPr lang="" i="1"/>
                        </m:ctrlPr>
                      </m:dPr>
                      <m:e>
                        <m:eqArr>
                          <m:eqArrPr>
                            <m:ctrlPr>
                              <a:rPr lang="" i="1"/>
                            </m:ctrlPr>
                          </m:eqArrPr>
                          <m:e>
                            <m:r>
                              <a:rPr lang=""/>
                              <m:t>𝑥</m:t>
                            </m:r>
                            <m:r>
                              <a:rPr lang=""/>
                              <m:t>→</m:t>
                            </m:r>
                            <m:r>
                              <a:rPr lang=""/>
                              <m:t>𝑦</m:t>
                            </m:r>
                            <m:r>
                              <a:rPr lang=""/>
                              <m:t>,</m:t>
                            </m:r>
                            <m:r>
                              <a:rPr lang="" i="1"/>
                              <m:t> </m:t>
                            </m:r>
                            <m:r>
                              <a:rPr lang=""/>
                              <m:t>𝑡</m:t>
                            </m:r>
                            <m:r>
                              <a:rPr lang="" i="1"/>
                              <m:t>h</m:t>
                            </m:r>
                            <m:r>
                              <a:rPr lang=""/>
                              <m:t>𝑒𝑛</m:t>
                            </m:r>
                            <m:r>
                              <a:rPr lang="" i="1"/>
                              <m:t> </m:t>
                            </m:r>
                            <m:r>
                              <a:rPr lang=""/>
                              <m:t>𝛼</m:t>
                            </m:r>
                            <m:r>
                              <a:rPr lang=""/>
                              <m:t>=0.5,</m:t>
                            </m:r>
                            <m:r>
                              <a:rPr lang="" i="1"/>
                              <m:t> </m:t>
                            </m:r>
                            <m:r>
                              <a:rPr lang=""/>
                              <m:t>𝛽</m:t>
                            </m:r>
                            <m:r>
                              <a:rPr lang=""/>
                              <m:t>=1</m:t>
                            </m:r>
                          </m:e>
                          <m:e>
                            <m:r>
                              <a:rPr lang=""/>
                              <m:t>𝑦</m:t>
                            </m:r>
                            <m:r>
                              <a:rPr lang=""/>
                              <m:t>→</m:t>
                            </m:r>
                            <m:r>
                              <a:rPr lang=""/>
                              <m:t>𝑥</m:t>
                            </m:r>
                            <m:r>
                              <a:rPr lang=""/>
                              <m:t>,</m:t>
                            </m:r>
                            <m:r>
                              <a:rPr lang=""/>
                              <m:t>𝑡</m:t>
                            </m:r>
                            <m:r>
                              <a:rPr lang="" i="1"/>
                              <m:t>h</m:t>
                            </m:r>
                            <m:r>
                              <a:rPr lang=""/>
                              <m:t>𝑒𝑛</m:t>
                            </m:r>
                            <m:r>
                              <a:rPr lang="" i="1"/>
                              <m:t> </m:t>
                            </m:r>
                            <m:r>
                              <a:rPr lang=""/>
                              <m:t>𝛼</m:t>
                            </m:r>
                            <m:r>
                              <a:rPr lang=""/>
                              <m:t>=1,</m:t>
                            </m:r>
                            <m:r>
                              <a:rPr lang="" i="1"/>
                              <m:t> </m:t>
                            </m:r>
                            <m:r>
                              <a:rPr lang=""/>
                              <m:t>𝛽</m:t>
                            </m:r>
                            <m:r>
                              <a:rPr lang=""/>
                              <m:t>=0.5</m:t>
                            </m:r>
                          </m:e>
                        </m:eqArr>
                      </m:e>
                    </m:d>
                  </m:oMath>
                </a14:m>
                <a:endParaRPr lang="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2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7672" y="2476446"/>
            <a:ext cx="29716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That’s All!</a:t>
            </a:r>
          </a:p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Name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Similar with Gene</a:t>
            </a:r>
          </a:p>
          <a:p>
            <a:r>
              <a:rPr lang="en-US" dirty="0" smtClean="0"/>
              <a:t>A hierarchical synset</a:t>
            </a:r>
          </a:p>
          <a:p>
            <a:r>
              <a:rPr lang="en-US" dirty="0" smtClean="0"/>
              <a:t>Built up with “</a:t>
            </a:r>
            <a:r>
              <a:rPr lang="en-US" dirty="0" err="1" smtClean="0"/>
              <a:t>isA</a:t>
            </a:r>
            <a:r>
              <a:rPr lang="en-US" dirty="0" smtClean="0"/>
              <a:t>” relation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synset is not necessary a disease, can be somehow category. </a:t>
            </a:r>
          </a:p>
          <a:p>
            <a:pPr lvl="1"/>
            <a:r>
              <a:rPr lang="en-US" dirty="0" smtClean="0"/>
              <a:t>A name may stand for more than one disease. 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555594" y="760395"/>
            <a:ext cx="6636406" cy="5471777"/>
            <a:chOff x="5555594" y="442762"/>
            <a:chExt cx="6636406" cy="5471777"/>
          </a:xfrm>
        </p:grpSpPr>
        <p:sp>
          <p:nvSpPr>
            <p:cNvPr id="5" name="矩形 4"/>
            <p:cNvSpPr/>
            <p:nvPr/>
          </p:nvSpPr>
          <p:spPr>
            <a:xfrm>
              <a:off x="5555594" y="2042099"/>
              <a:ext cx="328259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MedDRA:10056486</a:t>
              </a:r>
            </a:p>
            <a:p>
              <a:pPr algn="ctr"/>
              <a:r>
                <a:rPr lang="en-US" dirty="0" smtClean="0"/>
                <a:t>Name</a:t>
              </a:r>
              <a:r>
                <a:rPr lang="en-US" dirty="0"/>
                <a:t>: “Pre-existing disease”</a:t>
              </a:r>
              <a:endParaRPr lang="en-US" dirty="0" smtClean="0"/>
            </a:p>
            <a:p>
              <a:pPr algn="ctr"/>
              <a:r>
                <a:rPr lang="en-US" dirty="0" err="1" smtClean="0"/>
                <a:t>Syn</a:t>
              </a:r>
              <a:r>
                <a:rPr lang="en-US" dirty="0"/>
                <a:t>: “Pre-existing disease”, </a:t>
              </a:r>
              <a:r>
                <a:rPr lang="en-US" dirty="0" smtClean="0"/>
                <a:t>etc. </a:t>
              </a:r>
              <a:endParaRPr 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198668" y="442762"/>
              <a:ext cx="5993332" cy="5471777"/>
              <a:chOff x="6198668" y="442762"/>
              <a:chExt cx="5993332" cy="547177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98668" y="442762"/>
                <a:ext cx="4350619" cy="847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Root</a:t>
                </a:r>
              </a:p>
              <a:p>
                <a:pPr algn="ctr"/>
                <a:r>
                  <a:rPr lang="en-US" dirty="0" smtClean="0"/>
                  <a:t>Name</a:t>
                </a:r>
                <a:r>
                  <a:rPr lang="en-US" dirty="0"/>
                  <a:t>: </a:t>
                </a:r>
                <a:r>
                  <a:rPr lang="en-US" dirty="0" smtClean="0"/>
                  <a:t>“</a:t>
                </a:r>
                <a:r>
                  <a:rPr lang="en-US" dirty="0" err="1" smtClean="0"/>
                  <a:t>uDisease</a:t>
                </a:r>
                <a:r>
                  <a:rPr lang="en-US" dirty="0" smtClean="0"/>
                  <a:t>”</a:t>
                </a:r>
              </a:p>
              <a:p>
                <a:pPr algn="ctr"/>
                <a:r>
                  <a:rPr lang="en-US" dirty="0" err="1" smtClean="0"/>
                  <a:t>Syn</a:t>
                </a:r>
                <a:r>
                  <a:rPr lang="en-US" dirty="0"/>
                  <a:t>: “Disease”, “Disease or Disorder”, </a:t>
                </a:r>
                <a:r>
                  <a:rPr lang="en-US" dirty="0" smtClean="0"/>
                  <a:t>etc. </a:t>
                </a:r>
                <a:endParaRPr 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7026442" y="1289785"/>
                <a:ext cx="5165558" cy="4624754"/>
                <a:chOff x="7026442" y="1289785"/>
                <a:chExt cx="5165558" cy="4624754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138736" y="3251582"/>
                  <a:ext cx="5053264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67347</a:t>
                  </a:r>
                  <a:endParaRPr lang="en-US" b="1" dirty="0" smtClean="0"/>
                </a:p>
                <a:p>
                  <a:pPr algn="ctr"/>
                  <a:r>
                    <a:rPr lang="en-US" dirty="0" smtClean="0"/>
                    <a:t>Name</a:t>
                  </a:r>
                  <a:r>
                    <a:rPr lang="en-US" dirty="0"/>
                    <a:t>: “Established AstraZeneca Disease Areas”</a:t>
                  </a:r>
                  <a:endParaRPr lang="en-US" dirty="0" smtClean="0"/>
                </a:p>
                <a:p>
                  <a:pPr algn="ctr"/>
                  <a:r>
                    <a:rPr lang="en-US" dirty="0" err="1" smtClean="0"/>
                    <a:t>Syn</a:t>
                  </a:r>
                  <a:r>
                    <a:rPr lang="en-US" dirty="0"/>
                    <a:t>: </a:t>
                  </a:r>
                  <a:r>
                    <a:rPr lang="en-US" dirty="0" smtClean="0"/>
                    <a:t>“</a:t>
                  </a:r>
                  <a:r>
                    <a:rPr lang="en-US" dirty="0"/>
                    <a:t>Established AstraZeneca Disease Areas”</a:t>
                  </a:r>
                </a:p>
              </p:txBody>
            </p:sp>
            <p:cxnSp>
              <p:nvCxnSpPr>
                <p:cNvPr id="10" name="直接箭头连接符 9"/>
                <p:cNvCxnSpPr>
                  <a:stCxn id="9" idx="0"/>
                  <a:endCxn id="7" idx="2"/>
                </p:cNvCxnSpPr>
                <p:nvPr/>
              </p:nvCxnSpPr>
              <p:spPr>
                <a:xfrm flipH="1" flipV="1">
                  <a:off x="8373978" y="1289785"/>
                  <a:ext cx="1291390" cy="19617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8991828" y="2204185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isA</a:t>
                  </a:r>
                  <a:endParaRPr lang="en-US" dirty="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026442" y="5000139"/>
                  <a:ext cx="4913484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51127</a:t>
                  </a:r>
                </a:p>
                <a:p>
                  <a:pPr algn="ctr"/>
                  <a:r>
                    <a:rPr lang="en-US" dirty="0" smtClean="0"/>
                    <a:t>Name</a:t>
                  </a:r>
                  <a:r>
                    <a:rPr lang="en-US" dirty="0"/>
                    <a:t>: “Neoplastic disease”</a:t>
                  </a:r>
                  <a:endParaRPr lang="en-US" dirty="0" smtClean="0"/>
                </a:p>
                <a:p>
                  <a:pPr algn="ctr"/>
                  <a:r>
                    <a:rPr lang="en-US" dirty="0" err="1" smtClean="0"/>
                    <a:t>Syn</a:t>
                  </a:r>
                  <a:r>
                    <a:rPr lang="en-US" dirty="0"/>
                    <a:t>: “Mass conditions NEC”, “</a:t>
                  </a:r>
                  <a:r>
                    <a:rPr lang="en-US" dirty="0" err="1"/>
                    <a:t>Neoplasia</a:t>
                  </a:r>
                  <a:r>
                    <a:rPr lang="en-US" dirty="0"/>
                    <a:t>”, </a:t>
                  </a:r>
                  <a:r>
                    <a:rPr lang="en-US" dirty="0" smtClean="0"/>
                    <a:t>etc. </a:t>
                  </a:r>
                  <a:endParaRPr lang="en-US" dirty="0"/>
                </a:p>
              </p:txBody>
            </p:sp>
            <p:cxnSp>
              <p:nvCxnSpPr>
                <p:cNvPr id="13" name="直接箭头连接符 12"/>
                <p:cNvCxnSpPr>
                  <a:stCxn id="12" idx="0"/>
                  <a:endCxn id="9" idx="2"/>
                </p:cNvCxnSpPr>
                <p:nvPr/>
              </p:nvCxnSpPr>
              <p:spPr>
                <a:xfrm flipV="1">
                  <a:off x="9483184" y="4165982"/>
                  <a:ext cx="182184" cy="8341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9204986" y="4398394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isA</a:t>
                  </a:r>
                  <a:endParaRPr lang="en-US" dirty="0"/>
                </a:p>
              </p:txBody>
            </p:sp>
            <p:cxnSp>
              <p:nvCxnSpPr>
                <p:cNvPr id="15" name="直接箭头连接符 14"/>
                <p:cNvCxnSpPr>
                  <a:stCxn id="5" idx="0"/>
                </p:cNvCxnSpPr>
                <p:nvPr/>
              </p:nvCxnSpPr>
              <p:spPr>
                <a:xfrm>
                  <a:off x="7211516" y="2038713"/>
                  <a:ext cx="91440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>
                  <a:stCxn id="5" idx="0"/>
                  <a:endCxn id="7" idx="2"/>
                </p:cNvCxnSpPr>
                <p:nvPr/>
              </p:nvCxnSpPr>
              <p:spPr>
                <a:xfrm flipV="1">
                  <a:off x="7196890" y="1289785"/>
                  <a:ext cx="1177088" cy="7523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本框 16"/>
                <p:cNvSpPr txBox="1"/>
                <p:nvPr/>
              </p:nvSpPr>
              <p:spPr>
                <a:xfrm>
                  <a:off x="7433936" y="1534529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isA</a:t>
                  </a:r>
                  <a:endParaRPr lang="en-US" dirty="0"/>
                </a:p>
              </p:txBody>
            </p:sp>
          </p:grpSp>
        </p:grp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PubMed/Medline Data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Format: xml</a:t>
            </a:r>
          </a:p>
          <a:p>
            <a:r>
              <a:rPr lang="en-US" dirty="0" smtClean="0"/>
              <a:t>Introduction: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www.nlm.nih.gov/bsd/licensee/medpmmenu.html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Element Description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www.nlm.nih.gov/bsd/licensee/elements_descriptions.html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Fields: pmid, publication date, author, title, abstract, citation, publication type, etc. </a:t>
            </a:r>
          </a:p>
          <a:p>
            <a:r>
              <a:rPr lang="en-US" dirty="0" smtClean="0"/>
              <a:t>Converted to </a:t>
            </a:r>
            <a:r>
              <a:rPr lang="en-US" i="1" dirty="0" smtClean="0"/>
              <a:t>JSON</a:t>
            </a:r>
            <a:r>
              <a:rPr lang="en-US" dirty="0" smtClean="0"/>
              <a:t> for easy usage of both processing &amp; NoSQL database (python: </a:t>
            </a:r>
            <a:r>
              <a:rPr lang="en-US" dirty="0" err="1" smtClean="0"/>
              <a:t>xmltodict</a:t>
            </a:r>
            <a:r>
              <a:rPr lang="en-US" dirty="0" smtClean="0"/>
              <a:t>; about 80K parse/sec via Jackson)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Extraction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Evidence?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Co-</a:t>
            </a:r>
            <a:r>
              <a:rPr lang="en-US" dirty="0" err="1" smtClean="0"/>
              <a:t>occurance</a:t>
            </a:r>
            <a:r>
              <a:rPr lang="en-US" dirty="0" smtClean="0"/>
              <a:t> of gene and disease within one sentence</a:t>
            </a:r>
          </a:p>
          <a:p>
            <a:pPr lvl="1"/>
            <a:r>
              <a:rPr lang="en-US" dirty="0" smtClean="0"/>
              <a:t>Tuple: &lt;pmid, </a:t>
            </a:r>
            <a:r>
              <a:rPr lang="en-US" dirty="0" err="1" smtClean="0"/>
              <a:t>sentence_num</a:t>
            </a:r>
            <a:r>
              <a:rPr lang="en-US" dirty="0" smtClean="0"/>
              <a:t>, gene, disease&gt;</a:t>
            </a:r>
          </a:p>
          <a:p>
            <a:endParaRPr lang="en-US" dirty="0"/>
          </a:p>
          <a:p>
            <a:r>
              <a:rPr lang="en-US" dirty="0" smtClean="0"/>
              <a:t>Assumption: </a:t>
            </a:r>
          </a:p>
          <a:p>
            <a:pPr lvl="1"/>
            <a:r>
              <a:rPr lang="en-US" dirty="0" smtClean="0"/>
              <a:t>Suggest a relation between gene &amp; disease</a:t>
            </a:r>
          </a:p>
          <a:p>
            <a:pPr lvl="1"/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err="1"/>
              <a:t>Bevacizumab</a:t>
            </a:r>
            <a:r>
              <a:rPr lang="en-US" dirty="0"/>
              <a:t>, is a monoclonal antibody against </a:t>
            </a:r>
            <a:r>
              <a:rPr lang="en-US" i="1" dirty="0">
                <a:solidFill>
                  <a:srgbClr val="00B0F0"/>
                </a:solidFill>
              </a:rPr>
              <a:t>VEGF </a:t>
            </a:r>
            <a:r>
              <a:rPr lang="en-US" dirty="0"/>
              <a:t>that has shown activity as a </a:t>
            </a:r>
            <a:r>
              <a:rPr lang="en-US" dirty="0" err="1"/>
              <a:t>monotherapy</a:t>
            </a:r>
            <a:r>
              <a:rPr lang="en-US" dirty="0"/>
              <a:t> in </a:t>
            </a:r>
            <a:r>
              <a:rPr lang="en-US" i="1" dirty="0">
                <a:solidFill>
                  <a:srgbClr val="FF0000"/>
                </a:solidFill>
              </a:rPr>
              <a:t>recurrent ovarian cancer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Gene (</a:t>
            </a:r>
            <a:r>
              <a:rPr lang="en-US" i="1" dirty="0" smtClean="0">
                <a:solidFill>
                  <a:srgbClr val="00B0F0"/>
                </a:solidFill>
              </a:rPr>
              <a:t>VEGF</a:t>
            </a:r>
            <a:r>
              <a:rPr lang="en-US" dirty="0" smtClean="0"/>
              <a:t>) vs. Disease (</a:t>
            </a:r>
            <a:r>
              <a:rPr lang="en-US" i="1" dirty="0" smtClean="0">
                <a:solidFill>
                  <a:srgbClr val="FF0000"/>
                </a:solidFill>
              </a:rPr>
              <a:t>recurrent </a:t>
            </a:r>
            <a:r>
              <a:rPr lang="en-US" i="1" dirty="0">
                <a:solidFill>
                  <a:srgbClr val="FF0000"/>
                </a:solidFill>
              </a:rPr>
              <a:t>ovarian </a:t>
            </a:r>
            <a:r>
              <a:rPr lang="en-US" i="1" dirty="0" smtClean="0">
                <a:solidFill>
                  <a:srgbClr val="FF0000"/>
                </a:solidFill>
              </a:rPr>
              <a:t>cancer</a:t>
            </a:r>
            <a:r>
              <a:rPr lang="en-US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Input: the raw text of a sentence from abstract</a:t>
            </a:r>
          </a:p>
          <a:p>
            <a:r>
              <a:rPr lang="en-US" dirty="0" smtClean="0"/>
              <a:t>Parse: use Stanford NLP tools to segment and tag the sentence. </a:t>
            </a:r>
          </a:p>
          <a:p>
            <a:r>
              <a:rPr lang="en-US" dirty="0" smtClean="0"/>
              <a:t>Window-based matching: use an window-based algorithm to match the gene/disease names in the sentence. </a:t>
            </a:r>
          </a:p>
          <a:p>
            <a:pPr lvl="1"/>
            <a:r>
              <a:rPr lang="en-US" dirty="0" smtClean="0"/>
              <a:t>Longest match </a:t>
            </a:r>
          </a:p>
          <a:p>
            <a:pPr lvl="1"/>
            <a:r>
              <a:rPr lang="en-US" dirty="0" smtClean="0"/>
              <a:t>Disease priority</a:t>
            </a:r>
          </a:p>
          <a:p>
            <a:pPr lvl="1"/>
            <a:r>
              <a:rPr lang="en-US" dirty="0" smtClean="0"/>
              <a:t>Only consider letter, number &amp; space </a:t>
            </a:r>
          </a:p>
          <a:p>
            <a:r>
              <a:rPr lang="en-US" dirty="0" smtClean="0"/>
              <a:t>Compose evidence. </a:t>
            </a:r>
          </a:p>
          <a:p>
            <a:r>
              <a:rPr lang="en-US" dirty="0" smtClean="0"/>
              <a:t>Output: &lt;</a:t>
            </a:r>
            <a:r>
              <a:rPr lang="en-US" dirty="0" err="1" smtClean="0"/>
              <a:t>uuid</a:t>
            </a:r>
            <a:r>
              <a:rPr lang="en-US" dirty="0" smtClean="0"/>
              <a:t>, gene, disease&gt; </a:t>
            </a:r>
          </a:p>
          <a:p>
            <a:pPr lvl="1"/>
            <a:r>
              <a:rPr lang="en-US" dirty="0" err="1" smtClean="0"/>
              <a:t>Uuid</a:t>
            </a:r>
            <a:r>
              <a:rPr lang="en-US" dirty="0" smtClean="0"/>
              <a:t> = &lt;pmid-</a:t>
            </a:r>
            <a:r>
              <a:rPr lang="en-US" dirty="0" err="1" smtClean="0"/>
              <a:t>sentenceNum</a:t>
            </a:r>
            <a:r>
              <a:rPr lang="en-US" dirty="0" smtClean="0"/>
              <a:t>-</a:t>
            </a:r>
            <a:r>
              <a:rPr lang="en-US" dirty="0" err="1" smtClean="0"/>
              <a:t>geneIndex-diseaseIndex</a:t>
            </a:r>
            <a:r>
              <a:rPr lang="en-US" dirty="0" smtClean="0"/>
              <a:t>&gt;, i.e. </a:t>
            </a:r>
            <a:r>
              <a:rPr lang="en-US" dirty="0" err="1" smtClean="0"/>
              <a:t>uuid</a:t>
            </a:r>
            <a:r>
              <a:rPr lang="en-US" dirty="0" smtClean="0"/>
              <a:t> can describe the location of the evidence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D518-5429-4BB2-90D6-AC38678524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1472</Words>
  <Application>Microsoft Office PowerPoint</Application>
  <PresentationFormat>宽屏</PresentationFormat>
  <Paragraphs>503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Overview of Gene-Disease Project</vt:lpstr>
      <vt:lpstr>Content</vt:lpstr>
      <vt:lpstr>Data</vt:lpstr>
      <vt:lpstr>Gene Names</vt:lpstr>
      <vt:lpstr>Disease Name</vt:lpstr>
      <vt:lpstr>PubMed/Medline Data</vt:lpstr>
      <vt:lpstr>Evidence Extraction</vt:lpstr>
      <vt:lpstr>What is Evidence?</vt:lpstr>
      <vt:lpstr>Extraction Method</vt:lpstr>
      <vt:lpstr>Extracted Evidence</vt:lpstr>
      <vt:lpstr>Algorithm 1</vt:lpstr>
      <vt:lpstr>Disease-Gene Frequency Index</vt:lpstr>
      <vt:lpstr>Ranking Algorithm</vt:lpstr>
      <vt:lpstr>Algorithm 2 - PageRank</vt:lpstr>
      <vt:lpstr>Re-analyze the Problem</vt:lpstr>
      <vt:lpstr>Distinguish Evidence</vt:lpstr>
      <vt:lpstr>Quality of Paper</vt:lpstr>
      <vt:lpstr>Fame of Author (1)</vt:lpstr>
      <vt:lpstr>Fame of Author (2)</vt:lpstr>
      <vt:lpstr>Score of an Evidence</vt:lpstr>
      <vt:lpstr>Score of Evidence List </vt:lpstr>
      <vt:lpstr>Score of Evidence List (Graphical)</vt:lpstr>
      <vt:lpstr>Ranking Algorithm</vt:lpstr>
      <vt:lpstr>Algorithm 3 – Publication Type</vt:lpstr>
      <vt:lpstr>Re-analyze Algorithm 2</vt:lpstr>
      <vt:lpstr>Evidence Equality</vt:lpstr>
      <vt:lpstr>Modified Score Formula</vt:lpstr>
      <vt:lpstr>Type Recognition (Weak Point)</vt:lpstr>
      <vt:lpstr>Algorithm 4 – Evidence Relation</vt:lpstr>
      <vt:lpstr>Re-analyze Algorithm 2</vt:lpstr>
      <vt:lpstr>Evidence Repetition by same Author</vt:lpstr>
      <vt:lpstr>Strong Group of Authors</vt:lpstr>
      <vt:lpstr>Modification of Evidence Score</vt:lpstr>
      <vt:lpstr>Score of Evidence List</vt:lpstr>
      <vt:lpstr>Algorithm 5 – Rank Aggregation</vt:lpstr>
      <vt:lpstr>Intuition</vt:lpstr>
      <vt:lpstr>Evaluation(1)</vt:lpstr>
      <vt:lpstr>Evaluation(2)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Gene-Disease Project</dc:title>
  <dc:creator>孙伟</dc:creator>
  <cp:lastModifiedBy>孙伟</cp:lastModifiedBy>
  <cp:revision>281</cp:revision>
  <dcterms:created xsi:type="dcterms:W3CDTF">2015-03-04T07:39:46Z</dcterms:created>
  <dcterms:modified xsi:type="dcterms:W3CDTF">2015-03-18T15:13:23Z</dcterms:modified>
</cp:coreProperties>
</file>