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0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6" r:id="rId22"/>
    <p:sldId id="27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65F3-D6E5-40F3-8A7C-D8703604C65C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B539F-5A7A-492F-9EE5-5E1A2ADE7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8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6444-4E36-49B0-9E1D-3CC113AB059E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3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C950-8EE5-45A2-B824-BDD652BE3E50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7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23DC-6AFB-425F-A669-5F310D7F6246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BF19-E0C5-4465-B92A-FCE2B23F10DA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0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B6A-CC26-4BD8-9D4E-986715542676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3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DB72-6B34-492D-874E-0C60B2DF5C38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9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348D-6A98-4F19-A789-0C2A0549F126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2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A870-6466-4630-B3A3-1150F180D83A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998-CCFF-454E-A2FF-FAE674F3C815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0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883-F077-4A72-996B-AEAAF9CC9054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7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15DA-281B-459D-85D8-704C80E97849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4F1C-A67F-435E-88CD-E39B0393693F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7C61-AC33-4F5F-9DCC-45908341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Learning Deep Belief Nets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Presented by </a:t>
            </a:r>
            <a:r>
              <a:rPr lang="en-US" altLang="zh-CN" dirty="0" err="1" smtClean="0"/>
              <a:t>Kaiqi</a:t>
            </a:r>
            <a:r>
              <a:rPr lang="en-US" altLang="zh-CN" dirty="0" smtClean="0"/>
              <a:t>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65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8"/>
    </mc:Choice>
    <mc:Fallback xmlns="">
      <p:transition spd="slow" advTm="251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Energy to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probability can be directly defined as:</a:t>
                </a:r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  <a:ea typeface="Cambria Math"/>
                                    </a:rPr>
                                    <m:t>𝒉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𝒈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𝒉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𝒉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  <a:ea typeface="Cambria Math"/>
                                        </a:rPr>
                                        <m:t>𝒈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80F0-BB43-4B10-91C5-953431B62BB2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a RBM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Maximum likelihood with Gibbs sampling: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=&lt;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&gt;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altLang="zh-CN" sz="2000" i="1">
                          <a:latin typeface="Cambria Math"/>
                        </a:rPr>
                        <m:t>−&lt;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&gt;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                        +&lt;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&gt;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−&lt;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&gt;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  </m:t>
                      </m:r>
                      <m:r>
                        <a:rPr lang="en-US" altLang="zh-CN" sz="2000" i="1">
                          <a:latin typeface="Cambria Math"/>
                        </a:rPr>
                        <m:t>……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−&lt;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&gt;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                    =&lt;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&gt;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−&lt;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&gt;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398354" y="3933056"/>
            <a:ext cx="1976996" cy="1224136"/>
            <a:chOff x="5503771" y="2454341"/>
            <a:chExt cx="1976996" cy="1224136"/>
          </a:xfrm>
        </p:grpSpPr>
        <p:sp>
          <p:nvSpPr>
            <p:cNvPr id="7" name="椭圆 6"/>
            <p:cNvSpPr/>
            <p:nvPr/>
          </p:nvSpPr>
          <p:spPr>
            <a:xfrm>
              <a:off x="5503771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256631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120727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852392" y="331843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638563" y="331843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10" idx="0"/>
              <a:endCxn id="7" idx="4"/>
            </p:cNvCxnSpPr>
            <p:nvPr/>
          </p:nvCxnSpPr>
          <p:spPr>
            <a:xfrm flipH="1" flipV="1">
              <a:off x="5683791" y="2814381"/>
              <a:ext cx="348621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1" idx="0"/>
              <a:endCxn id="8" idx="4"/>
            </p:cNvCxnSpPr>
            <p:nvPr/>
          </p:nvCxnSpPr>
          <p:spPr>
            <a:xfrm flipH="1" flipV="1">
              <a:off x="6436651" y="2814381"/>
              <a:ext cx="381932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0"/>
              <a:endCxn id="9" idx="4"/>
            </p:cNvCxnSpPr>
            <p:nvPr/>
          </p:nvCxnSpPr>
          <p:spPr>
            <a:xfrm flipV="1">
              <a:off x="6818583" y="2814381"/>
              <a:ext cx="482164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0"/>
              <a:endCxn id="7" idx="4"/>
            </p:cNvCxnSpPr>
            <p:nvPr/>
          </p:nvCxnSpPr>
          <p:spPr>
            <a:xfrm flipH="1" flipV="1">
              <a:off x="5683791" y="2814381"/>
              <a:ext cx="1134792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0"/>
              <a:endCxn id="9" idx="4"/>
            </p:cNvCxnSpPr>
            <p:nvPr/>
          </p:nvCxnSpPr>
          <p:spPr>
            <a:xfrm flipV="1">
              <a:off x="6032412" y="2814381"/>
              <a:ext cx="1268335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8" idx="4"/>
            </p:cNvCxnSpPr>
            <p:nvPr/>
          </p:nvCxnSpPr>
          <p:spPr>
            <a:xfrm flipV="1">
              <a:off x="6032412" y="2814381"/>
              <a:ext cx="404239" cy="50405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5536" y="4405506"/>
                <a:ext cx="1395638" cy="696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/>
                        </a:rPr>
                        <m:t>𝜀</m:t>
                      </m:r>
                      <m:r>
                        <a:rPr lang="en-US" altLang="zh-CN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&gt;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05506"/>
                <a:ext cx="1395638" cy="696473"/>
              </a:xfrm>
              <a:prstGeom prst="rect">
                <a:avLst/>
              </a:prstGeom>
              <a:blipFill rotWithShape="1">
                <a:blip r:embed="rId3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3732184" y="3933056"/>
            <a:ext cx="1976996" cy="1224136"/>
            <a:chOff x="5503771" y="2454341"/>
            <a:chExt cx="1976996" cy="1224136"/>
          </a:xfrm>
        </p:grpSpPr>
        <p:sp>
          <p:nvSpPr>
            <p:cNvPr id="23" name="椭圆 22"/>
            <p:cNvSpPr/>
            <p:nvPr/>
          </p:nvSpPr>
          <p:spPr>
            <a:xfrm>
              <a:off x="5503771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256631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7120727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852392" y="331843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6638563" y="331843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6" idx="0"/>
              <a:endCxn id="23" idx="4"/>
            </p:cNvCxnSpPr>
            <p:nvPr/>
          </p:nvCxnSpPr>
          <p:spPr>
            <a:xfrm flipH="1" flipV="1">
              <a:off x="5683791" y="2814381"/>
              <a:ext cx="348621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7" idx="0"/>
              <a:endCxn id="24" idx="4"/>
            </p:cNvCxnSpPr>
            <p:nvPr/>
          </p:nvCxnSpPr>
          <p:spPr>
            <a:xfrm flipH="1" flipV="1">
              <a:off x="6436651" y="2814381"/>
              <a:ext cx="381932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7" idx="0"/>
              <a:endCxn id="25" idx="4"/>
            </p:cNvCxnSpPr>
            <p:nvPr/>
          </p:nvCxnSpPr>
          <p:spPr>
            <a:xfrm flipV="1">
              <a:off x="6818583" y="2814381"/>
              <a:ext cx="482164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7" idx="0"/>
              <a:endCxn id="23" idx="4"/>
            </p:cNvCxnSpPr>
            <p:nvPr/>
          </p:nvCxnSpPr>
          <p:spPr>
            <a:xfrm flipH="1" flipV="1">
              <a:off x="5683791" y="2814381"/>
              <a:ext cx="1134792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6" idx="0"/>
              <a:endCxn id="25" idx="4"/>
            </p:cNvCxnSpPr>
            <p:nvPr/>
          </p:nvCxnSpPr>
          <p:spPr>
            <a:xfrm flipV="1">
              <a:off x="6032412" y="2814381"/>
              <a:ext cx="1268335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24" idx="4"/>
            </p:cNvCxnSpPr>
            <p:nvPr/>
          </p:nvCxnSpPr>
          <p:spPr>
            <a:xfrm flipV="1">
              <a:off x="6032412" y="2814381"/>
              <a:ext cx="404239" cy="50405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608501" y="3966899"/>
            <a:ext cx="1976996" cy="1224136"/>
            <a:chOff x="5503771" y="2454341"/>
            <a:chExt cx="1976996" cy="1224136"/>
          </a:xfrm>
        </p:grpSpPr>
        <p:sp>
          <p:nvSpPr>
            <p:cNvPr id="36" name="椭圆 35"/>
            <p:cNvSpPr/>
            <p:nvPr/>
          </p:nvSpPr>
          <p:spPr>
            <a:xfrm>
              <a:off x="5503771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256631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7120727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52392" y="331843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</a:t>
              </a:r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6638563" y="331843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>
              <a:stCxn id="39" idx="0"/>
              <a:endCxn id="36" idx="4"/>
            </p:cNvCxnSpPr>
            <p:nvPr/>
          </p:nvCxnSpPr>
          <p:spPr>
            <a:xfrm flipH="1" flipV="1">
              <a:off x="5683791" y="2814381"/>
              <a:ext cx="348621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40" idx="0"/>
              <a:endCxn id="37" idx="4"/>
            </p:cNvCxnSpPr>
            <p:nvPr/>
          </p:nvCxnSpPr>
          <p:spPr>
            <a:xfrm flipH="1" flipV="1">
              <a:off x="6436651" y="2814381"/>
              <a:ext cx="381932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40" idx="0"/>
              <a:endCxn id="38" idx="4"/>
            </p:cNvCxnSpPr>
            <p:nvPr/>
          </p:nvCxnSpPr>
          <p:spPr>
            <a:xfrm flipV="1">
              <a:off x="6818583" y="2814381"/>
              <a:ext cx="482164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40" idx="0"/>
              <a:endCxn id="36" idx="4"/>
            </p:cNvCxnSpPr>
            <p:nvPr/>
          </p:nvCxnSpPr>
          <p:spPr>
            <a:xfrm flipH="1" flipV="1">
              <a:off x="5683791" y="2814381"/>
              <a:ext cx="1134792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9" idx="0"/>
              <a:endCxn id="38" idx="4"/>
            </p:cNvCxnSpPr>
            <p:nvPr/>
          </p:nvCxnSpPr>
          <p:spPr>
            <a:xfrm flipV="1">
              <a:off x="6032412" y="2814381"/>
              <a:ext cx="1268335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37" idx="4"/>
            </p:cNvCxnSpPr>
            <p:nvPr/>
          </p:nvCxnSpPr>
          <p:spPr>
            <a:xfrm flipV="1">
              <a:off x="6032412" y="2814381"/>
              <a:ext cx="404239" cy="50405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95630" y="4621530"/>
                <a:ext cx="127611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&gt;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630" y="4621530"/>
                <a:ext cx="1276119" cy="391646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>
            <a:stCxn id="26" idx="0"/>
            <a:endCxn id="8" idx="4"/>
          </p:cNvCxnSpPr>
          <p:nvPr/>
        </p:nvCxnSpPr>
        <p:spPr>
          <a:xfrm flipH="1" flipV="1">
            <a:off x="2331234" y="4293096"/>
            <a:ext cx="1929591" cy="50405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02307" y="42930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9592" y="5485874"/>
            <a:ext cx="7158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Start with single visible vector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Update hidden units in parallel and then update visible units in parallel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Contrastive Divergence Learning (CD) </a:t>
            </a:r>
            <a:endParaRPr lang="zh-CN" altLang="en-US" dirty="0"/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C4BD-73A6-4C8C-B11E-D4C8751B19A4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a RBM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shortcut (</a:t>
            </a:r>
            <a:r>
              <a:rPr lang="en-US" altLang="zh-CN" dirty="0" err="1" smtClean="0"/>
              <a:t>Carreira-Perpinan</a:t>
            </a:r>
            <a:r>
              <a:rPr lang="en-US" altLang="zh-CN" dirty="0" smtClean="0"/>
              <a:t> &amp; Hinton, 2005)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262450" y="2780928"/>
            <a:ext cx="1976996" cy="1224136"/>
            <a:chOff x="5503771" y="2454341"/>
            <a:chExt cx="1976996" cy="1224136"/>
          </a:xfrm>
        </p:grpSpPr>
        <p:sp>
          <p:nvSpPr>
            <p:cNvPr id="7" name="椭圆 6"/>
            <p:cNvSpPr/>
            <p:nvPr/>
          </p:nvSpPr>
          <p:spPr>
            <a:xfrm>
              <a:off x="5503771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256631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120727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852392" y="331843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638563" y="331843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10" idx="0"/>
              <a:endCxn id="7" idx="4"/>
            </p:cNvCxnSpPr>
            <p:nvPr/>
          </p:nvCxnSpPr>
          <p:spPr>
            <a:xfrm flipH="1" flipV="1">
              <a:off x="5683791" y="2814381"/>
              <a:ext cx="348621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1" idx="0"/>
              <a:endCxn id="8" idx="4"/>
            </p:cNvCxnSpPr>
            <p:nvPr/>
          </p:nvCxnSpPr>
          <p:spPr>
            <a:xfrm flipH="1" flipV="1">
              <a:off x="6436651" y="2814381"/>
              <a:ext cx="381932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1" idx="0"/>
              <a:endCxn id="9" idx="4"/>
            </p:cNvCxnSpPr>
            <p:nvPr/>
          </p:nvCxnSpPr>
          <p:spPr>
            <a:xfrm flipV="1">
              <a:off x="6818583" y="2814381"/>
              <a:ext cx="482164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0"/>
              <a:endCxn id="7" idx="4"/>
            </p:cNvCxnSpPr>
            <p:nvPr/>
          </p:nvCxnSpPr>
          <p:spPr>
            <a:xfrm flipH="1" flipV="1">
              <a:off x="5683791" y="2814381"/>
              <a:ext cx="1134792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0"/>
              <a:endCxn id="9" idx="4"/>
            </p:cNvCxnSpPr>
            <p:nvPr/>
          </p:nvCxnSpPr>
          <p:spPr>
            <a:xfrm flipV="1">
              <a:off x="6032412" y="2814381"/>
              <a:ext cx="1268335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8" idx="4"/>
            </p:cNvCxnSpPr>
            <p:nvPr/>
          </p:nvCxnSpPr>
          <p:spPr>
            <a:xfrm flipV="1">
              <a:off x="6032412" y="2814381"/>
              <a:ext cx="404239" cy="50405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59632" y="3253378"/>
                <a:ext cx="1395638" cy="696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/>
                        </a:rPr>
                        <m:t>𝜀</m:t>
                      </m:r>
                      <m:r>
                        <a:rPr lang="en-US" altLang="zh-CN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&gt;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253378"/>
                <a:ext cx="1395638" cy="696473"/>
              </a:xfrm>
              <a:prstGeom prst="rect">
                <a:avLst/>
              </a:prstGeom>
              <a:blipFill rotWithShape="1">
                <a:blip r:embed="rId2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5043276" y="2780928"/>
            <a:ext cx="1976996" cy="1224136"/>
            <a:chOff x="5503771" y="2454341"/>
            <a:chExt cx="1976996" cy="1224136"/>
          </a:xfrm>
        </p:grpSpPr>
        <p:sp>
          <p:nvSpPr>
            <p:cNvPr id="20" name="椭圆 19"/>
            <p:cNvSpPr/>
            <p:nvPr/>
          </p:nvSpPr>
          <p:spPr>
            <a:xfrm>
              <a:off x="5503771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256631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7120727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852392" y="331843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6638563" y="331843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stCxn id="23" idx="0"/>
              <a:endCxn id="20" idx="4"/>
            </p:cNvCxnSpPr>
            <p:nvPr/>
          </p:nvCxnSpPr>
          <p:spPr>
            <a:xfrm flipH="1" flipV="1">
              <a:off x="5683791" y="2814381"/>
              <a:ext cx="348621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4" idx="0"/>
              <a:endCxn id="21" idx="4"/>
            </p:cNvCxnSpPr>
            <p:nvPr/>
          </p:nvCxnSpPr>
          <p:spPr>
            <a:xfrm flipH="1" flipV="1">
              <a:off x="6436651" y="2814381"/>
              <a:ext cx="381932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4" idx="0"/>
              <a:endCxn id="22" idx="4"/>
            </p:cNvCxnSpPr>
            <p:nvPr/>
          </p:nvCxnSpPr>
          <p:spPr>
            <a:xfrm flipV="1">
              <a:off x="6818583" y="2814381"/>
              <a:ext cx="482164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4" idx="0"/>
              <a:endCxn id="20" idx="4"/>
            </p:cNvCxnSpPr>
            <p:nvPr/>
          </p:nvCxnSpPr>
          <p:spPr>
            <a:xfrm flipH="1" flipV="1">
              <a:off x="5683791" y="2814381"/>
              <a:ext cx="1134792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3" idx="0"/>
              <a:endCxn id="22" idx="4"/>
            </p:cNvCxnSpPr>
            <p:nvPr/>
          </p:nvCxnSpPr>
          <p:spPr>
            <a:xfrm flipV="1">
              <a:off x="6032412" y="2814381"/>
              <a:ext cx="1268335" cy="5040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21" idx="4"/>
            </p:cNvCxnSpPr>
            <p:nvPr/>
          </p:nvCxnSpPr>
          <p:spPr>
            <a:xfrm flipV="1">
              <a:off x="6032412" y="2814381"/>
              <a:ext cx="404239" cy="50405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直接箭头连接符 30"/>
          <p:cNvCxnSpPr>
            <a:stCxn id="23" idx="0"/>
            <a:endCxn id="8" idx="4"/>
          </p:cNvCxnSpPr>
          <p:nvPr/>
        </p:nvCxnSpPr>
        <p:spPr>
          <a:xfrm flipH="1" flipV="1">
            <a:off x="3195330" y="3140968"/>
            <a:ext cx="2376587" cy="50405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638259" y="3218555"/>
                <a:ext cx="1213474" cy="396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&gt;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259" y="3218555"/>
                <a:ext cx="1213474" cy="396583"/>
              </a:xfrm>
              <a:prstGeom prst="rect">
                <a:avLst/>
              </a:prstGeom>
              <a:blipFill rotWithShape="1"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331641" y="450912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 shortcut is not theoretically correct, it is not following the gradient of maximum likelihood! But it is approximately following another objective function.</a:t>
            </a:r>
            <a:endParaRPr lang="zh-CN" altLang="en-US" dirty="0"/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B752-C6DD-4681-BE21-87265AA59B3E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Infinite SBN = RBM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770984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Learning rule for SBN: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zh-CN" altLang="en-US" i="1">
                          <a:latin typeface="Cambria Math"/>
                          <a:ea typeface="Cambria Math"/>
                        </a:rPr>
                        <m:t>𝜀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With replicate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   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+…−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Ignore the derivatives contributed by the higher layer</a:t>
                </a:r>
              </a:p>
              <a:p>
                <a:pPr lvl="1"/>
                <a:r>
                  <a:rPr lang="en-US" altLang="zh-CN" dirty="0" smtClean="0"/>
                  <a:t>Higher layer becomes stable and is not sensitive to the lower layers</a:t>
                </a:r>
              </a:p>
              <a:p>
                <a:pPr lvl="1"/>
                <a:r>
                  <a:rPr lang="en-US" altLang="zh-CN" dirty="0" smtClean="0"/>
                  <a:t>The derivatives must average to be 0 in the stable state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770984" cy="4525963"/>
              </a:xfrm>
              <a:blipFill rotWithShape="1">
                <a:blip r:embed="rId2"/>
                <a:stretch>
                  <a:fillRect l="-1690" t="-2695" r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516216" y="2085901"/>
            <a:ext cx="1591639" cy="3434482"/>
            <a:chOff x="1547950" y="2298774"/>
            <a:chExt cx="1591639" cy="3434482"/>
          </a:xfrm>
        </p:grpSpPr>
        <p:grpSp>
          <p:nvGrpSpPr>
            <p:cNvPr id="12" name="组合 11"/>
            <p:cNvGrpSpPr/>
            <p:nvPr/>
          </p:nvGrpSpPr>
          <p:grpSpPr>
            <a:xfrm>
              <a:off x="1547950" y="2780928"/>
              <a:ext cx="1591639" cy="2952328"/>
              <a:chOff x="6588224" y="1916832"/>
              <a:chExt cx="1591639" cy="295232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588224" y="1916832"/>
                <a:ext cx="1584176" cy="3600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H1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595687" y="3645024"/>
                <a:ext cx="1584176" cy="3600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H0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588224" y="4509120"/>
                <a:ext cx="158417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V0</a:t>
                </a:r>
                <a:endParaRPr lang="zh-CN" altLang="en-US" dirty="0"/>
              </a:p>
            </p:txBody>
          </p:sp>
          <p:sp>
            <p:nvSpPr>
              <p:cNvPr id="20" name="下箭头 19"/>
              <p:cNvSpPr/>
              <p:nvPr/>
            </p:nvSpPr>
            <p:spPr>
              <a:xfrm>
                <a:off x="7279763" y="4021989"/>
                <a:ext cx="216024" cy="504056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下箭头 20"/>
              <p:cNvSpPr/>
              <p:nvPr/>
            </p:nvSpPr>
            <p:spPr>
              <a:xfrm>
                <a:off x="7279763" y="3140968"/>
                <a:ext cx="216024" cy="504056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下箭头 21"/>
              <p:cNvSpPr/>
              <p:nvPr/>
            </p:nvSpPr>
            <p:spPr>
              <a:xfrm>
                <a:off x="7279763" y="2276872"/>
                <a:ext cx="216024" cy="4821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11760" y="4953447"/>
                  <a:ext cx="466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4953447"/>
                  <a:ext cx="46621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404869" y="4072426"/>
                  <a:ext cx="5904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869" y="4072426"/>
                  <a:ext cx="59041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1555413" y="3623122"/>
              <a:ext cx="158417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V1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377590" y="3197379"/>
                  <a:ext cx="466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590" y="3197379"/>
                  <a:ext cx="46621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下箭头 25"/>
            <p:cNvSpPr/>
            <p:nvPr/>
          </p:nvSpPr>
          <p:spPr>
            <a:xfrm>
              <a:off x="2239489" y="2298774"/>
              <a:ext cx="216024" cy="48215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6588224" y="3410249"/>
            <a:ext cx="288032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588224" y="5177268"/>
            <a:ext cx="288032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6534538" y="4296247"/>
            <a:ext cx="288032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endCxn id="30" idx="0"/>
          </p:cNvCxnSpPr>
          <p:nvPr/>
        </p:nvCxnSpPr>
        <p:spPr>
          <a:xfrm flipH="1">
            <a:off x="6678554" y="3770289"/>
            <a:ext cx="53686" cy="5259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4"/>
            <a:endCxn id="29" idx="0"/>
          </p:cNvCxnSpPr>
          <p:nvPr/>
        </p:nvCxnSpPr>
        <p:spPr>
          <a:xfrm>
            <a:off x="6678554" y="4656287"/>
            <a:ext cx="53686" cy="52098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973-0FFC-4EC9-A460-ABF744E9F68A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DBN by stacking RBMs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39472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Learn the RBM (V, H1) with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Treat H1 as visible layer, learn the RBM (H1, H2)</a:t>
                </a:r>
              </a:p>
              <a:p>
                <a:r>
                  <a:rPr lang="en-US" altLang="zh-CN" sz="2400" dirty="0" smtClean="0"/>
                  <a:t>Repeat until reach the top layer</a:t>
                </a:r>
              </a:p>
              <a:p>
                <a:r>
                  <a:rPr lang="en-US" altLang="zh-CN" sz="2400" dirty="0" smtClean="0"/>
                  <a:t>Combine the RBMs and drop the upward weights to build a DBN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394720" cy="4525963"/>
              </a:xfrm>
              <a:blipFill rotWithShape="1">
                <a:blip r:embed="rId2"/>
                <a:stretch>
                  <a:fillRect l="-2334" t="-1078" r="-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4067944" y="2472005"/>
            <a:ext cx="4854344" cy="2952328"/>
            <a:chOff x="2309944" y="2636912"/>
            <a:chExt cx="4854344" cy="2952328"/>
          </a:xfrm>
        </p:grpSpPr>
        <p:grpSp>
          <p:nvGrpSpPr>
            <p:cNvPr id="12" name="组合 11"/>
            <p:cNvGrpSpPr/>
            <p:nvPr/>
          </p:nvGrpSpPr>
          <p:grpSpPr>
            <a:xfrm>
              <a:off x="2309944" y="2636912"/>
              <a:ext cx="1591639" cy="2952328"/>
              <a:chOff x="6588224" y="1916832"/>
              <a:chExt cx="1591639" cy="295232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588224" y="1916832"/>
                <a:ext cx="1584176" cy="3600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H3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595687" y="2780928"/>
                <a:ext cx="1584176" cy="3600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H2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595687" y="3645024"/>
                <a:ext cx="1584176" cy="3600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H1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588224" y="4509120"/>
                <a:ext cx="158417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V</a:t>
                </a:r>
                <a:endParaRPr lang="zh-CN" altLang="en-US" dirty="0"/>
              </a:p>
            </p:txBody>
          </p:sp>
        </p:grpSp>
        <p:sp>
          <p:nvSpPr>
            <p:cNvPr id="24" name="上下箭头 23"/>
            <p:cNvSpPr/>
            <p:nvPr/>
          </p:nvSpPr>
          <p:spPr>
            <a:xfrm>
              <a:off x="3009606" y="4725145"/>
              <a:ext cx="184852" cy="504056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3009606" y="3861048"/>
              <a:ext cx="184852" cy="504056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上下箭头 25"/>
            <p:cNvSpPr/>
            <p:nvPr/>
          </p:nvSpPr>
          <p:spPr>
            <a:xfrm>
              <a:off x="3009606" y="2996952"/>
              <a:ext cx="184852" cy="504056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478296" y="2636912"/>
              <a:ext cx="1680670" cy="2952328"/>
              <a:chOff x="6588224" y="2060848"/>
              <a:chExt cx="1680670" cy="2952328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6588224" y="2060848"/>
                <a:ext cx="1591639" cy="2952328"/>
                <a:chOff x="6588224" y="1916832"/>
                <a:chExt cx="1591639" cy="2952328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588224" y="1916832"/>
                  <a:ext cx="1584176" cy="36004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H3</a:t>
                  </a:r>
                  <a:endParaRPr lang="zh-CN" altLang="en-US" dirty="0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595687" y="2780928"/>
                  <a:ext cx="1584176" cy="36004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H2</a:t>
                  </a:r>
                  <a:endParaRPr lang="zh-CN" altLang="en-US" dirty="0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6595687" y="3645024"/>
                  <a:ext cx="1584176" cy="36004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H1</a:t>
                  </a:r>
                  <a:endParaRPr lang="zh-CN" altLang="en-US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6588224" y="4509120"/>
                  <a:ext cx="1584176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V</a:t>
                  </a:r>
                  <a:endParaRPr lang="zh-CN" altLang="en-US" dirty="0"/>
                </a:p>
              </p:txBody>
            </p:sp>
            <p:sp>
              <p:nvSpPr>
                <p:cNvPr id="41" name="下箭头 40"/>
                <p:cNvSpPr/>
                <p:nvPr/>
              </p:nvSpPr>
              <p:spPr>
                <a:xfrm>
                  <a:off x="7585462" y="4005064"/>
                  <a:ext cx="216024" cy="504056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下箭头 41"/>
                <p:cNvSpPr/>
                <p:nvPr/>
              </p:nvSpPr>
              <p:spPr>
                <a:xfrm>
                  <a:off x="7584791" y="3140968"/>
                  <a:ext cx="216024" cy="504056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7740352" y="4216442"/>
                    <a:ext cx="5285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0352" y="4216442"/>
                    <a:ext cx="52854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630424" y="3928410"/>
                  <a:ext cx="533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424" y="3928410"/>
                  <a:ext cx="53386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424626" y="3071238"/>
                  <a:ext cx="533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626" y="3071238"/>
                  <a:ext cx="53386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06390" y="3928472"/>
                  <a:ext cx="533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390" y="3928472"/>
                  <a:ext cx="53386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206390" y="3064376"/>
                  <a:ext cx="533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390" y="3064376"/>
                  <a:ext cx="53386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06390" y="4809429"/>
                  <a:ext cx="528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390" y="4809429"/>
                  <a:ext cx="52854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右箭头 49"/>
            <p:cNvSpPr/>
            <p:nvPr/>
          </p:nvSpPr>
          <p:spPr>
            <a:xfrm>
              <a:off x="4230806" y="3743744"/>
              <a:ext cx="1008112" cy="3693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957867" y="301293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RBMs to a DBN</a:t>
            </a:r>
            <a:endParaRPr lang="zh-CN" altLang="en-US" dirty="0"/>
          </a:p>
        </p:txBody>
      </p:sp>
      <p:sp>
        <p:nvSpPr>
          <p:cNvPr id="53" name="上下箭头 52"/>
          <p:cNvSpPr/>
          <p:nvPr/>
        </p:nvSpPr>
        <p:spPr>
          <a:xfrm>
            <a:off x="7943421" y="2838969"/>
            <a:ext cx="184852" cy="50405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日期占位符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61E8-DA21-4861-90F6-12DD2DF9DC72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Fine-tuning for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131024" cy="4525963"/>
          </a:xfrm>
        </p:spPr>
        <p:txBody>
          <a:bodyPr/>
          <a:lstStyle/>
          <a:p>
            <a:r>
              <a:rPr lang="en-US" altLang="zh-CN" dirty="0" smtClean="0"/>
              <a:t>Contrastive “wake-sleep” algorithm</a:t>
            </a:r>
          </a:p>
          <a:p>
            <a:pPr lvl="1"/>
            <a:r>
              <a:rPr lang="en-US" altLang="zh-CN" dirty="0" smtClean="0"/>
              <a:t>Bottom-up pass to adjust the top-down weights</a:t>
            </a:r>
          </a:p>
          <a:p>
            <a:pPr lvl="1"/>
            <a:r>
              <a:rPr lang="en-US" altLang="zh-CN" dirty="0" smtClean="0"/>
              <a:t>Do iterations in the top RBM</a:t>
            </a:r>
          </a:p>
          <a:p>
            <a:pPr lvl="1"/>
            <a:r>
              <a:rPr lang="en-US" altLang="zh-CN" dirty="0" smtClean="0"/>
              <a:t>Top-down pass to adjust the bottom-up weights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7936-7BC7-4470-95E1-BBB2DB3D9683}" type="datetime1">
              <a:rPr lang="zh-CN" altLang="en-US" smtClean="0"/>
              <a:t>2013/4/24</a:t>
            </a:fld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660232" y="2276872"/>
            <a:ext cx="1685992" cy="2952328"/>
            <a:chOff x="6660232" y="2276872"/>
            <a:chExt cx="1685992" cy="2952328"/>
          </a:xfrm>
        </p:grpSpPr>
        <p:grpSp>
          <p:nvGrpSpPr>
            <p:cNvPr id="7" name="组合 6"/>
            <p:cNvGrpSpPr/>
            <p:nvPr/>
          </p:nvGrpSpPr>
          <p:grpSpPr>
            <a:xfrm>
              <a:off x="6660232" y="2276872"/>
              <a:ext cx="1685992" cy="2952328"/>
              <a:chOff x="5478296" y="2636912"/>
              <a:chExt cx="1685992" cy="295232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478296" y="2636912"/>
                <a:ext cx="1680670" cy="2952328"/>
                <a:chOff x="6588224" y="2060848"/>
                <a:chExt cx="1680670" cy="2952328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6588224" y="2060848"/>
                  <a:ext cx="1591639" cy="2952328"/>
                  <a:chOff x="6588224" y="1916832"/>
                  <a:chExt cx="1591639" cy="2952328"/>
                </a:xfrm>
              </p:grpSpPr>
              <p:sp>
                <p:nvSpPr>
                  <p:cNvPr id="21" name="矩形 20"/>
                  <p:cNvSpPr/>
                  <p:nvPr/>
                </p:nvSpPr>
                <p:spPr>
                  <a:xfrm>
                    <a:off x="6588224" y="1916832"/>
                    <a:ext cx="1584176" cy="36004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H3</a:t>
                    </a:r>
                    <a:endParaRPr lang="zh-CN" altLang="en-US" dirty="0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6595687" y="2780928"/>
                    <a:ext cx="1584176" cy="36004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H2</a:t>
                    </a:r>
                    <a:endParaRPr lang="zh-CN" altLang="en-US" dirty="0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6595687" y="3645024"/>
                    <a:ext cx="1584176" cy="36004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H1</a:t>
                    </a:r>
                    <a:endParaRPr lang="zh-CN" altLang="en-US" dirty="0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6588224" y="4509120"/>
                    <a:ext cx="1584176" cy="36004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V</a:t>
                    </a:r>
                    <a:endParaRPr lang="zh-CN" altLang="en-US" dirty="0"/>
                  </a:p>
                </p:txBody>
              </p:sp>
              <p:sp>
                <p:nvSpPr>
                  <p:cNvPr id="25" name="下箭头 24"/>
                  <p:cNvSpPr/>
                  <p:nvPr/>
                </p:nvSpPr>
                <p:spPr>
                  <a:xfrm>
                    <a:off x="7585462" y="4005064"/>
                    <a:ext cx="216024" cy="504056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下箭头 25"/>
                  <p:cNvSpPr/>
                  <p:nvPr/>
                </p:nvSpPr>
                <p:spPr>
                  <a:xfrm>
                    <a:off x="7584791" y="3140968"/>
                    <a:ext cx="216024" cy="504056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740352" y="4216442"/>
                      <a:ext cx="5285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0352" y="4216442"/>
                      <a:ext cx="528542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630424" y="3928410"/>
                    <a:ext cx="5338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0424" y="3928410"/>
                    <a:ext cx="53386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424626" y="3071238"/>
                    <a:ext cx="5338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4626" y="3071238"/>
                    <a:ext cx="53386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上下箭头 30"/>
            <p:cNvSpPr/>
            <p:nvPr/>
          </p:nvSpPr>
          <p:spPr>
            <a:xfrm>
              <a:off x="7367357" y="2643836"/>
              <a:ext cx="184852" cy="504056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7020272" y="4365104"/>
              <a:ext cx="216024" cy="504056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上箭头 32"/>
            <p:cNvSpPr/>
            <p:nvPr/>
          </p:nvSpPr>
          <p:spPr>
            <a:xfrm>
              <a:off x="7020272" y="3471469"/>
              <a:ext cx="216024" cy="504056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4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Fine-tuning for discrimination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/>
          <a:lstStyle/>
          <a:p>
            <a:r>
              <a:rPr lang="en-US" altLang="zh-CN" dirty="0" smtClean="0"/>
              <a:t>Back prop with pre-training</a:t>
            </a:r>
          </a:p>
          <a:p>
            <a:pPr lvl="1"/>
            <a:r>
              <a:rPr lang="en-US" altLang="zh-CN" dirty="0" smtClean="0"/>
              <a:t>Treat the DBN as a pre-training to find good features</a:t>
            </a:r>
          </a:p>
          <a:p>
            <a:pPr lvl="1"/>
            <a:r>
              <a:rPr lang="en-US" altLang="zh-CN" dirty="0" smtClean="0"/>
              <a:t>Add an output layer to the top of the DBN</a:t>
            </a:r>
          </a:p>
          <a:p>
            <a:pPr lvl="1"/>
            <a:r>
              <a:rPr lang="en-US" altLang="zh-CN" dirty="0" smtClean="0"/>
              <a:t>Do back propagation 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BB6-B870-495F-BBB6-DDF9DD476B3F}" type="datetime1">
              <a:rPr lang="zh-CN" altLang="en-US" smtClean="0"/>
              <a:t>2013/4/24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660232" y="2564904"/>
            <a:ext cx="1591639" cy="2952328"/>
            <a:chOff x="6660232" y="2276872"/>
            <a:chExt cx="1591639" cy="2952328"/>
          </a:xfrm>
        </p:grpSpPr>
        <p:grpSp>
          <p:nvGrpSpPr>
            <p:cNvPr id="8" name="组合 7"/>
            <p:cNvGrpSpPr/>
            <p:nvPr/>
          </p:nvGrpSpPr>
          <p:grpSpPr>
            <a:xfrm>
              <a:off x="6660232" y="2276872"/>
              <a:ext cx="1591639" cy="2952328"/>
              <a:chOff x="5478296" y="2636912"/>
              <a:chExt cx="1591639" cy="295232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478296" y="2636912"/>
                <a:ext cx="1591639" cy="2952328"/>
                <a:chOff x="6588224" y="2060848"/>
                <a:chExt cx="1591639" cy="2952328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6588224" y="2060848"/>
                  <a:ext cx="1591639" cy="2952328"/>
                  <a:chOff x="6588224" y="1916832"/>
                  <a:chExt cx="1591639" cy="2952328"/>
                </a:xfrm>
              </p:grpSpPr>
              <p:sp>
                <p:nvSpPr>
                  <p:cNvPr id="17" name="矩形 16"/>
                  <p:cNvSpPr/>
                  <p:nvPr/>
                </p:nvSpPr>
                <p:spPr>
                  <a:xfrm>
                    <a:off x="6588224" y="1916832"/>
                    <a:ext cx="1584176" cy="36004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H3</a:t>
                    </a:r>
                    <a:endParaRPr lang="zh-CN" altLang="en-US" dirty="0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6595687" y="2780928"/>
                    <a:ext cx="1584176" cy="36004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H2</a:t>
                    </a:r>
                    <a:endParaRPr lang="zh-CN" altLang="en-US" dirty="0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6595687" y="3645024"/>
                    <a:ext cx="1584176" cy="36004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H1</a:t>
                    </a:r>
                    <a:endParaRPr lang="zh-CN" altLang="en-US" dirty="0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6588224" y="4509120"/>
                    <a:ext cx="1584176" cy="36004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V</a:t>
                    </a:r>
                    <a:endParaRPr lang="zh-CN" altLang="en-US" dirty="0"/>
                  </a:p>
                </p:txBody>
              </p:sp>
              <p:sp>
                <p:nvSpPr>
                  <p:cNvPr id="21" name="下箭头 20"/>
                  <p:cNvSpPr/>
                  <p:nvPr/>
                </p:nvSpPr>
                <p:spPr>
                  <a:xfrm>
                    <a:off x="7267622" y="4005064"/>
                    <a:ext cx="216024" cy="504056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下箭头 21"/>
                  <p:cNvSpPr/>
                  <p:nvPr/>
                </p:nvSpPr>
                <p:spPr>
                  <a:xfrm>
                    <a:off x="7266951" y="3140968"/>
                    <a:ext cx="216024" cy="504056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7422512" y="4216442"/>
                      <a:ext cx="5285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2512" y="4216442"/>
                      <a:ext cx="528542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312584" y="3928410"/>
                    <a:ext cx="5338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2584" y="3928410"/>
                    <a:ext cx="53386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424626" y="3071238"/>
                    <a:ext cx="5338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4626" y="3071238"/>
                    <a:ext cx="53386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上下箭头 8"/>
            <p:cNvSpPr/>
            <p:nvPr/>
          </p:nvSpPr>
          <p:spPr>
            <a:xfrm>
              <a:off x="7367357" y="2643836"/>
              <a:ext cx="184852" cy="504056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667695" y="1844824"/>
            <a:ext cx="158417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4" name="上箭头 23"/>
          <p:cNvSpPr/>
          <p:nvPr/>
        </p:nvSpPr>
        <p:spPr>
          <a:xfrm>
            <a:off x="7351771" y="2204864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16216" y="2384884"/>
            <a:ext cx="1944216" cy="33483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DBN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Digit recognition in MINST, Hinton, 2006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9169-327C-4592-ACF2-A3B21DC1087C}" type="datetime1">
              <a:rPr lang="zh-CN" altLang="en-US" smtClean="0"/>
              <a:t>2013/4/24</a:t>
            </a:fld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923928" y="2348880"/>
            <a:ext cx="4464496" cy="3547424"/>
            <a:chOff x="3635896" y="2348880"/>
            <a:chExt cx="4464496" cy="3547424"/>
          </a:xfrm>
        </p:grpSpPr>
        <p:grpSp>
          <p:nvGrpSpPr>
            <p:cNvPr id="28" name="组合 27"/>
            <p:cNvGrpSpPr/>
            <p:nvPr/>
          </p:nvGrpSpPr>
          <p:grpSpPr>
            <a:xfrm>
              <a:off x="3635896" y="2509562"/>
              <a:ext cx="4329200" cy="3386742"/>
              <a:chOff x="962880" y="2509562"/>
              <a:chExt cx="4329200" cy="33867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752142" y="2509562"/>
                <a:ext cx="3324654" cy="3132348"/>
                <a:chOff x="3065235" y="2551548"/>
                <a:chExt cx="3324654" cy="3132348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3131840" y="2551548"/>
                  <a:ext cx="3258049" cy="3132348"/>
                  <a:chOff x="4993822" y="2276872"/>
                  <a:chExt cx="3258049" cy="3132348"/>
                </a:xfrm>
              </p:grpSpPr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4993822" y="2276872"/>
                    <a:ext cx="3258049" cy="3132348"/>
                    <a:chOff x="4921814" y="1916832"/>
                    <a:chExt cx="3258049" cy="31323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4921814" y="1916832"/>
                      <a:ext cx="3250586" cy="360040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2000 neurons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6595687" y="2780928"/>
                      <a:ext cx="1584176" cy="360040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500 neurons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6595687" y="3645024"/>
                      <a:ext cx="1584176" cy="360040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500 neurons</a:t>
                      </a:r>
                      <a:endParaRPr lang="zh-CN" altLang="en-US" dirty="0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6588223" y="4509120"/>
                      <a:ext cx="1591640" cy="54006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28x28 pixel image</a:t>
                      </a:r>
                      <a:endParaRPr lang="zh-CN" altLang="en-US" dirty="0"/>
                    </a:p>
                  </p:txBody>
                </p:sp>
                <p:sp>
                  <p:nvSpPr>
                    <p:cNvPr id="21" name="下箭头 20"/>
                    <p:cNvSpPr/>
                    <p:nvPr/>
                  </p:nvSpPr>
                  <p:spPr>
                    <a:xfrm>
                      <a:off x="7585462" y="4005064"/>
                      <a:ext cx="216024" cy="504056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下箭头 21"/>
                    <p:cNvSpPr/>
                    <p:nvPr/>
                  </p:nvSpPr>
                  <p:spPr>
                    <a:xfrm>
                      <a:off x="7584791" y="3140968"/>
                      <a:ext cx="216024" cy="504056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9" name="上下箭头 8"/>
                  <p:cNvSpPr/>
                  <p:nvPr/>
                </p:nvSpPr>
                <p:spPr>
                  <a:xfrm>
                    <a:off x="7367357" y="2643836"/>
                    <a:ext cx="184852" cy="504056"/>
                  </a:xfrm>
                  <a:prstGeom prst="up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上箭头 9"/>
                  <p:cNvSpPr/>
                  <p:nvPr/>
                </p:nvSpPr>
                <p:spPr>
                  <a:xfrm>
                    <a:off x="7020272" y="4365104"/>
                    <a:ext cx="216024" cy="504056"/>
                  </a:xfrm>
                  <a:prstGeom prst="upArrow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上箭头 10"/>
                  <p:cNvSpPr/>
                  <p:nvPr/>
                </p:nvSpPr>
                <p:spPr>
                  <a:xfrm>
                    <a:off x="7020272" y="3471469"/>
                    <a:ext cx="216024" cy="504056"/>
                  </a:xfrm>
                  <a:prstGeom prst="upArrow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3" name="上下箭头 22"/>
                <p:cNvSpPr/>
                <p:nvPr/>
              </p:nvSpPr>
              <p:spPr>
                <a:xfrm>
                  <a:off x="3635896" y="2902721"/>
                  <a:ext cx="184852" cy="504056"/>
                </a:xfrm>
                <a:prstGeom prst="up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065235" y="3394589"/>
                  <a:ext cx="1326173" cy="60358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10 label neurons</a:t>
                  </a:r>
                  <a:endParaRPr lang="zh-CN" altLang="en-US" dirty="0"/>
                </a:p>
              </p:txBody>
            </p:sp>
          </p:grpSp>
          <p:sp>
            <p:nvSpPr>
              <p:cNvPr id="26" name="矩形 25"/>
              <p:cNvSpPr/>
              <p:nvPr/>
            </p:nvSpPr>
            <p:spPr>
              <a:xfrm>
                <a:off x="3275856" y="3128554"/>
                <a:ext cx="2016224" cy="2748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62880" y="5526972"/>
                <a:ext cx="228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Unsupervised learning</a:t>
                </a:r>
                <a:endParaRPr lang="zh-CN" altLang="en-US" dirty="0"/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4067944" y="2348880"/>
              <a:ext cx="4032448" cy="17281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5896" y="4067780"/>
              <a:ext cx="2033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Supervised learning</a:t>
              </a:r>
              <a:endParaRPr lang="zh-CN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99592" y="2348880"/>
            <a:ext cx="252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The generative model: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Generate both of labels and images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Up-pass from both the image and a state of the labels and do iterations in the top level layer.  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81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DBN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F3B4-931E-48E6-A7DA-011A47810D8A}" type="datetime1">
              <a:rPr lang="zh-CN" altLang="en-US" smtClean="0"/>
              <a:t>2013/4/24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826791" y="2571828"/>
            <a:ext cx="2520280" cy="3161428"/>
            <a:chOff x="6186831" y="2283796"/>
            <a:chExt cx="2520280" cy="3161428"/>
          </a:xfrm>
        </p:grpSpPr>
        <p:grpSp>
          <p:nvGrpSpPr>
            <p:cNvPr id="8" name="组合 7"/>
            <p:cNvGrpSpPr/>
            <p:nvPr/>
          </p:nvGrpSpPr>
          <p:grpSpPr>
            <a:xfrm>
              <a:off x="6186831" y="2283796"/>
              <a:ext cx="2520280" cy="3161428"/>
              <a:chOff x="5004895" y="2643836"/>
              <a:chExt cx="2520280" cy="316142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5004895" y="2643836"/>
                <a:ext cx="2520280" cy="3161428"/>
                <a:chOff x="6114823" y="2067772"/>
                <a:chExt cx="2520280" cy="3161428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6114823" y="2067772"/>
                  <a:ext cx="2520280" cy="3161428"/>
                  <a:chOff x="6114823" y="1923756"/>
                  <a:chExt cx="2520280" cy="3161428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6114823" y="1923756"/>
                    <a:ext cx="2520280" cy="36004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2000 neurons</a:t>
                    </a:r>
                    <a:endParaRPr lang="zh-CN" altLang="en-US" dirty="0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6595687" y="2780928"/>
                    <a:ext cx="1584176" cy="36004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500 neurons</a:t>
                    </a:r>
                    <a:endParaRPr lang="zh-CN" altLang="en-US" dirty="0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6595687" y="3645024"/>
                    <a:ext cx="1584176" cy="36004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500 neurons</a:t>
                    </a:r>
                    <a:endParaRPr lang="zh-CN" altLang="en-US" dirty="0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6588224" y="4509120"/>
                    <a:ext cx="1584176" cy="5760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28x28 pixel image</a:t>
                    </a:r>
                    <a:endParaRPr lang="zh-CN" altLang="en-US" dirty="0"/>
                  </a:p>
                </p:txBody>
              </p:sp>
              <p:sp>
                <p:nvSpPr>
                  <p:cNvPr id="19" name="下箭头 18"/>
                  <p:cNvSpPr/>
                  <p:nvPr/>
                </p:nvSpPr>
                <p:spPr>
                  <a:xfrm>
                    <a:off x="7267622" y="4005064"/>
                    <a:ext cx="216024" cy="504056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下箭头 19"/>
                  <p:cNvSpPr/>
                  <p:nvPr/>
                </p:nvSpPr>
                <p:spPr>
                  <a:xfrm>
                    <a:off x="7266951" y="3140968"/>
                    <a:ext cx="216024" cy="504056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7422512" y="4216442"/>
                      <a:ext cx="5285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2512" y="4216442"/>
                      <a:ext cx="528542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312584" y="3928410"/>
                    <a:ext cx="5338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2584" y="3928410"/>
                    <a:ext cx="53386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24626" y="3071238"/>
                    <a:ext cx="5338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4626" y="3071238"/>
                    <a:ext cx="53386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上下箭头 8"/>
            <p:cNvSpPr/>
            <p:nvPr/>
          </p:nvSpPr>
          <p:spPr>
            <a:xfrm>
              <a:off x="7367357" y="2643836"/>
              <a:ext cx="184852" cy="504056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6307655" y="1844824"/>
            <a:ext cx="158417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Label units</a:t>
            </a:r>
            <a:endParaRPr lang="zh-CN" altLang="en-US" dirty="0"/>
          </a:p>
        </p:txBody>
      </p:sp>
      <p:sp>
        <p:nvSpPr>
          <p:cNvPr id="22" name="上箭头 21"/>
          <p:cNvSpPr/>
          <p:nvPr/>
        </p:nvSpPr>
        <p:spPr>
          <a:xfrm>
            <a:off x="6991731" y="2204864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24128" y="2384884"/>
            <a:ext cx="2664296" cy="35643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99592" y="2348880"/>
            <a:ext cx="252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The discriminative model: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Pre-training on all of the hidden layers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Back propagation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Up-pass from the image and get the labels.  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19872" y="5579948"/>
            <a:ext cx="22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Unsupervised learning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22734" y="1907540"/>
            <a:ext cx="20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Supervised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7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DBN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Results on MINST</a:t>
            </a:r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BF19-E0C5-4465-B92A-FCE2B23F10DA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53459"/>
              </p:ext>
            </p:extLst>
          </p:nvPr>
        </p:nvGraphicFramePr>
        <p:xfrm>
          <a:off x="1043608" y="2276872"/>
          <a:ext cx="669674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Approach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Very carefully trained </a:t>
                      </a:r>
                      <a:r>
                        <a:rPr lang="en-US" altLang="zh-CN" sz="1800" dirty="0" err="1" smtClean="0"/>
                        <a:t>backprop</a:t>
                      </a:r>
                      <a:r>
                        <a:rPr lang="en-US" altLang="zh-CN" sz="1800" dirty="0" smtClean="0"/>
                        <a:t> net with one or two hidden layers </a:t>
                      </a:r>
                      <a:r>
                        <a:rPr lang="en-US" altLang="zh-CN" sz="1600" dirty="0" smtClean="0"/>
                        <a:t>(Platt; Hinton)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1.6%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SVM </a:t>
                      </a:r>
                      <a:r>
                        <a:rPr lang="en-US" altLang="zh-CN" sz="1800" dirty="0" smtClean="0"/>
                        <a:t>(</a:t>
                      </a:r>
                      <a:r>
                        <a:rPr lang="en-US" altLang="zh-CN" sz="1800" dirty="0" err="1" smtClean="0"/>
                        <a:t>Decoste</a:t>
                      </a:r>
                      <a:r>
                        <a:rPr lang="en-US" altLang="zh-CN" sz="1800" dirty="0" smtClean="0"/>
                        <a:t> &amp; </a:t>
                      </a:r>
                      <a:r>
                        <a:rPr lang="en-US" altLang="zh-CN" sz="1800" dirty="0" err="1" smtClean="0"/>
                        <a:t>Schoelkopf</a:t>
                      </a:r>
                      <a:r>
                        <a:rPr lang="en-US" altLang="zh-CN" sz="1800" dirty="0" smtClean="0"/>
                        <a:t>, 2002)</a:t>
                      </a:r>
                      <a:r>
                        <a:rPr lang="en-US" altLang="zh-CN" sz="200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Generative model of joint density of images and labels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(+ generative fine-tuning)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1.25%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Generative model of unlabeled digits </a:t>
                      </a:r>
                      <a:r>
                        <a:rPr lang="en-US" altLang="zh-CN" sz="2000" dirty="0" smtClean="0"/>
                        <a:t>followed by gentle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back propagation</a:t>
                      </a:r>
                    </a:p>
                    <a:p>
                      <a:r>
                        <a:rPr lang="en-US" altLang="zh-CN" sz="1600" dirty="0" smtClean="0"/>
                        <a:t>(Hinton &amp; </a:t>
                      </a:r>
                      <a:r>
                        <a:rPr lang="en-US" altLang="zh-CN" sz="1600" dirty="0" err="1" smtClean="0"/>
                        <a:t>Salakhutdinov</a:t>
                      </a:r>
                      <a:r>
                        <a:rPr lang="en-US" altLang="zh-CN" sz="1600" dirty="0" smtClean="0"/>
                        <a:t>, Science 2006)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1.15%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2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deep belief nets (DBNs)? Why?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 to learn a DBN?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Fine-tuning of generative/discriminative models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EC1D-93FB-434B-BF1D-5EE90C8D8B6A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learn deep belief network:</a:t>
            </a:r>
          </a:p>
          <a:p>
            <a:pPr lvl="1"/>
            <a:r>
              <a:rPr lang="en-US" altLang="zh-CN" dirty="0" smtClean="0"/>
              <a:t>Learn RBMs layer by layer</a:t>
            </a:r>
          </a:p>
          <a:p>
            <a:pPr lvl="1"/>
            <a:r>
              <a:rPr lang="en-US" altLang="zh-CN" dirty="0" smtClean="0"/>
              <a:t>Combine the RBMs to construct a DBN and keep the top-down weight as the weight for DBN</a:t>
            </a:r>
          </a:p>
          <a:p>
            <a:pPr lvl="1"/>
            <a:r>
              <a:rPr lang="en-US" altLang="zh-CN" dirty="0" smtClean="0"/>
              <a:t>Fine-tune the weights with labels</a:t>
            </a:r>
          </a:p>
          <a:p>
            <a:pPr lvl="2"/>
            <a:r>
              <a:rPr lang="en-US" altLang="zh-CN" dirty="0" smtClean="0"/>
              <a:t>For generative model, use contrastive “wake-sleep”</a:t>
            </a:r>
          </a:p>
          <a:p>
            <a:pPr lvl="2"/>
            <a:r>
              <a:rPr lang="en-US" altLang="zh-CN" dirty="0" smtClean="0"/>
              <a:t>For discriminative model, use back prop with pre-training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BF19-E0C5-4465-B92A-FCE2B23F10DA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 of Deep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DBN can be used in both of </a:t>
            </a:r>
            <a:r>
              <a:rPr lang="en-US" altLang="zh-CN" dirty="0" smtClean="0">
                <a:solidFill>
                  <a:srgbClr val="FF0000"/>
                </a:solidFill>
              </a:rPr>
              <a:t>classification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regression</a:t>
            </a:r>
            <a:r>
              <a:rPr lang="en-US" altLang="zh-CN" dirty="0" smtClean="0"/>
              <a:t> tasks.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Deep learning techniques are widely used in many fields:</a:t>
            </a:r>
            <a:endParaRPr lang="en-US" altLang="zh-CN" dirty="0"/>
          </a:p>
          <a:p>
            <a:pPr lvl="1"/>
            <a:r>
              <a:rPr lang="en-US" altLang="zh-CN" dirty="0" smtClean="0"/>
              <a:t>Computer vision &amp; audio</a:t>
            </a:r>
          </a:p>
          <a:p>
            <a:pPr lvl="1"/>
            <a:r>
              <a:rPr lang="en-US" altLang="zh-CN" dirty="0" smtClean="0"/>
              <a:t>Document models</a:t>
            </a:r>
          </a:p>
          <a:p>
            <a:pPr lvl="1"/>
            <a:r>
              <a:rPr lang="en-US" altLang="zh-CN" dirty="0" smtClean="0"/>
              <a:t>Recommendation systems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BF19-E0C5-4465-B92A-FCE2B23F10DA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BF19-E0C5-4465-B92A-FCE2B23F10DA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Traditional NN &amp; Belief Net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069074" y="2038592"/>
            <a:ext cx="3386372" cy="2099745"/>
            <a:chOff x="1010828" y="2132856"/>
            <a:chExt cx="3386372" cy="2099745"/>
          </a:xfrm>
        </p:grpSpPr>
        <p:grpSp>
          <p:nvGrpSpPr>
            <p:cNvPr id="39" name="组合 38"/>
            <p:cNvGrpSpPr/>
            <p:nvPr/>
          </p:nvGrpSpPr>
          <p:grpSpPr>
            <a:xfrm>
              <a:off x="1010828" y="2132856"/>
              <a:ext cx="1976996" cy="2099745"/>
              <a:chOff x="1010828" y="2337367"/>
              <a:chExt cx="1976996" cy="209974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370868" y="2337367"/>
                <a:ext cx="360040" cy="3600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140708" y="2337367"/>
                <a:ext cx="360040" cy="3600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10828" y="3212976"/>
                <a:ext cx="360040" cy="3600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763688" y="3212976"/>
                <a:ext cx="360040" cy="3600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27784" y="3212976"/>
                <a:ext cx="360040" cy="3600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359449" y="40770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145620" y="40770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>
                <a:endCxn id="8" idx="0"/>
              </p:cNvCxnSpPr>
              <p:nvPr/>
            </p:nvCxnSpPr>
            <p:spPr>
              <a:xfrm flipH="1">
                <a:off x="1190848" y="2697407"/>
                <a:ext cx="360040" cy="515569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6" idx="4"/>
                <a:endCxn id="9" idx="0"/>
              </p:cNvCxnSpPr>
              <p:nvPr/>
            </p:nvCxnSpPr>
            <p:spPr>
              <a:xfrm>
                <a:off x="1550888" y="2697407"/>
                <a:ext cx="392820" cy="515569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0" idx="0"/>
              </p:cNvCxnSpPr>
              <p:nvPr/>
            </p:nvCxnSpPr>
            <p:spPr>
              <a:xfrm>
                <a:off x="2325640" y="2697407"/>
                <a:ext cx="482164" cy="515569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7" idx="4"/>
                <a:endCxn id="12" idx="0"/>
              </p:cNvCxnSpPr>
              <p:nvPr/>
            </p:nvCxnSpPr>
            <p:spPr>
              <a:xfrm>
                <a:off x="2320728" y="2697407"/>
                <a:ext cx="4912" cy="1379665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8" idx="4"/>
                <a:endCxn id="12" idx="0"/>
              </p:cNvCxnSpPr>
              <p:nvPr/>
            </p:nvCxnSpPr>
            <p:spPr>
              <a:xfrm>
                <a:off x="1190848" y="3573016"/>
                <a:ext cx="1134792" cy="50405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10" idx="4"/>
                <a:endCxn id="12" idx="0"/>
              </p:cNvCxnSpPr>
              <p:nvPr/>
            </p:nvCxnSpPr>
            <p:spPr>
              <a:xfrm flipH="1">
                <a:off x="2325640" y="3573016"/>
                <a:ext cx="482164" cy="50405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9" idx="4"/>
                <a:endCxn id="11" idx="0"/>
              </p:cNvCxnSpPr>
              <p:nvPr/>
            </p:nvCxnSpPr>
            <p:spPr>
              <a:xfrm flipH="1">
                <a:off x="1539469" y="3573016"/>
                <a:ext cx="404239" cy="50405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endCxn id="8" idx="0"/>
              </p:cNvCxnSpPr>
              <p:nvPr/>
            </p:nvCxnSpPr>
            <p:spPr>
              <a:xfrm flipH="1">
                <a:off x="1190848" y="2697407"/>
                <a:ext cx="1129880" cy="515569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endCxn id="11" idx="0"/>
              </p:cNvCxnSpPr>
              <p:nvPr/>
            </p:nvCxnSpPr>
            <p:spPr>
              <a:xfrm>
                <a:off x="1190848" y="3573016"/>
                <a:ext cx="348621" cy="50405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088091" y="3872561"/>
              <a:ext cx="11594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visible layer</a:t>
              </a:r>
              <a:endParaRPr lang="zh-CN" alt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30992" y="3008465"/>
              <a:ext cx="13662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hidden layer 1</a:t>
              </a:r>
              <a:endParaRPr lang="zh-CN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0992" y="2132856"/>
              <a:ext cx="13662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hidden layer 2</a:t>
              </a:r>
              <a:endParaRPr lang="zh-CN" altLang="en-US" sz="1600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72952" y="2049335"/>
            <a:ext cx="3383024" cy="2099745"/>
            <a:chOff x="1010828" y="2564992"/>
            <a:chExt cx="3383024" cy="2099745"/>
          </a:xfrm>
        </p:grpSpPr>
        <p:sp>
          <p:nvSpPr>
            <p:cNvPr id="45" name="椭圆 44"/>
            <p:cNvSpPr/>
            <p:nvPr/>
          </p:nvSpPr>
          <p:spPr>
            <a:xfrm>
              <a:off x="1370868" y="2564992"/>
              <a:ext cx="360040" cy="3600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140708" y="2564992"/>
              <a:ext cx="360040" cy="3600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010828" y="344060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63688" y="344060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7784" y="344060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59449" y="430469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145620" y="430469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47" idx="0"/>
              <a:endCxn id="45" idx="4"/>
            </p:cNvCxnSpPr>
            <p:nvPr/>
          </p:nvCxnSpPr>
          <p:spPr>
            <a:xfrm flipV="1">
              <a:off x="1190848" y="2925032"/>
              <a:ext cx="360040" cy="51556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8" idx="0"/>
              <a:endCxn id="45" idx="4"/>
            </p:cNvCxnSpPr>
            <p:nvPr/>
          </p:nvCxnSpPr>
          <p:spPr>
            <a:xfrm flipH="1" flipV="1">
              <a:off x="1550888" y="2925032"/>
              <a:ext cx="392820" cy="51556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8" idx="0"/>
              <a:endCxn id="46" idx="4"/>
            </p:cNvCxnSpPr>
            <p:nvPr/>
          </p:nvCxnSpPr>
          <p:spPr>
            <a:xfrm flipV="1">
              <a:off x="1943708" y="2925032"/>
              <a:ext cx="377020" cy="51556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9" idx="0"/>
              <a:endCxn id="46" idx="4"/>
            </p:cNvCxnSpPr>
            <p:nvPr/>
          </p:nvCxnSpPr>
          <p:spPr>
            <a:xfrm flipH="1" flipV="1">
              <a:off x="2320728" y="2925032"/>
              <a:ext cx="487076" cy="51556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0" idx="0"/>
              <a:endCxn id="47" idx="4"/>
            </p:cNvCxnSpPr>
            <p:nvPr/>
          </p:nvCxnSpPr>
          <p:spPr>
            <a:xfrm flipH="1" flipV="1">
              <a:off x="1190848" y="3800641"/>
              <a:ext cx="348621" cy="5040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48" idx="4"/>
            </p:cNvCxnSpPr>
            <p:nvPr/>
          </p:nvCxnSpPr>
          <p:spPr>
            <a:xfrm flipV="1">
              <a:off x="1550888" y="3800641"/>
              <a:ext cx="392820" cy="5040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1" idx="0"/>
              <a:endCxn id="47" idx="4"/>
            </p:cNvCxnSpPr>
            <p:nvPr/>
          </p:nvCxnSpPr>
          <p:spPr>
            <a:xfrm flipH="1" flipV="1">
              <a:off x="1190848" y="3800641"/>
              <a:ext cx="1134792" cy="5040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51" idx="0"/>
              <a:endCxn id="49" idx="4"/>
            </p:cNvCxnSpPr>
            <p:nvPr/>
          </p:nvCxnSpPr>
          <p:spPr>
            <a:xfrm flipV="1">
              <a:off x="2325640" y="3800641"/>
              <a:ext cx="482164" cy="5040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endCxn id="48" idx="4"/>
            </p:cNvCxnSpPr>
            <p:nvPr/>
          </p:nvCxnSpPr>
          <p:spPr>
            <a:xfrm flipH="1" flipV="1">
              <a:off x="1943708" y="3800641"/>
              <a:ext cx="381932" cy="5040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154411" y="4315440"/>
              <a:ext cx="10744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i</a:t>
              </a:r>
              <a:r>
                <a:rPr lang="en-US" altLang="zh-CN" sz="1600" dirty="0" smtClean="0"/>
                <a:t>nput layer</a:t>
              </a:r>
              <a:endParaRPr lang="zh-CN" altLang="en-US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31840" y="3451344"/>
              <a:ext cx="1262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hidden layer</a:t>
              </a:r>
              <a:endParaRPr lang="zh-CN" altLang="en-US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31840" y="2575735"/>
              <a:ext cx="1205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</a:t>
              </a:r>
              <a:r>
                <a:rPr lang="en-US" altLang="zh-CN" sz="1600" dirty="0" smtClean="0"/>
                <a:t>utput layer</a:t>
              </a:r>
              <a:endParaRPr lang="zh-CN" altLang="en-US" sz="1600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29535" y="1543353"/>
            <a:ext cx="27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Traditional Neural Network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181974" y="1544428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Belief Net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72952" y="4437112"/>
            <a:ext cx="2843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Learn P(output | input)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Back propagation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dirty="0" smtClean="0"/>
              <a:t>Labeled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dirty="0" smtClean="0"/>
              <a:t>Scale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Get stuck in local optima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87627" y="4437112"/>
            <a:ext cx="33531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Learn P(input)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Unsupervised learning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dirty="0" smtClean="0"/>
              <a:t>No labels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dirty="0" smtClean="0"/>
              <a:t>Multi layers – deep nets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A global configuration on data</a:t>
            </a:r>
          </a:p>
        </p:txBody>
      </p:sp>
      <p:sp>
        <p:nvSpPr>
          <p:cNvPr id="88" name="右箭头 87"/>
          <p:cNvSpPr/>
          <p:nvPr/>
        </p:nvSpPr>
        <p:spPr>
          <a:xfrm>
            <a:off x="4355976" y="2935687"/>
            <a:ext cx="576064" cy="3170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C23-5E81-45B4-9247-2DB23D57B9B6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problems in Belief 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compute the model, we need to </a:t>
            </a:r>
            <a:r>
              <a:rPr lang="en-US" altLang="zh-CN" dirty="0" smtClean="0">
                <a:solidFill>
                  <a:srgbClr val="FF0000"/>
                </a:solidFill>
              </a:rPr>
              <a:t>learn</a:t>
            </a:r>
            <a:r>
              <a:rPr lang="en-US" altLang="zh-CN" dirty="0" smtClean="0"/>
              <a:t> the weights of each units.</a:t>
            </a:r>
          </a:p>
          <a:p>
            <a:r>
              <a:rPr lang="en-US" altLang="zh-CN" dirty="0" smtClean="0"/>
              <a:t>To use the model, we need to </a:t>
            </a:r>
            <a:r>
              <a:rPr lang="en-US" altLang="zh-CN" dirty="0" smtClean="0">
                <a:solidFill>
                  <a:srgbClr val="FF0000"/>
                </a:solidFill>
              </a:rPr>
              <a:t>infer</a:t>
            </a:r>
            <a:r>
              <a:rPr lang="en-US" altLang="zh-CN" dirty="0" smtClean="0"/>
              <a:t> the posterior distribution over the hidden units.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B61E-C84C-4F54-86F3-86D231075B9E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a Sigmoid Belief Net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6528099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 smtClean="0"/>
                  <a:t>Sigmoid Belief Net – BN using sigmoid units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Learning rule with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posterior distribution </a:t>
                </a:r>
                <a:r>
                  <a:rPr lang="en-US" altLang="zh-CN" dirty="0" smtClean="0"/>
                  <a:t>P(</a:t>
                </a:r>
                <a:r>
                  <a:rPr lang="en-US" altLang="zh-CN" dirty="0" err="1" smtClean="0"/>
                  <a:t>h|v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Gradient: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num>
                        <m:den>
                          <m:r>
                            <a:rPr lang="zh-CN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=1))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Update weights: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zh-CN" altLang="en-US" b="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6528099" cy="4525963"/>
              </a:xfrm>
              <a:blipFill rotWithShape="1">
                <a:blip r:embed="rId2"/>
                <a:stretch>
                  <a:fillRect l="-1494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51D8-CAFA-4E1A-82E5-B5D83ADD33FE}" type="datetime1">
              <a:rPr lang="zh-CN" altLang="en-US" smtClean="0"/>
              <a:t>2013/4/24</a:t>
            </a:fld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6828811" y="2525006"/>
            <a:ext cx="1343589" cy="2200138"/>
            <a:chOff x="6488371" y="2593399"/>
            <a:chExt cx="1343589" cy="2200138"/>
          </a:xfrm>
        </p:grpSpPr>
        <p:grpSp>
          <p:nvGrpSpPr>
            <p:cNvPr id="7" name="组合 6"/>
            <p:cNvGrpSpPr/>
            <p:nvPr/>
          </p:nvGrpSpPr>
          <p:grpSpPr>
            <a:xfrm>
              <a:off x="6488371" y="3025885"/>
              <a:ext cx="1343589" cy="1339219"/>
              <a:chOff x="2219197" y="3667826"/>
              <a:chExt cx="1417828" cy="1339219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219197" y="3667826"/>
                <a:ext cx="482244" cy="457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Sj</a:t>
                </a:r>
                <a:endParaRPr lang="zh-CN" altLang="en-US" sz="14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151601" y="3667826"/>
                <a:ext cx="485424" cy="457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27644" y="4549845"/>
                <a:ext cx="508766" cy="457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Si</a:t>
                </a:r>
                <a:endParaRPr lang="zh-CN" altLang="en-US" sz="1400" dirty="0"/>
              </a:p>
            </p:txBody>
          </p:sp>
          <p:cxnSp>
            <p:nvCxnSpPr>
              <p:cNvPr id="11" name="直接箭头连接符 10"/>
              <p:cNvCxnSpPr>
                <a:stCxn id="8" idx="4"/>
                <a:endCxn id="10" idx="0"/>
              </p:cNvCxnSpPr>
              <p:nvPr/>
            </p:nvCxnSpPr>
            <p:spPr>
              <a:xfrm>
                <a:off x="2460319" y="4125026"/>
                <a:ext cx="521707" cy="424819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stCxn id="9" idx="4"/>
                <a:endCxn id="10" idx="0"/>
              </p:cNvCxnSpPr>
              <p:nvPr/>
            </p:nvCxnSpPr>
            <p:spPr>
              <a:xfrm flipH="1">
                <a:off x="2982027" y="4125026"/>
                <a:ext cx="412287" cy="424819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1"/>
            <p:cNvCxnSpPr>
              <a:stCxn id="10" idx="4"/>
            </p:cNvCxnSpPr>
            <p:nvPr/>
          </p:nvCxnSpPr>
          <p:spPr>
            <a:xfrm>
              <a:off x="7211257" y="4365104"/>
              <a:ext cx="0" cy="42843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8" idx="0"/>
            </p:cNvCxnSpPr>
            <p:nvPr/>
          </p:nvCxnSpPr>
          <p:spPr>
            <a:xfrm>
              <a:off x="6716867" y="2597452"/>
              <a:ext cx="1" cy="42843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9" idx="0"/>
            </p:cNvCxnSpPr>
            <p:nvPr/>
          </p:nvCxnSpPr>
          <p:spPr>
            <a:xfrm>
              <a:off x="7601957" y="2593399"/>
              <a:ext cx="0" cy="43248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828811" y="3447865"/>
                <a:ext cx="55297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811" y="3447865"/>
                <a:ext cx="55297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2699792" y="5661248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205397" y="5975432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Learning rate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a Sigmoid Belief 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hard to infer the posterior distribution or even get samples from it</a:t>
            </a:r>
          </a:p>
          <a:p>
            <a:r>
              <a:rPr lang="en-US" altLang="zh-CN" dirty="0" smtClean="0"/>
              <a:t>Why? – explaining away (Judea Pearl)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26550" y="3717032"/>
            <a:ext cx="4365530" cy="1485057"/>
            <a:chOff x="740118" y="3553271"/>
            <a:chExt cx="4365530" cy="1485057"/>
          </a:xfrm>
        </p:grpSpPr>
        <p:sp>
          <p:nvSpPr>
            <p:cNvPr id="6" name="椭圆 5"/>
            <p:cNvSpPr/>
            <p:nvPr/>
          </p:nvSpPr>
          <p:spPr>
            <a:xfrm>
              <a:off x="1184766" y="3584388"/>
              <a:ext cx="1368152" cy="457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Truck hits house</a:t>
              </a:r>
              <a:endParaRPr lang="zh-CN" altLang="en-US" sz="14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593480" y="3584554"/>
              <a:ext cx="1512168" cy="457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Earthquake</a:t>
              </a:r>
              <a:endParaRPr lang="zh-CN" altLang="en-US" sz="14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2195736" y="4581128"/>
              <a:ext cx="1368152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House jumps</a:t>
              </a:r>
              <a:endParaRPr lang="zh-CN" altLang="en-US" sz="1400" dirty="0"/>
            </a:p>
          </p:txBody>
        </p:sp>
        <p:cxnSp>
          <p:nvCxnSpPr>
            <p:cNvPr id="10" name="直接箭头连接符 9"/>
            <p:cNvCxnSpPr>
              <a:stCxn id="6" idx="4"/>
              <a:endCxn id="8" idx="0"/>
            </p:cNvCxnSpPr>
            <p:nvPr/>
          </p:nvCxnSpPr>
          <p:spPr>
            <a:xfrm>
              <a:off x="1868842" y="4041588"/>
              <a:ext cx="1010970" cy="53954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4"/>
              <a:endCxn id="8" idx="0"/>
            </p:cNvCxnSpPr>
            <p:nvPr/>
          </p:nvCxnSpPr>
          <p:spPr>
            <a:xfrm flipH="1">
              <a:off x="2879812" y="4041754"/>
              <a:ext cx="1469752" cy="53937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6" idx="2"/>
            </p:cNvCxnSpPr>
            <p:nvPr/>
          </p:nvCxnSpPr>
          <p:spPr>
            <a:xfrm flipV="1">
              <a:off x="755576" y="3812988"/>
              <a:ext cx="429190" cy="16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7" idx="2"/>
            </p:cNvCxnSpPr>
            <p:nvPr/>
          </p:nvCxnSpPr>
          <p:spPr>
            <a:xfrm flipV="1">
              <a:off x="3134698" y="3813154"/>
              <a:ext cx="458782" cy="16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1766546" y="4809562"/>
              <a:ext cx="429190" cy="16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40118" y="3553271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-10</a:t>
              </a:r>
              <a:endParaRPr lang="zh-CN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31840" y="3553271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-10</a:t>
              </a:r>
              <a:endParaRPr lang="zh-CN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73826" y="4561383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-20</a:t>
              </a:r>
              <a:endParaRPr lang="zh-CN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4242" y="415755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20</a:t>
              </a:r>
              <a:endParaRPr lang="zh-CN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8528" y="418159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20</a:t>
              </a:r>
              <a:endParaRPr lang="zh-CN" altLang="en-US" sz="14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228184" y="4005064"/>
            <a:ext cx="1547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P(0, 0)=0.0001</a:t>
            </a:r>
          </a:p>
          <a:p>
            <a:r>
              <a:rPr lang="en-US" altLang="zh-CN" dirty="0" smtClean="0"/>
              <a:t>P(0, 1)=0.4999</a:t>
            </a:r>
          </a:p>
          <a:p>
            <a:r>
              <a:rPr lang="en-US" altLang="zh-CN" dirty="0" smtClean="0"/>
              <a:t>P(1, 0)=0.4999</a:t>
            </a:r>
          </a:p>
          <a:p>
            <a:r>
              <a:rPr lang="en-US" altLang="zh-CN" dirty="0" smtClean="0"/>
              <a:t>P(1, 1)=0.0001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0523-752F-4D28-8F59-FBECBF047449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a Sigmoid Belief Net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Illustration of the difficulty in learning SBN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971600" y="2780928"/>
            <a:ext cx="4918696" cy="2952328"/>
            <a:chOff x="1259632" y="2564904"/>
            <a:chExt cx="4918696" cy="2952328"/>
          </a:xfrm>
        </p:grpSpPr>
        <p:grpSp>
          <p:nvGrpSpPr>
            <p:cNvPr id="24" name="组合 23"/>
            <p:cNvGrpSpPr/>
            <p:nvPr/>
          </p:nvGrpSpPr>
          <p:grpSpPr>
            <a:xfrm>
              <a:off x="1259632" y="2564904"/>
              <a:ext cx="2441722" cy="2952328"/>
              <a:chOff x="5940152" y="2060848"/>
              <a:chExt cx="2441722" cy="2952328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6588224" y="2060848"/>
                <a:ext cx="1591639" cy="2952328"/>
                <a:chOff x="6588224" y="1916832"/>
                <a:chExt cx="1591639" cy="2952328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6588224" y="1916832"/>
                  <a:ext cx="1584176" cy="36004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h3</a:t>
                  </a:r>
                  <a:endParaRPr lang="zh-CN" altLang="en-US" dirty="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6595687" y="2780928"/>
                  <a:ext cx="1584176" cy="36004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h2</a:t>
                  </a:r>
                  <a:endParaRPr lang="zh-CN" altLang="en-US" dirty="0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6595687" y="3645024"/>
                  <a:ext cx="1584176" cy="36004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h1</a:t>
                  </a:r>
                  <a:endParaRPr lang="zh-CN" altLang="en-US" dirty="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6588224" y="4509120"/>
                  <a:ext cx="1584176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v</a:t>
                  </a:r>
                  <a:endParaRPr lang="zh-CN" altLang="en-US" dirty="0"/>
                </a:p>
              </p:txBody>
            </p:sp>
            <p:sp>
              <p:nvSpPr>
                <p:cNvPr id="14" name="下箭头 13"/>
                <p:cNvSpPr/>
                <p:nvPr/>
              </p:nvSpPr>
              <p:spPr>
                <a:xfrm>
                  <a:off x="7585462" y="4005064"/>
                  <a:ext cx="216024" cy="504056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下箭头 14"/>
                <p:cNvSpPr/>
                <p:nvPr/>
              </p:nvSpPr>
              <p:spPr>
                <a:xfrm>
                  <a:off x="7584791" y="3140968"/>
                  <a:ext cx="216024" cy="504056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下箭头 15"/>
                <p:cNvSpPr/>
                <p:nvPr/>
              </p:nvSpPr>
              <p:spPr>
                <a:xfrm>
                  <a:off x="7584791" y="2276872"/>
                  <a:ext cx="216024" cy="504056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下箭头 18"/>
                <p:cNvSpPr/>
                <p:nvPr/>
              </p:nvSpPr>
              <p:spPr>
                <a:xfrm flipH="1" flipV="1">
                  <a:off x="6948264" y="4005064"/>
                  <a:ext cx="204480" cy="504056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740352" y="421644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740352" y="3352346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prior</a:t>
                </a:r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40152" y="4216442"/>
                <a:ext cx="10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likelihood</a:t>
                </a:r>
                <a:endParaRPr lang="zh-CN" altLang="en-US" dirty="0"/>
              </a:p>
            </p:txBody>
          </p:sp>
        </p:grpSp>
        <p:cxnSp>
          <p:nvCxnSpPr>
            <p:cNvPr id="29" name="肘形连接符 28"/>
            <p:cNvCxnSpPr>
              <a:stCxn id="12" idx="3"/>
              <a:endCxn id="21" idx="3"/>
            </p:cNvCxnSpPr>
            <p:nvPr/>
          </p:nvCxnSpPr>
          <p:spPr>
            <a:xfrm flipH="1">
              <a:off x="3449682" y="4473116"/>
              <a:ext cx="49661" cy="432048"/>
            </a:xfrm>
            <a:prstGeom prst="bentConnector3">
              <a:avLst>
                <a:gd name="adj1" fmla="val -1028618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95936" y="4509120"/>
              <a:ext cx="2182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</a:t>
              </a:r>
              <a:r>
                <a:rPr lang="en-US" altLang="zh-CN" dirty="0" smtClean="0"/>
                <a:t>osterior distribution</a:t>
              </a:r>
              <a:endParaRPr lang="zh-CN" altLang="en-US" dirty="0"/>
            </a:p>
          </p:txBody>
        </p:sp>
        <p:cxnSp>
          <p:nvCxnSpPr>
            <p:cNvPr id="33" name="肘形连接符 32"/>
            <p:cNvCxnSpPr>
              <a:stCxn id="11" idx="3"/>
              <a:endCxn id="22" idx="3"/>
            </p:cNvCxnSpPr>
            <p:nvPr/>
          </p:nvCxnSpPr>
          <p:spPr>
            <a:xfrm>
              <a:off x="3499343" y="3609020"/>
              <a:ext cx="202011" cy="432048"/>
            </a:xfrm>
            <a:prstGeom prst="bentConnector3">
              <a:avLst>
                <a:gd name="adj1" fmla="val 257868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95936" y="3645024"/>
              <a:ext cx="2182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</a:t>
              </a:r>
              <a:r>
                <a:rPr lang="en-US" altLang="zh-CN" dirty="0" smtClean="0"/>
                <a:t>osterior distribution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067412" y="2569699"/>
                <a:ext cx="2601866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𝒗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412" y="2569699"/>
                <a:ext cx="2601866" cy="679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6360940" y="3781275"/>
            <a:ext cx="1883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 compute W, we need to compute </a:t>
            </a:r>
            <a:r>
              <a:rPr lang="en-US" altLang="zh-CN" dirty="0" smtClean="0">
                <a:solidFill>
                  <a:srgbClr val="C00000"/>
                </a:solidFill>
              </a:rPr>
              <a:t>ALL</a:t>
            </a:r>
            <a:r>
              <a:rPr lang="en-US" altLang="zh-CN" dirty="0" smtClean="0"/>
              <a:t> of the configuration of the higher layers!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ED8-A17D-4584-98AA-8CCEA74F2A9D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Restricted Boltzmann 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r>
              <a:rPr lang="en-US" altLang="zh-CN" dirty="0" err="1" smtClean="0"/>
              <a:t>Smolensky</a:t>
            </a:r>
            <a:r>
              <a:rPr lang="en-US" altLang="zh-CN" dirty="0" smtClean="0"/>
              <a:t> ,1986</a:t>
            </a:r>
          </a:p>
          <a:p>
            <a:r>
              <a:rPr lang="en-US" altLang="zh-CN" dirty="0" smtClean="0"/>
              <a:t>Attributes of RBM:</a:t>
            </a:r>
          </a:p>
          <a:p>
            <a:pPr lvl="1"/>
            <a:r>
              <a:rPr lang="en-US" altLang="zh-CN" sz="2400" dirty="0" smtClean="0"/>
              <a:t>Undirected &amp; acyclic</a:t>
            </a:r>
          </a:p>
          <a:p>
            <a:pPr lvl="1"/>
            <a:r>
              <a:rPr lang="en-US" altLang="zh-CN" sz="2400" dirty="0" smtClean="0"/>
              <a:t>One layer of hidden units</a:t>
            </a:r>
          </a:p>
          <a:p>
            <a:pPr lvl="1"/>
            <a:r>
              <a:rPr lang="en-US" altLang="zh-CN" sz="2400" dirty="0" smtClean="0"/>
              <a:t>No connection between hidden units</a:t>
            </a:r>
          </a:p>
          <a:p>
            <a:pPr lvl="1"/>
            <a:r>
              <a:rPr lang="en-US" altLang="zh-CN" sz="2400" dirty="0" smtClean="0"/>
              <a:t>Conditionally independent!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5364088" y="2454341"/>
            <a:ext cx="3272119" cy="1236980"/>
            <a:chOff x="5503771" y="2454341"/>
            <a:chExt cx="3272119" cy="1236980"/>
          </a:xfrm>
        </p:grpSpPr>
        <p:sp>
          <p:nvSpPr>
            <p:cNvPr id="6" name="椭圆 5"/>
            <p:cNvSpPr/>
            <p:nvPr/>
          </p:nvSpPr>
          <p:spPr>
            <a:xfrm>
              <a:off x="5503771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256631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120727" y="2454341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852392" y="331843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638563" y="331843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9" idx="0"/>
              <a:endCxn id="6" idx="4"/>
            </p:cNvCxnSpPr>
            <p:nvPr/>
          </p:nvCxnSpPr>
          <p:spPr>
            <a:xfrm flipH="1" flipV="1">
              <a:off x="5683791" y="2814381"/>
              <a:ext cx="348621" cy="50405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7" idx="4"/>
            </p:cNvCxnSpPr>
            <p:nvPr/>
          </p:nvCxnSpPr>
          <p:spPr>
            <a:xfrm flipV="1">
              <a:off x="6032412" y="2814381"/>
              <a:ext cx="404239" cy="50405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0"/>
              <a:endCxn id="7" idx="4"/>
            </p:cNvCxnSpPr>
            <p:nvPr/>
          </p:nvCxnSpPr>
          <p:spPr>
            <a:xfrm flipH="1" flipV="1">
              <a:off x="6436651" y="2814381"/>
              <a:ext cx="381932" cy="50405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0"/>
              <a:endCxn id="8" idx="4"/>
            </p:cNvCxnSpPr>
            <p:nvPr/>
          </p:nvCxnSpPr>
          <p:spPr>
            <a:xfrm flipV="1">
              <a:off x="6818583" y="2814381"/>
              <a:ext cx="482164" cy="50405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0"/>
              <a:endCxn id="6" idx="4"/>
            </p:cNvCxnSpPr>
            <p:nvPr/>
          </p:nvCxnSpPr>
          <p:spPr>
            <a:xfrm flipH="1" flipV="1">
              <a:off x="5683791" y="2814381"/>
              <a:ext cx="1134792" cy="50405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0"/>
              <a:endCxn id="8" idx="4"/>
            </p:cNvCxnSpPr>
            <p:nvPr/>
          </p:nvCxnSpPr>
          <p:spPr>
            <a:xfrm flipV="1">
              <a:off x="6032412" y="2814381"/>
              <a:ext cx="1268335" cy="50405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70977" y="3352767"/>
              <a:ext cx="11594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visible layer</a:t>
              </a:r>
              <a:endParaRPr lang="zh-CN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3878" y="2488671"/>
              <a:ext cx="1262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hidden layer</a:t>
              </a:r>
              <a:endParaRPr lang="zh-CN" altLang="en-US" sz="1600" dirty="0"/>
            </a:p>
          </p:txBody>
        </p:sp>
      </p:grp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3ED5-CD92-4F6D-B17B-B6F556208307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Energy in RBM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Energy of the joint configuration of visible units v and hidden units h: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𝒗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7C61-AC33-4F5F-9DCC-459083412CD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3284984"/>
            <a:ext cx="1224136" cy="8640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13625" y="3284984"/>
            <a:ext cx="1310503" cy="8640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2181377" y="4328144"/>
            <a:ext cx="288032" cy="6480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59632" y="5100841"/>
                <a:ext cx="2194447" cy="776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100841"/>
                <a:ext cx="2194447" cy="7764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847256" y="4139788"/>
            <a:ext cx="115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bias terms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7077-C76F-4152-BAEB-1B9EE344AE41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1425</Words>
  <Application>Microsoft Office PowerPoint</Application>
  <PresentationFormat>全屏显示(4:3)</PresentationFormat>
  <Paragraphs>300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Learning Deep Belief Nets</vt:lpstr>
      <vt:lpstr>Outlines</vt:lpstr>
      <vt:lpstr>Traditional NN &amp; Belief Net</vt:lpstr>
      <vt:lpstr>Two problems in Belief Net</vt:lpstr>
      <vt:lpstr>Learning a Sigmoid Belief Net</vt:lpstr>
      <vt:lpstr>Learning a Sigmoid Belief Net</vt:lpstr>
      <vt:lpstr>Learning a Sigmoid Belief Net</vt:lpstr>
      <vt:lpstr>Restricted Boltzmann Machine</vt:lpstr>
      <vt:lpstr>Energy in RBM</vt:lpstr>
      <vt:lpstr>Energy to Probability</vt:lpstr>
      <vt:lpstr>Learning a RBM</vt:lpstr>
      <vt:lpstr>Learning a RBM</vt:lpstr>
      <vt:lpstr>Infinite SBN = RBM</vt:lpstr>
      <vt:lpstr>Learning DBN by stacking RBMs</vt:lpstr>
      <vt:lpstr>Fine-tuning for generation</vt:lpstr>
      <vt:lpstr>Fine-tuning for discrimination</vt:lpstr>
      <vt:lpstr>An DBN example</vt:lpstr>
      <vt:lpstr>An DBN example</vt:lpstr>
      <vt:lpstr>An DBN example</vt:lpstr>
      <vt:lpstr>Summary</vt:lpstr>
      <vt:lpstr>Applications of Deep Learning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Deep Belief Nets</dc:title>
  <dc:creator>Kaiqi Zhao</dc:creator>
  <cp:lastModifiedBy>Kaiqi Zhao</cp:lastModifiedBy>
  <cp:revision>67</cp:revision>
  <dcterms:created xsi:type="dcterms:W3CDTF">2013-04-16T11:42:00Z</dcterms:created>
  <dcterms:modified xsi:type="dcterms:W3CDTF">2013-04-24T05:24:33Z</dcterms:modified>
</cp:coreProperties>
</file>