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8"/>
  </p:notesMasterIdLst>
  <p:handoutMasterIdLst>
    <p:handoutMasterId r:id="rId29"/>
  </p:handoutMasterIdLst>
  <p:sldIdLst>
    <p:sldId id="256" r:id="rId2"/>
    <p:sldId id="257" r:id="rId3"/>
    <p:sldId id="313" r:id="rId4"/>
    <p:sldId id="339" r:id="rId5"/>
    <p:sldId id="314" r:id="rId6"/>
    <p:sldId id="315" r:id="rId7"/>
    <p:sldId id="316" r:id="rId8"/>
    <p:sldId id="317" r:id="rId9"/>
    <p:sldId id="318" r:id="rId10"/>
    <p:sldId id="319" r:id="rId11"/>
    <p:sldId id="320" r:id="rId12"/>
    <p:sldId id="326" r:id="rId13"/>
    <p:sldId id="327" r:id="rId14"/>
    <p:sldId id="328" r:id="rId15"/>
    <p:sldId id="329" r:id="rId16"/>
    <p:sldId id="330" r:id="rId17"/>
    <p:sldId id="331" r:id="rId18"/>
    <p:sldId id="332" r:id="rId19"/>
    <p:sldId id="333" r:id="rId20"/>
    <p:sldId id="334" r:id="rId21"/>
    <p:sldId id="335" r:id="rId22"/>
    <p:sldId id="336" r:id="rId23"/>
    <p:sldId id="337" r:id="rId24"/>
    <p:sldId id="338" r:id="rId25"/>
    <p:sldId id="297" r:id="rId26"/>
    <p:sldId id="292" r:id="rId27"/>
  </p:sldIdLst>
  <p:sldSz cx="9144000" cy="6858000" type="screen4x3"/>
  <p:notesSz cx="6735763" cy="9799638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0981"/>
    <a:srgbClr val="08399C"/>
    <a:srgbClr val="339933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浅色样式 2 - 强调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665" autoAdjust="0"/>
  </p:normalViewPr>
  <p:slideViewPr>
    <p:cSldViewPr>
      <p:cViewPr>
        <p:scale>
          <a:sx n="80" d="100"/>
          <a:sy n="80" d="100"/>
        </p:scale>
        <p:origin x="-1122" y="-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3474" y="-90"/>
      </p:cViewPr>
      <p:guideLst>
        <p:guide orient="horz" pos="3087"/>
        <p:guide pos="212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19413" cy="490538"/>
          </a:xfrm>
          <a:prstGeom prst="rect">
            <a:avLst/>
          </a:prstGeom>
        </p:spPr>
        <p:txBody>
          <a:bodyPr vert="horz" lIns="91428" tIns="45714" rIns="91428" bIns="45714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14763" y="0"/>
            <a:ext cx="2919412" cy="490538"/>
          </a:xfrm>
          <a:prstGeom prst="rect">
            <a:avLst/>
          </a:prstGeom>
        </p:spPr>
        <p:txBody>
          <a:bodyPr vert="horz" lIns="91428" tIns="45714" rIns="91428" bIns="45714" rtlCol="0"/>
          <a:lstStyle>
            <a:lvl1pPr algn="r">
              <a:defRPr sz="1200"/>
            </a:lvl1pPr>
          </a:lstStyle>
          <a:p>
            <a:fld id="{A64BDE1B-B6A9-4012-833A-1967AC04281D}" type="datetimeFigureOut">
              <a:rPr lang="zh-CN" altLang="en-US" smtClean="0"/>
              <a:t>2014/4/30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1" y="9307514"/>
            <a:ext cx="2919413" cy="490537"/>
          </a:xfrm>
          <a:prstGeom prst="rect">
            <a:avLst/>
          </a:prstGeom>
        </p:spPr>
        <p:txBody>
          <a:bodyPr vert="horz" lIns="91428" tIns="45714" rIns="91428" bIns="45714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14763" y="9307514"/>
            <a:ext cx="2919412" cy="490537"/>
          </a:xfrm>
          <a:prstGeom prst="rect">
            <a:avLst/>
          </a:prstGeom>
        </p:spPr>
        <p:txBody>
          <a:bodyPr vert="horz" lIns="91428" tIns="45714" rIns="91428" bIns="45714" rtlCol="0" anchor="b"/>
          <a:lstStyle>
            <a:lvl1pPr algn="r">
              <a:defRPr sz="1200"/>
            </a:lvl1pPr>
          </a:lstStyle>
          <a:p>
            <a:fld id="{B0009451-707C-477A-8A85-28DA002260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262138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89982"/>
          </a:xfrm>
          <a:prstGeom prst="rect">
            <a:avLst/>
          </a:prstGeom>
        </p:spPr>
        <p:txBody>
          <a:bodyPr vert="horz" lIns="91428" tIns="45714" rIns="91428" bIns="45714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15374" y="0"/>
            <a:ext cx="2918831" cy="489982"/>
          </a:xfrm>
          <a:prstGeom prst="rect">
            <a:avLst/>
          </a:prstGeom>
        </p:spPr>
        <p:txBody>
          <a:bodyPr vert="horz" lIns="91428" tIns="45714" rIns="91428" bIns="45714" rtlCol="0"/>
          <a:lstStyle>
            <a:lvl1pPr algn="r">
              <a:defRPr sz="1200"/>
            </a:lvl1pPr>
          </a:lstStyle>
          <a:p>
            <a:fld id="{CDC8381A-4AA0-493A-8A47-B870CF5DFBF2}" type="datetimeFigureOut">
              <a:rPr lang="zh-CN" altLang="en-US" smtClean="0"/>
              <a:t>2014/4/30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35013"/>
            <a:ext cx="4897437" cy="36750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8" tIns="45714" rIns="91428" bIns="45714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3577" y="4654829"/>
            <a:ext cx="5388610" cy="4409837"/>
          </a:xfrm>
          <a:prstGeom prst="rect">
            <a:avLst/>
          </a:prstGeom>
        </p:spPr>
        <p:txBody>
          <a:bodyPr vert="horz" lIns="91428" tIns="45714" rIns="91428" bIns="45714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307956"/>
            <a:ext cx="2918831" cy="489982"/>
          </a:xfrm>
          <a:prstGeom prst="rect">
            <a:avLst/>
          </a:prstGeom>
        </p:spPr>
        <p:txBody>
          <a:bodyPr vert="horz" lIns="91428" tIns="45714" rIns="91428" bIns="45714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15374" y="9307956"/>
            <a:ext cx="2918831" cy="489982"/>
          </a:xfrm>
          <a:prstGeom prst="rect">
            <a:avLst/>
          </a:prstGeom>
        </p:spPr>
        <p:txBody>
          <a:bodyPr vert="horz" lIns="91428" tIns="45714" rIns="91428" bIns="45714" rtlCol="0" anchor="b"/>
          <a:lstStyle>
            <a:lvl1pPr algn="r">
              <a:defRPr sz="1200"/>
            </a:lvl1pPr>
          </a:lstStyle>
          <a:p>
            <a:fld id="{C8BE72BA-E664-4FB0-AFDE-737D4CCAF3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82725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BE72BA-E664-4FB0-AFDE-737D4CCAF30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92425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Data</a:t>
            </a:r>
            <a:r>
              <a:rPr lang="en-US" altLang="zh-CN" baseline="0" dirty="0" smtClean="0"/>
              <a:t> flow chart: sentence </a:t>
            </a:r>
            <a:r>
              <a:rPr lang="en-US" altLang="zh-CN" baseline="0" dirty="0" smtClean="0">
                <a:sym typeface="Wingdings" pitchFamily="2" charset="2"/>
              </a:rPr>
              <a:t> </a:t>
            </a:r>
            <a:r>
              <a:rPr lang="en-US" altLang="zh-CN" baseline="0" dirty="0" err="1" smtClean="0">
                <a:sym typeface="Wingdings" pitchFamily="2" charset="2"/>
              </a:rPr>
              <a:t>Sp</a:t>
            </a:r>
            <a:r>
              <a:rPr lang="en-US" altLang="zh-CN" baseline="0" dirty="0" smtClean="0">
                <a:sym typeface="Wingdings" pitchFamily="2" charset="2"/>
              </a:rPr>
              <a:t>  final </a:t>
            </a:r>
            <a:r>
              <a:rPr lang="en-US" altLang="zh-CN" baseline="0" dirty="0" err="1" smtClean="0">
                <a:sym typeface="Wingdings" pitchFamily="2" charset="2"/>
              </a:rPr>
              <a:t>exp</a:t>
            </a:r>
            <a:r>
              <a:rPr lang="en-US" altLang="zh-CN" baseline="0" dirty="0" smtClean="0">
                <a:sym typeface="Wingdings" pitchFamily="2" charset="2"/>
              </a:rPr>
              <a:t>  </a:t>
            </a:r>
            <a:r>
              <a:rPr lang="en-US" altLang="zh-CN" baseline="0" dirty="0" err="1" smtClean="0">
                <a:sym typeface="Wingdings" pitchFamily="2" charset="2"/>
              </a:rPr>
              <a:t>sparql</a:t>
            </a:r>
            <a:r>
              <a:rPr lang="en-US" altLang="zh-CN" baseline="0" dirty="0" smtClean="0">
                <a:sym typeface="Wingdings" pitchFamily="2" charset="2"/>
              </a:rPr>
              <a:t>  |   sentence  </a:t>
            </a:r>
            <a:r>
              <a:rPr lang="en-US" altLang="zh-CN" baseline="0" dirty="0" err="1" smtClean="0">
                <a:sym typeface="Wingdings" pitchFamily="2" charset="2"/>
              </a:rPr>
              <a:t>exp</a:t>
            </a:r>
            <a:r>
              <a:rPr lang="en-US" altLang="zh-CN" baseline="0" dirty="0" smtClean="0">
                <a:sym typeface="Wingdings" pitchFamily="2" charset="2"/>
              </a:rPr>
              <a:t>  </a:t>
            </a:r>
            <a:r>
              <a:rPr lang="en-US" altLang="zh-CN" baseline="0" dirty="0" err="1" smtClean="0">
                <a:sym typeface="Wingdings" pitchFamily="2" charset="2"/>
              </a:rPr>
              <a:t>sparql</a:t>
            </a:r>
            <a:endParaRPr lang="en-US" altLang="zh-CN" baseline="0" dirty="0" smtClean="0">
              <a:sym typeface="Wingdings" pitchFamily="2" charset="2"/>
            </a:endParaRPr>
          </a:p>
          <a:p>
            <a:endParaRPr lang="en-US" altLang="zh-CN" baseline="0" dirty="0" smtClean="0">
              <a:sym typeface="Wingdings" pitchFamily="2" charset="2"/>
            </a:endParaRPr>
          </a:p>
          <a:p>
            <a:r>
              <a:rPr lang="en-US" altLang="zh-CN" baseline="0" dirty="0" smtClean="0">
                <a:sym typeface="Wingdings" pitchFamily="2" charset="2"/>
              </a:rPr>
              <a:t>query tree is actually a </a:t>
            </a:r>
            <a:r>
              <a:rPr lang="en-US" altLang="zh-CN" baseline="0" dirty="0" err="1" smtClean="0">
                <a:sym typeface="Wingdings" pitchFamily="2" charset="2"/>
              </a:rPr>
              <a:t>subgraph</a:t>
            </a:r>
            <a:r>
              <a:rPr lang="en-US" altLang="zh-CN" baseline="0" dirty="0" smtClean="0">
                <a:sym typeface="Wingdings" pitchFamily="2" charset="2"/>
              </a:rPr>
              <a:t> in the KB data network.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12EDB7-010C-4F4A-A1F2-EDD5A3184454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12984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try every combination…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12EDB7-010C-4F4A-A1F2-EDD5A3184454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99726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board</a:t>
            </a:r>
            <a:r>
              <a:rPr lang="zh-CN" altLang="en-US" dirty="0" smtClean="0"/>
              <a:t>上先写好</a:t>
            </a:r>
            <a:r>
              <a:rPr lang="en-US" altLang="zh-CN" dirty="0" smtClean="0"/>
              <a:t>entity/type</a:t>
            </a:r>
            <a:r>
              <a:rPr lang="zh-CN" altLang="en-US" dirty="0" smtClean="0"/>
              <a:t>的可能性。然后用</a:t>
            </a:r>
            <a:r>
              <a:rPr lang="en-US" altLang="zh-CN" dirty="0" err="1" smtClean="0"/>
              <a:t>ppt</a:t>
            </a:r>
            <a:r>
              <a:rPr lang="zh-CN" altLang="en-US" dirty="0" smtClean="0"/>
              <a:t>动画打出每一个可能的</a:t>
            </a:r>
            <a:r>
              <a:rPr lang="en-US" altLang="zh-CN" dirty="0" smtClean="0"/>
              <a:t>linking</a:t>
            </a:r>
            <a:r>
              <a:rPr lang="en-US" altLang="zh-CN" baseline="0" dirty="0" smtClean="0"/>
              <a:t> way</a:t>
            </a:r>
            <a:r>
              <a:rPr lang="zh-CN" altLang="en-US" baseline="0" dirty="0" smtClean="0"/>
              <a:t>。</a:t>
            </a:r>
            <a:endParaRPr lang="en-US" altLang="zh-CN" baseline="0" dirty="0" smtClean="0"/>
          </a:p>
          <a:p>
            <a:r>
              <a:rPr lang="zh-CN" altLang="en-US" baseline="0" dirty="0" smtClean="0"/>
              <a:t>把</a:t>
            </a:r>
            <a:r>
              <a:rPr lang="en-US" altLang="zh-CN" baseline="0" dirty="0" smtClean="0"/>
              <a:t>type</a:t>
            </a:r>
            <a:r>
              <a:rPr lang="zh-CN" altLang="en-US" baseline="0" dirty="0" smtClean="0"/>
              <a:t>放进来，就是因为</a:t>
            </a:r>
            <a:r>
              <a:rPr lang="en-US" altLang="zh-CN" baseline="0" dirty="0" smtClean="0"/>
              <a:t>type</a:t>
            </a:r>
            <a:r>
              <a:rPr lang="zh-CN" altLang="en-US" baseline="0" dirty="0" smtClean="0"/>
              <a:t>代表了</a:t>
            </a:r>
            <a:r>
              <a:rPr lang="en-US" altLang="zh-CN" baseline="0" dirty="0" smtClean="0"/>
              <a:t>entity</a:t>
            </a:r>
            <a:r>
              <a:rPr lang="zh-CN" altLang="en-US" baseline="0" dirty="0" smtClean="0"/>
              <a:t>的集合。在最终使用的时候，还是只对应了某一个</a:t>
            </a:r>
            <a:r>
              <a:rPr lang="en-US" altLang="zh-CN" baseline="0" dirty="0" smtClean="0"/>
              <a:t>entity</a:t>
            </a:r>
            <a:r>
              <a:rPr lang="zh-CN" altLang="en-US" baseline="0" dirty="0" smtClean="0"/>
              <a:t>。</a:t>
            </a:r>
            <a:endParaRPr lang="en-US" altLang="zh-CN" baseline="0" dirty="0" smtClean="0"/>
          </a:p>
          <a:p>
            <a:r>
              <a:rPr lang="en-US" altLang="zh-CN" baseline="0" dirty="0" smtClean="0"/>
              <a:t>scoring</a:t>
            </a:r>
            <a:r>
              <a:rPr lang="zh-CN" altLang="en-US" baseline="0" dirty="0" smtClean="0"/>
              <a:t>只考虑边，暂时不考虑中间的</a:t>
            </a:r>
            <a:r>
              <a:rPr lang="en-US" altLang="zh-CN" baseline="0" dirty="0" smtClean="0"/>
              <a:t>entity</a:t>
            </a:r>
            <a:r>
              <a:rPr lang="zh-CN" altLang="en-US" baseline="0" dirty="0" smtClean="0"/>
              <a:t>，这样可以忽略</a:t>
            </a:r>
            <a:r>
              <a:rPr lang="en-US" altLang="zh-CN" baseline="0" dirty="0" smtClean="0"/>
              <a:t>1970/1973</a:t>
            </a:r>
            <a:r>
              <a:rPr lang="zh-CN" altLang="en-US" baseline="0" dirty="0" smtClean="0"/>
              <a:t>的区别。</a:t>
            </a:r>
            <a:endParaRPr lang="en-US" altLang="zh-CN" baseline="0" dirty="0" smtClean="0"/>
          </a:p>
          <a:p>
            <a:r>
              <a:rPr lang="zh-CN" altLang="en-US" baseline="0" dirty="0" smtClean="0"/>
              <a:t>边的名字，还有其他的东西。这一步可能就暗含了与</a:t>
            </a:r>
            <a:r>
              <a:rPr lang="en-US" altLang="zh-CN" baseline="0" dirty="0" smtClean="0"/>
              <a:t>verb</a:t>
            </a:r>
            <a:r>
              <a:rPr lang="zh-CN" altLang="en-US" baseline="0" dirty="0" smtClean="0"/>
              <a:t>的对应。（后面的</a:t>
            </a:r>
            <a:r>
              <a:rPr lang="en-US" altLang="zh-CN" baseline="0" dirty="0" smtClean="0"/>
              <a:t>relation linking</a:t>
            </a:r>
            <a:r>
              <a:rPr lang="zh-CN" altLang="en-US" baseline="0" dirty="0" smtClean="0"/>
              <a:t>也是整个</a:t>
            </a:r>
            <a:r>
              <a:rPr lang="en-US" altLang="zh-CN" baseline="0" dirty="0" smtClean="0"/>
              <a:t>semantics</a:t>
            </a:r>
            <a:r>
              <a:rPr lang="zh-CN" altLang="en-US" baseline="0" dirty="0" smtClean="0"/>
              <a:t>的一部分，对于</a:t>
            </a:r>
            <a:r>
              <a:rPr lang="en-US" altLang="zh-CN" baseline="0" dirty="0" smtClean="0"/>
              <a:t>verb</a:t>
            </a:r>
            <a:r>
              <a:rPr lang="zh-CN" altLang="en-US" baseline="0" dirty="0" smtClean="0"/>
              <a:t>而言，当然是在主语和宾语之间的联系才会体现，所以</a:t>
            </a:r>
            <a:r>
              <a:rPr lang="en-US" altLang="zh-CN" baseline="0" dirty="0" smtClean="0"/>
              <a:t>verb</a:t>
            </a:r>
            <a:r>
              <a:rPr lang="zh-CN" altLang="en-US" baseline="0" dirty="0" smtClean="0"/>
              <a:t>的</a:t>
            </a:r>
            <a:r>
              <a:rPr lang="en-US" altLang="zh-CN" baseline="0" dirty="0" smtClean="0"/>
              <a:t>scoring</a:t>
            </a:r>
            <a:r>
              <a:rPr lang="zh-CN" altLang="en-US" baseline="0" dirty="0" smtClean="0"/>
              <a:t>可以在</a:t>
            </a:r>
            <a:r>
              <a:rPr lang="en-US" altLang="zh-CN" baseline="0" dirty="0" smtClean="0"/>
              <a:t>Step2</a:t>
            </a:r>
            <a:r>
              <a:rPr lang="zh-CN" altLang="en-US" baseline="0" dirty="0" smtClean="0"/>
              <a:t>和</a:t>
            </a:r>
            <a:r>
              <a:rPr lang="en-US" altLang="zh-CN" baseline="0" dirty="0" smtClean="0"/>
              <a:t>Step3</a:t>
            </a:r>
            <a:r>
              <a:rPr lang="zh-CN" altLang="en-US" baseline="0" dirty="0" smtClean="0"/>
              <a:t>进行，但是</a:t>
            </a:r>
            <a:r>
              <a:rPr lang="en-US" altLang="zh-CN" baseline="0" dirty="0" smtClean="0"/>
              <a:t>step3</a:t>
            </a:r>
            <a:r>
              <a:rPr lang="zh-CN" altLang="en-US" baseline="0" dirty="0" smtClean="0"/>
              <a:t>会涉及到</a:t>
            </a:r>
            <a:r>
              <a:rPr lang="en-US" altLang="zh-CN" baseline="0" dirty="0" smtClean="0"/>
              <a:t>class</a:t>
            </a:r>
            <a:r>
              <a:rPr lang="zh-CN" altLang="en-US" baseline="0" dirty="0" smtClean="0"/>
              <a:t>）</a:t>
            </a:r>
            <a:endParaRPr lang="en-US" altLang="zh-CN" baseline="0" dirty="0" smtClean="0"/>
          </a:p>
          <a:p>
            <a:r>
              <a:rPr lang="zh-CN" altLang="en-US" baseline="0" dirty="0" smtClean="0"/>
              <a:t>肯定会问，为什么不走</a:t>
            </a:r>
            <a:r>
              <a:rPr lang="en-US" altLang="zh-CN" baseline="0" dirty="0" smtClean="0"/>
              <a:t>NBA</a:t>
            </a:r>
            <a:r>
              <a:rPr lang="zh-CN" altLang="en-US" baseline="0" dirty="0" smtClean="0"/>
              <a:t>，这些边上面都带了</a:t>
            </a:r>
            <a:r>
              <a:rPr lang="en-US" altLang="zh-CN" baseline="0" dirty="0" smtClean="0"/>
              <a:t>championship</a:t>
            </a:r>
            <a:r>
              <a:rPr lang="zh-CN" altLang="en-US" baseline="0" dirty="0" smtClean="0"/>
              <a:t>。</a:t>
            </a:r>
            <a:endParaRPr lang="en-US" altLang="zh-CN" baseline="0" dirty="0" smtClean="0"/>
          </a:p>
          <a:p>
            <a:r>
              <a:rPr lang="zh-CN" altLang="en-US" baseline="0" dirty="0" smtClean="0"/>
              <a:t>我这么问吧，问题就是</a:t>
            </a:r>
            <a:r>
              <a:rPr lang="en-US" altLang="zh-CN" baseline="0" dirty="0" smtClean="0"/>
              <a:t>when did new </a:t>
            </a:r>
            <a:r>
              <a:rPr lang="en-US" altLang="zh-CN" baseline="0" dirty="0" err="1" smtClean="0"/>
              <a:t>york</a:t>
            </a:r>
            <a:r>
              <a:rPr lang="en-US" altLang="zh-CN" baseline="0" dirty="0" smtClean="0"/>
              <a:t> </a:t>
            </a:r>
            <a:r>
              <a:rPr lang="en-US" altLang="zh-CN" baseline="0" dirty="0" err="1" smtClean="0"/>
              <a:t>knicks</a:t>
            </a:r>
            <a:r>
              <a:rPr lang="en-US" altLang="zh-CN" baseline="0" dirty="0" smtClean="0"/>
              <a:t> win the </a:t>
            </a:r>
            <a:r>
              <a:rPr lang="en-US" altLang="zh-CN" baseline="0" dirty="0" err="1" smtClean="0"/>
              <a:t>nba</a:t>
            </a:r>
            <a:r>
              <a:rPr lang="en-US" altLang="zh-CN" baseline="0" dirty="0" smtClean="0"/>
              <a:t> finals? entity</a:t>
            </a:r>
            <a:r>
              <a:rPr lang="zh-CN" altLang="en-US" baseline="0" dirty="0" smtClean="0"/>
              <a:t>都明确了，为什么不走</a:t>
            </a:r>
            <a:r>
              <a:rPr lang="en-US" altLang="zh-CN" baseline="0" dirty="0" err="1" smtClean="0"/>
              <a:t>nba</a:t>
            </a:r>
            <a:r>
              <a:rPr lang="zh-CN" altLang="en-US" baseline="0" dirty="0" smtClean="0"/>
              <a:t>，而是走另一条？</a:t>
            </a:r>
            <a:endParaRPr lang="en-US" altLang="zh-CN" baseline="0" dirty="0" smtClean="0"/>
          </a:p>
          <a:p>
            <a:r>
              <a:rPr lang="zh-CN" altLang="en-US" baseline="0" dirty="0" smtClean="0"/>
              <a:t>因为有一条边带了</a:t>
            </a:r>
            <a:r>
              <a:rPr lang="en-US" altLang="zh-CN" baseline="0" dirty="0" smtClean="0"/>
              <a:t>championship</a:t>
            </a:r>
            <a:r>
              <a:rPr lang="zh-CN" altLang="en-US" baseline="0" dirty="0" smtClean="0"/>
              <a:t>，</a:t>
            </a:r>
            <a:r>
              <a:rPr lang="en-US" altLang="zh-CN" baseline="0" dirty="0" smtClean="0"/>
              <a:t>champion</a:t>
            </a:r>
            <a:r>
              <a:rPr lang="zh-CN" altLang="en-US" baseline="0" dirty="0" smtClean="0"/>
              <a:t>，并且我知道了</a:t>
            </a:r>
            <a:r>
              <a:rPr lang="en-US" altLang="zh-CN" baseline="0" dirty="0" smtClean="0"/>
              <a:t>win</a:t>
            </a:r>
            <a:r>
              <a:rPr lang="zh-CN" altLang="en-US" baseline="0" dirty="0" smtClean="0"/>
              <a:t>和</a:t>
            </a:r>
            <a:r>
              <a:rPr lang="en-US" altLang="zh-CN" baseline="0" dirty="0" smtClean="0"/>
              <a:t>champion/championship</a:t>
            </a:r>
            <a:r>
              <a:rPr lang="zh-CN" altLang="en-US" baseline="0" dirty="0" smtClean="0"/>
              <a:t>的关系比较密切；（必须这么统计，其它的信息只有</a:t>
            </a:r>
            <a:r>
              <a:rPr lang="en-US" altLang="zh-CN" baseline="0" dirty="0" smtClean="0"/>
              <a:t>1973 NBA Finals</a:t>
            </a:r>
            <a:r>
              <a:rPr lang="zh-CN" altLang="en-US" baseline="0" dirty="0" smtClean="0"/>
              <a:t>是一个</a:t>
            </a:r>
            <a:r>
              <a:rPr lang="en-US" altLang="zh-CN" baseline="0" dirty="0" smtClean="0"/>
              <a:t>event</a:t>
            </a:r>
            <a:r>
              <a:rPr lang="zh-CN" altLang="en-US" baseline="0" dirty="0" smtClean="0"/>
              <a:t>，或者</a:t>
            </a:r>
            <a:r>
              <a:rPr lang="en-US" altLang="zh-CN" baseline="0" dirty="0" smtClean="0"/>
              <a:t>mediator</a:t>
            </a:r>
            <a:r>
              <a:rPr lang="zh-CN" altLang="en-US" baseline="0" dirty="0" smtClean="0"/>
              <a:t>，而</a:t>
            </a:r>
            <a:r>
              <a:rPr lang="en-US" altLang="zh-CN" baseline="0" dirty="0" smtClean="0"/>
              <a:t>NBA</a:t>
            </a:r>
            <a:r>
              <a:rPr lang="zh-CN" altLang="en-US" baseline="0" dirty="0" smtClean="0"/>
              <a:t>不是。）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zh-CN" altLang="en-US" baseline="0" dirty="0" smtClean="0"/>
              <a:t>注意，每一个得到的路径都可以成为</a:t>
            </a:r>
            <a:r>
              <a:rPr lang="en-US" altLang="zh-CN" baseline="0" dirty="0" smtClean="0"/>
              <a:t>candidate</a:t>
            </a:r>
            <a:r>
              <a:rPr lang="zh-CN" altLang="en-US" baseline="0" dirty="0" smtClean="0"/>
              <a:t>，通过</a:t>
            </a:r>
            <a:r>
              <a:rPr lang="en-US" altLang="zh-CN" baseline="0" dirty="0" smtClean="0"/>
              <a:t>popularity</a:t>
            </a:r>
            <a:r>
              <a:rPr lang="zh-CN" altLang="en-US" baseline="0" dirty="0" smtClean="0"/>
              <a:t>进行一个统计。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12EDB7-010C-4F4A-A1F2-EDD5A3184454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37132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Answer type should be near the</a:t>
            </a:r>
            <a:r>
              <a:rPr lang="en-US" altLang="zh-CN" baseline="0" dirty="0" smtClean="0"/>
              <a:t> induced type in the description.</a:t>
            </a:r>
          </a:p>
          <a:p>
            <a:pPr lvl="1"/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“What year”, </a:t>
            </a:r>
            <a:r>
              <a:rPr lang="en-US" altLang="zh-CN" dirty="0" err="1" smtClean="0"/>
              <a:t>tmod</a:t>
            </a:r>
            <a:endParaRPr lang="en-US" altLang="zh-CN" dirty="0" smtClean="0"/>
          </a:p>
          <a:p>
            <a:pPr lvl="1">
              <a:buFont typeface="Wingdings"/>
              <a:buChar char="à"/>
            </a:pPr>
            <a:r>
              <a:rPr lang="en-US" altLang="zh-CN" dirty="0" err="1" smtClean="0">
                <a:sym typeface="Wingdings" pitchFamily="2" charset="2"/>
              </a:rPr>
              <a:t>datetime</a:t>
            </a:r>
            <a:r>
              <a:rPr lang="en-US" altLang="zh-CN" dirty="0" smtClean="0">
                <a:sym typeface="Wingdings" pitchFamily="2" charset="2"/>
              </a:rPr>
              <a:t>, Year,…… (with distribution)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12EDB7-010C-4F4A-A1F2-EDD5A3184454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43094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只留下</a:t>
            </a:r>
            <a:r>
              <a:rPr lang="en-US" altLang="zh-CN" dirty="0" smtClean="0"/>
              <a:t>entity</a:t>
            </a:r>
            <a:r>
              <a:rPr lang="zh-CN" altLang="en-US" dirty="0" smtClean="0"/>
              <a:t>久可以了，反正边不会连在</a:t>
            </a:r>
            <a:r>
              <a:rPr lang="en-US" altLang="zh-CN" dirty="0" smtClean="0"/>
              <a:t>type</a:t>
            </a:r>
            <a:r>
              <a:rPr lang="zh-CN" altLang="en-US" dirty="0" smtClean="0"/>
              <a:t>上  </a:t>
            </a:r>
            <a:r>
              <a:rPr lang="en-US" altLang="zh-CN" dirty="0" smtClean="0"/>
              <a:t>(relation searching)</a:t>
            </a:r>
          </a:p>
          <a:p>
            <a:r>
              <a:rPr lang="zh-CN" altLang="en-US" dirty="0" smtClean="0"/>
              <a:t>然后进行</a:t>
            </a:r>
            <a:r>
              <a:rPr lang="en-US" altLang="zh-CN" dirty="0" smtClean="0"/>
              <a:t>type match &amp; type compare   (</a:t>
            </a:r>
            <a:r>
              <a:rPr lang="zh-CN" altLang="en-US" dirty="0" smtClean="0"/>
              <a:t>再来一个例子就知道连在哪里是有意义的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intuition: </a:t>
            </a:r>
            <a:r>
              <a:rPr lang="zh-CN" altLang="en-US" dirty="0" smtClean="0"/>
              <a:t>离已知的</a:t>
            </a:r>
            <a:r>
              <a:rPr lang="en-US" altLang="zh-CN" dirty="0" smtClean="0"/>
              <a:t>entity</a:t>
            </a:r>
            <a:r>
              <a:rPr lang="zh-CN" altLang="en-US" dirty="0" smtClean="0"/>
              <a:t>远一点。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当已经确定了</a:t>
            </a:r>
            <a:r>
              <a:rPr lang="en-US" altLang="zh-CN" dirty="0" smtClean="0"/>
              <a:t>entity</a:t>
            </a:r>
            <a:r>
              <a:rPr lang="zh-CN" altLang="en-US" dirty="0" smtClean="0"/>
              <a:t>之后，面对</a:t>
            </a:r>
            <a:r>
              <a:rPr lang="en-US" altLang="zh-CN" dirty="0" smtClean="0"/>
              <a:t>type</a:t>
            </a:r>
            <a:r>
              <a:rPr lang="zh-CN" altLang="en-US" dirty="0" smtClean="0"/>
              <a:t>一致的</a:t>
            </a:r>
            <a:r>
              <a:rPr lang="en-US" altLang="zh-CN" dirty="0" smtClean="0"/>
              <a:t>relation</a:t>
            </a:r>
            <a:r>
              <a:rPr lang="zh-CN" altLang="en-US" dirty="0" smtClean="0"/>
              <a:t>，就只能通过</a:t>
            </a:r>
            <a:r>
              <a:rPr lang="en-US" altLang="zh-CN" dirty="0" smtClean="0"/>
              <a:t>semantic</a:t>
            </a:r>
            <a:r>
              <a:rPr lang="en-US" altLang="zh-CN" baseline="0" dirty="0" smtClean="0"/>
              <a:t> relatedness</a:t>
            </a:r>
            <a:r>
              <a:rPr lang="zh-CN" altLang="en-US" baseline="0" dirty="0" smtClean="0"/>
              <a:t>了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prefer this relation, that links a championship event to a </a:t>
            </a:r>
            <a:r>
              <a:rPr lang="en-US" altLang="zh-CN" baseline="0" dirty="0" err="1" smtClean="0"/>
              <a:t>datetime</a:t>
            </a:r>
            <a:r>
              <a:rPr lang="en-US" altLang="zh-CN" baseline="0" dirty="0" smtClean="0"/>
              <a:t>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12EDB7-010C-4F4A-A1F2-EDD5A3184454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4677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altLang="zh-CN" dirty="0" smtClean="0"/>
              <a:t>Build the graph, showing the overlap between people and actor.</a:t>
            </a:r>
          </a:p>
          <a:p>
            <a:r>
              <a:rPr lang="en-US" altLang="zh-CN" dirty="0" smtClean="0"/>
              <a:t>(What we finally get?)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12EDB7-010C-4F4A-A1F2-EDD5A3184454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06040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44806"/>
            <a:r>
              <a:rPr lang="en-US" altLang="zh-CN" dirty="0" smtClean="0"/>
              <a:t>The query graph is built step-by-step.</a:t>
            </a:r>
          </a:p>
          <a:p>
            <a:pPr defTabSz="944806"/>
            <a:r>
              <a:rPr lang="en-US" altLang="zh-CN" dirty="0" smtClean="0"/>
              <a:t>(how many nodes have the rel.)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12EDB7-010C-4F4A-A1F2-EDD5A3184454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60524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917 sentences</a:t>
            </a:r>
            <a:r>
              <a:rPr lang="en-US" altLang="zh-CN" baseline="0" dirty="0" smtClean="0"/>
              <a:t> to learn CCG?</a:t>
            </a:r>
          </a:p>
          <a:p>
            <a:r>
              <a:rPr lang="en-US" altLang="zh-CN" dirty="0" smtClean="0"/>
              <a:t>Yahoo answers not reliable?</a:t>
            </a:r>
          </a:p>
          <a:p>
            <a:r>
              <a:rPr lang="en-US" altLang="zh-CN" dirty="0" smtClean="0"/>
              <a:t>Semantic Gap. between KB</a:t>
            </a:r>
            <a:r>
              <a:rPr lang="en-US" altLang="zh-CN" baseline="0" dirty="0" smtClean="0"/>
              <a:t> and question </a:t>
            </a:r>
            <a:r>
              <a:rPr lang="en-US" altLang="zh-CN" baseline="0" dirty="0" err="1" smtClean="0"/>
              <a:t>desc</a:t>
            </a:r>
            <a:r>
              <a:rPr lang="en-US" altLang="zh-CN" baseline="0" dirty="0" smtClean="0"/>
              <a:t>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BE72BA-E664-4FB0-AFDE-737D4CCAF30A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71135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Shallow</a:t>
            </a:r>
            <a:r>
              <a:rPr lang="en-US" altLang="zh-CN" baseline="0" dirty="0" smtClean="0"/>
              <a:t> Parsing: yes, the question is still need to be parsed, but not so deep as CCG/DCS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BE72BA-E664-4FB0-AFDE-737D4CCAF30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9258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Since they</a:t>
            </a:r>
            <a:r>
              <a:rPr lang="en-US" altLang="zh-CN" baseline="0" dirty="0" smtClean="0"/>
              <a:t> don’t care how the words combine with each other, shallow parsing sometimes only deal with </a:t>
            </a:r>
            <a:r>
              <a:rPr lang="en-US" altLang="zh-CN" baseline="0" dirty="0" err="1" smtClean="0"/>
              <a:t>fq</a:t>
            </a:r>
            <a:r>
              <a:rPr lang="en-US" altLang="zh-CN" baseline="0" dirty="0" smtClean="0"/>
              <a:t> with simple structure.</a:t>
            </a:r>
          </a:p>
          <a:p>
            <a:r>
              <a:rPr lang="en-US" altLang="zh-CN" baseline="0" dirty="0" smtClean="0"/>
              <a:t>Because we don’t care the structure of the question, it’s hard to get a final expression with a complex structure.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BE72BA-E664-4FB0-AFDE-737D4CCAF30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12764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parsing</a:t>
            </a:r>
            <a:r>
              <a:rPr lang="zh-CN" altLang="en-US" dirty="0" smtClean="0"/>
              <a:t>是一种把问题用另一个形式去描述   </a:t>
            </a:r>
            <a:r>
              <a:rPr lang="en-US" altLang="zh-CN" dirty="0" smtClean="0"/>
              <a:t>(shallow parse)</a:t>
            </a:r>
          </a:p>
          <a:p>
            <a:r>
              <a:rPr lang="en-US" altLang="zh-CN" dirty="0" smtClean="0"/>
              <a:t>That</a:t>
            </a:r>
            <a:r>
              <a:rPr lang="en-US" altLang="zh-CN" baseline="0" dirty="0" smtClean="0"/>
              <a:t> is a question template, or say, a general question, or say, representing a set of questions with the same meaning</a:t>
            </a:r>
          </a:p>
          <a:p>
            <a:pPr marL="0" lvl="1" defTabSz="914280"/>
            <a:r>
              <a:rPr lang="en-US" altLang="zh-CN" baseline="0" dirty="0" smtClean="0"/>
              <a:t>“</a:t>
            </a:r>
            <a:r>
              <a:rPr lang="en-US" altLang="zh-CN" dirty="0" smtClean="0"/>
              <a:t>Once we know the predicate behind a template, we can easily answer a new question that satisfies this template.</a:t>
            </a:r>
            <a:r>
              <a:rPr lang="en-US" altLang="zh-CN" baseline="0" dirty="0" smtClean="0"/>
              <a:t>”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BE72BA-E664-4FB0-AFDE-737D4CCAF30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80955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Actually,</a:t>
            </a:r>
            <a:r>
              <a:rPr lang="en-US" altLang="zh-CN" baseline="0" dirty="0" smtClean="0"/>
              <a:t> a learning process</a:t>
            </a:r>
          </a:p>
          <a:p>
            <a:r>
              <a:rPr lang="en-US" altLang="zh-CN" baseline="0" dirty="0" smtClean="0"/>
              <a:t>here answer is a slightly different from what we said before. it’s a short text provided by users, containing the value of the question.</a:t>
            </a:r>
          </a:p>
          <a:p>
            <a:r>
              <a:rPr lang="en-US" altLang="zh-CN" baseline="0" dirty="0" smtClean="0"/>
              <a:t>we ignore the process of answer extraction.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BE72BA-E664-4FB0-AFDE-737D4CCAF30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24028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Entity Conceptualization: Get the entity’s concept distribution</a:t>
            </a:r>
          </a:p>
          <a:p>
            <a:r>
              <a:rPr lang="en-US" altLang="zh-CN" dirty="0" smtClean="0"/>
              <a:t>Probase typicality: </a:t>
            </a:r>
            <a:r>
              <a:rPr lang="en-US" altLang="zh-CN" dirty="0" smtClean="0">
                <a:sym typeface="Wingdings" pitchFamily="2" charset="2"/>
              </a:rPr>
              <a:t>How typical the concept is, when the entity comes into your mind.</a:t>
            </a:r>
            <a:endParaRPr lang="en-US" altLang="zh-CN" dirty="0" smtClean="0"/>
          </a:p>
          <a:p>
            <a:r>
              <a:rPr lang="en-US" altLang="zh-CN" dirty="0" smtClean="0"/>
              <a:t>Actually the typicality score is a computational</a:t>
            </a:r>
            <a:r>
              <a:rPr lang="en-US" altLang="zh-CN" baseline="0" dirty="0" smtClean="0"/>
              <a:t> challenge, since it’s not so close to our human thought.</a:t>
            </a:r>
          </a:p>
          <a:p>
            <a:r>
              <a:rPr lang="en-US" altLang="zh-CN" baseline="0" dirty="0" smtClean="0"/>
              <a:t>Challenge: Probase without disambiguation.</a:t>
            </a:r>
          </a:p>
          <a:p>
            <a:r>
              <a:rPr lang="en-US" altLang="zh-CN" baseline="0" dirty="0" smtClean="0"/>
              <a:t>Here, p: weight of the question, given the template.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BE72BA-E664-4FB0-AFDE-737D4CCAF30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02592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What we have:</a:t>
            </a:r>
            <a:r>
              <a:rPr lang="en-US" altLang="zh-CN" baseline="0" dirty="0" smtClean="0"/>
              <a:t> A list of QA pairs.</a:t>
            </a:r>
          </a:p>
          <a:p>
            <a:r>
              <a:rPr lang="en-US" altLang="zh-CN" baseline="0" dirty="0" smtClean="0"/>
              <a:t>Once T is given, it’ll guide the system to find related QA pairs. then based on these pairs, find the most suitable predicate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BE72BA-E664-4FB0-AFDE-737D4CCAF30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6730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可以用白板笔在白板上推导，而不用写</a:t>
            </a:r>
            <a:r>
              <a:rPr lang="en-US" altLang="zh-CN" dirty="0" err="1" smtClean="0"/>
              <a:t>ppt</a:t>
            </a:r>
            <a:endParaRPr lang="en-US" altLang="zh-CN" dirty="0" smtClean="0"/>
          </a:p>
          <a:p>
            <a:r>
              <a:rPr lang="en-US" altLang="zh-CN" dirty="0" smtClean="0"/>
              <a:t>&lt;S,</a:t>
            </a:r>
            <a:r>
              <a:rPr lang="en-US" altLang="zh-CN" baseline="0" dirty="0" smtClean="0"/>
              <a:t> P, O</a:t>
            </a:r>
            <a:r>
              <a:rPr lang="en-US" altLang="zh-CN" dirty="0" smtClean="0"/>
              <a:t>&gt;: triple in Freebase.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BE72BA-E664-4FB0-AFDE-737D4CCAF30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1310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BE72BA-E664-4FB0-AFDE-737D4CCAF30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673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13" name="圆角矩形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7" name="矩形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矩形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矩形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4AE57-C41B-4DF7-97FF-EA53A4172A35}" type="datetime1">
              <a:rPr lang="zh-CN" altLang="en-US" smtClean="0"/>
              <a:t>2014/4/30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9A15B-3F40-4F8E-93C9-B2ABEF5BFF50}" type="datetime1">
              <a:rPr lang="zh-CN" altLang="en-US" smtClean="0"/>
              <a:t>2014/4/30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C6CA1-55E9-4C40-8E91-FAEB7275A460}" type="datetime1">
              <a:rPr lang="zh-CN" altLang="en-US" smtClean="0"/>
              <a:t>2014/4/30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9013" y="6183585"/>
            <a:ext cx="1895475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19256" cy="1143000"/>
          </a:xfrm>
        </p:spPr>
        <p:txBody>
          <a:bodyPr/>
          <a:lstStyle/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9B2EA-CF04-4FEB-8E08-7B2F59A7B5D4}" type="datetime1">
              <a:rPr lang="zh-CN" altLang="en-US" smtClean="0"/>
              <a:t>2014/4/30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67544" y="1447800"/>
            <a:ext cx="8219256" cy="4572000"/>
          </a:xfrm>
        </p:spPr>
        <p:txBody>
          <a:bodyPr vert="horz">
            <a:normAutofit/>
          </a:bodyPr>
          <a:lstStyle>
            <a:lvl1pPr>
              <a:defRPr sz="2800"/>
            </a:lvl1pPr>
            <a:lvl2pPr>
              <a:defRPr sz="28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 eaLnBrk="1" latinLnBrk="0" hangingPunct="1"/>
            <a:r>
              <a:rPr lang="zh-CN" altLang="en-US" dirty="0" smtClean="0"/>
              <a:t>单击此处编辑母版文本样式</a:t>
            </a:r>
          </a:p>
          <a:p>
            <a:pPr lvl="1" eaLnBrk="1" latinLnBrk="0" hangingPunct="1"/>
            <a:r>
              <a:rPr lang="zh-CN" altLang="en-US" dirty="0" smtClean="0"/>
              <a:t>第二级</a:t>
            </a:r>
          </a:p>
          <a:p>
            <a:pPr lvl="2" eaLnBrk="1" latinLnBrk="0" hangingPunct="1"/>
            <a:r>
              <a:rPr lang="zh-CN" altLang="en-US" dirty="0" smtClean="0"/>
              <a:t>第三级</a:t>
            </a:r>
          </a:p>
          <a:p>
            <a:pPr lvl="3" eaLnBrk="1" latinLnBrk="0" hangingPunct="1"/>
            <a:r>
              <a:rPr lang="zh-CN" altLang="en-US" dirty="0" smtClean="0"/>
              <a:t>第四级</a:t>
            </a:r>
          </a:p>
          <a:p>
            <a:pPr lvl="4" eaLnBrk="1" latinLnBrk="0" hangingPunct="1"/>
            <a:r>
              <a:rPr lang="zh-CN" altLang="en-US" dirty="0" smtClean="0"/>
              <a:t>第五级</a:t>
            </a:r>
            <a:endParaRPr kumimoji="0" 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467544" y="1412776"/>
            <a:ext cx="813690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10" name="圆角矩形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2A15E-45D8-4D8A-B511-AC70B528253E}" type="datetime1">
              <a:rPr lang="zh-CN" altLang="en-US" smtClean="0"/>
              <a:t>2014/4/30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矩形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矩形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5AB75-1439-4880-9C02-6D1CA2E6D190}" type="datetime1">
              <a:rPr lang="zh-CN" altLang="en-US" smtClean="0"/>
              <a:t>2014/4/30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8D087-25E0-41F1-9104-46B21541CB21}" type="datetime1">
              <a:rPr lang="zh-CN" altLang="en-US" smtClean="0"/>
              <a:t>2014/4/30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099B9-5DE0-446B-BD53-22D018D9E0D9}" type="datetime1">
              <a:rPr lang="zh-CN" altLang="en-US" smtClean="0"/>
              <a:t>2014/4/30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AC549-00FF-4CAD-BFE3-0195185FBACF}" type="datetime1">
              <a:rPr lang="zh-CN" altLang="en-US" smtClean="0"/>
              <a:t>2014/4/30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9" name="圆角矩形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BC503-798C-4FA4-ABE1-606692EDA911}" type="datetime1">
              <a:rPr lang="zh-CN" altLang="en-US" smtClean="0"/>
              <a:t>2014/4/30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2EF4A-986F-4699-970C-837A09289EF7}" type="datetime1">
              <a:rPr lang="zh-CN" altLang="en-US" smtClean="0"/>
              <a:t>2014/4/30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矩形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矩形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8" name="圆角矩形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5D4A565-B1E5-47C9-BF56-28745BCA5670}" type="datetime1">
              <a:rPr lang="zh-CN" altLang="en-US" smtClean="0"/>
              <a:t>2014/4/30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95400" y="3989040"/>
            <a:ext cx="6400800" cy="1600200"/>
          </a:xfrm>
        </p:spPr>
        <p:txBody>
          <a:bodyPr/>
          <a:lstStyle/>
          <a:p>
            <a:r>
              <a:rPr lang="en-US" altLang="zh-CN" dirty="0" smtClean="0"/>
              <a:t>Kangqi Luo</a:t>
            </a:r>
          </a:p>
          <a:p>
            <a:r>
              <a:rPr lang="en-US" altLang="zh-CN" dirty="0" smtClean="0"/>
              <a:t>2014-04-30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Open Domain Question Answering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091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Template-Based Model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10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CN" sz="2800" b="1" dirty="0" smtClean="0"/>
                  <a:t>B. Predicate inference for each template</a:t>
                </a:r>
              </a:p>
              <a:p>
                <a:r>
                  <a:rPr lang="en-US" altLang="zh-CN" dirty="0" smtClean="0"/>
                  <a:t>&lt;</a:t>
                </a:r>
                <a:r>
                  <a:rPr lang="en-US" altLang="zh-CN" dirty="0" err="1" smtClean="0"/>
                  <a:t>mark_twain</a:t>
                </a:r>
                <a:r>
                  <a:rPr lang="en-US" altLang="zh-CN" dirty="0" smtClean="0"/>
                  <a:t>, </a:t>
                </a:r>
                <a:r>
                  <a:rPr lang="en-US" altLang="zh-CN" dirty="0" err="1" smtClean="0"/>
                  <a:t>florida</a:t>
                </a:r>
                <a:r>
                  <a:rPr lang="en-US" altLang="zh-CN" dirty="0" smtClean="0"/>
                  <a:t>&gt; </a:t>
                </a:r>
                <a:r>
                  <a:rPr lang="en-US" altLang="zh-CN" dirty="0" smtClean="0">
                    <a:sym typeface="Wingdings" pitchFamily="2" charset="2"/>
                  </a:rPr>
                  <a:t> </a:t>
                </a:r>
                <a:r>
                  <a:rPr lang="en-US" altLang="zh-CN" dirty="0" err="1" smtClean="0">
                    <a:sym typeface="Wingdings" pitchFamily="2" charset="2"/>
                  </a:rPr>
                  <a:t>place_of_birth</a:t>
                </a:r>
                <a:r>
                  <a:rPr lang="en-US" altLang="zh-CN" dirty="0" smtClean="0">
                    <a:sym typeface="Wingdings" pitchFamily="2" charset="2"/>
                  </a:rPr>
                  <a:t>?</a:t>
                </a:r>
              </a:p>
              <a:p>
                <a:endParaRPr lang="en-US" altLang="zh-CN" dirty="0" smtClean="0">
                  <a:sym typeface="Wingdings" pitchFamily="2" charset="2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dirty="0">
                        <a:latin typeface="Cambria Math"/>
                        <a:sym typeface="Wingdings" pitchFamily="2" charset="2"/>
                      </a:rPr>
                      <m:t>P</m:t>
                    </m:r>
                    <m:d>
                      <m:dPr>
                        <m:ctrlPr>
                          <a:rPr lang="en-US" altLang="zh-CN" i="1" dirty="0">
                            <a:latin typeface="Cambria Math"/>
                            <a:sym typeface="Wingdings" pitchFamily="2" charset="2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/>
                            <a:sym typeface="Wingdings" pitchFamily="2" charset="2"/>
                          </a:rPr>
                          <m:t>𝑝𝑜𝑏</m:t>
                        </m:r>
                        <m:r>
                          <a:rPr lang="en-US" altLang="zh-CN" b="0" i="0" dirty="0" smtClean="0">
                            <a:latin typeface="Cambria Math"/>
                            <a:sym typeface="Wingdings" pitchFamily="2" charset="2"/>
                          </a:rPr>
                          <m:t> </m:t>
                        </m:r>
                      </m:e>
                      <m:e>
                        <m:r>
                          <a:rPr lang="en-US" altLang="zh-CN" b="0" i="0" dirty="0" smtClean="0">
                            <a:latin typeface="Cambria Math"/>
                            <a:sym typeface="Wingdings" pitchFamily="2" charset="2"/>
                          </a:rPr>
                          <m:t> </m:t>
                        </m:r>
                        <m:r>
                          <a:rPr lang="en-US" altLang="zh-CN" b="0" i="1" dirty="0" smtClean="0">
                            <a:latin typeface="Cambria Math"/>
                            <a:sym typeface="Wingdings" pitchFamily="2" charset="2"/>
                          </a:rPr>
                          <m:t>𝑚𝑡</m:t>
                        </m:r>
                        <m:r>
                          <a:rPr lang="en-US" altLang="zh-CN" b="0" i="1" dirty="0" smtClean="0">
                            <a:latin typeface="Cambria Math"/>
                            <a:sym typeface="Wingdings" pitchFamily="2" charset="2"/>
                          </a:rPr>
                          <m:t>, </m:t>
                        </m:r>
                        <m:r>
                          <a:rPr lang="en-US" altLang="zh-CN" b="0" i="1" dirty="0" smtClean="0">
                            <a:latin typeface="Cambria Math"/>
                            <a:sym typeface="Wingdings" pitchFamily="2" charset="2"/>
                          </a:rPr>
                          <m:t>𝑓𝑙</m:t>
                        </m:r>
                      </m:e>
                    </m:d>
                    <m:r>
                      <a:rPr lang="en-US" altLang="zh-CN" b="0" i="1" dirty="0" smtClean="0">
                        <a:latin typeface="Cambria Math"/>
                        <a:ea typeface="Cambria Math"/>
                        <a:sym typeface="Wingdings" pitchFamily="2" charset="2"/>
                      </a:rPr>
                      <m:t>∝</m:t>
                    </m:r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/>
                        <a:ea typeface="Cambria Math"/>
                        <a:sym typeface="Wingdings" pitchFamily="2" charset="2"/>
                      </a:rPr>
                      <m:t>P</m:t>
                    </m:r>
                    <m:d>
                      <m:dPr>
                        <m:endChr m:val="|"/>
                        <m:ctrlPr>
                          <a:rPr lang="en-US" altLang="zh-CN" b="0" i="1" dirty="0" smtClean="0">
                            <a:latin typeface="Cambria Math"/>
                            <a:ea typeface="Cambria Math"/>
                            <a:sym typeface="Wingdings" pitchFamily="2" charset="2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/>
                            <a:ea typeface="Cambria Math"/>
                            <a:sym typeface="Wingdings" pitchFamily="2" charset="2"/>
                          </a:rPr>
                          <m:t>𝑓𝑙</m:t>
                        </m:r>
                        <m:r>
                          <a:rPr lang="en-US" altLang="zh-CN" b="0" i="1" dirty="0" smtClean="0">
                            <a:latin typeface="Cambria Math"/>
                            <a:ea typeface="Cambria Math"/>
                            <a:sym typeface="Wingdings" pitchFamily="2" charset="2"/>
                          </a:rPr>
                          <m:t> </m:t>
                        </m:r>
                      </m:e>
                    </m:d>
                    <m:r>
                      <a:rPr lang="en-US" altLang="zh-CN" b="0" i="1" dirty="0" smtClean="0">
                        <a:latin typeface="Cambria Math"/>
                        <a:ea typeface="Cambria Math"/>
                        <a:sym typeface="Wingdings" pitchFamily="2" charset="2"/>
                      </a:rPr>
                      <m:t> </m:t>
                    </m:r>
                    <m:r>
                      <a:rPr lang="en-US" altLang="zh-CN" b="0" i="1" dirty="0" smtClean="0">
                        <a:latin typeface="Cambria Math"/>
                        <a:ea typeface="Cambria Math"/>
                        <a:sym typeface="Wingdings" pitchFamily="2" charset="2"/>
                      </a:rPr>
                      <m:t>𝑚𝑡</m:t>
                    </m:r>
                    <m:r>
                      <a:rPr lang="en-US" altLang="zh-CN" b="0" i="1" dirty="0" smtClean="0">
                        <a:latin typeface="Cambria Math"/>
                        <a:ea typeface="Cambria Math"/>
                        <a:sym typeface="Wingdings" pitchFamily="2" charset="2"/>
                      </a:rPr>
                      <m:t>, </m:t>
                    </m:r>
                    <m:r>
                      <a:rPr lang="en-US" altLang="zh-CN" b="0" i="1" dirty="0" smtClean="0">
                        <a:latin typeface="Cambria Math"/>
                        <a:ea typeface="Cambria Math"/>
                        <a:sym typeface="Wingdings" pitchFamily="2" charset="2"/>
                      </a:rPr>
                      <m:t>𝑝𝑜𝑏</m:t>
                    </m:r>
                    <m:r>
                      <a:rPr lang="en-US" altLang="zh-CN" b="0" i="1" dirty="0" smtClean="0">
                        <a:latin typeface="Cambria Math"/>
                        <a:ea typeface="Cambria Math"/>
                        <a:sym typeface="Wingdings" pitchFamily="2" charset="2"/>
                      </a:rPr>
                      <m:t>)∗</m:t>
                    </m:r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/>
                        <a:ea typeface="Cambria Math"/>
                        <a:sym typeface="Wingdings" pitchFamily="2" charset="2"/>
                      </a:rPr>
                      <m:t>P</m:t>
                    </m:r>
                    <m:r>
                      <a:rPr lang="en-US" altLang="zh-CN" b="0" i="1" dirty="0" smtClean="0">
                        <a:latin typeface="Cambria Math"/>
                        <a:ea typeface="Cambria Math"/>
                        <a:sym typeface="Wingdings" pitchFamily="2" charset="2"/>
                      </a:rPr>
                      <m:t>(</m:t>
                    </m:r>
                    <m:r>
                      <a:rPr lang="en-US" altLang="zh-CN" b="0" i="1" dirty="0" smtClean="0">
                        <a:latin typeface="Cambria Math"/>
                        <a:ea typeface="Cambria Math"/>
                        <a:sym typeface="Wingdings" pitchFamily="2" charset="2"/>
                      </a:rPr>
                      <m:t>𝑝𝑜𝑏</m:t>
                    </m:r>
                    <m:r>
                      <a:rPr lang="en-US" altLang="zh-CN" b="0" i="1" dirty="0" smtClean="0">
                        <a:latin typeface="Cambria Math"/>
                        <a:ea typeface="Cambria Math"/>
                        <a:sym typeface="Wingdings" pitchFamily="2" charset="2"/>
                      </a:rPr>
                      <m:t> | </m:t>
                    </m:r>
                    <m:r>
                      <a:rPr lang="en-US" altLang="zh-CN" b="0" i="1" dirty="0" smtClean="0">
                        <a:latin typeface="Cambria Math"/>
                        <a:ea typeface="Cambria Math"/>
                        <a:sym typeface="Wingdings" pitchFamily="2" charset="2"/>
                      </a:rPr>
                      <m:t>𝑚𝑡</m:t>
                    </m:r>
                    <m:r>
                      <a:rPr lang="en-US" altLang="zh-CN" b="0" i="1" dirty="0" smtClean="0">
                        <a:latin typeface="Cambria Math"/>
                        <a:ea typeface="Cambria Math"/>
                        <a:sym typeface="Wingdings" pitchFamily="2" charset="2"/>
                      </a:rPr>
                      <m:t>)</m:t>
                    </m:r>
                  </m:oMath>
                </a14:m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/>
                      </a:rPr>
                      <m:t>P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/>
                          </a:rPr>
                          <m:t>𝑃</m:t>
                        </m:r>
                      </m:e>
                      <m:e>
                        <m:r>
                          <a:rPr lang="en-US" altLang="zh-CN" sz="2000" b="0" i="1" smtClean="0">
                            <a:latin typeface="Cambria Math"/>
                          </a:rPr>
                          <m:t>𝐸</m:t>
                        </m:r>
                        <m:r>
                          <a:rPr lang="en-US" altLang="zh-CN" sz="2000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/>
                          </a:rPr>
                          <m:t>𝑉</m:t>
                        </m:r>
                      </m:e>
                    </m:d>
                    <m:r>
                      <a:rPr lang="en-US" altLang="zh-CN" sz="2000" b="0" i="1" smtClean="0">
                        <a:latin typeface="Cambria Math"/>
                        <a:ea typeface="Cambria Math"/>
                      </a:rPr>
                      <m:t>∝</m:t>
                    </m:r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/>
                        <a:ea typeface="Cambria Math"/>
                      </a:rPr>
                      <m:t>P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/>
                            <a:ea typeface="Cambria Math"/>
                          </a:rPr>
                          <m:t>𝑃</m:t>
                        </m:r>
                        <m:r>
                          <a:rPr lang="en-US" altLang="zh-CN" sz="2000" b="0" i="1" smtClean="0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/>
                            <a:ea typeface="Cambria Math"/>
                          </a:rPr>
                          <m:t>𝐸</m:t>
                        </m:r>
                        <m:r>
                          <a:rPr lang="en-US" altLang="zh-CN" sz="2000" b="0" i="1" smtClean="0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/>
                            <a:ea typeface="Cambria Math"/>
                          </a:rPr>
                          <m:t>𝑉</m:t>
                        </m:r>
                      </m:e>
                    </m:d>
                    <m:r>
                      <a:rPr lang="en-US" altLang="zh-CN" sz="2000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/>
                        <a:ea typeface="Cambria Math"/>
                      </a:rPr>
                      <m:t>P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/>
                            <a:ea typeface="Cambria Math"/>
                          </a:rPr>
                          <m:t>𝑉</m:t>
                        </m:r>
                      </m:e>
                      <m:e>
                        <m:r>
                          <a:rPr lang="en-US" altLang="zh-CN" sz="2000" b="0" i="1" smtClean="0">
                            <a:latin typeface="Cambria Math"/>
                            <a:ea typeface="Cambria Math"/>
                          </a:rPr>
                          <m:t>𝐸</m:t>
                        </m:r>
                        <m:r>
                          <a:rPr lang="en-US" altLang="zh-CN" sz="2000" b="0" i="1" smtClean="0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/>
                            <a:ea typeface="Cambria Math"/>
                          </a:rPr>
                          <m:t>𝑃</m:t>
                        </m:r>
                      </m:e>
                    </m:d>
                    <m:r>
                      <a:rPr lang="en-US" altLang="zh-CN" sz="2000" b="0" i="1" smtClean="0">
                        <a:latin typeface="Cambria Math"/>
                        <a:ea typeface="Cambria Math"/>
                      </a:rPr>
                      <m:t>∗</m:t>
                    </m:r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/>
                        <a:ea typeface="Cambria Math"/>
                      </a:rPr>
                      <m:t>P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/>
                            <a:ea typeface="Cambria Math"/>
                          </a:rPr>
                          <m:t>𝐸</m:t>
                        </m:r>
                        <m:r>
                          <a:rPr lang="en-US" altLang="zh-CN" sz="2000" b="0" i="1" smtClean="0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/>
                            <a:ea typeface="Cambria Math"/>
                          </a:rPr>
                          <m:t>𝑃</m:t>
                        </m:r>
                      </m:e>
                    </m:d>
                    <m:r>
                      <a:rPr lang="en-US" altLang="zh-CN" sz="2000" b="0" i="1" smtClean="0">
                        <a:latin typeface="Cambria Math"/>
                        <a:ea typeface="Cambria Math"/>
                      </a:rPr>
                      <m:t>∝</m:t>
                    </m:r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/>
                        <a:ea typeface="Cambria Math"/>
                      </a:rPr>
                      <m:t>P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/>
                            <a:ea typeface="Cambria Math"/>
                          </a:rPr>
                          <m:t>𝑉</m:t>
                        </m:r>
                      </m:e>
                      <m:e>
                        <m:r>
                          <a:rPr lang="en-US" altLang="zh-CN" sz="2000" b="0" i="1" smtClean="0">
                            <a:latin typeface="Cambria Math"/>
                            <a:ea typeface="Cambria Math"/>
                          </a:rPr>
                          <m:t>𝐸</m:t>
                        </m:r>
                        <m:r>
                          <a:rPr lang="en-US" altLang="zh-CN" sz="2000" b="0" i="1" smtClean="0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/>
                            <a:ea typeface="Cambria Math"/>
                          </a:rPr>
                          <m:t>𝑃</m:t>
                        </m:r>
                      </m:e>
                    </m:d>
                    <m:r>
                      <a:rPr lang="en-US" altLang="zh-CN" sz="2000" b="0" i="1" smtClean="0">
                        <a:latin typeface="Cambria Math"/>
                        <a:ea typeface="Cambria Math"/>
                      </a:rPr>
                      <m:t>∗</m:t>
                    </m:r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/>
                        <a:ea typeface="Cambria Math"/>
                      </a:rPr>
                      <m:t>P</m:t>
                    </m:r>
                    <m:r>
                      <a:rPr lang="en-US" altLang="zh-CN" sz="2000" b="0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n-US" altLang="zh-CN" sz="2000" b="0" i="1" smtClean="0">
                        <a:latin typeface="Cambria Math"/>
                        <a:ea typeface="Cambria Math"/>
                      </a:rPr>
                      <m:t>𝑃</m:t>
                    </m:r>
                    <m:r>
                      <a:rPr lang="en-US" altLang="zh-CN" sz="2000" b="0" i="1" smtClean="0">
                        <a:latin typeface="Cambria Math"/>
                        <a:ea typeface="Cambria Math"/>
                      </a:rPr>
                      <m:t>|</m:t>
                    </m:r>
                    <m:r>
                      <a:rPr lang="en-US" altLang="zh-CN" sz="2000" b="0" i="1" smtClean="0">
                        <a:latin typeface="Cambria Math"/>
                        <a:ea typeface="Cambria Math"/>
                      </a:rPr>
                      <m:t>𝐸</m:t>
                    </m:r>
                    <m:r>
                      <a:rPr lang="en-US" altLang="zh-CN" sz="2000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zh-CN" altLang="en-US" sz="2000" dirty="0"/>
              </a:p>
              <a:p>
                <a:endParaRPr lang="en-US" altLang="zh-CN" dirty="0" smtClean="0"/>
              </a:p>
              <a:p>
                <a:r>
                  <a:rPr lang="en-US" altLang="zh-CN" dirty="0" smtClean="0"/>
                  <a:t>P(</a:t>
                </a:r>
                <a:r>
                  <a:rPr lang="en-US" altLang="zh-CN" i="1" dirty="0" err="1" smtClean="0"/>
                  <a:t>fl</a:t>
                </a:r>
                <a:r>
                  <a:rPr lang="en-US" altLang="zh-CN" dirty="0" smtClean="0"/>
                  <a:t> | </a:t>
                </a:r>
                <a:r>
                  <a:rPr lang="en-US" altLang="zh-CN" i="1" dirty="0" err="1" smtClean="0"/>
                  <a:t>mt</a:t>
                </a:r>
                <a:r>
                  <a:rPr lang="en-US" altLang="zh-CN" i="1" dirty="0" smtClean="0"/>
                  <a:t>, </a:t>
                </a:r>
                <a:r>
                  <a:rPr lang="en-US" altLang="zh-CN" i="1" dirty="0" err="1" smtClean="0"/>
                  <a:t>pob</a:t>
                </a:r>
                <a:r>
                  <a:rPr lang="en-US" altLang="zh-CN" dirty="0" smtClean="0"/>
                  <a:t>): #&lt;</a:t>
                </a:r>
                <a:r>
                  <a:rPr lang="en-US" altLang="zh-CN" i="1" dirty="0" err="1" smtClean="0"/>
                  <a:t>mt</a:t>
                </a:r>
                <a:r>
                  <a:rPr lang="en-US" altLang="zh-CN" dirty="0" smtClean="0"/>
                  <a:t>, </a:t>
                </a:r>
                <a:r>
                  <a:rPr lang="en-US" altLang="zh-CN" i="1" dirty="0" err="1" smtClean="0"/>
                  <a:t>pob</a:t>
                </a:r>
                <a:r>
                  <a:rPr lang="en-US" altLang="zh-CN" dirty="0" smtClean="0"/>
                  <a:t>, </a:t>
                </a:r>
                <a:r>
                  <a:rPr lang="en-US" altLang="zh-CN" i="1" dirty="0" err="1" smtClean="0"/>
                  <a:t>fl</a:t>
                </a:r>
                <a:r>
                  <a:rPr lang="en-US" altLang="zh-CN" dirty="0" smtClean="0"/>
                  <a:t>&gt; / #&lt;</a:t>
                </a:r>
                <a:r>
                  <a:rPr lang="en-US" altLang="zh-CN" i="1" dirty="0" err="1" smtClean="0"/>
                  <a:t>mt</a:t>
                </a:r>
                <a:r>
                  <a:rPr lang="en-US" altLang="zh-CN" dirty="0" smtClean="0"/>
                  <a:t>, </a:t>
                </a:r>
                <a:r>
                  <a:rPr lang="en-US" altLang="zh-CN" i="1" dirty="0" err="1" smtClean="0"/>
                  <a:t>pob</a:t>
                </a:r>
                <a:r>
                  <a:rPr lang="en-US" altLang="zh-CN" dirty="0" smtClean="0"/>
                  <a:t>, *&gt;</a:t>
                </a:r>
              </a:p>
              <a:p>
                <a:r>
                  <a:rPr lang="en-US" altLang="zh-CN" dirty="0" smtClean="0"/>
                  <a:t>P(</a:t>
                </a:r>
                <a:r>
                  <a:rPr lang="en-US" altLang="zh-CN" i="1" dirty="0" err="1" smtClean="0"/>
                  <a:t>pob</a:t>
                </a:r>
                <a:r>
                  <a:rPr lang="en-US" altLang="zh-CN" dirty="0" smtClean="0"/>
                  <a:t> | </a:t>
                </a:r>
                <a:r>
                  <a:rPr lang="en-US" altLang="zh-CN" i="1" dirty="0" err="1" smtClean="0"/>
                  <a:t>mt</a:t>
                </a:r>
                <a:r>
                  <a:rPr lang="en-US" altLang="zh-CN" dirty="0" smtClean="0"/>
                  <a:t>): #&lt;</a:t>
                </a:r>
                <a:r>
                  <a:rPr lang="en-US" altLang="zh-CN" i="1" dirty="0" err="1" smtClean="0"/>
                  <a:t>mt</a:t>
                </a:r>
                <a:r>
                  <a:rPr lang="en-US" altLang="zh-CN" dirty="0" smtClean="0"/>
                  <a:t>, </a:t>
                </a:r>
                <a:r>
                  <a:rPr lang="en-US" altLang="zh-CN" i="1" dirty="0" err="1" smtClean="0"/>
                  <a:t>pob</a:t>
                </a:r>
                <a:r>
                  <a:rPr lang="en-US" altLang="zh-CN" dirty="0" smtClean="0"/>
                  <a:t>, *&gt; / #&lt;</a:t>
                </a:r>
                <a:r>
                  <a:rPr lang="en-US" altLang="zh-CN" i="1" dirty="0" err="1" smtClean="0"/>
                  <a:t>mt</a:t>
                </a:r>
                <a:r>
                  <a:rPr lang="en-US" altLang="zh-CN" dirty="0" smtClean="0"/>
                  <a:t>, *, *&gt;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4" name="内容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3"/>
                <a:stretch>
                  <a:fillRect l="-1558" t="-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8623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Template-Based Model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b="1" dirty="0" smtClean="0"/>
              <a:t>Finally… A new question comes.</a:t>
            </a:r>
          </a:p>
          <a:p>
            <a:r>
              <a:rPr lang="en-US" altLang="zh-CN" dirty="0" smtClean="0"/>
              <a:t>“Where was Hu Jintao born?”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Template distribution</a:t>
            </a:r>
          </a:p>
          <a:p>
            <a:pPr lvl="2"/>
            <a:r>
              <a:rPr lang="en-US" altLang="zh-CN" dirty="0" smtClean="0"/>
              <a:t>“Where was </a:t>
            </a:r>
            <a:r>
              <a:rPr lang="en-US" altLang="zh-CN" b="1" dirty="0" smtClean="0"/>
              <a:t>$person</a:t>
            </a:r>
            <a:r>
              <a:rPr lang="en-US" altLang="zh-CN" dirty="0" smtClean="0"/>
              <a:t> born?”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“Where was </a:t>
            </a:r>
            <a:r>
              <a:rPr lang="en-US" altLang="zh-CN" b="1" dirty="0" smtClean="0"/>
              <a:t>$politician </a:t>
            </a:r>
            <a:r>
              <a:rPr lang="en-US" altLang="zh-CN" dirty="0" smtClean="0"/>
              <a:t>born?”</a:t>
            </a:r>
            <a:endParaRPr lang="en-US" altLang="zh-CN" dirty="0" smtClean="0"/>
          </a:p>
          <a:p>
            <a:pPr lvl="1"/>
            <a:r>
              <a:rPr lang="en-US" altLang="zh-CN" dirty="0" smtClean="0">
                <a:sym typeface="Wingdings" pitchFamily="2" charset="2"/>
              </a:rPr>
              <a:t>Predicate: </a:t>
            </a:r>
            <a:r>
              <a:rPr lang="en-US" altLang="zh-CN" dirty="0" err="1" smtClean="0">
                <a:sym typeface="Wingdings" pitchFamily="2" charset="2"/>
              </a:rPr>
              <a:t>place_of_birth</a:t>
            </a:r>
            <a:r>
              <a:rPr lang="en-US" altLang="zh-CN" dirty="0" smtClean="0">
                <a:sym typeface="Wingdings" pitchFamily="2" charset="2"/>
              </a:rPr>
              <a:t>(</a:t>
            </a:r>
            <a:r>
              <a:rPr lang="en-US" altLang="zh-CN" i="1" dirty="0" smtClean="0">
                <a:sym typeface="Wingdings" pitchFamily="2" charset="2"/>
              </a:rPr>
              <a:t>entity</a:t>
            </a:r>
            <a:r>
              <a:rPr lang="en-US" altLang="zh-CN" dirty="0" smtClean="0">
                <a:sym typeface="Wingdings" pitchFamily="2" charset="2"/>
              </a:rPr>
              <a:t>, </a:t>
            </a:r>
            <a:r>
              <a:rPr lang="en-US" altLang="zh-CN" i="1" dirty="0" smtClean="0">
                <a:sym typeface="Wingdings" pitchFamily="2" charset="2"/>
              </a:rPr>
              <a:t>value</a:t>
            </a:r>
            <a:r>
              <a:rPr lang="en-US" altLang="zh-CN" dirty="0" smtClean="0">
                <a:sym typeface="Wingdings" pitchFamily="2" charset="2"/>
              </a:rPr>
              <a:t>)</a:t>
            </a:r>
          </a:p>
          <a:p>
            <a:pPr lvl="2"/>
            <a:r>
              <a:rPr lang="en-US" altLang="zh-CN" dirty="0" smtClean="0">
                <a:sym typeface="Wingdings" pitchFamily="2" charset="2"/>
              </a:rPr>
              <a:t>Learned by QA pairs</a:t>
            </a:r>
          </a:p>
          <a:p>
            <a:pPr lvl="1"/>
            <a:r>
              <a:rPr lang="en-US" altLang="zh-CN" dirty="0" smtClean="0"/>
              <a:t>Final expression: </a:t>
            </a:r>
            <a:r>
              <a:rPr lang="en-US" altLang="zh-CN" dirty="0" err="1" smtClean="0"/>
              <a:t>place_of_birth</a:t>
            </a:r>
            <a:r>
              <a:rPr lang="en-US" altLang="zh-CN" i="1" dirty="0" smtClean="0"/>
              <a:t>(</a:t>
            </a:r>
            <a:r>
              <a:rPr lang="en-US" altLang="zh-CN" i="1" dirty="0" err="1" smtClean="0"/>
              <a:t>hu_jintao</a:t>
            </a:r>
            <a:r>
              <a:rPr lang="en-US" altLang="zh-CN" i="1" dirty="0" smtClean="0"/>
              <a:t>,</a:t>
            </a:r>
            <a:r>
              <a:rPr lang="en-US" altLang="zh-CN" dirty="0" smtClean="0"/>
              <a:t> </a:t>
            </a:r>
            <a:r>
              <a:rPr lang="en-US" altLang="zh-CN" dirty="0" smtClean="0"/>
              <a:t>?)</a:t>
            </a:r>
          </a:p>
          <a:p>
            <a:pPr lvl="1"/>
            <a:r>
              <a:rPr lang="en-US" altLang="zh-CN" dirty="0" smtClean="0"/>
              <a:t>Query &amp; Answer: </a:t>
            </a:r>
            <a:r>
              <a:rPr lang="en-US" altLang="zh-CN" dirty="0" smtClean="0"/>
              <a:t>“Tai Zhou”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02967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TBM Precision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Dataset: QALD (Question Answering on Linked Data)</a:t>
            </a:r>
          </a:p>
          <a:p>
            <a:pPr lvl="1"/>
            <a:r>
              <a:rPr lang="en-US" altLang="zh-CN" dirty="0" smtClean="0"/>
              <a:t>26 single-relation questions from the dataset.</a:t>
            </a:r>
          </a:p>
          <a:p>
            <a:pPr lvl="1"/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780928"/>
            <a:ext cx="6264696" cy="22740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4665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i="1" dirty="0" smtClean="0"/>
              <a:t>Current Proposal</a:t>
            </a:r>
            <a:endParaRPr lang="zh-CN" altLang="en-US" b="1" i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Directly matching a question to the query tree in KB.</a:t>
            </a:r>
          </a:p>
          <a:p>
            <a:pPr lvl="1"/>
            <a:r>
              <a:rPr lang="en-US" altLang="zh-CN" dirty="0" smtClean="0"/>
              <a:t>Without semantic parsing process.</a:t>
            </a:r>
          </a:p>
          <a:p>
            <a:pPr lvl="1"/>
            <a:endParaRPr lang="en-US" altLang="zh-CN" dirty="0"/>
          </a:p>
          <a:p>
            <a:r>
              <a:rPr lang="en-US" altLang="zh-CN" dirty="0" smtClean="0"/>
              <a:t>“What year did the </a:t>
            </a:r>
            <a:r>
              <a:rPr lang="en-US" altLang="zh-CN" dirty="0" err="1" smtClean="0"/>
              <a:t>knicks</a:t>
            </a:r>
            <a:r>
              <a:rPr lang="en-US" altLang="zh-CN" dirty="0" smtClean="0"/>
              <a:t> win the championship?”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13</a:t>
            </a:fld>
            <a:endParaRPr lang="zh-CN" altLang="en-US" dirty="0"/>
          </a:p>
        </p:txBody>
      </p:sp>
      <p:grpSp>
        <p:nvGrpSpPr>
          <p:cNvPr id="14" name="组合 13"/>
          <p:cNvGrpSpPr/>
          <p:nvPr/>
        </p:nvGrpSpPr>
        <p:grpSpPr>
          <a:xfrm>
            <a:off x="323528" y="4221088"/>
            <a:ext cx="8388932" cy="1944216"/>
            <a:chOff x="323528" y="3573016"/>
            <a:chExt cx="8388932" cy="1944216"/>
          </a:xfrm>
        </p:grpSpPr>
        <p:sp>
          <p:nvSpPr>
            <p:cNvPr id="5" name="圆角矩形 4"/>
            <p:cNvSpPr/>
            <p:nvPr/>
          </p:nvSpPr>
          <p:spPr>
            <a:xfrm>
              <a:off x="6516216" y="4346849"/>
              <a:ext cx="2196244" cy="1170383"/>
            </a:xfrm>
            <a:prstGeom prst="roundRect">
              <a:avLst/>
            </a:prstGeom>
            <a:solidFill>
              <a:srgbClr val="3C0981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/>
                <a:t>Sports League</a:t>
              </a:r>
            </a:p>
            <a:p>
              <a:pPr algn="ctr"/>
              <a:r>
                <a:rPr lang="en-US" altLang="zh-CN" sz="2400" dirty="0" smtClean="0"/>
                <a:t>Championship Event</a:t>
              </a:r>
              <a:endParaRPr lang="zh-CN" altLang="en-US" sz="2400" dirty="0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323528" y="4592884"/>
              <a:ext cx="1584176" cy="720079"/>
            </a:xfrm>
            <a:prstGeom prst="round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/>
                <a:t>New York</a:t>
              </a:r>
              <a:br>
                <a:rPr lang="en-US" altLang="zh-CN" sz="2400" dirty="0" smtClean="0"/>
              </a:br>
              <a:r>
                <a:rPr lang="en-US" altLang="zh-CN" sz="2400" dirty="0" smtClean="0"/>
                <a:t>Knicks</a:t>
              </a:r>
              <a:endParaRPr lang="zh-CN" altLang="en-US" sz="2400" dirty="0"/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3923928" y="4741113"/>
              <a:ext cx="936104" cy="416079"/>
            </a:xfrm>
            <a:prstGeom prst="round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/>
                <a:t>?</a:t>
              </a:r>
              <a:endParaRPr lang="zh-CN" altLang="en-US" sz="2400" dirty="0"/>
            </a:p>
          </p:txBody>
        </p:sp>
        <p:cxnSp>
          <p:nvCxnSpPr>
            <p:cNvPr id="8" name="直接连接符 7"/>
            <p:cNvCxnSpPr>
              <a:stCxn id="6" idx="3"/>
              <a:endCxn id="7" idx="1"/>
            </p:cNvCxnSpPr>
            <p:nvPr/>
          </p:nvCxnSpPr>
          <p:spPr>
            <a:xfrm flipV="1">
              <a:off x="1907704" y="4949153"/>
              <a:ext cx="2016224" cy="377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>
              <a:stCxn id="7" idx="3"/>
              <a:endCxn id="5" idx="1"/>
            </p:cNvCxnSpPr>
            <p:nvPr/>
          </p:nvCxnSpPr>
          <p:spPr>
            <a:xfrm flipV="1">
              <a:off x="4860032" y="4932041"/>
              <a:ext cx="1656184" cy="17112"/>
            </a:xfrm>
            <a:prstGeom prst="line">
              <a:avLst/>
            </a:prstGeom>
            <a:ln>
              <a:prstDash val="dash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1979712" y="4541058"/>
              <a:ext cx="19442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/>
                <a:t>championships</a:t>
              </a:r>
              <a:endParaRPr lang="zh-CN" altLang="en-US" sz="2000" dirty="0"/>
            </a:p>
          </p:txBody>
        </p:sp>
        <p:cxnSp>
          <p:nvCxnSpPr>
            <p:cNvPr id="11" name="直接连接符 10"/>
            <p:cNvCxnSpPr>
              <a:stCxn id="12" idx="2"/>
              <a:endCxn id="7" idx="0"/>
            </p:cNvCxnSpPr>
            <p:nvPr/>
          </p:nvCxnSpPr>
          <p:spPr>
            <a:xfrm>
              <a:off x="4389884" y="4077072"/>
              <a:ext cx="2096" cy="66404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圆角矩形 11"/>
            <p:cNvSpPr/>
            <p:nvPr/>
          </p:nvSpPr>
          <p:spPr>
            <a:xfrm>
              <a:off x="3633800" y="3573016"/>
              <a:ext cx="1512168" cy="504056"/>
            </a:xfrm>
            <a:prstGeom prst="roundRect">
              <a:avLst/>
            </a:prstGeom>
            <a:solidFill>
              <a:srgbClr val="C0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i="1" dirty="0" smtClean="0"/>
                <a:t>Answer</a:t>
              </a:r>
              <a:endParaRPr lang="zh-CN" altLang="en-US" sz="2400" i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402646" y="4253026"/>
              <a:ext cx="13214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err="1" smtClean="0"/>
                <a:t>start_date</a:t>
              </a:r>
              <a:endParaRPr lang="zh-CN" altLang="en-US" sz="2000" dirty="0"/>
            </a:p>
          </p:txBody>
        </p:sp>
      </p:grpSp>
      <p:sp>
        <p:nvSpPr>
          <p:cNvPr id="39" name="下箭头 38"/>
          <p:cNvSpPr/>
          <p:nvPr/>
        </p:nvSpPr>
        <p:spPr>
          <a:xfrm>
            <a:off x="2051720" y="3501008"/>
            <a:ext cx="360040" cy="15561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0074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Basic Idea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Step 1. Find the arguments (entities / types) that is necessary for the query tree.</a:t>
            </a:r>
          </a:p>
          <a:p>
            <a:r>
              <a:rPr lang="en-US" altLang="zh-CN" dirty="0" smtClean="0"/>
              <a:t>Step 2. Find a minimum tree structure to connect entities in the knowledge base.</a:t>
            </a:r>
          </a:p>
          <a:p>
            <a:r>
              <a:rPr lang="en-US" altLang="zh-CN" dirty="0" smtClean="0"/>
              <a:t>Step 3. Link the answer node to the tree structure.</a:t>
            </a:r>
          </a:p>
          <a:p>
            <a:r>
              <a:rPr lang="en-US" altLang="zh-CN" dirty="0" smtClean="0"/>
              <a:t>Step 4. Scoring the final query tree.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5563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809" y="3468729"/>
            <a:ext cx="8562975" cy="317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Step 1: Argument Recognition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Key point: syntactic analysis</a:t>
            </a:r>
          </a:p>
          <a:p>
            <a:r>
              <a:rPr lang="en-US" altLang="zh-CN" dirty="0" smtClean="0"/>
              <a:t>“what year did the </a:t>
            </a:r>
            <a:r>
              <a:rPr lang="en-US" altLang="zh-CN" dirty="0" err="1" smtClean="0"/>
              <a:t>knicks</a:t>
            </a:r>
            <a:r>
              <a:rPr lang="en-US" altLang="zh-CN" dirty="0" smtClean="0"/>
              <a:t> win the championship?”</a:t>
            </a:r>
          </a:p>
          <a:p>
            <a:r>
              <a:rPr lang="en-US" altLang="zh-CN" dirty="0" smtClean="0"/>
              <a:t>Argument text:</a:t>
            </a:r>
          </a:p>
          <a:p>
            <a:pPr lvl="1"/>
            <a:r>
              <a:rPr lang="en-US" altLang="zh-CN" dirty="0" smtClean="0"/>
              <a:t>Subject: “the </a:t>
            </a:r>
            <a:r>
              <a:rPr lang="en-US" altLang="zh-CN" dirty="0" err="1" smtClean="0"/>
              <a:t>knicks</a:t>
            </a:r>
            <a:r>
              <a:rPr lang="en-US" altLang="zh-CN" dirty="0" smtClean="0"/>
              <a:t>”</a:t>
            </a:r>
          </a:p>
          <a:p>
            <a:pPr lvl="1"/>
            <a:r>
              <a:rPr lang="en-US" altLang="zh-CN" dirty="0" smtClean="0"/>
              <a:t>Object: “the championship”</a:t>
            </a:r>
          </a:p>
          <a:p>
            <a:pPr lvl="1"/>
            <a:r>
              <a:rPr lang="en-US" altLang="zh-CN" dirty="0" smtClean="0"/>
              <a:t>Answer &amp; Temp. Modifier: “what year”</a:t>
            </a:r>
          </a:p>
          <a:p>
            <a:pPr lvl="1"/>
            <a:r>
              <a:rPr lang="en-US" altLang="zh-CN" dirty="0" smtClean="0"/>
              <a:t>Predicate phrase: “did … win”</a:t>
            </a:r>
          </a:p>
        </p:txBody>
      </p:sp>
      <p:sp>
        <p:nvSpPr>
          <p:cNvPr id="4" name="等腰三角形 3"/>
          <p:cNvSpPr/>
          <p:nvPr/>
        </p:nvSpPr>
        <p:spPr>
          <a:xfrm>
            <a:off x="5436096" y="6493065"/>
            <a:ext cx="288032" cy="24830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3203848" y="5844993"/>
            <a:ext cx="1944216" cy="648072"/>
          </a:xfrm>
          <a:prstGeom prst="round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6156176" y="5844993"/>
            <a:ext cx="2880320" cy="648072"/>
          </a:xfrm>
          <a:prstGeom prst="round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323528" y="5844993"/>
            <a:ext cx="1944216" cy="648072"/>
          </a:xfrm>
          <a:prstGeom prst="roundRect">
            <a:avLst/>
          </a:prstGeom>
          <a:noFill/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1780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9" grpId="0" animBg="1"/>
      <p:bldP spid="9" grpId="1" animBg="1"/>
      <p:bldP spid="10" grpId="0" animBg="1"/>
      <p:bldP spid="10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Each text shall be either an entity, or a type.</a:t>
            </a:r>
          </a:p>
          <a:p>
            <a:r>
              <a:rPr lang="en-US" altLang="zh-CN" dirty="0" smtClean="0"/>
              <a:t>“the </a:t>
            </a:r>
            <a:r>
              <a:rPr lang="en-US" altLang="zh-CN" dirty="0" err="1" smtClean="0"/>
              <a:t>knicks</a:t>
            </a:r>
            <a:r>
              <a:rPr lang="en-US" altLang="zh-CN" dirty="0" smtClean="0"/>
              <a:t>”: </a:t>
            </a:r>
            <a:r>
              <a:rPr lang="en-US" altLang="zh-CN" dirty="0" err="1" smtClean="0"/>
              <a:t>New_York_Knicks</a:t>
            </a:r>
            <a:r>
              <a:rPr lang="en-US" altLang="zh-CN" dirty="0" smtClean="0"/>
              <a:t> …</a:t>
            </a:r>
          </a:p>
          <a:p>
            <a:r>
              <a:rPr lang="en-US" altLang="zh-CN" dirty="0" smtClean="0"/>
              <a:t> “the championship”:</a:t>
            </a:r>
          </a:p>
          <a:p>
            <a:pPr lvl="1"/>
            <a:r>
              <a:rPr lang="en-US" altLang="zh-CN" dirty="0" smtClean="0"/>
              <a:t>entity: </a:t>
            </a:r>
            <a:r>
              <a:rPr lang="en-US" altLang="zh-CN" dirty="0" err="1" smtClean="0"/>
              <a:t>Football_League_Championship</a:t>
            </a:r>
            <a:r>
              <a:rPr lang="en-US" altLang="zh-CN" dirty="0" smtClean="0"/>
              <a:t> …</a:t>
            </a:r>
          </a:p>
          <a:p>
            <a:pPr lvl="1"/>
            <a:r>
              <a:rPr lang="en-US" altLang="zh-CN" dirty="0" smtClean="0"/>
              <a:t>type: </a:t>
            </a:r>
            <a:r>
              <a:rPr lang="en-US" altLang="zh-CN" dirty="0" err="1" smtClean="0"/>
              <a:t>Sports_League_Championship_Event</a:t>
            </a:r>
            <a:r>
              <a:rPr lang="en-US" altLang="zh-CN" dirty="0" smtClean="0"/>
              <a:t> …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“what year”: </a:t>
            </a:r>
            <a:r>
              <a:rPr lang="en-US" altLang="zh-CN" dirty="0" err="1" smtClean="0"/>
              <a:t>datetime</a:t>
            </a:r>
            <a:r>
              <a:rPr lang="en-US" altLang="zh-CN" dirty="0" smtClean="0"/>
              <a:t>, year …</a:t>
            </a:r>
          </a:p>
          <a:p>
            <a:pPr lvl="1"/>
            <a:endParaRPr lang="en-US" altLang="zh-CN" dirty="0" smtClean="0"/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556" y="1412776"/>
            <a:ext cx="7692932" cy="5207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099" y="1412776"/>
            <a:ext cx="7012389" cy="5264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Step 1: Argument Recognition</a:t>
            </a:r>
            <a:endParaRPr lang="zh-CN" altLang="en-US" dirty="0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343" y="689027"/>
            <a:ext cx="7082159" cy="5987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9006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Step 2: Tree Construction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6840252" y="2924944"/>
            <a:ext cx="2196244" cy="864096"/>
          </a:xfrm>
          <a:prstGeom prst="roundRect">
            <a:avLst/>
          </a:prstGeom>
          <a:solidFill>
            <a:srgbClr val="3C098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Sports League</a:t>
            </a:r>
          </a:p>
          <a:p>
            <a:pPr algn="ctr"/>
            <a:r>
              <a:rPr lang="en-US" altLang="zh-CN" sz="2400" dirty="0" smtClean="0"/>
              <a:t>Championship</a:t>
            </a:r>
            <a:endParaRPr lang="zh-CN" altLang="en-US" sz="2400" dirty="0"/>
          </a:p>
        </p:txBody>
      </p:sp>
      <p:sp>
        <p:nvSpPr>
          <p:cNvPr id="5" name="圆角矩形 4"/>
          <p:cNvSpPr/>
          <p:nvPr/>
        </p:nvSpPr>
        <p:spPr>
          <a:xfrm>
            <a:off x="6840252" y="1340768"/>
            <a:ext cx="2196244" cy="1170384"/>
          </a:xfrm>
          <a:prstGeom prst="roundRect">
            <a:avLst/>
          </a:prstGeom>
          <a:solidFill>
            <a:srgbClr val="3C098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Sports League</a:t>
            </a:r>
          </a:p>
          <a:p>
            <a:pPr algn="ctr"/>
            <a:r>
              <a:rPr lang="en-US" altLang="zh-CN" sz="2400" dirty="0" smtClean="0"/>
              <a:t>Championship Event</a:t>
            </a:r>
            <a:endParaRPr lang="zh-CN" altLang="en-US" sz="2400" dirty="0"/>
          </a:p>
        </p:txBody>
      </p:sp>
      <p:sp>
        <p:nvSpPr>
          <p:cNvPr id="7" name="圆角矩形 6"/>
          <p:cNvSpPr/>
          <p:nvPr/>
        </p:nvSpPr>
        <p:spPr>
          <a:xfrm>
            <a:off x="179512" y="2276872"/>
            <a:ext cx="1440160" cy="72008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New York</a:t>
            </a:r>
            <a:br>
              <a:rPr lang="en-US" altLang="zh-CN" sz="2400" dirty="0" smtClean="0"/>
            </a:br>
            <a:r>
              <a:rPr lang="en-US" altLang="zh-CN" sz="2400" dirty="0" smtClean="0"/>
              <a:t>Knicks</a:t>
            </a:r>
            <a:endParaRPr lang="zh-CN" altLang="en-US" sz="2400" dirty="0"/>
          </a:p>
        </p:txBody>
      </p:sp>
      <p:sp>
        <p:nvSpPr>
          <p:cNvPr id="8" name="圆角矩形 7"/>
          <p:cNvSpPr/>
          <p:nvPr/>
        </p:nvSpPr>
        <p:spPr>
          <a:xfrm>
            <a:off x="611560" y="5949280"/>
            <a:ext cx="1440160" cy="72008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Stevie Nicks</a:t>
            </a:r>
            <a:endParaRPr lang="zh-CN" altLang="en-US" sz="2400" dirty="0"/>
          </a:p>
        </p:txBody>
      </p:sp>
      <p:sp>
        <p:nvSpPr>
          <p:cNvPr id="9" name="圆角矩形 8"/>
          <p:cNvSpPr/>
          <p:nvPr/>
        </p:nvSpPr>
        <p:spPr>
          <a:xfrm>
            <a:off x="2843808" y="2564904"/>
            <a:ext cx="1512168" cy="72008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1973 NBA</a:t>
            </a:r>
            <a:br>
              <a:rPr lang="en-US" altLang="zh-CN" sz="2400" dirty="0" smtClean="0"/>
            </a:br>
            <a:r>
              <a:rPr lang="en-US" altLang="zh-CN" sz="2400" dirty="0" smtClean="0"/>
              <a:t>Finals</a:t>
            </a:r>
            <a:endParaRPr lang="zh-CN" altLang="en-US" sz="2400" dirty="0"/>
          </a:p>
        </p:txBody>
      </p:sp>
      <p:sp>
        <p:nvSpPr>
          <p:cNvPr id="10" name="圆角矩形 9"/>
          <p:cNvSpPr/>
          <p:nvPr/>
        </p:nvSpPr>
        <p:spPr>
          <a:xfrm>
            <a:off x="2843808" y="1583432"/>
            <a:ext cx="1512168" cy="72008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1970 NBA</a:t>
            </a:r>
            <a:br>
              <a:rPr lang="en-US" altLang="zh-CN" sz="2400" dirty="0" smtClean="0"/>
            </a:br>
            <a:r>
              <a:rPr lang="en-US" altLang="zh-CN" sz="2400" dirty="0" smtClean="0"/>
              <a:t>Finals</a:t>
            </a:r>
            <a:endParaRPr lang="zh-CN" altLang="en-US" sz="2400" dirty="0"/>
          </a:p>
        </p:txBody>
      </p:sp>
      <p:sp>
        <p:nvSpPr>
          <p:cNvPr id="11" name="圆角矩形 10"/>
          <p:cNvSpPr/>
          <p:nvPr/>
        </p:nvSpPr>
        <p:spPr>
          <a:xfrm>
            <a:off x="5152256" y="2895945"/>
            <a:ext cx="1435968" cy="804826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The NBA</a:t>
            </a:r>
            <a:br>
              <a:rPr lang="en-US" altLang="zh-CN" sz="2400" dirty="0" smtClean="0"/>
            </a:br>
            <a:r>
              <a:rPr lang="en-US" altLang="zh-CN" sz="2400" dirty="0" smtClean="0"/>
              <a:t>Finals</a:t>
            </a:r>
            <a:endParaRPr lang="zh-CN" altLang="en-US" sz="2400" dirty="0"/>
          </a:p>
        </p:txBody>
      </p:sp>
      <p:cxnSp>
        <p:nvCxnSpPr>
          <p:cNvPr id="13" name="直接连接符 12"/>
          <p:cNvCxnSpPr>
            <a:stCxn id="7" idx="3"/>
            <a:endCxn id="9" idx="1"/>
          </p:cNvCxnSpPr>
          <p:nvPr/>
        </p:nvCxnSpPr>
        <p:spPr>
          <a:xfrm>
            <a:off x="1619672" y="2636912"/>
            <a:ext cx="1224136" cy="28803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7" idx="3"/>
            <a:endCxn id="10" idx="1"/>
          </p:cNvCxnSpPr>
          <p:nvPr/>
        </p:nvCxnSpPr>
        <p:spPr>
          <a:xfrm flipV="1">
            <a:off x="1619672" y="1943472"/>
            <a:ext cx="1224136" cy="6934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9" idx="3"/>
            <a:endCxn id="11" idx="1"/>
          </p:cNvCxnSpPr>
          <p:nvPr/>
        </p:nvCxnSpPr>
        <p:spPr>
          <a:xfrm>
            <a:off x="4355976" y="2924944"/>
            <a:ext cx="796280" cy="37341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10" idx="3"/>
            <a:endCxn id="11" idx="1"/>
          </p:cNvCxnSpPr>
          <p:nvPr/>
        </p:nvCxnSpPr>
        <p:spPr>
          <a:xfrm>
            <a:off x="4355976" y="1943472"/>
            <a:ext cx="796280" cy="135488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9" idx="3"/>
            <a:endCxn id="5" idx="1"/>
          </p:cNvCxnSpPr>
          <p:nvPr/>
        </p:nvCxnSpPr>
        <p:spPr>
          <a:xfrm flipV="1">
            <a:off x="4355976" y="1925960"/>
            <a:ext cx="2484276" cy="998984"/>
          </a:xfrm>
          <a:prstGeom prst="line">
            <a:avLst/>
          </a:prstGeom>
          <a:ln>
            <a:prstDash val="dash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10" idx="3"/>
            <a:endCxn id="5" idx="1"/>
          </p:cNvCxnSpPr>
          <p:nvPr/>
        </p:nvCxnSpPr>
        <p:spPr>
          <a:xfrm flipV="1">
            <a:off x="4355976" y="1925960"/>
            <a:ext cx="2484276" cy="17512"/>
          </a:xfrm>
          <a:prstGeom prst="line">
            <a:avLst/>
          </a:prstGeom>
          <a:ln>
            <a:prstDash val="dash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11" idx="3"/>
            <a:endCxn id="4" idx="1"/>
          </p:cNvCxnSpPr>
          <p:nvPr/>
        </p:nvCxnSpPr>
        <p:spPr>
          <a:xfrm>
            <a:off x="6588224" y="3298358"/>
            <a:ext cx="252028" cy="58634"/>
          </a:xfrm>
          <a:prstGeom prst="line">
            <a:avLst/>
          </a:prstGeom>
          <a:ln>
            <a:prstDash val="dash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圆角矩形 31"/>
          <p:cNvSpPr/>
          <p:nvPr/>
        </p:nvSpPr>
        <p:spPr>
          <a:xfrm>
            <a:off x="6325658" y="4293096"/>
            <a:ext cx="1952676" cy="93831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WWE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Cha-</a:t>
            </a:r>
            <a:r>
              <a:rPr lang="en-US" altLang="zh-CN" sz="2400" dirty="0" err="1" smtClean="0"/>
              <a:t>mpionship</a:t>
            </a:r>
            <a:endParaRPr lang="zh-CN" altLang="en-US" sz="2400" dirty="0"/>
          </a:p>
        </p:txBody>
      </p:sp>
      <p:cxnSp>
        <p:nvCxnSpPr>
          <p:cNvPr id="33" name="直接连接符 32"/>
          <p:cNvCxnSpPr>
            <a:stCxn id="32" idx="0"/>
            <a:endCxn id="4" idx="2"/>
          </p:cNvCxnSpPr>
          <p:nvPr/>
        </p:nvCxnSpPr>
        <p:spPr>
          <a:xfrm flipV="1">
            <a:off x="7301996" y="3789040"/>
            <a:ext cx="636378" cy="504056"/>
          </a:xfrm>
          <a:prstGeom prst="line">
            <a:avLst/>
          </a:prstGeom>
          <a:ln>
            <a:prstDash val="dash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圆角矩形 51"/>
          <p:cNvSpPr/>
          <p:nvPr/>
        </p:nvSpPr>
        <p:spPr>
          <a:xfrm>
            <a:off x="7524328" y="5949280"/>
            <a:ext cx="1353882" cy="687534"/>
          </a:xfrm>
          <a:prstGeom prst="roundRect">
            <a:avLst/>
          </a:prstGeom>
          <a:solidFill>
            <a:srgbClr val="3C098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Album</a:t>
            </a:r>
            <a:endParaRPr lang="zh-CN" altLang="en-US" sz="2400" dirty="0"/>
          </a:p>
        </p:txBody>
      </p:sp>
      <p:sp>
        <p:nvSpPr>
          <p:cNvPr id="53" name="圆角矩形 52"/>
          <p:cNvSpPr/>
          <p:nvPr/>
        </p:nvSpPr>
        <p:spPr>
          <a:xfrm>
            <a:off x="4860032" y="5949280"/>
            <a:ext cx="1296144" cy="72008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Bella Donna</a:t>
            </a:r>
            <a:endParaRPr lang="zh-CN" altLang="en-US" sz="2400" dirty="0"/>
          </a:p>
        </p:txBody>
      </p:sp>
      <p:sp>
        <p:nvSpPr>
          <p:cNvPr id="63" name="圆角矩形 62"/>
          <p:cNvSpPr/>
          <p:nvPr/>
        </p:nvSpPr>
        <p:spPr>
          <a:xfrm>
            <a:off x="2555776" y="3573016"/>
            <a:ext cx="1131277" cy="436461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NBA</a:t>
            </a:r>
            <a:endParaRPr lang="zh-CN" altLang="en-US" sz="2400" dirty="0"/>
          </a:p>
        </p:txBody>
      </p:sp>
      <p:cxnSp>
        <p:nvCxnSpPr>
          <p:cNvPr id="64" name="直接连接符 63"/>
          <p:cNvCxnSpPr>
            <a:stCxn id="63" idx="3"/>
            <a:endCxn id="11" idx="1"/>
          </p:cNvCxnSpPr>
          <p:nvPr/>
        </p:nvCxnSpPr>
        <p:spPr>
          <a:xfrm flipV="1">
            <a:off x="3687053" y="3298358"/>
            <a:ext cx="1465203" cy="49288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>
            <a:stCxn id="7" idx="3"/>
            <a:endCxn id="63" idx="1"/>
          </p:cNvCxnSpPr>
          <p:nvPr/>
        </p:nvCxnSpPr>
        <p:spPr>
          <a:xfrm>
            <a:off x="1619672" y="2636912"/>
            <a:ext cx="936104" cy="115433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>
            <a:stCxn id="53" idx="3"/>
            <a:endCxn id="52" idx="1"/>
          </p:cNvCxnSpPr>
          <p:nvPr/>
        </p:nvCxnSpPr>
        <p:spPr>
          <a:xfrm flipV="1">
            <a:off x="6156176" y="6293047"/>
            <a:ext cx="1368152" cy="16273"/>
          </a:xfrm>
          <a:prstGeom prst="line">
            <a:avLst/>
          </a:prstGeom>
          <a:ln>
            <a:prstDash val="dash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直接连接符 72"/>
          <p:cNvCxnSpPr>
            <a:stCxn id="8" idx="3"/>
            <a:endCxn id="53" idx="1"/>
          </p:cNvCxnSpPr>
          <p:nvPr/>
        </p:nvCxnSpPr>
        <p:spPr>
          <a:xfrm>
            <a:off x="2051720" y="6309320"/>
            <a:ext cx="280831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1691680" y="1484784"/>
            <a:ext cx="10843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tx2"/>
                </a:solidFill>
              </a:rPr>
              <a:t>champ-</a:t>
            </a:r>
            <a:r>
              <a:rPr lang="en-US" altLang="zh-CN" sz="2000" dirty="0" err="1" smtClean="0">
                <a:solidFill>
                  <a:schemeClr val="tx2"/>
                </a:solidFill>
              </a:rPr>
              <a:t>ionships</a:t>
            </a:r>
            <a:endParaRPr lang="zh-CN" altLang="en-US" sz="2000" dirty="0">
              <a:solidFill>
                <a:schemeClr val="tx2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1115616" y="3346828"/>
            <a:ext cx="12232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000" dirty="0" smtClean="0">
                <a:solidFill>
                  <a:schemeClr val="tx2"/>
                </a:solidFill>
              </a:rPr>
              <a:t>member of</a:t>
            </a:r>
            <a:endParaRPr lang="zh-CN" altLang="en-US" sz="2000" dirty="0">
              <a:solidFill>
                <a:schemeClr val="tx2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4639816" y="1857018"/>
            <a:ext cx="10123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tx2"/>
                </a:solidFill>
              </a:rPr>
              <a:t>champ-</a:t>
            </a:r>
            <a:r>
              <a:rPr lang="en-US" altLang="zh-CN" sz="2000" dirty="0" err="1" smtClean="0">
                <a:solidFill>
                  <a:schemeClr val="tx2"/>
                </a:solidFill>
              </a:rPr>
              <a:t>ionship</a:t>
            </a:r>
            <a:endParaRPr lang="zh-CN" altLang="en-US" sz="2000" dirty="0">
              <a:solidFill>
                <a:schemeClr val="tx2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4139952" y="3501008"/>
            <a:ext cx="10123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tx2"/>
                </a:solidFill>
              </a:rPr>
              <a:t>champ-</a:t>
            </a:r>
            <a:r>
              <a:rPr lang="en-US" altLang="zh-CN" sz="2000" dirty="0" err="1" smtClean="0">
                <a:solidFill>
                  <a:schemeClr val="tx2"/>
                </a:solidFill>
              </a:rPr>
              <a:t>ionship</a:t>
            </a:r>
            <a:endParaRPr lang="zh-CN" altLang="en-US" sz="2000" dirty="0">
              <a:solidFill>
                <a:schemeClr val="tx2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3024283" y="6309320"/>
            <a:ext cx="12232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/>
              <a:t>albums</a:t>
            </a:r>
            <a:endParaRPr lang="zh-CN" altLang="en-US" sz="2000" dirty="0"/>
          </a:p>
        </p:txBody>
      </p:sp>
      <p:sp>
        <p:nvSpPr>
          <p:cNvPr id="97" name="圆角矩形 96"/>
          <p:cNvSpPr/>
          <p:nvPr/>
        </p:nvSpPr>
        <p:spPr>
          <a:xfrm>
            <a:off x="3779912" y="5013176"/>
            <a:ext cx="1131277" cy="436461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USA</a:t>
            </a:r>
            <a:endParaRPr lang="zh-CN" altLang="en-US" sz="2400" dirty="0"/>
          </a:p>
        </p:txBody>
      </p:sp>
      <p:cxnSp>
        <p:nvCxnSpPr>
          <p:cNvPr id="98" name="直接连接符 97"/>
          <p:cNvCxnSpPr>
            <a:stCxn id="8" idx="3"/>
            <a:endCxn id="97" idx="1"/>
          </p:cNvCxnSpPr>
          <p:nvPr/>
        </p:nvCxnSpPr>
        <p:spPr>
          <a:xfrm flipV="1">
            <a:off x="2051720" y="5231407"/>
            <a:ext cx="1728192" cy="107791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>
            <a:stCxn id="63" idx="2"/>
            <a:endCxn id="97" idx="0"/>
          </p:cNvCxnSpPr>
          <p:nvPr/>
        </p:nvCxnSpPr>
        <p:spPr>
          <a:xfrm>
            <a:off x="3121415" y="4009477"/>
            <a:ext cx="1224136" cy="100369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1907704" y="4293096"/>
            <a:ext cx="17322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000" dirty="0" smtClean="0">
                <a:solidFill>
                  <a:schemeClr val="tx2"/>
                </a:solidFill>
              </a:rPr>
              <a:t>headquarters</a:t>
            </a:r>
          </a:p>
          <a:p>
            <a:pPr algn="r"/>
            <a:r>
              <a:rPr lang="en-US" altLang="zh-CN" sz="2000" dirty="0" smtClean="0">
                <a:solidFill>
                  <a:schemeClr val="tx2"/>
                </a:solidFill>
              </a:rPr>
              <a:t>(country)</a:t>
            </a:r>
            <a:endParaRPr lang="zh-CN" altLang="en-US" sz="2000" dirty="0">
              <a:solidFill>
                <a:schemeClr val="tx2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1835696" y="5261138"/>
            <a:ext cx="14020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chemeClr val="tx2"/>
                </a:solidFill>
              </a:rPr>
              <a:t>nationality</a:t>
            </a:r>
            <a:endParaRPr lang="zh-CN" altLang="en-US" sz="2000" dirty="0">
              <a:solidFill>
                <a:schemeClr val="tx2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0156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22A22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22A22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22A22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22A22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22A22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3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22A22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9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22A22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3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22A22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7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2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22A22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3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indefinite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22A22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7" dur="indefinite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indefinite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22A22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1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4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22A22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5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0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22A22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1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4" dur="indefinite"/>
                                        <p:tgtEl>
                                          <p:spTgt spid="9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22A22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5" dur="indefinite"/>
                                        <p:tgtEl>
                                          <p:spTgt spid="9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" dur="indefinite"/>
                                        <p:tgtEl>
                                          <p:spTgt spid="9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8" dur="indefinite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22A22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9" dur="indefinite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0" dur="indefinite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2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22A22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3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6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22A22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7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8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Step 3: Answer linking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Link the answer node to the tree structure by a FB relation.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Link to which entity?</a:t>
            </a:r>
          </a:p>
          <a:p>
            <a:pPr lvl="1"/>
            <a:r>
              <a:rPr lang="en-US" altLang="zh-CN" dirty="0" smtClean="0"/>
              <a:t>Not too close to entities directly extracted from the question.</a:t>
            </a:r>
            <a:endParaRPr lang="en-US" altLang="zh-CN" dirty="0"/>
          </a:p>
          <a:p>
            <a:r>
              <a:rPr lang="en-US" altLang="zh-CN" dirty="0" smtClean="0"/>
              <a:t>Which relation?</a:t>
            </a:r>
          </a:p>
          <a:p>
            <a:pPr lvl="1"/>
            <a:r>
              <a:rPr lang="en-US" altLang="zh-CN" dirty="0" smtClean="0"/>
              <a:t>Target type of the relation is near the description in the question.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3428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“what year” </a:t>
            </a:r>
            <a:r>
              <a:rPr lang="en-US" altLang="zh-CN" dirty="0" smtClean="0">
                <a:sym typeface="Wingdings" pitchFamily="2" charset="2"/>
              </a:rPr>
              <a:t> </a:t>
            </a:r>
            <a:r>
              <a:rPr lang="en-US" altLang="zh-CN" dirty="0" err="1" smtClean="0">
                <a:sym typeface="Wingdings" pitchFamily="2" charset="2"/>
              </a:rPr>
              <a:t>datetime</a:t>
            </a:r>
            <a:r>
              <a:rPr lang="en-US" altLang="zh-CN" dirty="0" smtClean="0">
                <a:sym typeface="Wingdings" pitchFamily="2" charset="2"/>
              </a:rPr>
              <a:t> …</a:t>
            </a:r>
            <a:endParaRPr lang="en-US" altLang="zh-CN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Step 3: Answer linking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899592" y="2204864"/>
            <a:ext cx="1872208" cy="72008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New York</a:t>
            </a:r>
            <a:br>
              <a:rPr lang="en-US" altLang="zh-CN" sz="2400" dirty="0" smtClean="0"/>
            </a:br>
            <a:r>
              <a:rPr lang="en-US" altLang="zh-CN" sz="2400" dirty="0" smtClean="0"/>
              <a:t>Knicks</a:t>
            </a:r>
            <a:endParaRPr lang="zh-CN" altLang="en-US" sz="2400" dirty="0"/>
          </a:p>
        </p:txBody>
      </p:sp>
      <p:sp>
        <p:nvSpPr>
          <p:cNvPr id="6" name="圆角矩形 5"/>
          <p:cNvSpPr/>
          <p:nvPr/>
        </p:nvSpPr>
        <p:spPr>
          <a:xfrm>
            <a:off x="899592" y="5949280"/>
            <a:ext cx="1872208" cy="72008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1973 NBA</a:t>
            </a:r>
            <a:br>
              <a:rPr lang="en-US" altLang="zh-CN" sz="2400" dirty="0" smtClean="0"/>
            </a:br>
            <a:r>
              <a:rPr lang="en-US" altLang="zh-CN" sz="2400" dirty="0" smtClean="0"/>
              <a:t>Finals</a:t>
            </a:r>
            <a:endParaRPr lang="zh-CN" altLang="en-US" sz="2400" dirty="0"/>
          </a:p>
        </p:txBody>
      </p:sp>
      <p:cxnSp>
        <p:nvCxnSpPr>
          <p:cNvPr id="7" name="直接连接符 6"/>
          <p:cNvCxnSpPr>
            <a:stCxn id="5" idx="2"/>
            <a:endCxn id="6" idx="0"/>
          </p:cNvCxnSpPr>
          <p:nvPr/>
        </p:nvCxnSpPr>
        <p:spPr>
          <a:xfrm>
            <a:off x="1835696" y="2924944"/>
            <a:ext cx="0" cy="302433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圆角矩形 16"/>
          <p:cNvSpPr/>
          <p:nvPr/>
        </p:nvSpPr>
        <p:spPr>
          <a:xfrm>
            <a:off x="7020272" y="3501008"/>
            <a:ext cx="1656184" cy="734924"/>
          </a:xfrm>
          <a:prstGeom prst="roundRect">
            <a:avLst/>
          </a:prstGeom>
          <a:solidFill>
            <a:srgbClr val="3C098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Org. Founder</a:t>
            </a:r>
            <a:endParaRPr lang="zh-CN" altLang="en-US" sz="2400" dirty="0"/>
          </a:p>
        </p:txBody>
      </p:sp>
      <p:sp>
        <p:nvSpPr>
          <p:cNvPr id="18" name="圆角矩形 17"/>
          <p:cNvSpPr/>
          <p:nvPr/>
        </p:nvSpPr>
        <p:spPr>
          <a:xfrm>
            <a:off x="7019736" y="5945569"/>
            <a:ext cx="1656719" cy="723791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 smtClean="0"/>
              <a:t>Datetime</a:t>
            </a:r>
            <a:endParaRPr lang="zh-CN" altLang="en-US" sz="2400" dirty="0"/>
          </a:p>
        </p:txBody>
      </p:sp>
      <p:cxnSp>
        <p:nvCxnSpPr>
          <p:cNvPr id="20" name="直接箭头连接符 19"/>
          <p:cNvCxnSpPr>
            <a:stCxn id="5" idx="3"/>
            <a:endCxn id="17" idx="1"/>
          </p:cNvCxnSpPr>
          <p:nvPr/>
        </p:nvCxnSpPr>
        <p:spPr>
          <a:xfrm>
            <a:off x="2771800" y="2564904"/>
            <a:ext cx="4248472" cy="130356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5" idx="3"/>
            <a:endCxn id="75" idx="0"/>
          </p:cNvCxnSpPr>
          <p:nvPr/>
        </p:nvCxnSpPr>
        <p:spPr>
          <a:xfrm>
            <a:off x="2771800" y="2564904"/>
            <a:ext cx="1080120" cy="230425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75" idx="3"/>
            <a:endCxn id="18" idx="1"/>
          </p:cNvCxnSpPr>
          <p:nvPr/>
        </p:nvCxnSpPr>
        <p:spPr>
          <a:xfrm>
            <a:off x="4788024" y="5229200"/>
            <a:ext cx="2231712" cy="107826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6" idx="3"/>
            <a:endCxn id="18" idx="1"/>
          </p:cNvCxnSpPr>
          <p:nvPr/>
        </p:nvCxnSpPr>
        <p:spPr>
          <a:xfrm flipV="1">
            <a:off x="2771800" y="6307465"/>
            <a:ext cx="4247936" cy="185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5" idx="3"/>
            <a:endCxn id="18" idx="0"/>
          </p:cNvCxnSpPr>
          <p:nvPr/>
        </p:nvCxnSpPr>
        <p:spPr>
          <a:xfrm>
            <a:off x="2771800" y="2564904"/>
            <a:ext cx="5076296" cy="338066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圆角矩形 38"/>
          <p:cNvSpPr/>
          <p:nvPr/>
        </p:nvSpPr>
        <p:spPr>
          <a:xfrm>
            <a:off x="7020272" y="2204864"/>
            <a:ext cx="1656184" cy="734924"/>
          </a:xfrm>
          <a:prstGeom prst="roundRect">
            <a:avLst/>
          </a:prstGeom>
          <a:solidFill>
            <a:srgbClr val="3C098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Location</a:t>
            </a:r>
            <a:endParaRPr lang="zh-CN" altLang="en-US" sz="2400" dirty="0"/>
          </a:p>
        </p:txBody>
      </p:sp>
      <p:cxnSp>
        <p:nvCxnSpPr>
          <p:cNvPr id="40" name="直接箭头连接符 39"/>
          <p:cNvCxnSpPr>
            <a:stCxn id="5" idx="3"/>
            <a:endCxn id="39" idx="1"/>
          </p:cNvCxnSpPr>
          <p:nvPr/>
        </p:nvCxnSpPr>
        <p:spPr>
          <a:xfrm>
            <a:off x="2771800" y="2564904"/>
            <a:ext cx="4248472" cy="742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4572000" y="2204864"/>
            <a:ext cx="14020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/>
              <a:t>location</a:t>
            </a:r>
            <a:endParaRPr lang="zh-CN" altLang="en-US" sz="2000" dirty="0"/>
          </a:p>
        </p:txBody>
      </p:sp>
      <p:sp>
        <p:nvSpPr>
          <p:cNvPr id="70" name="TextBox 69"/>
          <p:cNvSpPr txBox="1"/>
          <p:nvPr/>
        </p:nvSpPr>
        <p:spPr>
          <a:xfrm>
            <a:off x="4754116" y="2924944"/>
            <a:ext cx="14020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/>
              <a:t>founders</a:t>
            </a:r>
            <a:endParaRPr lang="zh-CN" altLang="en-US" sz="2000" dirty="0"/>
          </a:p>
        </p:txBody>
      </p:sp>
      <p:sp>
        <p:nvSpPr>
          <p:cNvPr id="71" name="TextBox 70"/>
          <p:cNvSpPr txBox="1"/>
          <p:nvPr/>
        </p:nvSpPr>
        <p:spPr>
          <a:xfrm>
            <a:off x="5292080" y="4077072"/>
            <a:ext cx="14020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/>
              <a:t>founded</a:t>
            </a:r>
            <a:endParaRPr lang="zh-CN" altLang="en-US" sz="2000" dirty="0"/>
          </a:p>
        </p:txBody>
      </p:sp>
      <p:sp>
        <p:nvSpPr>
          <p:cNvPr id="75" name="圆角矩形 74"/>
          <p:cNvSpPr/>
          <p:nvPr/>
        </p:nvSpPr>
        <p:spPr>
          <a:xfrm>
            <a:off x="2915816" y="4869160"/>
            <a:ext cx="1872208" cy="72008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mediator</a:t>
            </a:r>
            <a:br>
              <a:rPr lang="en-US" altLang="zh-CN" sz="2400" dirty="0" smtClean="0"/>
            </a:br>
            <a:r>
              <a:rPr lang="en-US" altLang="zh-CN" sz="2400" dirty="0" smtClean="0"/>
              <a:t>(coaching)</a:t>
            </a:r>
            <a:endParaRPr lang="zh-CN" altLang="en-US" sz="2400" dirty="0"/>
          </a:p>
        </p:txBody>
      </p:sp>
      <p:sp>
        <p:nvSpPr>
          <p:cNvPr id="80" name="TextBox 79"/>
          <p:cNvSpPr txBox="1"/>
          <p:nvPr/>
        </p:nvSpPr>
        <p:spPr>
          <a:xfrm>
            <a:off x="5148064" y="5373216"/>
            <a:ext cx="14020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/>
              <a:t>from</a:t>
            </a:r>
            <a:endParaRPr lang="zh-CN" altLang="en-US" sz="2000" dirty="0"/>
          </a:p>
        </p:txBody>
      </p:sp>
      <p:sp>
        <p:nvSpPr>
          <p:cNvPr id="81" name="TextBox 80"/>
          <p:cNvSpPr txBox="1"/>
          <p:nvPr/>
        </p:nvSpPr>
        <p:spPr>
          <a:xfrm>
            <a:off x="2123728" y="3861048"/>
            <a:ext cx="13681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000" dirty="0" smtClean="0"/>
              <a:t>previous_</a:t>
            </a:r>
            <a:br>
              <a:rPr lang="en-US" altLang="zh-CN" sz="2000" dirty="0" smtClean="0"/>
            </a:br>
            <a:r>
              <a:rPr lang="en-US" altLang="zh-CN" sz="2000" dirty="0" smtClean="0"/>
              <a:t>coach</a:t>
            </a:r>
            <a:endParaRPr lang="zh-CN" altLang="en-US" sz="2000" dirty="0"/>
          </a:p>
        </p:txBody>
      </p:sp>
      <p:sp>
        <p:nvSpPr>
          <p:cNvPr id="82" name="TextBox 81"/>
          <p:cNvSpPr txBox="1"/>
          <p:nvPr/>
        </p:nvSpPr>
        <p:spPr>
          <a:xfrm>
            <a:off x="4163778" y="6275517"/>
            <a:ext cx="14020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err="1" smtClean="0"/>
              <a:t>start_date</a:t>
            </a:r>
            <a:endParaRPr lang="zh-CN" altLang="en-US" sz="2000" dirty="0"/>
          </a:p>
        </p:txBody>
      </p:sp>
      <p:sp>
        <p:nvSpPr>
          <p:cNvPr id="83" name="圆角矩形 82"/>
          <p:cNvSpPr/>
          <p:nvPr/>
        </p:nvSpPr>
        <p:spPr>
          <a:xfrm>
            <a:off x="683568" y="5733256"/>
            <a:ext cx="8136904" cy="1070028"/>
          </a:xfrm>
          <a:prstGeom prst="round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19</a:t>
            </a:fld>
            <a:endParaRPr lang="zh-CN" altLang="en-US" dirty="0"/>
          </a:p>
        </p:txBody>
      </p:sp>
      <p:sp>
        <p:nvSpPr>
          <p:cNvPr id="25" name="圆角矩形 24"/>
          <p:cNvSpPr/>
          <p:nvPr/>
        </p:nvSpPr>
        <p:spPr>
          <a:xfrm>
            <a:off x="48920" y="3717032"/>
            <a:ext cx="1570752" cy="1008112"/>
          </a:xfrm>
          <a:prstGeom prst="roundRect">
            <a:avLst/>
          </a:prstGeom>
          <a:solidFill>
            <a:srgbClr val="3C098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Sports League</a:t>
            </a:r>
          </a:p>
          <a:p>
            <a:pPr algn="ctr"/>
            <a:r>
              <a:rPr lang="en-US" altLang="zh-CN" dirty="0" smtClean="0"/>
              <a:t>Championship Event</a:t>
            </a:r>
            <a:endParaRPr lang="zh-CN" altLang="en-US" dirty="0"/>
          </a:p>
        </p:txBody>
      </p:sp>
      <p:cxnSp>
        <p:nvCxnSpPr>
          <p:cNvPr id="27" name="直接连接符 26"/>
          <p:cNvCxnSpPr>
            <a:stCxn id="25" idx="2"/>
            <a:endCxn id="6" idx="0"/>
          </p:cNvCxnSpPr>
          <p:nvPr/>
        </p:nvCxnSpPr>
        <p:spPr>
          <a:xfrm>
            <a:off x="834296" y="4725144"/>
            <a:ext cx="1001400" cy="1224136"/>
          </a:xfrm>
          <a:prstGeom prst="line">
            <a:avLst/>
          </a:prstGeom>
          <a:ln>
            <a:prstDash val="dash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5109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Agenda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Overview</a:t>
            </a:r>
          </a:p>
          <a:p>
            <a:r>
              <a:rPr lang="en-US" altLang="zh-CN" dirty="0" smtClean="0"/>
              <a:t>Approaches</a:t>
            </a:r>
          </a:p>
          <a:p>
            <a:pPr lvl="1"/>
            <a:r>
              <a:rPr lang="en-US" altLang="zh-CN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Semantic Parsing</a:t>
            </a:r>
          </a:p>
          <a:p>
            <a:pPr lvl="1"/>
            <a:r>
              <a:rPr lang="en-US" altLang="zh-CN" dirty="0" smtClean="0"/>
              <a:t>Shallow Parsing</a:t>
            </a:r>
          </a:p>
          <a:p>
            <a:r>
              <a:rPr lang="en-US" altLang="zh-CN" dirty="0" smtClean="0"/>
              <a:t>Current Proposal</a:t>
            </a:r>
          </a:p>
          <a:p>
            <a:r>
              <a:rPr lang="en-US" altLang="zh-CN" dirty="0" smtClean="0"/>
              <a:t>Conclusion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6779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Step 3: Answer Linking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“who played </a:t>
                </a:r>
                <a:r>
                  <a:rPr lang="en-US" altLang="zh-CN" dirty="0" err="1" smtClean="0"/>
                  <a:t>bilbo</a:t>
                </a:r>
                <a:r>
                  <a:rPr lang="en-US" altLang="zh-CN" dirty="0" smtClean="0"/>
                  <a:t> </a:t>
                </a:r>
                <a:r>
                  <a:rPr lang="en-US" altLang="zh-CN" dirty="0" err="1" smtClean="0"/>
                  <a:t>baggins</a:t>
                </a:r>
                <a:r>
                  <a:rPr lang="en-US" altLang="zh-CN" dirty="0" smtClean="0"/>
                  <a:t> in hobbit?”</a:t>
                </a:r>
              </a:p>
              <a:p>
                <a:pPr lvl="1"/>
                <a:r>
                  <a:rPr lang="en-US" altLang="zh-CN" dirty="0" smtClean="0"/>
                  <a:t>“who” </a:t>
                </a:r>
                <a:r>
                  <a:rPr lang="en-US" altLang="zh-CN" dirty="0" smtClean="0">
                    <a:sym typeface="Wingdings" pitchFamily="2" charset="2"/>
                  </a:rPr>
                  <a:t> person …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/>
                        <a:ea typeface="Cambria Math"/>
                      </a:rPr>
                      <m:t>∀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𝑒𝑛𝑡𝑖𝑡𝑦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m:rPr>
                        <m:nor/>
                      </m:rPr>
                      <a:rPr lang="en-US" altLang="zh-CN" b="0" i="0" smtClean="0">
                        <a:latin typeface="Cambria Math"/>
                        <a:ea typeface="Cambria Math"/>
                      </a:rPr>
                      <m:t>actor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,  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𝑒𝑛𝑡𝑖𝑡𝑦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m:rPr>
                        <m:nor/>
                      </m:rPr>
                      <a:rPr lang="en-US" altLang="zh-CN" b="0" i="0" smtClean="0">
                        <a:latin typeface="Cambria Math"/>
                        <a:ea typeface="Cambria Math"/>
                      </a:rPr>
                      <m:t>person</m:t>
                    </m:r>
                  </m:oMath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890" t="-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圆角矩形 3"/>
          <p:cNvSpPr/>
          <p:nvPr/>
        </p:nvSpPr>
        <p:spPr>
          <a:xfrm>
            <a:off x="395536" y="4941168"/>
            <a:ext cx="1872208" cy="864096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 smtClean="0"/>
              <a:t>bilbo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baggins</a:t>
            </a:r>
            <a:endParaRPr lang="zh-CN" altLang="en-US" sz="2400" dirty="0"/>
          </a:p>
        </p:txBody>
      </p:sp>
      <p:sp>
        <p:nvSpPr>
          <p:cNvPr id="5" name="圆角矩形 4"/>
          <p:cNvSpPr/>
          <p:nvPr/>
        </p:nvSpPr>
        <p:spPr>
          <a:xfrm>
            <a:off x="5940152" y="4797152"/>
            <a:ext cx="2880320" cy="1152128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the hobbit: an unexpected journey</a:t>
            </a:r>
            <a:endParaRPr lang="zh-CN" altLang="en-US" sz="2400" dirty="0"/>
          </a:p>
        </p:txBody>
      </p:sp>
      <p:cxnSp>
        <p:nvCxnSpPr>
          <p:cNvPr id="6" name="直接连接符 5"/>
          <p:cNvCxnSpPr>
            <a:stCxn id="4" idx="3"/>
            <a:endCxn id="8" idx="1"/>
          </p:cNvCxnSpPr>
          <p:nvPr/>
        </p:nvCxnSpPr>
        <p:spPr>
          <a:xfrm>
            <a:off x="2267744" y="5373216"/>
            <a:ext cx="936104" cy="281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stCxn id="8" idx="3"/>
            <a:endCxn id="5" idx="1"/>
          </p:cNvCxnSpPr>
          <p:nvPr/>
        </p:nvCxnSpPr>
        <p:spPr>
          <a:xfrm flipV="1">
            <a:off x="5148064" y="5373216"/>
            <a:ext cx="792088" cy="281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圆角矩形 7"/>
          <p:cNvSpPr/>
          <p:nvPr/>
        </p:nvSpPr>
        <p:spPr>
          <a:xfrm>
            <a:off x="3203848" y="4802782"/>
            <a:ext cx="1944216" cy="1146498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Mediator</a:t>
            </a:r>
          </a:p>
          <a:p>
            <a:pPr algn="ctr"/>
            <a:r>
              <a:rPr lang="en-US" altLang="zh-CN" sz="2400" dirty="0" smtClean="0"/>
              <a:t>(film performance)</a:t>
            </a:r>
            <a:endParaRPr lang="zh-CN" altLang="en-US" sz="2400" dirty="0"/>
          </a:p>
        </p:txBody>
      </p:sp>
      <p:cxnSp>
        <p:nvCxnSpPr>
          <p:cNvPr id="10" name="直接连接符 9"/>
          <p:cNvCxnSpPr>
            <a:stCxn id="11" idx="2"/>
            <a:endCxn id="5" idx="0"/>
          </p:cNvCxnSpPr>
          <p:nvPr/>
        </p:nvCxnSpPr>
        <p:spPr>
          <a:xfrm>
            <a:off x="7380312" y="3933056"/>
            <a:ext cx="0" cy="86409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圆角矩形 10"/>
          <p:cNvSpPr/>
          <p:nvPr/>
        </p:nvSpPr>
        <p:spPr>
          <a:xfrm>
            <a:off x="6516216" y="3356992"/>
            <a:ext cx="1728192" cy="576064"/>
          </a:xfrm>
          <a:prstGeom prst="roundRect">
            <a:avLst/>
          </a:prstGeom>
          <a:solidFill>
            <a:srgbClr val="3C098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D</a:t>
            </a:r>
            <a:r>
              <a:rPr lang="en-US" altLang="zh-CN" sz="2400" dirty="0" smtClean="0"/>
              <a:t>irector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409899" y="4234162"/>
            <a:ext cx="15545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/>
              <a:t>directed_by</a:t>
            </a:r>
            <a:endParaRPr lang="zh-CN" altLang="en-US" sz="2000" dirty="0"/>
          </a:p>
        </p:txBody>
      </p:sp>
      <p:cxnSp>
        <p:nvCxnSpPr>
          <p:cNvPr id="13" name="直接连接符 12"/>
          <p:cNvCxnSpPr>
            <a:stCxn id="8" idx="0"/>
            <a:endCxn id="14" idx="2"/>
          </p:cNvCxnSpPr>
          <p:nvPr/>
        </p:nvCxnSpPr>
        <p:spPr>
          <a:xfrm flipV="1">
            <a:off x="4175956" y="3933056"/>
            <a:ext cx="0" cy="86972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圆角矩形 13"/>
          <p:cNvSpPr/>
          <p:nvPr/>
        </p:nvSpPr>
        <p:spPr>
          <a:xfrm>
            <a:off x="3563888" y="3356992"/>
            <a:ext cx="1224136" cy="576064"/>
          </a:xfrm>
          <a:prstGeom prst="roundRect">
            <a:avLst/>
          </a:prstGeom>
          <a:solidFill>
            <a:srgbClr val="3C098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Actor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103948" y="4253026"/>
            <a:ext cx="828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actor</a:t>
            </a:r>
            <a:endParaRPr lang="zh-CN" altLang="en-US" sz="2000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7699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Step 4: Scoring &amp; Ranking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5"/>
          </a:xfrm>
        </p:spPr>
        <p:txBody>
          <a:bodyPr/>
          <a:lstStyle/>
          <a:p>
            <a:r>
              <a:rPr lang="en-US" altLang="zh-CN" dirty="0" smtClean="0"/>
              <a:t>One of the final query graph:</a:t>
            </a:r>
          </a:p>
          <a:p>
            <a:pPr lvl="1"/>
            <a:r>
              <a:rPr lang="en-US" altLang="zh-CN" dirty="0" smtClean="0"/>
              <a:t>“what year did the </a:t>
            </a:r>
            <a:r>
              <a:rPr lang="en-US" altLang="zh-CN" dirty="0" err="1" smtClean="0"/>
              <a:t>knicks</a:t>
            </a:r>
            <a:r>
              <a:rPr lang="en-US" altLang="zh-CN" dirty="0" smtClean="0"/>
              <a:t> win the championship?”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6516216" y="4346848"/>
            <a:ext cx="2196244" cy="1170384"/>
          </a:xfrm>
          <a:prstGeom prst="roundRect">
            <a:avLst/>
          </a:prstGeom>
          <a:solidFill>
            <a:srgbClr val="3C098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Sports League</a:t>
            </a:r>
          </a:p>
          <a:p>
            <a:pPr algn="ctr"/>
            <a:r>
              <a:rPr lang="en-US" altLang="zh-CN" sz="2400" dirty="0" smtClean="0"/>
              <a:t>Championship Event</a:t>
            </a:r>
            <a:endParaRPr lang="zh-CN" altLang="en-US" sz="2400" dirty="0"/>
          </a:p>
        </p:txBody>
      </p:sp>
      <p:sp>
        <p:nvSpPr>
          <p:cNvPr id="5" name="圆角矩形 4"/>
          <p:cNvSpPr/>
          <p:nvPr/>
        </p:nvSpPr>
        <p:spPr>
          <a:xfrm>
            <a:off x="323528" y="4592884"/>
            <a:ext cx="1584176" cy="72008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New York</a:t>
            </a:r>
            <a:br>
              <a:rPr lang="en-US" altLang="zh-CN" sz="2400" dirty="0" smtClean="0"/>
            </a:br>
            <a:r>
              <a:rPr lang="en-US" altLang="zh-CN" sz="2400" dirty="0" smtClean="0"/>
              <a:t>Knicks</a:t>
            </a:r>
            <a:endParaRPr lang="zh-CN" altLang="en-US" sz="2400" dirty="0"/>
          </a:p>
        </p:txBody>
      </p:sp>
      <p:sp>
        <p:nvSpPr>
          <p:cNvPr id="6" name="圆角矩形 5"/>
          <p:cNvSpPr/>
          <p:nvPr/>
        </p:nvSpPr>
        <p:spPr>
          <a:xfrm>
            <a:off x="3633800" y="4592884"/>
            <a:ext cx="1512168" cy="72008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?</a:t>
            </a:r>
            <a:endParaRPr lang="zh-CN" altLang="en-US" sz="2400" dirty="0"/>
          </a:p>
        </p:txBody>
      </p:sp>
      <p:cxnSp>
        <p:nvCxnSpPr>
          <p:cNvPr id="7" name="直接连接符 6"/>
          <p:cNvCxnSpPr>
            <a:stCxn id="5" idx="3"/>
            <a:endCxn id="6" idx="1"/>
          </p:cNvCxnSpPr>
          <p:nvPr/>
        </p:nvCxnSpPr>
        <p:spPr>
          <a:xfrm>
            <a:off x="1907704" y="4952924"/>
            <a:ext cx="172609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stCxn id="6" idx="3"/>
            <a:endCxn id="4" idx="1"/>
          </p:cNvCxnSpPr>
          <p:nvPr/>
        </p:nvCxnSpPr>
        <p:spPr>
          <a:xfrm flipV="1">
            <a:off x="5145968" y="4932040"/>
            <a:ext cx="1370248" cy="20884"/>
          </a:xfrm>
          <a:prstGeom prst="line">
            <a:avLst/>
          </a:prstGeom>
          <a:ln>
            <a:prstDash val="dash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979712" y="4541058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championships</a:t>
            </a:r>
            <a:endParaRPr lang="zh-CN" altLang="en-US" sz="2000" dirty="0"/>
          </a:p>
        </p:txBody>
      </p:sp>
      <p:cxnSp>
        <p:nvCxnSpPr>
          <p:cNvPr id="27" name="直接连接符 26"/>
          <p:cNvCxnSpPr>
            <a:stCxn id="30" idx="2"/>
            <a:endCxn id="6" idx="0"/>
          </p:cNvCxnSpPr>
          <p:nvPr/>
        </p:nvCxnSpPr>
        <p:spPr>
          <a:xfrm>
            <a:off x="4389884" y="3645024"/>
            <a:ext cx="0" cy="9478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圆角矩形 29"/>
          <p:cNvSpPr/>
          <p:nvPr/>
        </p:nvSpPr>
        <p:spPr>
          <a:xfrm>
            <a:off x="3633800" y="2924944"/>
            <a:ext cx="1512168" cy="72008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i="1" dirty="0" smtClean="0"/>
              <a:t>Answer</a:t>
            </a:r>
            <a:endParaRPr lang="zh-CN" altLang="en-US" sz="2400" i="1" dirty="0"/>
          </a:p>
        </p:txBody>
      </p:sp>
      <p:sp>
        <p:nvSpPr>
          <p:cNvPr id="32" name="TextBox 31"/>
          <p:cNvSpPr txBox="1"/>
          <p:nvPr/>
        </p:nvSpPr>
        <p:spPr>
          <a:xfrm>
            <a:off x="4402646" y="3765011"/>
            <a:ext cx="13214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/>
              <a:t>start_date</a:t>
            </a:r>
            <a:endParaRPr lang="zh-CN" altLang="en-US" sz="2000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482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Step 4: Scoring &amp; Ranking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Each step</a:t>
            </a:r>
            <a:r>
              <a:rPr lang="en-US" altLang="zh-CN" dirty="0" smtClean="0"/>
              <a:t> makes a contribution to the score.</a:t>
            </a:r>
          </a:p>
          <a:p>
            <a:pPr lvl="1"/>
            <a:r>
              <a:rPr lang="en-US" altLang="zh-CN" dirty="0" smtClean="0"/>
              <a:t>object popularity, edit distance</a:t>
            </a:r>
          </a:p>
          <a:p>
            <a:pPr lvl="1"/>
            <a:r>
              <a:rPr lang="en-US" altLang="zh-CN" dirty="0" smtClean="0"/>
              <a:t>relation popularity</a:t>
            </a:r>
          </a:p>
          <a:p>
            <a:pPr lvl="1"/>
            <a:r>
              <a:rPr lang="en-US" altLang="zh-CN" dirty="0" smtClean="0"/>
              <a:t>weighted length of tree</a:t>
            </a:r>
          </a:p>
          <a:p>
            <a:pPr lvl="1"/>
            <a:r>
              <a:rPr lang="en-US" altLang="zh-CN" dirty="0" smtClean="0"/>
              <a:t>semantic similarity</a:t>
            </a:r>
          </a:p>
          <a:p>
            <a:pPr lvl="1"/>
            <a:r>
              <a:rPr lang="en-US" altLang="zh-CN" dirty="0" smtClean="0"/>
              <a:t>type overlap</a:t>
            </a:r>
          </a:p>
          <a:p>
            <a:r>
              <a:rPr lang="en-US" altLang="zh-CN" dirty="0" smtClean="0"/>
              <a:t>Final score: weighted sum of features.</a:t>
            </a:r>
          </a:p>
          <a:p>
            <a:pPr lvl="1"/>
            <a:r>
              <a:rPr lang="en-US" altLang="zh-CN" dirty="0" smtClean="0"/>
              <a:t>Trained by existed</a:t>
            </a:r>
            <a:r>
              <a:rPr lang="zh-CN" altLang="en-US" dirty="0" smtClean="0"/>
              <a:t> </a:t>
            </a:r>
            <a:r>
              <a:rPr lang="en-US" altLang="zh-CN" dirty="0" smtClean="0"/>
              <a:t>QA pairs.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1962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Challenges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Computational complexity</a:t>
            </a:r>
          </a:p>
          <a:p>
            <a:pPr lvl="1"/>
            <a:r>
              <a:rPr lang="en-US" altLang="zh-CN" dirty="0" smtClean="0"/>
              <a:t>Relation searching</a:t>
            </a:r>
          </a:p>
          <a:p>
            <a:pPr lvl="1"/>
            <a:r>
              <a:rPr lang="en-US" altLang="zh-CN" dirty="0" smtClean="0"/>
              <a:t>Combination over arguments</a:t>
            </a:r>
          </a:p>
          <a:p>
            <a:r>
              <a:rPr lang="en-US" altLang="zh-CN" dirty="0" smtClean="0"/>
              <a:t>Gap between FB structure and NL description</a:t>
            </a:r>
          </a:p>
          <a:p>
            <a:pPr lvl="1"/>
            <a:r>
              <a:rPr lang="en-US" altLang="zh-CN" dirty="0" smtClean="0"/>
              <a:t>Argument adjustment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0339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Conclusion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24</a:t>
            </a:fld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Key: convert a question to a structured representation in KB</a:t>
            </a:r>
          </a:p>
          <a:p>
            <a:pPr lvl="1"/>
            <a:r>
              <a:rPr lang="en-US" altLang="zh-CN" dirty="0" smtClean="0"/>
              <a:t>Understood by computer</a:t>
            </a:r>
          </a:p>
          <a:p>
            <a:r>
              <a:rPr lang="en-US" altLang="zh-CN" dirty="0" smtClean="0"/>
              <a:t>Room for </a:t>
            </a:r>
            <a:r>
              <a:rPr lang="en-US" altLang="zh-CN" dirty="0" smtClean="0"/>
              <a:t>Improvements</a:t>
            </a:r>
          </a:p>
          <a:p>
            <a:pPr lvl="1"/>
            <a:r>
              <a:rPr lang="en-US" altLang="zh-CN" smtClean="0"/>
              <a:t>Computation speedup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More </a:t>
            </a:r>
            <a:r>
              <a:rPr lang="en-US" altLang="zh-CN" dirty="0" smtClean="0"/>
              <a:t>accurate ways to perform relation mapping</a:t>
            </a:r>
          </a:p>
          <a:p>
            <a:pPr lvl="1"/>
            <a:r>
              <a:rPr lang="en-US" altLang="zh-CN" dirty="0" smtClean="0"/>
              <a:t>Extract high quality factoid QA pairs</a:t>
            </a:r>
          </a:p>
          <a:p>
            <a:pPr lvl="1"/>
            <a:r>
              <a:rPr lang="en-US" altLang="zh-CN" dirty="0" smtClean="0"/>
              <a:t>Fuzzy match technique in template-based model</a:t>
            </a:r>
          </a:p>
          <a:p>
            <a:pPr lvl="2"/>
            <a:r>
              <a:rPr lang="en-US" altLang="zh-CN" dirty="0" smtClean="0"/>
              <a:t>Question paraphrase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4060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Reference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539552" y="1447800"/>
            <a:ext cx="8147248" cy="493352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CCG</a:t>
            </a:r>
          </a:p>
          <a:p>
            <a:pPr lvl="1"/>
            <a:r>
              <a:rPr lang="en-US" altLang="zh-CN" sz="2000" dirty="0"/>
              <a:t>Scaling Semantic Parsers with On-the-fly Ontology </a:t>
            </a:r>
            <a:r>
              <a:rPr lang="en-US" altLang="zh-CN" sz="2000" dirty="0" smtClean="0"/>
              <a:t>Matching</a:t>
            </a:r>
          </a:p>
          <a:p>
            <a:pPr lvl="2"/>
            <a:r>
              <a:rPr lang="en-US" altLang="zh-CN" sz="1800" dirty="0" smtClean="0"/>
              <a:t>Kwiatkowski et al., EMNLP 2013.</a:t>
            </a:r>
            <a:endParaRPr lang="en-US" altLang="zh-CN" sz="1800" dirty="0"/>
          </a:p>
          <a:p>
            <a:pPr lvl="1"/>
            <a:r>
              <a:rPr lang="en-US" altLang="zh-CN" sz="2000" dirty="0"/>
              <a:t>Lexical generalization in CCG grammar induction for semantic </a:t>
            </a:r>
            <a:r>
              <a:rPr lang="en-US" altLang="zh-CN" sz="2000" dirty="0" smtClean="0"/>
              <a:t>parsing</a:t>
            </a:r>
          </a:p>
          <a:p>
            <a:pPr lvl="2"/>
            <a:r>
              <a:rPr lang="en-US" altLang="zh-CN" sz="1800" dirty="0" smtClean="0"/>
              <a:t>Kwiatkowski et al., EMNLP 2011.</a:t>
            </a:r>
          </a:p>
          <a:p>
            <a:r>
              <a:rPr lang="en-US" altLang="zh-CN" dirty="0" smtClean="0"/>
              <a:t>Template-Based Model</a:t>
            </a:r>
          </a:p>
          <a:p>
            <a:pPr lvl="1"/>
            <a:r>
              <a:rPr lang="en-US" altLang="zh-CN" sz="2000" dirty="0"/>
              <a:t>KBQA: Question Answering over a Billion Scale Knowledge Base</a:t>
            </a:r>
            <a:endParaRPr lang="en-US" altLang="zh-CN" sz="2000" dirty="0" smtClean="0"/>
          </a:p>
          <a:p>
            <a:pPr lvl="2"/>
            <a:r>
              <a:rPr lang="en-US" altLang="zh-CN" sz="1800" dirty="0" smtClean="0"/>
              <a:t>Xiao et al., Draft for VLDB 2014.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0018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Q &amp; A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Thanks For Listening!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7321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i="1" dirty="0" smtClean="0"/>
              <a:t>Shallow Parsing</a:t>
            </a:r>
            <a:endParaRPr lang="zh-CN" altLang="en-US" b="1" i="1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/>
              <a:t>Coarse-grained</a:t>
            </a:r>
            <a:r>
              <a:rPr lang="en-US" altLang="zh-CN" dirty="0" smtClean="0"/>
              <a:t> parsing strategy</a:t>
            </a:r>
          </a:p>
          <a:p>
            <a:pPr lvl="1"/>
            <a:r>
              <a:rPr lang="en-US" altLang="zh-CN" sz="2600" dirty="0" smtClean="0"/>
              <a:t>Still need to convert a question into a formal representation.</a:t>
            </a:r>
          </a:p>
          <a:p>
            <a:pPr lvl="1"/>
            <a:r>
              <a:rPr lang="en-US" altLang="zh-CN" sz="2600" dirty="0" smtClean="0"/>
              <a:t>Not combining each word’s semantic </a:t>
            </a:r>
            <a:r>
              <a:rPr lang="en-US" altLang="zh-CN" sz="2600" dirty="0" smtClean="0"/>
              <a:t>representation</a:t>
            </a:r>
          </a:p>
        </p:txBody>
      </p:sp>
    </p:spTree>
    <p:extLst>
      <p:ext uri="{BB962C8B-B14F-4D97-AF65-F5344CB8AC3E}">
        <p14:creationId xmlns:p14="http://schemas.microsoft.com/office/powerpoint/2010/main" val="1831081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Template-Based Model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</a:t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Mainly focus on factoid question with simpler structure</a:t>
            </a:r>
          </a:p>
          <a:p>
            <a:pPr lvl="1"/>
            <a:r>
              <a:rPr lang="en-US" altLang="zh-CN" sz="2600" dirty="0"/>
              <a:t>“How many people are there in Honolulu?”</a:t>
            </a:r>
          </a:p>
          <a:p>
            <a:pPr lvl="2"/>
            <a:r>
              <a:rPr lang="en-US" altLang="zh-CN" dirty="0" smtClean="0"/>
              <a:t>population(</a:t>
            </a:r>
            <a:r>
              <a:rPr lang="en-US" altLang="zh-CN" i="1" dirty="0" err="1" smtClean="0"/>
              <a:t>honoulu</a:t>
            </a:r>
            <a:r>
              <a:rPr lang="en-US" altLang="zh-CN" dirty="0" smtClean="0"/>
              <a:t>, ?)</a:t>
            </a:r>
            <a:endParaRPr lang="en-US" altLang="zh-CN" dirty="0"/>
          </a:p>
          <a:p>
            <a:pPr lvl="1"/>
            <a:r>
              <a:rPr lang="en-US" altLang="zh-CN" sz="2600" dirty="0"/>
              <a:t>“Who is the </a:t>
            </a:r>
            <a:r>
              <a:rPr lang="en-US" altLang="zh-CN" sz="2600" dirty="0" smtClean="0"/>
              <a:t>director of Avatar?”</a:t>
            </a:r>
            <a:endParaRPr lang="en-US" altLang="zh-CN" sz="2600" dirty="0"/>
          </a:p>
          <a:p>
            <a:pPr lvl="2"/>
            <a:r>
              <a:rPr lang="en-US" altLang="zh-CN" dirty="0" err="1" smtClean="0"/>
              <a:t>directed_by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Avatar</a:t>
            </a:r>
            <a:r>
              <a:rPr lang="en-US" altLang="zh-CN" dirty="0" smtClean="0"/>
              <a:t>, ?)</a:t>
            </a:r>
          </a:p>
          <a:p>
            <a:pPr lvl="1"/>
            <a:r>
              <a:rPr lang="en-US" altLang="zh-CN" sz="2600" dirty="0" smtClean="0"/>
              <a:t>……</a:t>
            </a:r>
            <a:endParaRPr lang="en-US" altLang="zh-CN" sz="2600" dirty="0"/>
          </a:p>
          <a:p>
            <a:r>
              <a:rPr lang="en-US" altLang="zh-CN" sz="2600" dirty="0"/>
              <a:t> Questions can be answered with </a:t>
            </a:r>
            <a:r>
              <a:rPr lang="en-US" altLang="zh-CN" sz="2600" b="1" dirty="0" smtClean="0"/>
              <a:t>single-predicate </a:t>
            </a:r>
            <a:r>
              <a:rPr lang="en-US" altLang="zh-CN" sz="2600" b="1" dirty="0"/>
              <a:t>queries</a:t>
            </a:r>
            <a:r>
              <a:rPr lang="en-US" altLang="zh-CN" sz="2600" dirty="0"/>
              <a:t>.</a:t>
            </a:r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1078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Template-Based Model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467544" y="1447800"/>
            <a:ext cx="8219256" cy="5005536"/>
          </a:xfrm>
        </p:spPr>
        <p:txBody>
          <a:bodyPr/>
          <a:lstStyle/>
          <a:p>
            <a:r>
              <a:rPr lang="en-US" altLang="zh-CN" dirty="0" smtClean="0"/>
              <a:t>Different questions can ask for a same relation:</a:t>
            </a:r>
          </a:p>
          <a:p>
            <a:pPr lvl="1"/>
            <a:r>
              <a:rPr lang="en-US" altLang="zh-CN" dirty="0" smtClean="0"/>
              <a:t>“Where was </a:t>
            </a:r>
            <a:r>
              <a:rPr lang="en-US" altLang="zh-CN" dirty="0"/>
              <a:t>B</a:t>
            </a:r>
            <a:r>
              <a:rPr lang="en-US" altLang="zh-CN" dirty="0" smtClean="0"/>
              <a:t>arack Obama born?”</a:t>
            </a:r>
          </a:p>
          <a:p>
            <a:pPr lvl="1"/>
            <a:r>
              <a:rPr lang="en-US" altLang="zh-CN" dirty="0" smtClean="0"/>
              <a:t>“Where was Yao Ming born?”</a:t>
            </a:r>
          </a:p>
          <a:p>
            <a:pPr lvl="1"/>
            <a:r>
              <a:rPr lang="en-US" altLang="zh-CN" dirty="0" smtClean="0"/>
              <a:t>“Where was Shakespeare born?”</a:t>
            </a:r>
          </a:p>
          <a:p>
            <a:pPr lvl="1"/>
            <a:r>
              <a:rPr lang="en-US" altLang="zh-CN" dirty="0" smtClean="0"/>
              <a:t>……</a:t>
            </a:r>
          </a:p>
          <a:p>
            <a:pPr lvl="1"/>
            <a:r>
              <a:rPr lang="en-US" altLang="zh-CN" dirty="0" smtClean="0"/>
              <a:t>Generalize: “Where was </a:t>
            </a:r>
            <a:r>
              <a:rPr lang="en-US" altLang="zh-CN" b="1" dirty="0" smtClean="0">
                <a:solidFill>
                  <a:srgbClr val="339933"/>
                </a:solidFill>
              </a:rPr>
              <a:t>$person</a:t>
            </a:r>
            <a:r>
              <a:rPr lang="en-US" altLang="zh-CN" dirty="0" smtClean="0"/>
              <a:t> born?”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That is a template.</a:t>
            </a:r>
          </a:p>
          <a:p>
            <a:pPr lvl="1"/>
            <a:r>
              <a:rPr lang="en-US" altLang="zh-CN" dirty="0" smtClean="0"/>
              <a:t>Representing a set of questions with the same meaning.</a:t>
            </a:r>
          </a:p>
        </p:txBody>
      </p:sp>
    </p:spTree>
    <p:extLst>
      <p:ext uri="{BB962C8B-B14F-4D97-AF65-F5344CB8AC3E}">
        <p14:creationId xmlns:p14="http://schemas.microsoft.com/office/powerpoint/2010/main" val="572120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Template-Based Model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Need to do</a:t>
            </a:r>
          </a:p>
          <a:p>
            <a:pPr lvl="1"/>
            <a:r>
              <a:rPr lang="en-US" altLang="zh-CN" dirty="0" smtClean="0"/>
              <a:t>A. </a:t>
            </a:r>
            <a:r>
              <a:rPr lang="en-US" altLang="zh-CN" dirty="0" smtClean="0"/>
              <a:t>Learn the question templates.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B. Find the proper predicate behind each template.</a:t>
            </a:r>
          </a:p>
          <a:p>
            <a:pPr lvl="2"/>
            <a:r>
              <a:rPr lang="en-US" altLang="zh-CN" b="1" dirty="0" smtClean="0"/>
              <a:t>Learned by existed QA pairs.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Training data: &lt;Question, Answer&gt; pairs from Yahoo! Answers</a:t>
            </a:r>
          </a:p>
          <a:p>
            <a:pPr lvl="1"/>
            <a:r>
              <a:rPr lang="en-US" altLang="zh-CN" dirty="0" smtClean="0"/>
              <a:t>Q: “Where was Mark Twain born?”</a:t>
            </a:r>
          </a:p>
          <a:p>
            <a:pPr lvl="1"/>
            <a:r>
              <a:rPr lang="en-US" altLang="zh-CN" dirty="0" smtClean="0"/>
              <a:t>A: “The novelist was born in </a:t>
            </a:r>
            <a:r>
              <a:rPr lang="en-US" altLang="zh-CN" b="1" dirty="0" smtClean="0"/>
              <a:t>Florida</a:t>
            </a:r>
            <a:r>
              <a:rPr lang="en-US" altLang="zh-CN" dirty="0" smtClean="0"/>
              <a:t>.”</a:t>
            </a:r>
          </a:p>
        </p:txBody>
      </p:sp>
    </p:spTree>
    <p:extLst>
      <p:ext uri="{BB962C8B-B14F-4D97-AF65-F5344CB8AC3E}">
        <p14:creationId xmlns:p14="http://schemas.microsoft.com/office/powerpoint/2010/main" val="1125259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Template-Based Model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467544" y="1447800"/>
            <a:ext cx="8219256" cy="48615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2800" b="1" dirty="0" smtClean="0"/>
              <a:t>A. </a:t>
            </a:r>
            <a:r>
              <a:rPr lang="en-US" altLang="zh-CN" sz="2800" b="1" dirty="0" smtClean="0"/>
              <a:t>Template Learning</a:t>
            </a:r>
            <a:endParaRPr lang="en-US" altLang="zh-CN" sz="2800" b="1" dirty="0" smtClean="0">
              <a:sym typeface="Wingdings" pitchFamily="2" charset="2"/>
            </a:endParaRPr>
          </a:p>
          <a:p>
            <a:r>
              <a:rPr lang="en-US" altLang="zh-CN" dirty="0" smtClean="0">
                <a:sym typeface="Wingdings" pitchFamily="2" charset="2"/>
              </a:rPr>
              <a:t>Step 1. Entity Recognition</a:t>
            </a:r>
          </a:p>
          <a:p>
            <a:pPr lvl="1"/>
            <a:r>
              <a:rPr lang="en-US" altLang="zh-CN" dirty="0" smtClean="0">
                <a:sym typeface="Wingdings" pitchFamily="2" charset="2"/>
              </a:rPr>
              <a:t>Distance between candidate entities and the answer in FB.</a:t>
            </a:r>
            <a:endParaRPr lang="en-US" altLang="zh-CN" dirty="0">
              <a:sym typeface="Wingdings" pitchFamily="2" charset="2"/>
            </a:endParaRPr>
          </a:p>
          <a:p>
            <a:r>
              <a:rPr lang="en-US" altLang="zh-CN" dirty="0" smtClean="0"/>
              <a:t>Q: “Where was Mark Twain born?”   A: “Florida”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pPr lvl="1"/>
            <a:r>
              <a:rPr lang="en-US" altLang="zh-CN" dirty="0" smtClean="0"/>
              <a:t>Best: Mark Twain (Novelist)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4540465"/>
              </p:ext>
            </p:extLst>
          </p:nvPr>
        </p:nvGraphicFramePr>
        <p:xfrm>
          <a:off x="467544" y="3356992"/>
          <a:ext cx="8180306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5650"/>
                <a:gridCol w="590465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Candidate Entities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Shortest</a:t>
                      </a:r>
                      <a:r>
                        <a:rPr lang="en-US" altLang="zh-CN" sz="2000" baseline="0" dirty="0" smtClean="0"/>
                        <a:t> Path to Reach “Florida” in FB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Mark Twain (Novelist)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i="1" dirty="0" err="1" smtClean="0"/>
                        <a:t>mark_twain</a:t>
                      </a:r>
                      <a:r>
                        <a:rPr lang="en-US" altLang="zh-CN" sz="2000" dirty="0" smtClean="0"/>
                        <a:t> </a:t>
                      </a:r>
                      <a:r>
                        <a:rPr lang="en-US" altLang="zh-CN" sz="2000" dirty="0" smtClean="0">
                          <a:sym typeface="Wingdings" pitchFamily="2" charset="2"/>
                        </a:rPr>
                        <a:t> </a:t>
                      </a:r>
                      <a:r>
                        <a:rPr lang="en-US" altLang="zh-CN" sz="2000" dirty="0" err="1" smtClean="0">
                          <a:sym typeface="Wingdings" pitchFamily="2" charset="2"/>
                        </a:rPr>
                        <a:t>place_of_birth</a:t>
                      </a:r>
                      <a:r>
                        <a:rPr lang="en-US" altLang="zh-CN" sz="2000" dirty="0" smtClean="0">
                          <a:sym typeface="Wingdings" pitchFamily="2" charset="2"/>
                        </a:rPr>
                        <a:t>  </a:t>
                      </a:r>
                      <a:r>
                        <a:rPr lang="en-US" altLang="zh-CN" sz="2000" i="1" dirty="0" err="1" smtClean="0">
                          <a:sym typeface="Wingdings" pitchFamily="2" charset="2"/>
                        </a:rPr>
                        <a:t>florida</a:t>
                      </a:r>
                      <a:endParaRPr lang="zh-CN" altLang="en-US" sz="2000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Mark</a:t>
                      </a:r>
                      <a:r>
                        <a:rPr lang="en-US" altLang="zh-CN" sz="2000" baseline="0" dirty="0" smtClean="0"/>
                        <a:t> Twain (Film)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i="1" dirty="0" err="1" smtClean="0"/>
                        <a:t>mark_twain</a:t>
                      </a:r>
                      <a:r>
                        <a:rPr lang="en-US" altLang="zh-CN" sz="2000" dirty="0" smtClean="0"/>
                        <a:t> </a:t>
                      </a:r>
                      <a:r>
                        <a:rPr lang="en-US" altLang="zh-CN" sz="2000" dirty="0" smtClean="0">
                          <a:sym typeface="Wingdings" pitchFamily="2" charset="2"/>
                        </a:rPr>
                        <a:t> director</a:t>
                      </a:r>
                      <a:r>
                        <a:rPr lang="en-US" altLang="zh-CN" sz="2000" baseline="0" dirty="0" smtClean="0">
                          <a:sym typeface="Wingdings" pitchFamily="2" charset="2"/>
                        </a:rPr>
                        <a:t>  </a:t>
                      </a:r>
                      <a:r>
                        <a:rPr lang="en-US" altLang="zh-CN" sz="2000" i="1" baseline="0" dirty="0" err="1" smtClean="0">
                          <a:sym typeface="Wingdings" pitchFamily="2" charset="2"/>
                        </a:rPr>
                        <a:t>ken_burns</a:t>
                      </a:r>
                      <a:r>
                        <a:rPr lang="en-US" altLang="zh-CN" sz="2000" baseline="0" dirty="0" smtClean="0">
                          <a:sym typeface="Wingdings" pitchFamily="2" charset="2"/>
                        </a:rPr>
                        <a:t>  nationality  </a:t>
                      </a:r>
                      <a:r>
                        <a:rPr lang="en-US" altLang="zh-CN" sz="2000" i="1" baseline="0" dirty="0" err="1" smtClean="0">
                          <a:sym typeface="Wingdings" pitchFamily="2" charset="2"/>
                        </a:rPr>
                        <a:t>united_states</a:t>
                      </a:r>
                      <a:r>
                        <a:rPr lang="en-US" altLang="zh-CN" sz="2000" baseline="0" dirty="0" smtClean="0">
                          <a:sym typeface="Wingdings" pitchFamily="2" charset="2"/>
                        </a:rPr>
                        <a:t>  contains  </a:t>
                      </a:r>
                      <a:r>
                        <a:rPr lang="en-US" altLang="zh-CN" sz="2000" i="1" baseline="0" dirty="0" err="1" smtClean="0">
                          <a:sym typeface="Wingdings" pitchFamily="2" charset="2"/>
                        </a:rPr>
                        <a:t>florida</a:t>
                      </a:r>
                      <a:endParaRPr lang="zh-CN" altLang="en-US" sz="2000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Born (Comic</a:t>
                      </a:r>
                      <a:r>
                        <a:rPr lang="en-US" altLang="zh-CN" sz="2000" baseline="0" dirty="0" smtClean="0"/>
                        <a:t> book</a:t>
                      </a:r>
                      <a:r>
                        <a:rPr lang="en-US" altLang="zh-CN" sz="2000" dirty="0" smtClean="0"/>
                        <a:t>)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i="1" dirty="0" smtClean="0"/>
                        <a:t>born</a:t>
                      </a:r>
                      <a:r>
                        <a:rPr lang="en-US" altLang="zh-CN" sz="2000" dirty="0" smtClean="0"/>
                        <a:t> </a:t>
                      </a:r>
                      <a:r>
                        <a:rPr lang="en-US" altLang="zh-CN" sz="2000" dirty="0" smtClean="0">
                          <a:sym typeface="Wingdings" pitchFamily="2" charset="2"/>
                        </a:rPr>
                        <a:t> </a:t>
                      </a:r>
                      <a:r>
                        <a:rPr lang="en-US" altLang="zh-CN" sz="2000" dirty="0" err="1" smtClean="0">
                          <a:sym typeface="Wingdings" pitchFamily="2" charset="2"/>
                        </a:rPr>
                        <a:t>created_by</a:t>
                      </a:r>
                      <a:r>
                        <a:rPr lang="en-US" altLang="zh-CN" sz="2000" dirty="0" smtClean="0">
                          <a:sym typeface="Wingdings" pitchFamily="2" charset="2"/>
                        </a:rPr>
                        <a:t>  </a:t>
                      </a:r>
                      <a:r>
                        <a:rPr lang="en-US" altLang="zh-CN" sz="2000" i="1" dirty="0" err="1" smtClean="0">
                          <a:sym typeface="Wingdings" pitchFamily="2" charset="2"/>
                        </a:rPr>
                        <a:t>darick_robertson</a:t>
                      </a:r>
                      <a:r>
                        <a:rPr lang="en-US" altLang="zh-CN" sz="2000" baseline="0" dirty="0" smtClean="0">
                          <a:sym typeface="Wingdings" pitchFamily="2" charset="2"/>
                        </a:rPr>
                        <a:t>  nationality  </a:t>
                      </a:r>
                      <a:r>
                        <a:rPr lang="en-US" altLang="zh-CN" sz="2000" i="1" baseline="0" dirty="0" err="1" smtClean="0">
                          <a:sym typeface="Wingdings" pitchFamily="2" charset="2"/>
                        </a:rPr>
                        <a:t>united_states</a:t>
                      </a:r>
                      <a:r>
                        <a:rPr lang="en-US" altLang="zh-CN" sz="2000" baseline="0" dirty="0" smtClean="0">
                          <a:sym typeface="Wingdings" pitchFamily="2" charset="2"/>
                        </a:rPr>
                        <a:t>  contains  </a:t>
                      </a:r>
                      <a:r>
                        <a:rPr lang="en-US" altLang="zh-CN" sz="2000" i="1" baseline="0" dirty="0" err="1" smtClean="0">
                          <a:sym typeface="Wingdings" pitchFamily="2" charset="2"/>
                        </a:rPr>
                        <a:t>florida</a:t>
                      </a:r>
                      <a:endParaRPr lang="zh-CN" altLang="en-US" sz="2000" i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1929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Template-Based Model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8</a:t>
            </a:fld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内容占位符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sz="2800" b="1" dirty="0" smtClean="0"/>
                  <a:t>A. </a:t>
                </a:r>
                <a:r>
                  <a:rPr lang="en-US" altLang="zh-CN" sz="2800" b="1" dirty="0" smtClean="0"/>
                  <a:t>Template Learning</a:t>
                </a:r>
                <a:endParaRPr lang="en-US" altLang="zh-CN" sz="2800" b="1" dirty="0">
                  <a:sym typeface="Wingdings" pitchFamily="2" charset="2"/>
                </a:endParaRPr>
              </a:p>
              <a:p>
                <a:r>
                  <a:rPr lang="en-US" altLang="zh-CN" dirty="0">
                    <a:sym typeface="Wingdings" pitchFamily="2" charset="2"/>
                  </a:rPr>
                  <a:t>Step </a:t>
                </a:r>
                <a:r>
                  <a:rPr lang="en-US" altLang="zh-CN" dirty="0" smtClean="0">
                    <a:sym typeface="Wingdings" pitchFamily="2" charset="2"/>
                  </a:rPr>
                  <a:t>2. </a:t>
                </a:r>
                <a:r>
                  <a:rPr lang="en-US" altLang="zh-CN" dirty="0">
                    <a:sym typeface="Wingdings" pitchFamily="2" charset="2"/>
                  </a:rPr>
                  <a:t>Entity </a:t>
                </a:r>
                <a:r>
                  <a:rPr lang="en-US" altLang="zh-CN" dirty="0" smtClean="0">
                    <a:sym typeface="Wingdings" pitchFamily="2" charset="2"/>
                  </a:rPr>
                  <a:t>Conceptualization</a:t>
                </a:r>
                <a:endParaRPr lang="en-US" altLang="zh-CN" dirty="0">
                  <a:sym typeface="Wingdings" pitchFamily="2" charset="2"/>
                </a:endParaRPr>
              </a:p>
              <a:p>
                <a:pPr lvl="1"/>
                <a:r>
                  <a:rPr lang="en-US" altLang="zh-CN" dirty="0" smtClean="0">
                    <a:sym typeface="Wingdings" pitchFamily="2" charset="2"/>
                  </a:rPr>
                  <a:t>Leverage</a:t>
                </a:r>
                <a:r>
                  <a:rPr lang="en-US" altLang="zh-CN" b="1" dirty="0" smtClean="0">
                    <a:sym typeface="Wingdings" pitchFamily="2" charset="2"/>
                  </a:rPr>
                  <a:t> </a:t>
                </a:r>
                <a:r>
                  <a:rPr lang="en-US" altLang="zh-CN" b="1" i="1" dirty="0" smtClean="0">
                    <a:sym typeface="Wingdings" pitchFamily="2" charset="2"/>
                  </a:rPr>
                  <a:t>Probase</a:t>
                </a:r>
                <a:r>
                  <a:rPr lang="en-US" altLang="zh-CN" b="1" dirty="0" smtClean="0">
                    <a:sym typeface="Wingdings" pitchFamily="2" charset="2"/>
                  </a:rPr>
                  <a:t> </a:t>
                </a:r>
                <a:r>
                  <a:rPr lang="en-US" altLang="zh-CN" b="1" i="1" dirty="0" smtClean="0">
                    <a:sym typeface="Wingdings" pitchFamily="2" charset="2"/>
                  </a:rPr>
                  <a:t>typicality</a:t>
                </a:r>
                <a:endParaRPr lang="en-US" altLang="zh-CN" b="1" dirty="0" smtClean="0">
                  <a:sym typeface="Wingdings" pitchFamily="2" charset="2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  <a:sym typeface="Wingdings" pitchFamily="2" charset="2"/>
                      </a:rPr>
                      <m:t>𝑃</m:t>
                    </m:r>
                    <m:d>
                      <m:dPr>
                        <m:ctrlPr>
                          <a:rPr lang="en-US" altLang="zh-CN" i="1">
                            <a:latin typeface="Cambria Math"/>
                            <a:sym typeface="Wingdings" pitchFamily="2" charset="2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  <a:sym typeface="Wingdings" pitchFamily="2" charset="2"/>
                          </a:rPr>
                          <m:t>𝐶</m:t>
                        </m:r>
                      </m:e>
                      <m:e>
                        <m:r>
                          <a:rPr lang="en-US" altLang="zh-CN" i="1">
                            <a:latin typeface="Cambria Math"/>
                            <a:sym typeface="Wingdings" pitchFamily="2" charset="2"/>
                          </a:rPr>
                          <m:t>𝑒</m:t>
                        </m:r>
                      </m:e>
                    </m:d>
                    <m:r>
                      <a:rPr lang="en-US" altLang="zh-CN" i="1">
                        <a:latin typeface="Cambria Math"/>
                        <a:ea typeface="Cambria Math"/>
                        <a:sym typeface="Wingdings" pitchFamily="2" charset="2"/>
                      </a:rPr>
                      <m:t>∝</m:t>
                    </m:r>
                    <m:r>
                      <a:rPr lang="en-US" altLang="zh-CN" i="1">
                        <a:latin typeface="Cambria Math"/>
                        <a:ea typeface="Cambria Math"/>
                        <a:sym typeface="Wingdings" pitchFamily="2" charset="2"/>
                      </a:rPr>
                      <m:t>𝑃</m:t>
                    </m:r>
                    <m:d>
                      <m:dPr>
                        <m:ctrlPr>
                          <a:rPr lang="en-US" altLang="zh-CN" i="1">
                            <a:latin typeface="Cambria Math"/>
                            <a:ea typeface="Cambria Math"/>
                            <a:sym typeface="Wingdings" pitchFamily="2" charset="2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  <a:ea typeface="Cambria Math"/>
                            <a:sym typeface="Wingdings" pitchFamily="2" charset="2"/>
                          </a:rPr>
                          <m:t>𝑒</m:t>
                        </m:r>
                      </m:e>
                      <m:e>
                        <m:r>
                          <a:rPr lang="en-US" altLang="zh-CN" i="1">
                            <a:latin typeface="Cambria Math"/>
                            <a:ea typeface="Cambria Math"/>
                            <a:sym typeface="Wingdings" pitchFamily="2" charset="2"/>
                          </a:rPr>
                          <m:t>𝐶</m:t>
                        </m:r>
                      </m:e>
                    </m:d>
                    <m:r>
                      <a:rPr lang="en-US" altLang="zh-CN" i="1">
                        <a:latin typeface="Cambria Math"/>
                        <a:ea typeface="Cambria Math"/>
                        <a:sym typeface="Wingdings" pitchFamily="2" charset="2"/>
                      </a:rPr>
                      <m:t>𝑃</m:t>
                    </m:r>
                    <m:r>
                      <a:rPr lang="en-US" altLang="zh-CN" i="1">
                        <a:latin typeface="Cambria Math"/>
                        <a:ea typeface="Cambria Math"/>
                        <a:sym typeface="Wingdings" pitchFamily="2" charset="2"/>
                      </a:rPr>
                      <m:t>(</m:t>
                    </m:r>
                    <m:r>
                      <a:rPr lang="en-US" altLang="zh-CN" i="1">
                        <a:latin typeface="Cambria Math"/>
                        <a:ea typeface="Cambria Math"/>
                        <a:sym typeface="Wingdings" pitchFamily="2" charset="2"/>
                      </a:rPr>
                      <m:t>𝐶</m:t>
                    </m:r>
                    <m:r>
                      <a:rPr lang="en-US" altLang="zh-CN" i="1">
                        <a:latin typeface="Cambria Math"/>
                        <a:ea typeface="Cambria Math"/>
                        <a:sym typeface="Wingdings" pitchFamily="2" charset="2"/>
                      </a:rPr>
                      <m:t>)</m:t>
                    </m:r>
                  </m:oMath>
                </a14:m>
                <a:endParaRPr lang="en-US" altLang="zh-CN" dirty="0" smtClean="0">
                  <a:sym typeface="Wingdings" pitchFamily="2" charset="2"/>
                </a:endParaRPr>
              </a:p>
              <a:p>
                <a:r>
                  <a:rPr lang="en-US" altLang="zh-CN" dirty="0" smtClean="0">
                    <a:sym typeface="Wingdings" pitchFamily="2" charset="2"/>
                  </a:rPr>
                  <a:t>Q</a:t>
                </a:r>
                <a:r>
                  <a:rPr lang="en-US" altLang="zh-CN" dirty="0" smtClean="0">
                    <a:sym typeface="Wingdings" pitchFamily="2" charset="2"/>
                  </a:rPr>
                  <a:t>: “</a:t>
                </a:r>
                <a:r>
                  <a:rPr lang="en-US" altLang="zh-CN" dirty="0" smtClean="0"/>
                  <a:t>Where </a:t>
                </a:r>
                <a:r>
                  <a:rPr lang="en-US" altLang="zh-CN" dirty="0"/>
                  <a:t>was </a:t>
                </a:r>
                <a:r>
                  <a:rPr lang="en-US" altLang="zh-CN" b="1" dirty="0"/>
                  <a:t>Mark Twain</a:t>
                </a:r>
                <a:r>
                  <a:rPr lang="en-US" altLang="zh-CN" dirty="0"/>
                  <a:t> born</a:t>
                </a:r>
                <a:r>
                  <a:rPr lang="en-US" altLang="zh-CN" dirty="0" smtClean="0"/>
                  <a:t>?”  A: “Florida”</a:t>
                </a:r>
              </a:p>
              <a:p>
                <a:pPr lvl="1"/>
                <a:r>
                  <a:rPr lang="en-US" altLang="zh-CN" dirty="0" smtClean="0">
                    <a:sym typeface="Wingdings" pitchFamily="2" charset="2"/>
                  </a:rPr>
                  <a:t>“Where was </a:t>
                </a:r>
                <a:r>
                  <a:rPr lang="en-US" altLang="zh-CN" b="1" dirty="0">
                    <a:solidFill>
                      <a:srgbClr val="339933"/>
                    </a:solidFill>
                    <a:sym typeface="Wingdings" pitchFamily="2" charset="2"/>
                  </a:rPr>
                  <a:t>$author</a:t>
                </a:r>
                <a:r>
                  <a:rPr lang="en-US" altLang="zh-CN" dirty="0" smtClean="0">
                    <a:sym typeface="Wingdings" pitchFamily="2" charset="2"/>
                  </a:rPr>
                  <a:t> born?”,  p=0.4</a:t>
                </a:r>
              </a:p>
              <a:p>
                <a:pPr lvl="1"/>
                <a:r>
                  <a:rPr lang="en-US" altLang="zh-CN" dirty="0" smtClean="0">
                    <a:sym typeface="Wingdings" pitchFamily="2" charset="2"/>
                  </a:rPr>
                  <a:t>“Where was </a:t>
                </a:r>
                <a:r>
                  <a:rPr lang="en-US" altLang="zh-CN" b="1" dirty="0">
                    <a:solidFill>
                      <a:srgbClr val="339933"/>
                    </a:solidFill>
                    <a:sym typeface="Wingdings" pitchFamily="2" charset="2"/>
                  </a:rPr>
                  <a:t>$writer</a:t>
                </a:r>
                <a:r>
                  <a:rPr lang="en-US" altLang="zh-CN" dirty="0" smtClean="0">
                    <a:sym typeface="Wingdings" pitchFamily="2" charset="2"/>
                  </a:rPr>
                  <a:t> born?”,  p=0.35</a:t>
                </a:r>
              </a:p>
              <a:p>
                <a:pPr lvl="1"/>
                <a:r>
                  <a:rPr lang="en-US" altLang="zh-CN" dirty="0" smtClean="0">
                    <a:sym typeface="Wingdings" pitchFamily="2" charset="2"/>
                  </a:rPr>
                  <a:t>“Where was </a:t>
                </a:r>
                <a:r>
                  <a:rPr lang="en-US" altLang="zh-CN" b="1" dirty="0">
                    <a:solidFill>
                      <a:srgbClr val="339933"/>
                    </a:solidFill>
                    <a:sym typeface="Wingdings" pitchFamily="2" charset="2"/>
                  </a:rPr>
                  <a:t>$person</a:t>
                </a:r>
                <a:r>
                  <a:rPr lang="en-US" altLang="zh-CN" dirty="0" smtClean="0">
                    <a:sym typeface="Wingdings" pitchFamily="2" charset="2"/>
                  </a:rPr>
                  <a:t> born?”,  p=0.2</a:t>
                </a:r>
              </a:p>
              <a:p>
                <a:pPr lvl="1"/>
                <a:r>
                  <a:rPr lang="en-US" altLang="zh-CN" dirty="0" smtClean="0">
                    <a:sym typeface="Wingdings" pitchFamily="2" charset="2"/>
                  </a:rPr>
                  <a:t>……</a:t>
                </a:r>
              </a:p>
              <a:p>
                <a:endParaRPr lang="en-US" altLang="zh-CN" dirty="0">
                  <a:sym typeface="Wingdings" pitchFamily="2" charset="2"/>
                </a:endParaRPr>
              </a:p>
              <a:p>
                <a:endParaRPr lang="en-US" altLang="zh-CN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>
          <p:sp>
            <p:nvSpPr>
              <p:cNvPr id="4" name="内容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3"/>
                <a:stretch>
                  <a:fillRect l="-1558" t="-1333" b="-1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861048"/>
            <a:ext cx="5904656" cy="23428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7" r="28382"/>
          <a:stretch/>
        </p:blipFill>
        <p:spPr bwMode="auto">
          <a:xfrm>
            <a:off x="1636305" y="4261027"/>
            <a:ext cx="4735895" cy="2408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94491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" dur="indefinite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1" dur="indefinite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Template-Based Model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9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CN" sz="2800" b="1" dirty="0" smtClean="0"/>
                  <a:t>B. Predicate inference for each template</a:t>
                </a:r>
              </a:p>
              <a:p>
                <a:r>
                  <a:rPr lang="en-US" altLang="zh-CN" dirty="0" smtClean="0"/>
                  <a:t>Through training QA pairs.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>
                        <a:latin typeface="Cambria Math"/>
                      </a:rPr>
                      <m:t>P</m:t>
                    </m:r>
                    <m:d>
                      <m:dPr>
                        <m:ctrlPr>
                          <a:rPr lang="en-US" altLang="zh-CN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/>
                          </a:rPr>
                          <m:t>𝑃</m:t>
                        </m:r>
                      </m:e>
                      <m:e>
                        <m:r>
                          <a:rPr lang="en-US" altLang="zh-CN" sz="2400" i="1">
                            <a:latin typeface="Cambria Math"/>
                          </a:rPr>
                          <m:t>𝑇</m:t>
                        </m:r>
                      </m:e>
                    </m:d>
                    <m:r>
                      <a:rPr lang="en-US" altLang="zh-CN" sz="2400" i="1">
                        <a:latin typeface="Cambria Math"/>
                        <a:ea typeface="Cambria Math"/>
                      </a:rPr>
                      <m:t>∝</m:t>
                    </m:r>
                    <m:r>
                      <m:rPr>
                        <m:sty m:val="p"/>
                      </m:rPr>
                      <a:rPr lang="en-US" altLang="zh-CN" sz="2400">
                        <a:latin typeface="Cambria Math"/>
                        <a:ea typeface="Cambria Math"/>
                      </a:rPr>
                      <m:t>P</m:t>
                    </m:r>
                    <m:d>
                      <m:dPr>
                        <m:ctrlPr>
                          <a:rPr lang="en-US" altLang="zh-CN" sz="2400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/>
                            <a:ea typeface="Cambria Math"/>
                          </a:rPr>
                          <m:t>𝑃</m:t>
                        </m:r>
                        <m:r>
                          <a:rPr lang="en-US" altLang="zh-CN" sz="2400" i="1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altLang="zh-CN" sz="2400" i="1">
                            <a:latin typeface="Cambria Math"/>
                            <a:ea typeface="Cambria Math"/>
                          </a:rPr>
                          <m:t>𝑇</m:t>
                        </m:r>
                      </m:e>
                    </m:d>
                    <m:r>
                      <a:rPr lang="en-US" altLang="zh-CN" sz="2400" i="1">
                        <a:latin typeface="Cambria Math"/>
                        <a:ea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sz="2400" i="1">
                            <a:latin typeface="Cambria Math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2400" i="1">
                            <a:latin typeface="Cambria Math"/>
                            <a:ea typeface="Cambria Math"/>
                          </a:rPr>
                          <m:t>𝑞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/>
                            <a:ea typeface="Cambria Math"/>
                          </a:rPr>
                          <m:t>P</m:t>
                        </m:r>
                        <m:d>
                          <m:dPr>
                            <m:ctrlPr>
                              <a:rPr lang="en-US" altLang="zh-CN" sz="2400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/>
                                <a:ea typeface="Cambria Math"/>
                              </a:rPr>
                              <m:t>𝑞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/>
                            <a:ea typeface="Cambria Math"/>
                          </a:rPr>
                          <m:t>P</m:t>
                        </m:r>
                        <m:d>
                          <m:dPr>
                            <m:ctrlPr>
                              <a:rPr lang="en-US" altLang="zh-CN" sz="2400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</m:e>
                          <m:e>
                            <m:r>
                              <a:rPr lang="en-US" altLang="zh-CN" sz="2400" i="1">
                                <a:latin typeface="Cambria Math"/>
                                <a:ea typeface="Cambria Math"/>
                              </a:rPr>
                              <m:t>𝑞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/>
                            <a:ea typeface="Cambria Math"/>
                          </a:rPr>
                          <m:t>P</m:t>
                        </m:r>
                        <m:d>
                          <m:dPr>
                            <m:ctrlPr>
                              <a:rPr lang="en-US" altLang="zh-CN" sz="2400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/>
                                <a:ea typeface="Cambria Math"/>
                              </a:rPr>
                              <m:t>𝐸</m:t>
                            </m:r>
                            <m:r>
                              <a:rPr lang="en-US" altLang="zh-CN" sz="2400" i="1">
                                <a:latin typeface="Cambria Math"/>
                                <a:ea typeface="Cambria Math"/>
                              </a:rPr>
                              <m:t>,</m:t>
                            </m:r>
                            <m:r>
                              <a:rPr lang="en-US" altLang="zh-CN" sz="2400" i="1">
                                <a:latin typeface="Cambria Math"/>
                                <a:ea typeface="Cambria Math"/>
                              </a:rPr>
                              <m:t>𝑉</m:t>
                            </m:r>
                          </m:e>
                          <m:e>
                            <m:r>
                              <a:rPr lang="en-US" altLang="zh-CN" sz="2400" i="1">
                                <a:latin typeface="Cambria Math"/>
                                <a:ea typeface="Cambria Math"/>
                              </a:rPr>
                              <m:t>𝑞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/>
                            <a:ea typeface="Cambria Math"/>
                          </a:rPr>
                          <m:t>P</m:t>
                        </m:r>
                        <m:r>
                          <a:rPr lang="en-US" altLang="zh-CN" sz="2400" i="1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altLang="zh-CN" sz="2400" i="1">
                            <a:latin typeface="Cambria Math"/>
                            <a:ea typeface="Cambria Math"/>
                          </a:rPr>
                          <m:t>𝑃</m:t>
                        </m:r>
                        <m:r>
                          <a:rPr lang="en-US" altLang="zh-CN" sz="2400" i="1">
                            <a:latin typeface="Cambria Math"/>
                            <a:ea typeface="Cambria Math"/>
                          </a:rPr>
                          <m:t>|</m:t>
                        </m:r>
                        <m:r>
                          <a:rPr lang="en-US" altLang="zh-CN" sz="2400" i="1">
                            <a:latin typeface="Cambria Math"/>
                            <a:ea typeface="Cambria Math"/>
                          </a:rPr>
                          <m:t>𝐸</m:t>
                        </m:r>
                        <m:r>
                          <a:rPr lang="en-US" altLang="zh-CN" sz="2400" i="1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altLang="zh-CN" sz="2400" i="1">
                            <a:latin typeface="Cambria Math"/>
                            <a:ea typeface="Cambria Math"/>
                          </a:rPr>
                          <m:t>𝑉</m:t>
                        </m:r>
                        <m:r>
                          <a:rPr lang="en-US" altLang="zh-CN" sz="2400" i="1">
                            <a:latin typeface="Cambria Math"/>
                            <a:ea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sz="2400" dirty="0" smtClean="0"/>
              </a:p>
              <a:p>
                <a:pPr lvl="1"/>
                <a:r>
                  <a:rPr lang="en-US" altLang="zh-CN" dirty="0" smtClean="0"/>
                  <a:t>Template </a:t>
                </a:r>
                <a:r>
                  <a:rPr lang="en-US" altLang="zh-CN" dirty="0" smtClean="0">
                    <a:sym typeface="Wingdings" pitchFamily="2" charset="2"/>
                  </a:rPr>
                  <a:t> Questions  &lt;Entity, Value&gt; pairs  Predicate</a:t>
                </a:r>
              </a:p>
            </p:txBody>
          </p:sp>
        </mc:Choice>
        <mc:Fallback xmlns="">
          <p:sp>
            <p:nvSpPr>
              <p:cNvPr id="4" name="内容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3"/>
                <a:stretch>
                  <a:fillRect l="-1558" t="-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椭圆 4"/>
          <p:cNvSpPr/>
          <p:nvPr/>
        </p:nvSpPr>
        <p:spPr>
          <a:xfrm>
            <a:off x="1763688" y="4581128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Q</a:t>
            </a:r>
            <a:endParaRPr lang="zh-CN" altLang="en-US" sz="2400" dirty="0"/>
          </a:p>
        </p:txBody>
      </p:sp>
      <p:sp>
        <p:nvSpPr>
          <p:cNvPr id="6" name="椭圆 5"/>
          <p:cNvSpPr/>
          <p:nvPr/>
        </p:nvSpPr>
        <p:spPr>
          <a:xfrm>
            <a:off x="3347864" y="3429000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E</a:t>
            </a:r>
            <a:endParaRPr lang="zh-CN" altLang="en-US" sz="2400" dirty="0"/>
          </a:p>
        </p:txBody>
      </p:sp>
      <p:sp>
        <p:nvSpPr>
          <p:cNvPr id="7" name="椭圆 6"/>
          <p:cNvSpPr/>
          <p:nvPr/>
        </p:nvSpPr>
        <p:spPr>
          <a:xfrm>
            <a:off x="2644552" y="5733256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T</a:t>
            </a:r>
            <a:endParaRPr lang="zh-CN" altLang="en-US" sz="2400" dirty="0"/>
          </a:p>
        </p:txBody>
      </p:sp>
      <p:sp>
        <p:nvSpPr>
          <p:cNvPr id="8" name="椭圆 7"/>
          <p:cNvSpPr/>
          <p:nvPr/>
        </p:nvSpPr>
        <p:spPr>
          <a:xfrm>
            <a:off x="5940152" y="4581128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P</a:t>
            </a:r>
            <a:endParaRPr lang="zh-CN" altLang="en-US" sz="2400" dirty="0"/>
          </a:p>
        </p:txBody>
      </p:sp>
      <p:sp>
        <p:nvSpPr>
          <p:cNvPr id="9" name="椭圆 8"/>
          <p:cNvSpPr/>
          <p:nvPr/>
        </p:nvSpPr>
        <p:spPr>
          <a:xfrm>
            <a:off x="4427984" y="4581128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V</a:t>
            </a:r>
            <a:endParaRPr lang="zh-CN" altLang="en-US" sz="2400" dirty="0"/>
          </a:p>
        </p:txBody>
      </p:sp>
      <p:cxnSp>
        <p:nvCxnSpPr>
          <p:cNvPr id="11" name="直接箭头连接符 10"/>
          <p:cNvCxnSpPr>
            <a:stCxn id="5" idx="7"/>
            <a:endCxn id="6" idx="3"/>
          </p:cNvCxnSpPr>
          <p:nvPr/>
        </p:nvCxnSpPr>
        <p:spPr>
          <a:xfrm flipV="1">
            <a:off x="2255389" y="3920701"/>
            <a:ext cx="1176838" cy="74479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5" idx="6"/>
            <a:endCxn id="28" idx="2"/>
          </p:cNvCxnSpPr>
          <p:nvPr/>
        </p:nvCxnSpPr>
        <p:spPr>
          <a:xfrm>
            <a:off x="2339752" y="4869160"/>
            <a:ext cx="864096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9" idx="6"/>
            <a:endCxn id="8" idx="2"/>
          </p:cNvCxnSpPr>
          <p:nvPr/>
        </p:nvCxnSpPr>
        <p:spPr>
          <a:xfrm>
            <a:off x="5004048" y="4869160"/>
            <a:ext cx="936104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5" idx="5"/>
            <a:endCxn id="7" idx="1"/>
          </p:cNvCxnSpPr>
          <p:nvPr/>
        </p:nvCxnSpPr>
        <p:spPr>
          <a:xfrm>
            <a:off x="2255389" y="5072829"/>
            <a:ext cx="473526" cy="74479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endCxn id="8" idx="1"/>
          </p:cNvCxnSpPr>
          <p:nvPr/>
        </p:nvCxnSpPr>
        <p:spPr>
          <a:xfrm>
            <a:off x="3923928" y="3717032"/>
            <a:ext cx="2100587" cy="948459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6" idx="5"/>
            <a:endCxn id="9" idx="1"/>
          </p:cNvCxnSpPr>
          <p:nvPr/>
        </p:nvCxnSpPr>
        <p:spPr>
          <a:xfrm>
            <a:off x="3839565" y="3920701"/>
            <a:ext cx="672782" cy="74479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椭圆 27"/>
          <p:cNvSpPr/>
          <p:nvPr/>
        </p:nvSpPr>
        <p:spPr>
          <a:xfrm>
            <a:off x="3203848" y="4581128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A</a:t>
            </a:r>
          </a:p>
        </p:txBody>
      </p:sp>
      <p:cxnSp>
        <p:nvCxnSpPr>
          <p:cNvPr id="30" name="直接箭头连接符 29"/>
          <p:cNvCxnSpPr>
            <a:stCxn id="28" idx="6"/>
            <a:endCxn id="9" idx="2"/>
          </p:cNvCxnSpPr>
          <p:nvPr/>
        </p:nvCxnSpPr>
        <p:spPr>
          <a:xfrm>
            <a:off x="3779912" y="4869160"/>
            <a:ext cx="648072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5" idx="6"/>
            <a:endCxn id="9" idx="2"/>
          </p:cNvCxnSpPr>
          <p:nvPr/>
        </p:nvCxnSpPr>
        <p:spPr>
          <a:xfrm>
            <a:off x="2339752" y="4869160"/>
            <a:ext cx="2088232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220616" y="5939988"/>
            <a:ext cx="3151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where was </a:t>
            </a:r>
            <a:r>
              <a:rPr lang="en-US" altLang="zh-CN" sz="2400" b="1" dirty="0" smtClean="0"/>
              <a:t>$person</a:t>
            </a:r>
            <a:r>
              <a:rPr lang="en-US" altLang="zh-CN" sz="2400" dirty="0" smtClean="0"/>
              <a:t> born?</a:t>
            </a:r>
            <a:endParaRPr lang="zh-CN" altLang="en-US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6660232" y="4695527"/>
            <a:ext cx="1944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/>
              <a:t>place_of_birth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72494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C5CC0"/>
                                      </p:to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04CAD"/>
                                      </p:to>
                                    </p:animClr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10" grpId="0"/>
      <p:bldP spid="21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平衡">
  <a:themeElements>
    <a:clrScheme name="平衡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Seminar">
      <a:majorFont>
        <a:latin typeface="Bookman Old Style"/>
        <a:ea typeface="幼圆"/>
        <a:cs typeface=""/>
      </a:majorFont>
      <a:minorFont>
        <a:latin typeface="Perpetua"/>
        <a:ea typeface="宋体"/>
        <a:cs typeface=""/>
      </a:minorFont>
    </a:fontScheme>
    <a:fmtScheme name="平衡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7301</TotalTime>
  <Words>1985</Words>
  <Application>Microsoft Office PowerPoint</Application>
  <PresentationFormat>全屏显示(4:3)</PresentationFormat>
  <Paragraphs>334</Paragraphs>
  <Slides>26</Slides>
  <Notes>17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27" baseType="lpstr">
      <vt:lpstr>平衡</vt:lpstr>
      <vt:lpstr>Open Domain Question Answering</vt:lpstr>
      <vt:lpstr>Agenda</vt:lpstr>
      <vt:lpstr>Shallow Parsing</vt:lpstr>
      <vt:lpstr>Template-Based Model</vt:lpstr>
      <vt:lpstr>Template-Based Model</vt:lpstr>
      <vt:lpstr>Template-Based Model</vt:lpstr>
      <vt:lpstr>Template-Based Model</vt:lpstr>
      <vt:lpstr>Template-Based Model</vt:lpstr>
      <vt:lpstr>Template-Based Model</vt:lpstr>
      <vt:lpstr>Template-Based Model</vt:lpstr>
      <vt:lpstr>Template-Based Model</vt:lpstr>
      <vt:lpstr>TBM Precision</vt:lpstr>
      <vt:lpstr>Current Proposal</vt:lpstr>
      <vt:lpstr>Basic Idea</vt:lpstr>
      <vt:lpstr>Step 1: Argument Recognition</vt:lpstr>
      <vt:lpstr>Step 1: Argument Recognition</vt:lpstr>
      <vt:lpstr>Step 2: Tree Construction</vt:lpstr>
      <vt:lpstr>Step 3: Answer linking</vt:lpstr>
      <vt:lpstr>Step 3: Answer linking</vt:lpstr>
      <vt:lpstr>Step 3: Answer Linking</vt:lpstr>
      <vt:lpstr>Step 4: Scoring &amp; Ranking</vt:lpstr>
      <vt:lpstr>Step 4: Scoring &amp; Ranking</vt:lpstr>
      <vt:lpstr>Challenges</vt:lpstr>
      <vt:lpstr>Conclusion</vt:lpstr>
      <vt:lpstr>Reference</vt:lpstr>
      <vt:lpstr>Thanks For Listening!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Short Text Similarity</dc:title>
  <dc:creator>Administrator</dc:creator>
  <cp:lastModifiedBy>Kangqi Luo</cp:lastModifiedBy>
  <cp:revision>245</cp:revision>
  <cp:lastPrinted>2014-04-30T01:50:16Z</cp:lastPrinted>
  <dcterms:created xsi:type="dcterms:W3CDTF">2013-09-14T04:19:13Z</dcterms:created>
  <dcterms:modified xsi:type="dcterms:W3CDTF">2014-04-30T07:28:54Z</dcterms:modified>
</cp:coreProperties>
</file>