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98" r:id="rId5"/>
    <p:sldId id="258" r:id="rId6"/>
    <p:sldId id="299" r:id="rId7"/>
    <p:sldId id="295" r:id="rId8"/>
    <p:sldId id="262" r:id="rId9"/>
    <p:sldId id="308" r:id="rId10"/>
    <p:sldId id="300" r:id="rId11"/>
    <p:sldId id="302" r:id="rId12"/>
    <p:sldId id="303" r:id="rId13"/>
    <p:sldId id="32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24" r:id="rId22"/>
    <p:sldId id="325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6" r:id="rId33"/>
    <p:sldId id="321" r:id="rId34"/>
    <p:sldId id="297" r:id="rId35"/>
    <p:sldId id="292" r:id="rId36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4" autoAdjust="0"/>
  </p:normalViewPr>
  <p:slideViewPr>
    <p:cSldViewPr>
      <p:cViewPr>
        <p:scale>
          <a:sx n="80" d="100"/>
          <a:sy n="80" d="100"/>
        </p:scale>
        <p:origin x="-112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84" y="-11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353" cy="512232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448" y="0"/>
            <a:ext cx="3078352" cy="512232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r">
              <a:defRPr sz="1300"/>
            </a:lvl1pPr>
          </a:lstStyle>
          <a:p>
            <a:fld id="{A64BDE1B-B6A9-4012-833A-1967AC04281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9136"/>
            <a:ext cx="3078353" cy="51223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448" y="9719136"/>
            <a:ext cx="3078352" cy="51223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r">
              <a:defRPr sz="1300"/>
            </a:lvl1pPr>
          </a:lstStyle>
          <a:p>
            <a:fld id="{B0009451-707C-477A-8A85-28DA0022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1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651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511651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r">
              <a:defRPr sz="1300"/>
            </a:lvl1pPr>
          </a:lstStyle>
          <a:p>
            <a:fld id="{CDC8381A-4AA0-493A-8A47-B870CF5DFBF2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57" tIns="47928" rIns="95857" bIns="479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5857" tIns="47928" rIns="95857" bIns="4792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40" cy="51165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40" cy="51165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r">
              <a:defRPr sz="1300"/>
            </a:lvl1pPr>
          </a:lstStyle>
          <a:p>
            <a:fld id="{C8BE72BA-E664-4FB0-AFDE-737D4CCA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之类的意义，至少要给个解释（为什么没有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One word/phrase can have more</a:t>
            </a:r>
            <a:r>
              <a:rPr lang="en-US" altLang="zh-CN" baseline="0" dirty="0" smtClean="0"/>
              <a:t> than one lexical entry, since it may have several meanings.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3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 combined with others, they’ll assigned.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3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 combined with others, they’ll assigned.</a:t>
            </a:r>
          </a:p>
          <a:p>
            <a:r>
              <a:rPr lang="pl-PL" altLang="zh-CN" dirty="0" smtClean="0"/>
              <a:t>X/Y : f Y/Z : g ⇒ X/Z : λx.f (g(x))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3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 going to talk about all rules, if you are interested, please look at the original sample.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0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template is rich enough to construct</a:t>
            </a:r>
            <a:r>
              <a:rPr lang="en-US" altLang="zh-CN" baseline="0" dirty="0" smtClean="0"/>
              <a:t> the semantic parsing tree.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4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Build the tree,</a:t>
            </a:r>
            <a:r>
              <a:rPr lang="en-US" altLang="zh-CN" baseline="0" dirty="0" smtClean="0"/>
              <a:t> get the style of representation. (Although we don’t know the exact meaning)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9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9641" indent="-239641">
              <a:buAutoNum type="arabicPeriod"/>
            </a:pPr>
            <a:r>
              <a:rPr lang="en-US" altLang="zh-CN" dirty="0" smtClean="0"/>
              <a:t>Multiple</a:t>
            </a:r>
            <a:r>
              <a:rPr lang="en-US" altLang="zh-CN" baseline="0" dirty="0" smtClean="0"/>
              <a:t> expressions (due to different usage), EVEN the word itself is not ambiguous. Computational challenge.</a:t>
            </a:r>
          </a:p>
          <a:p>
            <a:pPr marL="239641" indent="-239641">
              <a:buAutoNum type="arabicPeriod"/>
            </a:pPr>
            <a:r>
              <a:rPr lang="en-US" altLang="zh-CN" baseline="0" dirty="0" smtClean="0"/>
              <a:t>Expertise, large human labor. (can’t AMT), h</a:t>
            </a:r>
            <a:r>
              <a:rPr lang="en-US" altLang="zh-CN" dirty="0" smtClean="0"/>
              <a:t>ard to learn every</a:t>
            </a:r>
            <a:r>
              <a:rPr lang="en-US" altLang="zh-CN" baseline="0" dirty="0" smtClean="0"/>
              <a:t> usage from &lt; 1000 examples (especially for words like “to” “for”…)</a:t>
            </a:r>
          </a:p>
          <a:p>
            <a:pPr marL="239641" indent="-239641">
              <a:buAutoNum type="arabicPeriod"/>
            </a:pPr>
            <a:r>
              <a:rPr lang="en-US" altLang="zh-CN" baseline="0" dirty="0" smtClean="0"/>
              <a:t>Rule-based expand/collapse, need improvement.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97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Since they</a:t>
            </a:r>
            <a:r>
              <a:rPr lang="en-US" altLang="zh-CN" baseline="0" dirty="0" smtClean="0"/>
              <a:t> don’t care how the words combine with each other, shallow parsing sometimes only deal with </a:t>
            </a:r>
            <a:r>
              <a:rPr lang="en-US" altLang="zh-CN" baseline="0" dirty="0" err="1" smtClean="0"/>
              <a:t>fq</a:t>
            </a:r>
            <a:r>
              <a:rPr lang="en-US" altLang="zh-CN" baseline="0" dirty="0" smtClean="0"/>
              <a:t> with simple structure.</a:t>
            </a:r>
          </a:p>
          <a:p>
            <a:r>
              <a:rPr lang="en-US" altLang="zh-CN" baseline="0" dirty="0" smtClean="0"/>
              <a:t>Because we don’t care the structure of the question, it’s hard to get a final expression with a complex structure.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76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parsing</a:t>
            </a:r>
            <a:r>
              <a:rPr lang="zh-CN" altLang="en-US" dirty="0" smtClean="0"/>
              <a:t>是一种把问题用另一个形式去描述   </a:t>
            </a:r>
            <a:r>
              <a:rPr lang="en-US" altLang="zh-CN" dirty="0" smtClean="0"/>
              <a:t>(shallow parse)</a:t>
            </a:r>
          </a:p>
          <a:p>
            <a:r>
              <a:rPr lang="en-US" altLang="zh-CN" dirty="0" smtClean="0"/>
              <a:t>That</a:t>
            </a:r>
            <a:r>
              <a:rPr lang="en-US" altLang="zh-CN" baseline="0" dirty="0" smtClean="0"/>
              <a:t> is a question template, or say, a general question, or say, representing a set of questions with the same meaning</a:t>
            </a:r>
          </a:p>
          <a:p>
            <a:pPr marL="0" lvl="1" defTabSz="958566"/>
            <a:r>
              <a:rPr lang="en-US" altLang="zh-CN" baseline="0" dirty="0" smtClean="0"/>
              <a:t>“</a:t>
            </a:r>
            <a:r>
              <a:rPr lang="en-US" altLang="zh-CN" dirty="0" smtClean="0"/>
              <a:t>Once we know the predicate behind a template, we can easily answer a new question that satisfies this template.</a:t>
            </a:r>
            <a:r>
              <a:rPr lang="en-US" altLang="zh-CN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95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Actually,</a:t>
            </a:r>
            <a:r>
              <a:rPr lang="en-US" altLang="zh-CN" baseline="0" dirty="0" smtClean="0"/>
              <a:t> a learning process</a:t>
            </a:r>
          </a:p>
          <a:p>
            <a:r>
              <a:rPr lang="en-US" altLang="zh-CN" baseline="0" dirty="0" smtClean="0"/>
              <a:t>here answer is a slightly different from what we said before. it’s a short text provided by users, containing the value of the question.</a:t>
            </a:r>
          </a:p>
          <a:p>
            <a:r>
              <a:rPr lang="en-US" altLang="zh-CN" baseline="0" dirty="0" smtClean="0"/>
              <a:t>we ignore the process of answer extraction.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Shallow</a:t>
            </a:r>
            <a:r>
              <a:rPr lang="en-US" altLang="zh-CN" baseline="0" dirty="0" smtClean="0"/>
              <a:t> Parsing: yes, the question is still need to be parsed, but not so deep as CCG/DCS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25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Entity Conceptualization: Get the entity’s concept distribution</a:t>
            </a:r>
          </a:p>
          <a:p>
            <a:r>
              <a:rPr lang="en-US" altLang="zh-CN" dirty="0" smtClean="0"/>
              <a:t>Probase typicality: </a:t>
            </a:r>
            <a:r>
              <a:rPr lang="en-US" altLang="zh-CN" dirty="0" smtClean="0">
                <a:sym typeface="Wingdings" pitchFamily="2" charset="2"/>
              </a:rPr>
              <a:t>How typical the concept is, when the entity comes into your mind.</a:t>
            </a:r>
            <a:endParaRPr lang="en-US" altLang="zh-CN" dirty="0" smtClean="0"/>
          </a:p>
          <a:p>
            <a:r>
              <a:rPr lang="en-US" altLang="zh-CN" dirty="0" smtClean="0"/>
              <a:t>Actually the typicality score is a computational</a:t>
            </a:r>
            <a:r>
              <a:rPr lang="en-US" altLang="zh-CN" baseline="0" dirty="0" smtClean="0"/>
              <a:t> challenge, since it’s not so close to our human thought.</a:t>
            </a:r>
          </a:p>
          <a:p>
            <a:r>
              <a:rPr lang="en-US" altLang="zh-CN" baseline="0" dirty="0" smtClean="0"/>
              <a:t>Challenge: Probase without disambiguation.</a:t>
            </a:r>
          </a:p>
          <a:p>
            <a:r>
              <a:rPr lang="en-US" altLang="zh-CN" baseline="0" dirty="0" smtClean="0"/>
              <a:t>Here, p: weight of the question, given the template.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5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we have:</a:t>
            </a:r>
            <a:r>
              <a:rPr lang="en-US" altLang="zh-CN" baseline="0" dirty="0" smtClean="0"/>
              <a:t> A list of QA pairs.</a:t>
            </a:r>
          </a:p>
          <a:p>
            <a:r>
              <a:rPr lang="en-US" altLang="zh-CN" baseline="0" dirty="0" smtClean="0"/>
              <a:t>Once T is given, it’ll guide the system to find related QA pairs. then based on these pairs, find the most suitable predicate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可以用白板笔在白板上推导，而不用写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&lt;S,</a:t>
            </a:r>
            <a:r>
              <a:rPr lang="en-US" altLang="zh-CN" baseline="0" dirty="0" smtClean="0"/>
              <a:t> P, O</a:t>
            </a:r>
            <a:r>
              <a:rPr lang="en-US" altLang="zh-CN" dirty="0" smtClean="0"/>
              <a:t>&gt;: triple in Freebase.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1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3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917 sentences</a:t>
            </a:r>
            <a:r>
              <a:rPr lang="en-US" altLang="zh-CN" baseline="0" dirty="0" smtClean="0"/>
              <a:t> to learn CCG?</a:t>
            </a:r>
          </a:p>
          <a:p>
            <a:r>
              <a:rPr lang="en-US" altLang="zh-CN" dirty="0" smtClean="0"/>
              <a:t>Yahoo answers not reliable?</a:t>
            </a:r>
          </a:p>
          <a:p>
            <a:r>
              <a:rPr lang="en-US" altLang="zh-CN" dirty="0" smtClean="0"/>
              <a:t>Semantic Gap. between KB</a:t>
            </a:r>
            <a:r>
              <a:rPr lang="en-US" altLang="zh-CN" baseline="0" dirty="0" smtClean="0"/>
              <a:t> and question </a:t>
            </a:r>
            <a:r>
              <a:rPr lang="en-US" altLang="zh-CN" baseline="0" dirty="0" err="1" smtClean="0"/>
              <a:t>desc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幻灯片过渡，可以选择屏幕先暗下来，再慢慢变亮，显示这个页面</a:t>
            </a:r>
            <a:endParaRPr lang="en-US" altLang="zh-CN" dirty="0" smtClean="0"/>
          </a:p>
          <a:p>
            <a:r>
              <a:rPr lang="zh-CN" altLang="en-US" dirty="0" smtClean="0"/>
              <a:t>修改字体，以及下面加一条灰色（从左到右颜色深浅变化）的分割线，下面再加一个象征性的图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3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 domain: the question can be asked</a:t>
            </a:r>
            <a:r>
              <a:rPr lang="en-US" altLang="zh-CN" baseline="0" dirty="0" smtClean="0"/>
              <a:t> in any field.</a:t>
            </a:r>
          </a:p>
          <a:p>
            <a:r>
              <a:rPr lang="en-US" altLang="zh-CN" baseline="0" dirty="0" smtClean="0"/>
              <a:t>Factoid: the question associated with a fact. (maybe related to one or more entities, but the answer is a fact)</a:t>
            </a:r>
          </a:p>
          <a:p>
            <a:r>
              <a:rPr lang="en-US" altLang="zh-CN" baseline="0" dirty="0" smtClean="0"/>
              <a:t>Factoid: the answer is a real fact associated with at least one entity. Often the answer is entity or value.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1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 is an</a:t>
            </a:r>
            <a:r>
              <a:rPr lang="en-US" altLang="zh-CN" baseline="0" dirty="0" smtClean="0"/>
              <a:t> important task in natural language processing</a:t>
            </a:r>
          </a:p>
          <a:p>
            <a:r>
              <a:rPr lang="en-US" altLang="zh-CN" baseline="0" dirty="0" smtClean="0"/>
              <a:t>How to look up?  Need a structured query to make computer understand. (That’s the result of step 1.)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4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 from how the question is understood.</a:t>
            </a:r>
            <a:r>
              <a:rPr lang="en-US" altLang="zh-CN" baseline="0" dirty="0" smtClean="0"/>
              <a:t> Coarse grained / Fine grained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58566"/>
            <a:r>
              <a:rPr lang="en-US" altLang="zh-CN" dirty="0" smtClean="0"/>
              <a:t>(Deeply understand what the question means.)</a:t>
            </a:r>
          </a:p>
          <a:p>
            <a:r>
              <a:rPr lang="en-US" altLang="zh-CN" dirty="0" smtClean="0"/>
              <a:t>Different </a:t>
            </a:r>
            <a:r>
              <a:rPr lang="en-US" altLang="zh-CN" dirty="0" smtClean="0"/>
              <a:t>definitions</a:t>
            </a:r>
            <a:r>
              <a:rPr lang="en-US" altLang="zh-CN" baseline="0" dirty="0" smtClean="0"/>
              <a:t> may get different </a:t>
            </a:r>
            <a:r>
              <a:rPr lang="en-US" altLang="zh-CN" baseline="0" dirty="0" smtClean="0"/>
              <a:t>methods</a:t>
            </a:r>
          </a:p>
          <a:p>
            <a:r>
              <a:rPr lang="en-US" altLang="zh-CN" b="0" baseline="0" dirty="0" smtClean="0"/>
              <a:t>Semantic parsing can do many things, not only for QA</a:t>
            </a:r>
            <a:endParaRPr lang="en-US" altLang="zh-CN" b="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Rep. on FB (Specific KB)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8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CCG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是可以类比的。都是涉及到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，然后合并。最好能够动态展示</a:t>
            </a:r>
            <a:r>
              <a:rPr lang="en-US" altLang="zh-CN" dirty="0" smtClean="0"/>
              <a:t>CCG</a:t>
            </a:r>
            <a:r>
              <a:rPr lang="zh-CN" altLang="en-US" dirty="0" smtClean="0"/>
              <a:t>的过程。讲清楚</a:t>
            </a:r>
            <a:r>
              <a:rPr lang="en-US" altLang="zh-CN" dirty="0" smtClean="0"/>
              <a:t>CCG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的类比。</a:t>
            </a:r>
            <a:endParaRPr lang="en-US" altLang="zh-CN" dirty="0" smtClean="0"/>
          </a:p>
          <a:p>
            <a:r>
              <a:rPr lang="en-US" altLang="zh-CN" dirty="0" smtClean="0"/>
              <a:t>What is a</a:t>
            </a:r>
            <a:r>
              <a:rPr lang="en-US" altLang="zh-CN" baseline="0" dirty="0" smtClean="0"/>
              <a:t> grammar? A grammar is a set of rules that guides you to build a tree that makes sense.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442-CFEA-483D-AC39-64DDEF47C841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541D-2818-4C58-A136-FDAD158EE904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CFE6-03CB-4376-AA78-93BC699F7720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3" y="6183585"/>
            <a:ext cx="1895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A517-18ED-4BEF-9EE2-21F984BC827C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1412776"/>
            <a:ext cx="81369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C38A-A3C5-43C2-B170-48922111AB71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7C6-5C6A-42CB-9146-E19FE65BC4C3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072-30BA-4E7A-BA39-BCA79C4C12A8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A960-8DD7-4C63-ACAE-972C04234F27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C9B4-5576-4538-B7C0-95ED806225EC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776-CB99-4377-B908-6AE20984CBDA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9E9-ED09-4D1F-A81F-F249158D5EA7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B05D6A-1537-43E3-B162-F1E865A78C03}" type="datetime1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ase.com/library/public_library_system/annual_visits" TargetMode="External"/><Relationship Id="rId2" Type="http://schemas.openxmlformats.org/officeDocument/2006/relationships/hyperlink" Target="http://www.freebase.com/m/01hyd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slide" Target="slide14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89040"/>
            <a:ext cx="6400800" cy="1600200"/>
          </a:xfrm>
        </p:spPr>
        <p:txBody>
          <a:bodyPr/>
          <a:lstStyle/>
          <a:p>
            <a:r>
              <a:rPr lang="en-US" altLang="zh-CN" dirty="0" smtClean="0"/>
              <a:t>Kangqi Luo</a:t>
            </a:r>
          </a:p>
          <a:p>
            <a:r>
              <a:rPr lang="en-US" altLang="zh-CN" dirty="0" smtClean="0"/>
              <a:t>2014-04-16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Open Domain Question Answering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79" y="2204863"/>
            <a:ext cx="3316685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Combinatory Categorial 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 you remember Context Free Grammar (CFG) ?</a:t>
            </a:r>
          </a:p>
          <a:p>
            <a:pPr lvl="1"/>
            <a:r>
              <a:rPr lang="en-US" altLang="zh-CN" dirty="0" smtClean="0"/>
              <a:t>S  </a:t>
            </a:r>
            <a:r>
              <a:rPr lang="en-US" altLang="zh-CN" dirty="0" smtClean="0">
                <a:sym typeface="Wingdings" pitchFamily="2" charset="2"/>
              </a:rPr>
              <a:t>:-  NP   VP   .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NP :-  NNP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VP :-   VBZ  NP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NNP  :-  California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VBZ  :-  borders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……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“California borders Oregon.”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3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Combinatory </a:t>
            </a:r>
            <a:r>
              <a:rPr lang="en-US" altLang="zh-CN" dirty="0" smtClean="0"/>
              <a:t>Categorial </a:t>
            </a:r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</p:spPr>
            <p:txBody>
              <a:bodyPr/>
              <a:lstStyle/>
              <a:p>
                <a:r>
                  <a:rPr lang="en-US" altLang="zh-CN" dirty="0" smtClean="0"/>
                  <a:t>Lexical Entry of CCG</a:t>
                </a:r>
              </a:p>
              <a:p>
                <a:pPr lvl="1"/>
                <a:r>
                  <a:rPr lang="en-US" altLang="zh-CN" dirty="0" smtClean="0"/>
                  <a:t>word/phrase  :-  </a:t>
                </a:r>
                <a:r>
                  <a:rPr lang="en-US" altLang="zh-CN" b="1" dirty="0" smtClean="0">
                    <a:solidFill>
                      <a:srgbClr val="7030A0"/>
                    </a:solidFill>
                  </a:rPr>
                  <a:t>Syntactic category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/>
                  <a:t>|  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Semantic logical form</a:t>
                </a:r>
              </a:p>
              <a:p>
                <a:pPr lvl="1"/>
                <a:r>
                  <a:rPr lang="en-US" altLang="zh-CN" dirty="0" smtClean="0"/>
                  <a:t>Syntactic: Guides us to make correct combinations.</a:t>
                </a:r>
              </a:p>
              <a:p>
                <a:pPr lvl="1"/>
                <a:r>
                  <a:rPr lang="en-US" altLang="zh-CN" dirty="0" smtClean="0"/>
                  <a:t>Semantic: Shows the meaning &amp; how to </a:t>
                </a:r>
                <a:r>
                  <a:rPr lang="en-US" altLang="zh-CN" b="1" dirty="0" smtClean="0"/>
                  <a:t>interact</a:t>
                </a:r>
                <a:r>
                  <a:rPr lang="en-US" altLang="zh-CN" dirty="0" smtClean="0"/>
                  <a:t> with other parts.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/>
                  <a:t>Example: “California borders Oregon”</a:t>
                </a:r>
              </a:p>
              <a:p>
                <a:pPr lvl="1"/>
                <a:r>
                  <a:rPr lang="en-US" altLang="zh-CN" dirty="0" smtClean="0"/>
                  <a:t>California </a:t>
                </a:r>
                <a:r>
                  <a:rPr lang="en-US" altLang="zh-CN" dirty="0" smtClean="0">
                    <a:sym typeface="Wingdings" pitchFamily="2" charset="2"/>
                  </a:rPr>
                  <a:t> :-   </a:t>
                </a:r>
                <a:r>
                  <a:rPr lang="en-US" altLang="zh-CN" b="1" dirty="0" smtClean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 smtClean="0">
                    <a:sym typeface="Wingdings" pitchFamily="2" charset="2"/>
                  </a:rPr>
                  <a:t>   |   </a:t>
                </a:r>
                <a:r>
                  <a:rPr lang="en-US" altLang="zh-CN" i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altLang="zh-CN" i="1" dirty="0" smtClean="0">
                    <a:solidFill>
                      <a:srgbClr val="0070C0"/>
                    </a:solidFill>
                    <a:sym typeface="Wingdings" pitchFamily="2" charset="2"/>
                  </a:rPr>
                  <a:t>alifornia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Oregon   :-   </a:t>
                </a:r>
                <a:r>
                  <a:rPr lang="en-US" altLang="zh-CN" b="1" dirty="0" smtClean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 smtClean="0">
                    <a:sym typeface="Wingdings" pitchFamily="2" charset="2"/>
                  </a:rPr>
                  <a:t>   |   </a:t>
                </a:r>
                <a:r>
                  <a:rPr lang="en-US" altLang="zh-CN" i="1" dirty="0" smtClean="0">
                    <a:solidFill>
                      <a:srgbClr val="0070C0"/>
                    </a:solidFill>
                    <a:sym typeface="Wingdings" pitchFamily="2" charset="2"/>
                  </a:rPr>
                  <a:t>Oregon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borders   :-   </a:t>
                </a:r>
                <a:r>
                  <a:rPr lang="en-US" altLang="zh-CN" b="1" dirty="0" smtClean="0">
                    <a:solidFill>
                      <a:srgbClr val="7030A0"/>
                    </a:solidFill>
                    <a:sym typeface="Wingdings" pitchFamily="2" charset="2"/>
                  </a:rPr>
                  <a:t>S\NP/NP</a:t>
                </a:r>
                <a:r>
                  <a:rPr lang="en-US" altLang="zh-CN" dirty="0" smtClean="0">
                    <a:sym typeface="Wingdings" pitchFamily="2" charset="2"/>
                  </a:rPr>
                  <a:t>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𝑛𝑒𝑥𝑡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_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𝑡𝑜</m:t>
                    </m:r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  <a:blipFill rotWithShape="1">
                <a:blip r:embed="rId3"/>
                <a:stretch>
                  <a:fillRect l="-742" t="-1004" r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Combinatory </a:t>
            </a:r>
            <a:r>
              <a:rPr lang="en-US" altLang="zh-CN" dirty="0" smtClean="0"/>
              <a:t>Categorial </a:t>
            </a:r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</p:spPr>
            <p:txBody>
              <a:bodyPr/>
              <a:lstStyle/>
              <a:p>
                <a:r>
                  <a:rPr lang="en-US" altLang="zh-CN" dirty="0" smtClean="0"/>
                  <a:t>Example: </a:t>
                </a:r>
                <a:r>
                  <a:rPr lang="en-US" altLang="zh-CN" dirty="0"/>
                  <a:t>“California borders Oregon”</a:t>
                </a:r>
              </a:p>
              <a:p>
                <a:pPr lvl="1"/>
                <a:r>
                  <a:rPr lang="en-US" altLang="zh-CN" dirty="0"/>
                  <a:t>California </a:t>
                </a:r>
                <a:r>
                  <a:rPr lang="en-US" altLang="zh-CN" dirty="0">
                    <a:sym typeface="Wingdings" pitchFamily="2" charset="2"/>
                  </a:rPr>
                  <a:t>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>
                    <a:sym typeface="Wingdings" pitchFamily="2" charset="2"/>
                  </a:rPr>
                  <a:t>   |  </a:t>
                </a:r>
                <a:r>
                  <a:rPr lang="en-US" altLang="zh-CN" dirty="0" smtClean="0">
                    <a:sym typeface="Wingdings" pitchFamily="2" charset="2"/>
                  </a:rPr>
                  <a:t> </a:t>
                </a:r>
                <a:r>
                  <a:rPr lang="en-US" altLang="zh-CN" i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altLang="zh-CN" i="1" dirty="0" smtClean="0">
                    <a:solidFill>
                      <a:srgbClr val="0070C0"/>
                    </a:solidFill>
                    <a:sym typeface="Wingdings" pitchFamily="2" charset="2"/>
                  </a:rPr>
                  <a:t>alifornia</a:t>
                </a:r>
                <a:endParaRPr lang="en-US" altLang="zh-CN" i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lvl="1"/>
                <a:r>
                  <a:rPr lang="en-US" altLang="zh-CN" dirty="0">
                    <a:sym typeface="Wingdings" pitchFamily="2" charset="2"/>
                  </a:rPr>
                  <a:t>Oregon  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>
                    <a:sym typeface="Wingdings" pitchFamily="2" charset="2"/>
                  </a:rPr>
                  <a:t>   |   </a:t>
                </a:r>
                <a:r>
                  <a:rPr lang="en-US" altLang="zh-CN" i="1" dirty="0">
                    <a:solidFill>
                      <a:srgbClr val="0070C0"/>
                    </a:solidFill>
                    <a:sym typeface="Wingdings" pitchFamily="2" charset="2"/>
                  </a:rPr>
                  <a:t>Oregon</a:t>
                </a:r>
              </a:p>
              <a:p>
                <a:pPr lvl="1"/>
                <a:r>
                  <a:rPr lang="en-US" altLang="zh-CN" dirty="0">
                    <a:sym typeface="Wingdings" pitchFamily="2" charset="2"/>
                  </a:rPr>
                  <a:t>borders  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S\NP/NP</a:t>
                </a:r>
                <a:r>
                  <a:rPr lang="en-US" altLang="zh-CN" dirty="0">
                    <a:sym typeface="Wingdings" pitchFamily="2" charset="2"/>
                  </a:rPr>
                  <a:t>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𝑛𝑒𝑥𝑡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_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𝑡𝑜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b="1" dirty="0" smtClean="0">
                    <a:solidFill>
                      <a:srgbClr val="7030A0"/>
                    </a:solidFill>
                  </a:rPr>
                  <a:t>S\NP/NP</a:t>
                </a:r>
              </a:p>
              <a:p>
                <a:pPr lvl="1"/>
                <a:r>
                  <a:rPr lang="en-US" altLang="zh-CN" dirty="0" smtClean="0"/>
                  <a:t>Act </a:t>
                </a:r>
                <a:r>
                  <a:rPr lang="en-US" altLang="zh-CN" dirty="0"/>
                  <a:t>as S, but need one NP to the right, and one to the </a:t>
                </a:r>
                <a:r>
                  <a:rPr lang="en-US" altLang="zh-CN" dirty="0" smtClean="0"/>
                  <a:t>left.</a:t>
                </a:r>
              </a:p>
              <a:p>
                <a:pPr lvl="1"/>
                <a:r>
                  <a:rPr lang="en-US" altLang="zh-CN" dirty="0" smtClean="0"/>
                  <a:t>S\NP/NP + NP  </a:t>
                </a:r>
                <a:r>
                  <a:rPr lang="en-US" altLang="zh-CN" dirty="0" smtClean="0">
                    <a:sym typeface="Wingdings" pitchFamily="2" charset="2"/>
                  </a:rPr>
                  <a:t>  S\NP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NP + S\NP   S</a:t>
                </a:r>
              </a:p>
              <a:p>
                <a:pPr lvl="1"/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  <a:blipFill rotWithShape="1">
                <a:blip r:embed="rId3"/>
                <a:stretch>
                  <a:fillRect l="-742"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7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Combinatory </a:t>
            </a:r>
            <a:r>
              <a:rPr lang="en-US" altLang="zh-CN" dirty="0" smtClean="0"/>
              <a:t>Categorial </a:t>
            </a:r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</p:spPr>
            <p:txBody>
              <a:bodyPr/>
              <a:lstStyle/>
              <a:p>
                <a:r>
                  <a:rPr lang="en-US" altLang="zh-CN" dirty="0" smtClean="0"/>
                  <a:t>Example: </a:t>
                </a:r>
                <a:r>
                  <a:rPr lang="en-US" altLang="zh-CN" dirty="0"/>
                  <a:t>“California borders Oregon”</a:t>
                </a:r>
              </a:p>
              <a:p>
                <a:pPr lvl="1"/>
                <a:r>
                  <a:rPr lang="en-US" altLang="zh-CN" dirty="0"/>
                  <a:t>California </a:t>
                </a:r>
                <a:r>
                  <a:rPr lang="en-US" altLang="zh-CN" dirty="0">
                    <a:sym typeface="Wingdings" pitchFamily="2" charset="2"/>
                  </a:rPr>
                  <a:t>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>
                    <a:sym typeface="Wingdings" pitchFamily="2" charset="2"/>
                  </a:rPr>
                  <a:t>   |  </a:t>
                </a:r>
                <a:r>
                  <a:rPr lang="en-US" altLang="zh-CN" dirty="0" smtClean="0">
                    <a:sym typeface="Wingdings" pitchFamily="2" charset="2"/>
                  </a:rPr>
                  <a:t> </a:t>
                </a:r>
                <a:r>
                  <a:rPr lang="en-US" altLang="zh-CN" i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altLang="zh-CN" i="1" dirty="0" smtClean="0">
                    <a:solidFill>
                      <a:srgbClr val="0070C0"/>
                    </a:solidFill>
                    <a:sym typeface="Wingdings" pitchFamily="2" charset="2"/>
                  </a:rPr>
                  <a:t>alifornia</a:t>
                </a:r>
                <a:endParaRPr lang="en-US" altLang="zh-CN" i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lvl="1"/>
                <a:r>
                  <a:rPr lang="en-US" altLang="zh-CN" dirty="0">
                    <a:sym typeface="Wingdings" pitchFamily="2" charset="2"/>
                  </a:rPr>
                  <a:t>Oregon  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NP</a:t>
                </a:r>
                <a:r>
                  <a:rPr lang="en-US" altLang="zh-CN" dirty="0">
                    <a:sym typeface="Wingdings" pitchFamily="2" charset="2"/>
                  </a:rPr>
                  <a:t>   |   </a:t>
                </a:r>
                <a:r>
                  <a:rPr lang="en-US" altLang="zh-CN" i="1" dirty="0">
                    <a:solidFill>
                      <a:srgbClr val="0070C0"/>
                    </a:solidFill>
                    <a:sym typeface="Wingdings" pitchFamily="2" charset="2"/>
                  </a:rPr>
                  <a:t>Oregon</a:t>
                </a:r>
              </a:p>
              <a:p>
                <a:pPr lvl="1"/>
                <a:r>
                  <a:rPr lang="en-US" altLang="zh-CN" dirty="0">
                    <a:sym typeface="Wingdings" pitchFamily="2" charset="2"/>
                  </a:rPr>
                  <a:t>borders   :-   </a:t>
                </a:r>
                <a:r>
                  <a:rPr lang="en-US" altLang="zh-CN" b="1" dirty="0">
                    <a:solidFill>
                      <a:srgbClr val="7030A0"/>
                    </a:solidFill>
                    <a:sym typeface="Wingdings" pitchFamily="2" charset="2"/>
                  </a:rPr>
                  <a:t>S\NP/NP</a:t>
                </a:r>
                <a:r>
                  <a:rPr lang="en-US" altLang="zh-CN" dirty="0">
                    <a:sym typeface="Wingdings" pitchFamily="2" charset="2"/>
                  </a:rPr>
                  <a:t>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𝑛𝑒𝑥𝑡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_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𝑡𝑜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𝑛𝑒𝑥𝑡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_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𝑡𝑜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 smtClean="0"/>
                  <a:t>Represents a binary relation, but two args need to be assigned.</a:t>
                </a:r>
                <a:endParaRPr lang="zh-CN" altLang="en-US" dirty="0"/>
              </a:p>
              <a:p>
                <a:pPr lvl="1"/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 smtClean="0"/>
                  <a:t>Combination rules</a:t>
                </a:r>
              </a:p>
              <a:p>
                <a:pPr lvl="1"/>
                <a:r>
                  <a:rPr lang="en-US" altLang="zh-CN" b="1" dirty="0" smtClean="0">
                    <a:solidFill>
                      <a:srgbClr val="7030A0"/>
                    </a:solidFill>
                  </a:rPr>
                  <a:t>X/Y</a:t>
                </a:r>
                <a:r>
                  <a:rPr lang="en-US" altLang="zh-CN" dirty="0" smtClean="0"/>
                  <a:t> | 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dirty="0" smtClean="0"/>
                  <a:t>      </a:t>
                </a:r>
                <a:r>
                  <a:rPr lang="en-US" altLang="zh-CN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|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dirty="0" smtClean="0"/>
                  <a:t>   </a:t>
                </a:r>
                <a:r>
                  <a:rPr lang="en-US" altLang="zh-CN" dirty="0" smtClean="0">
                    <a:sym typeface="Wingdings" pitchFamily="2" charset="2"/>
                  </a:rPr>
                  <a:t>   </a:t>
                </a:r>
                <a:r>
                  <a:rPr lang="en-US" altLang="zh-CN" b="1" dirty="0" smtClean="0">
                    <a:solidFill>
                      <a:srgbClr val="7030A0"/>
                    </a:solidFill>
                    <a:sym typeface="Wingdings" pitchFamily="2" charset="2"/>
                  </a:rPr>
                  <a:t>X</a:t>
                </a:r>
                <a:r>
                  <a:rPr lang="en-US" altLang="zh-CN" dirty="0" smtClean="0">
                    <a:sym typeface="Wingdings" pitchFamily="2" charset="2"/>
                  </a:rPr>
                  <a:t> | </a:t>
                </a:r>
                <a:r>
                  <a:rPr lang="en-US" altLang="zh-CN" dirty="0" smtClean="0">
                    <a:solidFill>
                      <a:srgbClr val="0070C0"/>
                    </a:solidFill>
                    <a:sym typeface="Wingdings" pitchFamily="2" charset="2"/>
                  </a:rPr>
                  <a:t>f(g)</a:t>
                </a:r>
                <a:r>
                  <a:rPr lang="en-US" altLang="zh-CN" dirty="0" smtClean="0">
                    <a:sym typeface="Wingdings" pitchFamily="2" charset="2"/>
                  </a:rPr>
                  <a:t>       (Right Combination)</a:t>
                </a:r>
              </a:p>
              <a:p>
                <a:pPr lvl="1"/>
                <a:r>
                  <a:rPr lang="en-US" altLang="zh-CN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altLang="zh-CN" dirty="0" smtClean="0"/>
                  <a:t> |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dirty="0" smtClean="0"/>
                  <a:t>      </a:t>
                </a:r>
                <a:r>
                  <a:rPr lang="en-US" altLang="zh-CN" b="1" dirty="0" smtClean="0">
                    <a:solidFill>
                      <a:srgbClr val="7030A0"/>
                    </a:solidFill>
                  </a:rPr>
                  <a:t>X\Y</a:t>
                </a:r>
                <a:r>
                  <a:rPr lang="en-US" altLang="zh-CN" dirty="0" smtClean="0"/>
                  <a:t> |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dirty="0" smtClean="0"/>
                  <a:t>    </a:t>
                </a:r>
                <a:r>
                  <a:rPr lang="en-US" altLang="zh-CN" dirty="0" smtClean="0">
                    <a:sym typeface="Wingdings" pitchFamily="2" charset="2"/>
                  </a:rPr>
                  <a:t>   </a:t>
                </a:r>
                <a:r>
                  <a:rPr lang="en-US" altLang="zh-CN" b="1" dirty="0" smtClean="0">
                    <a:solidFill>
                      <a:srgbClr val="7030A0"/>
                    </a:solidFill>
                    <a:sym typeface="Wingdings" pitchFamily="2" charset="2"/>
                  </a:rPr>
                  <a:t>X</a:t>
                </a:r>
                <a:r>
                  <a:rPr lang="en-US" altLang="zh-CN" dirty="0" smtClean="0">
                    <a:sym typeface="Wingdings" pitchFamily="2" charset="2"/>
                  </a:rPr>
                  <a:t> | </a:t>
                </a:r>
                <a:r>
                  <a:rPr lang="en-US" altLang="zh-CN" dirty="0" smtClean="0">
                    <a:solidFill>
                      <a:srgbClr val="0070C0"/>
                    </a:solidFill>
                    <a:sym typeface="Wingdings" pitchFamily="2" charset="2"/>
                  </a:rPr>
                  <a:t>f(g)</a:t>
                </a:r>
                <a:r>
                  <a:rPr lang="en-US" altLang="zh-CN" dirty="0" smtClean="0">
                    <a:sym typeface="Wingdings" pitchFamily="2" charset="2"/>
                  </a:rPr>
                  <a:t>       (Left Combination)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861520"/>
              </a:xfrm>
              <a:blipFill rotWithShape="1">
                <a:blip r:embed="rId3"/>
                <a:stretch>
                  <a:fillRect l="-742"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2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Combinatory </a:t>
            </a:r>
            <a:r>
              <a:rPr lang="en-US" altLang="zh-CN" dirty="0" smtClean="0"/>
              <a:t>Categorial </a:t>
            </a:r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5077544"/>
          </a:xfrm>
        </p:spPr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/>
              <a:t>“California borders Oregon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</a:rPr>
              <a:t>X/Y</a:t>
            </a:r>
            <a:r>
              <a:rPr lang="en-US" altLang="zh-CN" dirty="0"/>
              <a:t> |  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7030A0"/>
                </a:solidFill>
              </a:rPr>
              <a:t>Y</a:t>
            </a:r>
            <a:r>
              <a:rPr lang="en-US" altLang="zh-CN" b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en-US" altLang="zh-CN" dirty="0"/>
              <a:t>   </a:t>
            </a:r>
            <a:r>
              <a:rPr lang="en-US" altLang="zh-CN" dirty="0">
                <a:sym typeface="Wingdings" pitchFamily="2" charset="2"/>
              </a:rPr>
              <a:t>   </a:t>
            </a:r>
            <a:r>
              <a:rPr lang="en-US" altLang="zh-CN" b="1" dirty="0">
                <a:solidFill>
                  <a:srgbClr val="7030A0"/>
                </a:solidFill>
                <a:sym typeface="Wingdings" pitchFamily="2" charset="2"/>
              </a:rPr>
              <a:t>X</a:t>
            </a:r>
            <a:r>
              <a:rPr lang="en-US" altLang="zh-CN" dirty="0">
                <a:sym typeface="Wingdings" pitchFamily="2" charset="2"/>
              </a:rPr>
              <a:t> | </a:t>
            </a:r>
            <a:r>
              <a:rPr lang="en-US" altLang="zh-CN" dirty="0">
                <a:solidFill>
                  <a:srgbClr val="0070C0"/>
                </a:solidFill>
                <a:sym typeface="Wingdings" pitchFamily="2" charset="2"/>
              </a:rPr>
              <a:t>f(g)</a:t>
            </a:r>
            <a:r>
              <a:rPr lang="en-US" altLang="zh-CN" dirty="0">
                <a:sym typeface="Wingdings" pitchFamily="2" charset="2"/>
              </a:rPr>
              <a:t>       (Right Combination)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</a:rPr>
              <a:t>Y</a:t>
            </a:r>
            <a:r>
              <a:rPr lang="en-US" altLang="zh-CN" dirty="0"/>
              <a:t> | 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7030A0"/>
                </a:solidFill>
              </a:rPr>
              <a:t>X\Y</a:t>
            </a:r>
            <a:r>
              <a:rPr lang="en-US" altLang="zh-CN" dirty="0"/>
              <a:t> | 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en-US" altLang="zh-CN" dirty="0"/>
              <a:t>    </a:t>
            </a:r>
            <a:r>
              <a:rPr lang="en-US" altLang="zh-CN" dirty="0">
                <a:sym typeface="Wingdings" pitchFamily="2" charset="2"/>
              </a:rPr>
              <a:t>   </a:t>
            </a:r>
            <a:r>
              <a:rPr lang="en-US" altLang="zh-CN" b="1" dirty="0">
                <a:solidFill>
                  <a:srgbClr val="7030A0"/>
                </a:solidFill>
                <a:sym typeface="Wingdings" pitchFamily="2" charset="2"/>
              </a:rPr>
              <a:t>X</a:t>
            </a:r>
            <a:r>
              <a:rPr lang="en-US" altLang="zh-CN" dirty="0">
                <a:sym typeface="Wingdings" pitchFamily="2" charset="2"/>
              </a:rPr>
              <a:t> | </a:t>
            </a:r>
            <a:r>
              <a:rPr lang="en-US" altLang="zh-CN" dirty="0">
                <a:solidFill>
                  <a:srgbClr val="0070C0"/>
                </a:solidFill>
                <a:sym typeface="Wingdings" pitchFamily="2" charset="2"/>
              </a:rPr>
              <a:t>f(g)</a:t>
            </a:r>
            <a:r>
              <a:rPr lang="en-US" altLang="zh-CN" dirty="0">
                <a:sym typeface="Wingdings" pitchFamily="2" charset="2"/>
              </a:rPr>
              <a:t>       (Left Combination)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602014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030A0"/>
                </a:solidFill>
              </a:rPr>
              <a:t>NP</a:t>
            </a:r>
          </a:p>
          <a:p>
            <a:pPr algn="ctr"/>
            <a:r>
              <a:rPr lang="en-US" altLang="zh-CN" sz="2000" i="1" dirty="0">
                <a:solidFill>
                  <a:srgbClr val="0070C0"/>
                </a:solidFill>
              </a:rPr>
              <a:t>C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alifornia</a:t>
            </a:r>
          </a:p>
          <a:p>
            <a:pPr algn="ctr"/>
            <a:r>
              <a:rPr lang="en-US" altLang="zh-CN" sz="2000" dirty="0" smtClean="0"/>
              <a:t>California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03848" y="5602014"/>
                <a:ext cx="25922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S\NP/NP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y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CN" altLang="en-US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x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𝑛𝑒𝑥𝑡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_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𝑡𝑜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x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y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algn="ctr"/>
                <a:r>
                  <a:rPr lang="en-US" altLang="zh-CN" sz="2000" dirty="0" smtClean="0"/>
                  <a:t>borders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602014"/>
                <a:ext cx="2592288" cy="1015663"/>
              </a:xfrm>
              <a:prstGeom prst="rect">
                <a:avLst/>
              </a:prstGeom>
              <a:blipFill rotWithShape="1">
                <a:blip r:embed="rId3"/>
                <a:stretch>
                  <a:fillRect t="-2395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36096" y="5602014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030A0"/>
                </a:solidFill>
              </a:rPr>
              <a:t>NP</a:t>
            </a:r>
          </a:p>
          <a:p>
            <a:pPr algn="ctr"/>
            <a:r>
              <a:rPr lang="en-US" altLang="zh-CN" sz="2000" i="1" dirty="0" smtClean="0">
                <a:solidFill>
                  <a:srgbClr val="0070C0"/>
                </a:solidFill>
              </a:rPr>
              <a:t>Oregon</a:t>
            </a:r>
          </a:p>
          <a:p>
            <a:pPr algn="ctr"/>
            <a:r>
              <a:rPr lang="en-US" altLang="zh-CN" sz="2000" dirty="0" smtClean="0"/>
              <a:t>Oregon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67944" y="4141529"/>
                <a:ext cx="26282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S\NP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x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𝑛𝑒𝑥𝑡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_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𝑡𝑜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x</m:t>
                      </m:r>
                      <m: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𝑂𝑟𝑒𝑔𝑜𝑛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algn="ctr"/>
                <a:r>
                  <a:rPr lang="en-US" altLang="zh-CN" sz="2000" dirty="0" smtClean="0"/>
                  <a:t>borders Oregon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41529"/>
                <a:ext cx="2628292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1392" t="-2395" r="-928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43808" y="2773377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𝑛𝑒𝑥𝑡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_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𝑡𝑜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𝐶𝑎𝑙𝑖𝑓𝑜𝑟𝑛𝑖𝑎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𝑂𝑟𝑒𝑔𝑜𝑛</m:t>
                      </m:r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algn="ctr"/>
                <a:r>
                  <a:rPr lang="en-US" altLang="zh-CN" sz="2000" dirty="0" smtClean="0"/>
                  <a:t>California borders Oregon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773377"/>
                <a:ext cx="3312368" cy="1015663"/>
              </a:xfrm>
              <a:prstGeom prst="rect">
                <a:avLst/>
              </a:prstGeom>
              <a:blipFill rotWithShape="1">
                <a:blip r:embed="rId5"/>
                <a:stretch>
                  <a:fillRect l="-2026" t="-2395" r="-1657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>
            <a:stCxn id="6" idx="0"/>
            <a:endCxn id="8" idx="2"/>
          </p:cNvCxnSpPr>
          <p:nvPr/>
        </p:nvCxnSpPr>
        <p:spPr>
          <a:xfrm flipV="1">
            <a:off x="4499992" y="5157192"/>
            <a:ext cx="882098" cy="4448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0"/>
            <a:endCxn id="8" idx="2"/>
          </p:cNvCxnSpPr>
          <p:nvPr/>
        </p:nvCxnSpPr>
        <p:spPr>
          <a:xfrm flipH="1" flipV="1">
            <a:off x="5382090" y="5157192"/>
            <a:ext cx="1026114" cy="4448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0"/>
            <a:endCxn id="9" idx="2"/>
          </p:cNvCxnSpPr>
          <p:nvPr/>
        </p:nvCxnSpPr>
        <p:spPr>
          <a:xfrm flipV="1">
            <a:off x="2375756" y="3789040"/>
            <a:ext cx="2124236" cy="1812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  <a:endCxn id="9" idx="2"/>
          </p:cNvCxnSpPr>
          <p:nvPr/>
        </p:nvCxnSpPr>
        <p:spPr>
          <a:xfrm flipH="1" flipV="1">
            <a:off x="4499992" y="3789040"/>
            <a:ext cx="882098" cy="3524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太阳形 29">
            <a:hlinkClick r:id="rId6" action="ppaction://hlinksldjump"/>
          </p:cNvPr>
          <p:cNvSpPr/>
          <p:nvPr/>
        </p:nvSpPr>
        <p:spPr>
          <a:xfrm>
            <a:off x="8460432" y="188640"/>
            <a:ext cx="432048" cy="43204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Combinatory </a:t>
            </a:r>
            <a:r>
              <a:rPr lang="en-US" altLang="zh-CN" dirty="0" smtClean="0"/>
              <a:t>Categorial </a:t>
            </a:r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Where do lexical entries come from?</a:t>
                </a:r>
              </a:p>
              <a:p>
                <a:pPr lvl="1"/>
                <a:r>
                  <a:rPr lang="en-US" altLang="zh-CN" dirty="0" smtClean="0"/>
                  <a:t>Close domain: learned by human annotated questions.</a:t>
                </a:r>
              </a:p>
              <a:p>
                <a:pPr lvl="1"/>
                <a:r>
                  <a:rPr lang="en-US" altLang="zh-CN" dirty="0" smtClean="0"/>
                  <a:t>Example: US </a:t>
                </a:r>
                <a:r>
                  <a:rPr lang="en-US" altLang="zh-CN" dirty="0" err="1" smtClean="0"/>
                  <a:t>GeoQuery</a:t>
                </a:r>
                <a:r>
                  <a:rPr lang="en-US" altLang="zh-CN" dirty="0" smtClean="0"/>
                  <a:t>, 880 annotated questions</a:t>
                </a:r>
              </a:p>
              <a:p>
                <a:pPr lvl="2"/>
                <a:r>
                  <a:rPr lang="en-US" altLang="zh-CN" dirty="0" smtClean="0"/>
                  <a:t>“which state is </a:t>
                </a:r>
                <a:r>
                  <a:rPr lang="en-US" altLang="zh-CN" dirty="0"/>
                  <a:t>D</a:t>
                </a:r>
                <a:r>
                  <a:rPr lang="en-US" altLang="zh-CN" dirty="0" smtClean="0"/>
                  <a:t>enver located in?” </a:t>
                </a:r>
                <a:r>
                  <a:rPr lang="en-US" altLang="zh-CN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𝑠𝑡𝑎𝑡𝑒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𝑙𝑜𝑐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𝑑𝑒𝑛𝑣𝑒𝑟</m:t>
                        </m:r>
                        <m:r>
                          <a:rPr lang="en-US" altLang="zh-CN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“what is the smallest state that borders 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exas?”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𝑟𝑔𝑚𝑖𝑛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𝑠𝑡𝑎𝑡𝑒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^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𝑏𝑜𝑟𝑑𝑒𝑟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𝑡𝑒𝑥𝑎𝑠</m:t>
                        </m:r>
                      </m:e>
                    </m:d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𝑠𝑖𝑧𝑒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……</a:t>
                </a:r>
              </a:p>
              <a:p>
                <a:pPr lvl="1"/>
                <a:r>
                  <a:rPr lang="en-US" altLang="zh-CN" dirty="0" smtClean="0"/>
                  <a:t>Lexical entries generated:</a:t>
                </a:r>
              </a:p>
              <a:p>
                <a:pPr lvl="2"/>
                <a:r>
                  <a:rPr lang="en-US" altLang="zh-CN" dirty="0" smtClean="0"/>
                  <a:t>what  :-  S|NP/(S|NP)    |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f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 b="0" i="0" smtClean="0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f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population of   :-   NP/NP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𝑝𝑜𝑝𝑢𝑙𝑎𝑡𝑖𝑜𝑛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smallest  :-   NP/(S|NP)   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f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𝑎𝑟𝑔𝑚𝑖𝑛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zh-CN" b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sym typeface="Wingdings" pitchFamily="2" charset="2"/>
                          </a:rPr>
                          <m:t>y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𝑠𝑖𝑧𝑒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))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2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0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Combinatory Categorial Grammar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Where do lexical entries come from?</a:t>
                </a:r>
              </a:p>
              <a:p>
                <a:pPr lvl="1"/>
                <a:r>
                  <a:rPr lang="en-US" altLang="zh-CN" dirty="0" smtClean="0"/>
                  <a:t>Open domain: lack of enough annotated questions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Pseudo lexical entry can be learned</a:t>
                </a:r>
              </a:p>
              <a:p>
                <a:pPr lvl="1"/>
                <a:r>
                  <a:rPr lang="en-US" altLang="zh-CN" dirty="0" smtClean="0"/>
                  <a:t>Structure is contained, without the specific semantic meaning.</a:t>
                </a:r>
              </a:p>
              <a:p>
                <a:r>
                  <a:rPr lang="en-US" altLang="zh-CN" dirty="0" smtClean="0"/>
                  <a:t>Example:    S\NP/NP     |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𝑝𝑙𝑎𝑐𝑒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h𝑜𝑙𝑑𝑒𝑟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“sell”   :-    S\NP/NP     |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𝑠𝑒𝑙𝑙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“inspired”   </a:t>
                </a:r>
                <a:r>
                  <a:rPr lang="en-US" altLang="zh-CN" dirty="0"/>
                  <a:t>:-    S\NP/NP     |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zh-CN" altLang="en-US">
                        <a:latin typeface="Cambria Math"/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𝑖𝑛𝑠𝑝𝑖𝑟𝑒𝑑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sym typeface="Wingdings" pitchFamily="2" charset="2"/>
                      </a:rPr>
                      <m:t>y</m:t>
                    </m:r>
                    <m:r>
                      <a:rPr lang="en-US" altLang="zh-CN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We </a:t>
                </a:r>
                <a:r>
                  <a:rPr lang="en-US" altLang="zh-CN" b="1" dirty="0" smtClean="0"/>
                  <a:t>HAVEN’T</a:t>
                </a:r>
                <a:r>
                  <a:rPr lang="en-US" altLang="zh-CN" dirty="0" smtClean="0"/>
                  <a:t> know the what </a:t>
                </a: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“sell”</a:t>
                </a:r>
                <a:r>
                  <a:rPr lang="en-US" altLang="zh-CN" dirty="0" smtClean="0"/>
                  <a:t> and </a:t>
                </a: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“inspired” </a:t>
                </a:r>
                <a:r>
                  <a:rPr lang="en-US" altLang="zh-CN" dirty="0" smtClean="0"/>
                  <a:t> are in KB.</a:t>
                </a:r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42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CCG In ODQA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Three Steps for Answering a Question:</a:t>
            </a:r>
          </a:p>
          <a:p>
            <a:pPr lvl="1"/>
            <a:r>
              <a:rPr lang="en-US" altLang="zh-CN" dirty="0" smtClean="0"/>
              <a:t>S1. Build the tree by pseudo lexical entries.</a:t>
            </a:r>
          </a:p>
          <a:p>
            <a:pPr lvl="1"/>
            <a:r>
              <a:rPr lang="en-US" altLang="zh-CN" dirty="0" smtClean="0"/>
              <a:t>S2. Collapse / expand the expression, if necessary.</a:t>
            </a:r>
          </a:p>
          <a:p>
            <a:pPr lvl="1"/>
            <a:r>
              <a:rPr lang="en-US" altLang="zh-CN" dirty="0" smtClean="0"/>
              <a:t>S3. </a:t>
            </a:r>
            <a:r>
              <a:rPr lang="en-US" altLang="zh-CN" dirty="0"/>
              <a:t>Mapping placeholders into real meanings in </a:t>
            </a:r>
            <a:r>
              <a:rPr lang="en-US" altLang="zh-CN" dirty="0" smtClean="0"/>
              <a:t>Freebase.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CCG In ODQA – Running 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“how many people visit the public library of new </a:t>
                </a:r>
                <a:r>
                  <a:rPr lang="en-US" altLang="zh-CN" dirty="0" err="1" smtClean="0"/>
                  <a:t>york</a:t>
                </a:r>
                <a:r>
                  <a:rPr lang="en-US" altLang="zh-CN" dirty="0" smtClean="0"/>
                  <a:t> annually”</a:t>
                </a:r>
              </a:p>
              <a:p>
                <a:r>
                  <a:rPr lang="en-US" altLang="zh-CN" dirty="0" smtClean="0"/>
                  <a:t>S1. Build the tree by pseudo lexical entries.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>
                  <a:sym typeface="Wingdings" pitchFamily="2" charset="2"/>
                </a:endParaRPr>
              </a:p>
              <a:p>
                <a:r>
                  <a:rPr lang="en-US" altLang="zh-CN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𝑒𝑞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𝑐𝑜𝑢𝑛𝑡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𝑃𝑒𝑜𝑝𝑙𝑒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&amp;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lang="en-US" altLang="zh-CN" i="1" dirty="0" smtClean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i="1" dirty="0" smtClean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𝑉𝑖𝑠𝑖𝑡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𝑙𝑧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𝑃𝑢𝑏𝑙𝑖𝑐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 &amp; 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𝐿𝑖𝑏𝑟𝑎𝑟𝑦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 &amp; 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𝑂𝑓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𝑁𝑒𝑤𝑌𝑜𝑟𝑘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𝑒𝑣</m:t>
                        </m:r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b="0" i="1" dirty="0" smtClean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&amp; 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𝐴𝑛𝑛𝑢𝑎𝑙𝑙𝑦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)))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79167" y="2420888"/>
            <a:ext cx="7693233" cy="1903462"/>
            <a:chOff x="479167" y="2420888"/>
            <a:chExt cx="7693233" cy="190346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67" y="2449463"/>
              <a:ext cx="22764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642" y="2430839"/>
              <a:ext cx="1381125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750" y="2423968"/>
              <a:ext cx="152400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750" y="2420888"/>
              <a:ext cx="25336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679" y="3429000"/>
              <a:ext cx="614362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77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CCG In ODQA – Running 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S2. Collapse the expression.</a:t>
                </a:r>
              </a:p>
              <a:p>
                <a:pPr lvl="1"/>
                <a:r>
                  <a:rPr lang="en-US" altLang="zh-CN" dirty="0" smtClean="0"/>
                  <a:t>Find the integrated phrase instead of isolated words.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𝑒𝑞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𝑐𝑜𝑢𝑛𝑡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𝑃𝑒𝑜𝑝𝑙𝑒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 &amp; 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∃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lang="en-US" altLang="zh-CN" i="1" dirty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i="1" dirty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𝑉𝑖𝑠𝑖𝑡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zh-CN" b="0" i="1">
                            <a:latin typeface="Cambria Math"/>
                            <a:sym typeface="Wingdings" pitchFamily="2" charset="2"/>
                          </a:rPr>
                          <m:t>𝑙𝑧</m:t>
                        </m:r>
                        <m:r>
                          <a:rPr lang="en-US" altLang="zh-CN" b="0" i="1"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𝑃𝑢𝑏𝑙𝑖𝑐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>
                            <a:latin typeface="Cambria Math"/>
                            <a:sym typeface="Wingdings" pitchFamily="2" charset="2"/>
                          </a:rPr>
                          <m:t> &amp; </m:t>
                        </m:r>
                        <m:r>
                          <a:rPr lang="en-US" altLang="zh-CN" b="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𝐿𝑖𝑏𝑟𝑎𝑟𝑦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>
                            <a:latin typeface="Cambria Math"/>
                            <a:sym typeface="Wingdings" pitchFamily="2" charset="2"/>
                          </a:rPr>
                          <m:t> &amp; </m:t>
                        </m:r>
                        <m:r>
                          <a:rPr lang="en-US" altLang="zh-CN" b="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𝑂𝑓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  <a:sym typeface="Wingdings" pitchFamily="2" charset="2"/>
                              </a:rPr>
                              <m:t>𝑧</m:t>
                            </m:r>
                            <m:r>
                              <a:rPr lang="en-US" altLang="zh-CN" b="0" i="1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𝑁𝑒𝑤𝑌𝑜𝑟𝑘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𝑒𝑣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i="1" dirty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&amp; </m:t>
                    </m:r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𝐴𝑛𝑛𝑢𝑎𝑙𝑙𝑦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)))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𝑒𝑞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𝑐𝑜𝑢𝑛𝑡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𝑃𝑒𝑜𝑝𝑙𝑒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 &amp; 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∃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lang="en-US" altLang="zh-CN" i="1" dirty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i="1" dirty="0">
                    <a:latin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𝑉𝑖𝑠𝑖𝑡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sym typeface="Wingdings" pitchFamily="2" charset="2"/>
                          </a:rPr>
                          <m:t>𝑃𝑢𝑏𝑙𝑖𝑐𝐿𝑖𝑏𝑟𝑎𝑟𝑦𝑂𝑓𝑁𝑒𝑤𝑌𝑜𝑟𝑘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𝑒𝑣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&amp; </m:t>
                    </m:r>
                    <m:r>
                      <a:rPr lang="en-US" altLang="zh-C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𝐴𝑛𝑛𝑢𝑎𝑙𝑙𝑦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𝑒𝑣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)))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sym typeface="Wingdings" pitchFamily="2" charset="2"/>
                      </a:rPr>
                      <m:t>𝐻𝑜𝑤𝑀𝑎𝑛𝑦𝑃𝑒𝑜𝑝𝑙𝑒𝑉𝑖𝑠𝑖𝑡𝐴𝑛𝑛𝑢𝑎𝑙𝑙𝑦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</m:oMath>
                </a14:m>
                <a:r>
                  <a:rPr lang="en-US" altLang="zh-CN" b="0" i="1" dirty="0" smtClean="0">
                    <a:latin typeface="Cambria Math"/>
                    <a:sym typeface="Wingdings" pitchFamily="2" charset="2"/>
                  </a:rPr>
                  <a:t/>
                </a:r>
                <a:br>
                  <a:rPr lang="en-US" altLang="zh-CN" b="0" i="1" dirty="0" smtClean="0">
                    <a:latin typeface="Cambria Math"/>
                    <a:sym typeface="Wingdings" pitchFamily="2" charset="2"/>
                  </a:rPr>
                </a:br>
                <a:r>
                  <a:rPr lang="en-US" altLang="zh-CN" b="0" i="1" dirty="0" smtClean="0">
                    <a:latin typeface="Cambria Math"/>
                    <a:sym typeface="Wingdings" pitchFamily="2" charset="2"/>
                  </a:rPr>
                  <a:t>            </a:t>
                </a:r>
                <a:r>
                  <a:rPr lang="en-US" altLang="zh-CN" i="1" dirty="0" smtClean="0">
                    <a:latin typeface="Cambria Math"/>
                    <a:sym typeface="Wingdings" pitchFamily="2" charset="2"/>
                  </a:rPr>
                  <a:t>x</a:t>
                </a:r>
                <a:r>
                  <a:rPr lang="en-US" altLang="zh-CN" i="1" dirty="0">
                    <a:latin typeface="Cambria Math"/>
                    <a:sym typeface="Wingdings" pitchFamily="2" charset="2"/>
                  </a:rPr>
                  <a:t>, </a:t>
                </a:r>
                <a:r>
                  <a:rPr lang="en-US" altLang="zh-CN" i="1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mbria Math"/>
                    <a:sym typeface="Wingdings" pitchFamily="2" charset="2"/>
                  </a:rPr>
                  <a:t>PublicLibrary</a:t>
                </a:r>
                <a:r>
                  <a:rPr lang="en-US" altLang="zh-CN" i="1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mbria Math"/>
                    <a:sym typeface="Wingdings" pitchFamily="2" charset="2"/>
                  </a:rPr>
                  <a:t>O</a:t>
                </a:r>
                <a:r>
                  <a:rPr lang="en-US" altLang="zh-CN" i="1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mbria Math"/>
                    <a:sym typeface="Wingdings" pitchFamily="2" charset="2"/>
                  </a:rPr>
                  <a:t>fNewYork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1907704" y="3068960"/>
            <a:ext cx="5904656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47664" y="3861048"/>
            <a:ext cx="4464496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99592" y="4221088"/>
            <a:ext cx="7488832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Semantic 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Shallow Parsing</a:t>
            </a:r>
            <a:endParaRPr lang="en-US" altLang="zh-CN" dirty="0" smtClean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CCG In ODQA – Running 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S3. Placeholders </a:t>
            </a:r>
            <a:r>
              <a:rPr lang="en-US" altLang="zh-CN" dirty="0" smtClean="0">
                <a:sym typeface="Wingdings" pitchFamily="2" charset="2"/>
              </a:rPr>
              <a:t> Freebase object names</a:t>
            </a:r>
          </a:p>
          <a:p>
            <a:r>
              <a:rPr lang="en-US" altLang="zh-CN" dirty="0" smtClean="0"/>
              <a:t>Guided by lexical &amp; Wiktionary features</a:t>
            </a:r>
          </a:p>
          <a:p>
            <a:pPr lvl="1"/>
            <a:r>
              <a:rPr lang="en-US" altLang="zh-CN" dirty="0" smtClean="0"/>
              <a:t>Shared words, Wiktionary synonyms </a:t>
            </a:r>
          </a:p>
          <a:p>
            <a:pPr lvl="1"/>
            <a:r>
              <a:rPr lang="en-US" altLang="zh-CN" dirty="0" smtClean="0"/>
              <a:t>Overlap between definitions in Wiktionary</a:t>
            </a:r>
          </a:p>
          <a:p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PublicLibraryOfNewYork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 “New York Public Library”</a:t>
            </a:r>
          </a:p>
          <a:p>
            <a:pPr lvl="1"/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www.freebase.com/m/01hyd9</a:t>
            </a:r>
            <a:endParaRPr lang="en-US" altLang="zh-CN" sz="2000" dirty="0" smtClean="0"/>
          </a:p>
          <a:p>
            <a:r>
              <a:rPr lang="en-US" altLang="zh-CN" dirty="0" err="1" smtClean="0"/>
              <a:t>HowManyPeopleVisitAnnually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“</a:t>
            </a:r>
            <a:r>
              <a:rPr lang="en-US" altLang="zh-CN" dirty="0" err="1" smtClean="0">
                <a:sym typeface="Wingdings" pitchFamily="2" charset="2"/>
              </a:rPr>
              <a:t>AnnualVisit</a:t>
            </a:r>
            <a:r>
              <a:rPr lang="en-US" altLang="zh-CN" dirty="0" smtClean="0">
                <a:sym typeface="Wingdings" pitchFamily="2" charset="2"/>
              </a:rPr>
              <a:t>” (FB Relation)</a:t>
            </a:r>
          </a:p>
          <a:p>
            <a:pPr lvl="1"/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www.freebase.com/library/public_library_system/annual_visits</a:t>
            </a:r>
            <a:endParaRPr lang="en-US" altLang="zh-CN" sz="2000" dirty="0" smtClean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246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CCG In ODQA – Running 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“What inspired Mark Twain to write novel?”</a:t>
                </a:r>
              </a:p>
              <a:p>
                <a:r>
                  <a:rPr lang="en-US" altLang="zh-CN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lang="en-US" altLang="zh-CN" i="1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InspiredToWriteNovel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Mark Twain</a:t>
                </a:r>
                <a:r>
                  <a:rPr lang="en-US" altLang="zh-CN" dirty="0" smtClean="0"/>
                  <a:t>, x)</a:t>
                </a:r>
              </a:p>
              <a:p>
                <a:r>
                  <a:rPr lang="en-US" altLang="zh-CN" dirty="0" smtClean="0"/>
                  <a:t>“</a:t>
                </a:r>
                <a:r>
                  <a:rPr lang="en-US" altLang="zh-CN" dirty="0" err="1" smtClean="0"/>
                  <a:t>InspiredToWriteNovel</a:t>
                </a:r>
                <a:r>
                  <a:rPr lang="en-US" altLang="zh-CN" dirty="0" smtClean="0"/>
                  <a:t>” </a:t>
                </a:r>
                <a:r>
                  <a:rPr lang="en-US" altLang="zh-CN" dirty="0" err="1" smtClean="0"/>
                  <a:t>v.s</a:t>
                </a:r>
                <a:r>
                  <a:rPr lang="en-US" altLang="zh-CN" dirty="0" smtClean="0"/>
                  <a:t>. “</a:t>
                </a:r>
                <a:r>
                  <a:rPr lang="en-US" altLang="zh-CN" dirty="0" err="1"/>
                  <a:t>i</a:t>
                </a:r>
                <a:r>
                  <a:rPr lang="en-US" altLang="zh-CN" dirty="0" err="1" smtClean="0"/>
                  <a:t>nfluenced_by</a:t>
                </a:r>
                <a:r>
                  <a:rPr lang="en-US" altLang="zh-CN" dirty="0" smtClean="0"/>
                  <a:t>” (FB Relation)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Wiktionary definition of “inspire”:</a:t>
                </a:r>
              </a:p>
              <a:p>
                <a:pPr lvl="1"/>
                <a:r>
                  <a:rPr lang="en-US" altLang="zh-CN" i="1" dirty="0" smtClean="0"/>
                  <a:t>“To </a:t>
                </a:r>
                <a:r>
                  <a:rPr lang="en-US" altLang="zh-CN" b="1" i="1" dirty="0" smtClean="0"/>
                  <a:t>infuse</a:t>
                </a:r>
                <a:r>
                  <a:rPr lang="en-US" altLang="zh-CN" i="1" dirty="0" smtClean="0"/>
                  <a:t> into the mind; to </a:t>
                </a:r>
                <a:r>
                  <a:rPr lang="en-US" altLang="zh-CN" b="1" i="1" dirty="0" smtClean="0"/>
                  <a:t>affect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as with a superior or supernatural </a:t>
                </a:r>
                <a:r>
                  <a:rPr lang="en-US" altLang="zh-CN" b="1" i="1" dirty="0" smtClean="0"/>
                  <a:t>influence</a:t>
                </a:r>
                <a:r>
                  <a:rPr lang="en-US" altLang="zh-CN" i="1" dirty="0" smtClean="0"/>
                  <a:t>; to communicate to the spirit…”</a:t>
                </a:r>
                <a:endParaRPr lang="en-US" altLang="zh-CN" i="1" dirty="0"/>
              </a:p>
              <a:p>
                <a:r>
                  <a:rPr lang="en-US" altLang="zh-CN" dirty="0" smtClean="0"/>
                  <a:t>Wiktionary definition of “influence”:</a:t>
                </a:r>
              </a:p>
              <a:p>
                <a:pPr lvl="1"/>
                <a:r>
                  <a:rPr lang="en-US" altLang="zh-CN" i="1" dirty="0" smtClean="0"/>
                  <a:t>“To </a:t>
                </a:r>
                <a:r>
                  <a:rPr lang="en-US" altLang="zh-CN" b="1" i="1" dirty="0" smtClean="0"/>
                  <a:t>affect</a:t>
                </a:r>
                <a:r>
                  <a:rPr lang="en-US" altLang="zh-CN" i="1" dirty="0" smtClean="0"/>
                  <a:t> by gentle action; to exert an influence upon; to cause to flow in or into; </a:t>
                </a:r>
                <a:r>
                  <a:rPr lang="en-US" altLang="zh-CN" b="1" i="1" dirty="0" smtClean="0"/>
                  <a:t>infuse</a:t>
                </a:r>
                <a:r>
                  <a:rPr lang="en-US" altLang="zh-CN" i="1" dirty="0" smtClean="0"/>
                  <a:t>…</a:t>
                </a:r>
                <a:r>
                  <a:rPr lang="en-US" altLang="zh-CN" dirty="0" smtClean="0"/>
                  <a:t>”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2" t="-1067" r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3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CCG Precision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Dataset: 917 open domain question annotate by 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 &amp; Yates.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6158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3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CCG Summary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Rich information to represent a word / phrase.</a:t>
            </a:r>
            <a:endParaRPr lang="en-US" altLang="zh-CN" dirty="0"/>
          </a:p>
          <a:p>
            <a:pPr lvl="1"/>
            <a:r>
              <a:rPr lang="en-US" altLang="zh-CN" dirty="0"/>
              <a:t>Syntactic category helps easily construct a tree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Able to handle factoid questions with complex syntactic structure.</a:t>
            </a:r>
          </a:p>
          <a:p>
            <a:r>
              <a:rPr lang="en-US" altLang="zh-CN" dirty="0" smtClean="0"/>
              <a:t>Disadvantages</a:t>
            </a:r>
          </a:p>
          <a:p>
            <a:pPr lvl="1"/>
            <a:r>
              <a:rPr lang="en-US" altLang="zh-CN" dirty="0" smtClean="0"/>
              <a:t>Multiple lexical entries for one word / phrase.</a:t>
            </a:r>
          </a:p>
          <a:p>
            <a:pPr lvl="1"/>
            <a:r>
              <a:rPr lang="en-US" altLang="zh-CN" dirty="0" smtClean="0"/>
              <a:t>Expertise is needed to annotate questions.</a:t>
            </a:r>
          </a:p>
          <a:p>
            <a:pPr lvl="1"/>
            <a:r>
              <a:rPr lang="en-US" altLang="zh-CN" dirty="0" smtClean="0"/>
              <a:t>Collapse/expand operation is rule based.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Shallow Parsing</a:t>
            </a:r>
            <a:endParaRPr lang="zh-CN" altLang="en-US" b="1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Coarse-grained</a:t>
            </a:r>
            <a:r>
              <a:rPr lang="en-US" altLang="zh-CN" dirty="0" smtClean="0"/>
              <a:t> parsing strategy</a:t>
            </a:r>
          </a:p>
          <a:p>
            <a:pPr lvl="1"/>
            <a:r>
              <a:rPr lang="en-US" altLang="zh-CN" dirty="0" smtClean="0"/>
              <a:t>Still need to convert a question into a formal representation.</a:t>
            </a:r>
          </a:p>
          <a:p>
            <a:pPr lvl="1"/>
            <a:r>
              <a:rPr lang="en-US" altLang="zh-CN" dirty="0" smtClean="0"/>
              <a:t>Not combining each word’s semantic representation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Mainly focus on factoid question with simpler structure</a:t>
            </a:r>
          </a:p>
          <a:p>
            <a:pPr lvl="1"/>
            <a:r>
              <a:rPr lang="en-US" altLang="zh-CN" dirty="0" smtClean="0"/>
              <a:t>“How many people are there in Honolulu?”</a:t>
            </a:r>
          </a:p>
          <a:p>
            <a:pPr lvl="1"/>
            <a:r>
              <a:rPr lang="en-US" altLang="zh-CN" dirty="0" smtClean="0"/>
              <a:t>“Who is the wife of </a:t>
            </a:r>
            <a:r>
              <a:rPr lang="en-US" altLang="zh-CN" dirty="0"/>
              <a:t>B</a:t>
            </a:r>
            <a:r>
              <a:rPr lang="en-US" altLang="zh-CN" dirty="0" smtClean="0"/>
              <a:t>arack Obama?”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Questions can be answered with </a:t>
            </a:r>
            <a:r>
              <a:rPr lang="en-US" altLang="zh-CN" b="1" dirty="0" smtClean="0"/>
              <a:t>single-relation queries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0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5005536"/>
          </a:xfrm>
        </p:spPr>
        <p:txBody>
          <a:bodyPr/>
          <a:lstStyle/>
          <a:p>
            <a:r>
              <a:rPr lang="en-US" altLang="zh-CN" dirty="0" smtClean="0"/>
              <a:t>Different questions can ask for a same relation:</a:t>
            </a:r>
          </a:p>
          <a:p>
            <a:pPr lvl="1"/>
            <a:r>
              <a:rPr lang="en-US" altLang="zh-CN" dirty="0" smtClean="0"/>
              <a:t>“Where was </a:t>
            </a:r>
            <a:r>
              <a:rPr lang="en-US" altLang="zh-CN" dirty="0"/>
              <a:t>B</a:t>
            </a:r>
            <a:r>
              <a:rPr lang="en-US" altLang="zh-CN" dirty="0" smtClean="0"/>
              <a:t>arack Obama born?”</a:t>
            </a:r>
          </a:p>
          <a:p>
            <a:pPr lvl="1"/>
            <a:r>
              <a:rPr lang="en-US" altLang="zh-CN" dirty="0" smtClean="0"/>
              <a:t>“Where was Yao Ming born?”</a:t>
            </a:r>
          </a:p>
          <a:p>
            <a:pPr lvl="1"/>
            <a:r>
              <a:rPr lang="en-US" altLang="zh-CN" dirty="0" smtClean="0"/>
              <a:t>“Where was Shakespeare born?”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Generalize: “Where was </a:t>
            </a:r>
            <a:r>
              <a:rPr lang="en-US" altLang="zh-CN" b="1" dirty="0" smtClean="0">
                <a:solidFill>
                  <a:srgbClr val="339933"/>
                </a:solidFill>
              </a:rPr>
              <a:t>$person</a:t>
            </a:r>
            <a:r>
              <a:rPr lang="en-US" altLang="zh-CN" dirty="0" smtClean="0"/>
              <a:t> born?”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That is a template.</a:t>
            </a:r>
          </a:p>
          <a:p>
            <a:pPr lvl="1"/>
            <a:r>
              <a:rPr lang="en-US" altLang="zh-CN" dirty="0" smtClean="0"/>
              <a:t>Representing a set of questions with the same meaning.</a:t>
            </a:r>
          </a:p>
        </p:txBody>
      </p:sp>
    </p:spTree>
    <p:extLst>
      <p:ext uri="{BB962C8B-B14F-4D97-AF65-F5344CB8AC3E}">
        <p14:creationId xmlns:p14="http://schemas.microsoft.com/office/powerpoint/2010/main" val="5721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Need to do</a:t>
            </a:r>
          </a:p>
          <a:p>
            <a:pPr lvl="1"/>
            <a:r>
              <a:rPr lang="en-US" altLang="zh-CN" dirty="0" smtClean="0"/>
              <a:t>A. Convert a question to a template.</a:t>
            </a:r>
          </a:p>
          <a:p>
            <a:pPr lvl="1"/>
            <a:r>
              <a:rPr lang="en-US" altLang="zh-CN" dirty="0" smtClean="0"/>
              <a:t>B. Find the proper predicate behind each template.</a:t>
            </a:r>
          </a:p>
          <a:p>
            <a:pPr lvl="2"/>
            <a:r>
              <a:rPr lang="en-US" altLang="zh-CN" b="1" dirty="0" smtClean="0"/>
              <a:t>Learned by existed QA pairs.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Training data: &lt;Question, Answer&gt; pairs from Yahoo! Answers</a:t>
            </a:r>
          </a:p>
          <a:p>
            <a:pPr lvl="1"/>
            <a:r>
              <a:rPr lang="en-US" altLang="zh-CN" dirty="0" smtClean="0"/>
              <a:t>Q: “Where was Mark Twain born?”</a:t>
            </a:r>
          </a:p>
          <a:p>
            <a:pPr lvl="1"/>
            <a:r>
              <a:rPr lang="en-US" altLang="zh-CN" dirty="0" smtClean="0"/>
              <a:t>A: “The novelist was born in </a:t>
            </a:r>
            <a:r>
              <a:rPr lang="en-US" altLang="zh-CN" b="1" dirty="0" smtClean="0"/>
              <a:t>Florida</a:t>
            </a:r>
            <a:r>
              <a:rPr lang="en-US" altLang="zh-CN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1252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A. Convert a question </a:t>
            </a:r>
            <a:r>
              <a:rPr lang="en-US" altLang="zh-CN" sz="2800" b="1" dirty="0" smtClean="0">
                <a:sym typeface="Wingdings" pitchFamily="2" charset="2"/>
              </a:rPr>
              <a:t>to a template</a:t>
            </a:r>
          </a:p>
          <a:p>
            <a:r>
              <a:rPr lang="en-US" altLang="zh-CN" dirty="0" smtClean="0">
                <a:sym typeface="Wingdings" pitchFamily="2" charset="2"/>
              </a:rPr>
              <a:t>Step 1. Entity Recognition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Distance between candidate entities and the answer in FB.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/>
              <a:t>Q: “Where was Mark Twain born?”   A: “Florida”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Best: Mark Twain (Novelist)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40465"/>
              </p:ext>
            </p:extLst>
          </p:nvPr>
        </p:nvGraphicFramePr>
        <p:xfrm>
          <a:off x="467544" y="3356992"/>
          <a:ext cx="8180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50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Candidate Entities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Shortest</a:t>
                      </a:r>
                      <a:r>
                        <a:rPr lang="en-US" altLang="zh-CN" sz="2000" baseline="0" dirty="0" smtClean="0"/>
                        <a:t> Path to Reach “Florida” in FB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Mark Twain (Novelist)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err="1" smtClean="0"/>
                        <a:t>mark_twain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dirty="0" err="1" smtClean="0">
                          <a:sym typeface="Wingdings" pitchFamily="2" charset="2"/>
                        </a:rPr>
                        <a:t>place_of_birth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Mark</a:t>
                      </a:r>
                      <a:r>
                        <a:rPr lang="en-US" altLang="zh-CN" sz="2000" baseline="0" dirty="0" smtClean="0"/>
                        <a:t> Twain (Film)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err="1" smtClean="0"/>
                        <a:t>mark_twain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director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ken_burns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nationality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united_states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contains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Born (Comic</a:t>
                      </a:r>
                      <a:r>
                        <a:rPr lang="en-US" altLang="zh-CN" sz="2000" baseline="0" dirty="0" smtClean="0"/>
                        <a:t> book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/>
                        <a:t>born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dirty="0" err="1" smtClean="0">
                          <a:sym typeface="Wingdings" pitchFamily="2" charset="2"/>
                        </a:rPr>
                        <a:t>created_by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dirty="0" err="1" smtClean="0">
                          <a:sym typeface="Wingdings" pitchFamily="2" charset="2"/>
                        </a:rPr>
                        <a:t>darick_robertson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nationality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united_states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contains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2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A. Convert a question </a:t>
                </a:r>
                <a:r>
                  <a:rPr lang="en-US" altLang="zh-CN" sz="2800" b="1" dirty="0">
                    <a:sym typeface="Wingdings" pitchFamily="2" charset="2"/>
                  </a:rPr>
                  <a:t>to a template</a:t>
                </a:r>
              </a:p>
              <a:p>
                <a:r>
                  <a:rPr lang="en-US" altLang="zh-CN" dirty="0">
                    <a:sym typeface="Wingdings" pitchFamily="2" charset="2"/>
                  </a:rPr>
                  <a:t>Step </a:t>
                </a:r>
                <a:r>
                  <a:rPr lang="en-US" altLang="zh-CN" dirty="0" smtClean="0">
                    <a:sym typeface="Wingdings" pitchFamily="2" charset="2"/>
                  </a:rPr>
                  <a:t>2. </a:t>
                </a:r>
                <a:r>
                  <a:rPr lang="en-US" altLang="zh-CN" dirty="0">
                    <a:sym typeface="Wingdings" pitchFamily="2" charset="2"/>
                  </a:rPr>
                  <a:t>Entity </a:t>
                </a:r>
                <a:r>
                  <a:rPr lang="en-US" altLang="zh-CN" dirty="0" smtClean="0">
                    <a:sym typeface="Wingdings" pitchFamily="2" charset="2"/>
                  </a:rPr>
                  <a:t>Conceptualization</a:t>
                </a:r>
                <a:endParaRPr lang="en-US" altLang="zh-CN" dirty="0">
                  <a:sym typeface="Wingdings" pitchFamily="2" charset="2"/>
                </a:endParaRP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Leverage</a:t>
                </a:r>
                <a:r>
                  <a:rPr lang="en-US" altLang="zh-CN" b="1" dirty="0" smtClean="0">
                    <a:sym typeface="Wingdings" pitchFamily="2" charset="2"/>
                  </a:rPr>
                  <a:t> </a:t>
                </a:r>
                <a:r>
                  <a:rPr lang="en-US" altLang="zh-CN" b="1" i="1" dirty="0" smtClean="0">
                    <a:sym typeface="Wingdings" pitchFamily="2" charset="2"/>
                  </a:rPr>
                  <a:t>Probase</a:t>
                </a:r>
                <a:r>
                  <a:rPr lang="en-US" altLang="zh-CN" b="1" dirty="0" smtClean="0">
                    <a:sym typeface="Wingdings" pitchFamily="2" charset="2"/>
                  </a:rPr>
                  <a:t> </a:t>
                </a:r>
                <a:r>
                  <a:rPr lang="en-US" altLang="zh-CN" b="1" i="1" dirty="0" smtClean="0">
                    <a:sym typeface="Wingdings" pitchFamily="2" charset="2"/>
                  </a:rPr>
                  <a:t>typicality</a:t>
                </a:r>
                <a:endParaRPr lang="en-US" altLang="zh-CN" b="1" dirty="0" smtClean="0">
                  <a:sym typeface="Wingdings" pitchFamily="2" charset="2"/>
                </a:endParaRPr>
              </a:p>
              <a:p>
                <a:r>
                  <a:rPr lang="en-US" altLang="zh-CN" dirty="0" smtClean="0">
                    <a:sym typeface="Wingdings" pitchFamily="2" charset="2"/>
                  </a:rPr>
                  <a:t>More popular concept; More popular entity in the concept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𝐶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∝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𝐶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>
                  <a:sym typeface="Wingdings" pitchFamily="2" charset="2"/>
                </a:endParaRPr>
              </a:p>
              <a:p>
                <a:r>
                  <a:rPr lang="en-US" altLang="zh-CN" dirty="0" smtClean="0">
                    <a:sym typeface="Wingdings" pitchFamily="2" charset="2"/>
                  </a:rPr>
                  <a:t>Q: “</a:t>
                </a:r>
                <a:r>
                  <a:rPr lang="en-US" altLang="zh-CN" dirty="0" smtClean="0"/>
                  <a:t>Where </a:t>
                </a:r>
                <a:r>
                  <a:rPr lang="en-US" altLang="zh-CN" dirty="0"/>
                  <a:t>was </a:t>
                </a:r>
                <a:r>
                  <a:rPr lang="en-US" altLang="zh-CN" b="1" dirty="0"/>
                  <a:t>Mark Twain</a:t>
                </a:r>
                <a:r>
                  <a:rPr lang="en-US" altLang="zh-CN" dirty="0"/>
                  <a:t> born</a:t>
                </a:r>
                <a:r>
                  <a:rPr lang="en-US" altLang="zh-CN" dirty="0" smtClean="0"/>
                  <a:t>?”  A: “Florida”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$author</a:t>
                </a:r>
                <a:r>
                  <a:rPr lang="en-US" altLang="zh-CN" dirty="0" smtClean="0">
                    <a:sym typeface="Wingdings" pitchFamily="2" charset="2"/>
                  </a:rPr>
                  <a:t> born?”,  p=0.4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$writer</a:t>
                </a:r>
                <a:r>
                  <a:rPr lang="en-US" altLang="zh-CN" dirty="0" smtClean="0">
                    <a:sym typeface="Wingdings" pitchFamily="2" charset="2"/>
                  </a:rPr>
                  <a:t> born?”,  p=0.35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$person</a:t>
                </a:r>
                <a:r>
                  <a:rPr lang="en-US" altLang="zh-CN" dirty="0" smtClean="0">
                    <a:sym typeface="Wingdings" pitchFamily="2" charset="2"/>
                  </a:rPr>
                  <a:t> born?”,  p=0.2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……</a:t>
                </a:r>
              </a:p>
              <a:p>
                <a:endParaRPr lang="en-US" altLang="zh-CN" dirty="0">
                  <a:sym typeface="Wingdings" pitchFamily="2" charset="2"/>
                </a:endParaRPr>
              </a:p>
              <a:p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9"/>
            <a:ext cx="5904656" cy="234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4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B. Predicate inference for each template</a:t>
                </a:r>
              </a:p>
              <a:p>
                <a:r>
                  <a:rPr lang="en-US" altLang="zh-CN" dirty="0" smtClean="0"/>
                  <a:t>Through training QA pairs.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Template </a:t>
                </a:r>
                <a:r>
                  <a:rPr lang="en-US" altLang="zh-CN" dirty="0" smtClean="0">
                    <a:sym typeface="Wingdings" pitchFamily="2" charset="2"/>
                  </a:rPr>
                  <a:t> Questions  &lt;Entity, Value&gt; pairs  Predicate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176368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3347864" y="342900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2644552" y="57332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5940152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4427984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</a:t>
            </a:r>
            <a:endParaRPr lang="zh-CN" altLang="en-US" sz="2400" dirty="0"/>
          </a:p>
        </p:txBody>
      </p:sp>
      <p:cxnSp>
        <p:nvCxnSpPr>
          <p:cNvPr id="11" name="直接箭头连接符 10"/>
          <p:cNvCxnSpPr>
            <a:stCxn id="5" idx="7"/>
            <a:endCxn id="6" idx="3"/>
          </p:cNvCxnSpPr>
          <p:nvPr/>
        </p:nvCxnSpPr>
        <p:spPr>
          <a:xfrm flipV="1">
            <a:off x="2255389" y="3920701"/>
            <a:ext cx="1176838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28" idx="2"/>
          </p:cNvCxnSpPr>
          <p:nvPr/>
        </p:nvCxnSpPr>
        <p:spPr>
          <a:xfrm>
            <a:off x="2339752" y="4869160"/>
            <a:ext cx="86409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8" idx="2"/>
          </p:cNvCxnSpPr>
          <p:nvPr/>
        </p:nvCxnSpPr>
        <p:spPr>
          <a:xfrm>
            <a:off x="5004048" y="4869160"/>
            <a:ext cx="93610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7" idx="1"/>
          </p:cNvCxnSpPr>
          <p:nvPr/>
        </p:nvCxnSpPr>
        <p:spPr>
          <a:xfrm>
            <a:off x="2255389" y="5072829"/>
            <a:ext cx="473526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5"/>
            <a:endCxn id="8" idx="1"/>
          </p:cNvCxnSpPr>
          <p:nvPr/>
        </p:nvCxnSpPr>
        <p:spPr>
          <a:xfrm>
            <a:off x="3839565" y="3920701"/>
            <a:ext cx="2184950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5"/>
            <a:endCxn id="9" idx="1"/>
          </p:cNvCxnSpPr>
          <p:nvPr/>
        </p:nvCxnSpPr>
        <p:spPr>
          <a:xfrm>
            <a:off x="3839565" y="3920701"/>
            <a:ext cx="672782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20384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</a:p>
        </p:txBody>
      </p:sp>
      <p:cxnSp>
        <p:nvCxnSpPr>
          <p:cNvPr id="30" name="直接箭头连接符 29"/>
          <p:cNvCxnSpPr>
            <a:stCxn id="28" idx="6"/>
            <a:endCxn id="9" idx="2"/>
          </p:cNvCxnSpPr>
          <p:nvPr/>
        </p:nvCxnSpPr>
        <p:spPr>
          <a:xfrm>
            <a:off x="3779912" y="4869160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6"/>
            <a:endCxn id="9" idx="2"/>
          </p:cNvCxnSpPr>
          <p:nvPr/>
        </p:nvCxnSpPr>
        <p:spPr>
          <a:xfrm>
            <a:off x="2339752" y="4869160"/>
            <a:ext cx="208823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C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4CA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04864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356992"/>
            <a:ext cx="72728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B. Predicate inference for each template</a:t>
                </a:r>
              </a:p>
              <a:p>
                <a:r>
                  <a:rPr lang="en-US" altLang="zh-CN" dirty="0" smtClean="0"/>
                  <a:t>&lt;</a:t>
                </a:r>
                <a:r>
                  <a:rPr lang="en-US" altLang="zh-CN" dirty="0" err="1" smtClean="0"/>
                  <a:t>mark_twain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florida</a:t>
                </a:r>
                <a:r>
                  <a:rPr lang="en-US" altLang="zh-CN" dirty="0" smtClean="0"/>
                  <a:t>&gt; </a:t>
                </a:r>
                <a:r>
                  <a:rPr lang="en-US" altLang="zh-CN" dirty="0" smtClean="0">
                    <a:sym typeface="Wingdings" pitchFamily="2" charset="2"/>
                  </a:rPr>
                  <a:t> </a:t>
                </a:r>
                <a:r>
                  <a:rPr lang="en-US" altLang="zh-CN" dirty="0" err="1" smtClean="0">
                    <a:sym typeface="Wingdings" pitchFamily="2" charset="2"/>
                  </a:rPr>
                  <a:t>place_of_birth</a:t>
                </a:r>
                <a:r>
                  <a:rPr lang="en-US" altLang="zh-CN" dirty="0" smtClean="0">
                    <a:sym typeface="Wingdings" pitchFamily="2" charset="2"/>
                  </a:rPr>
                  <a:t>?</a:t>
                </a:r>
              </a:p>
              <a:p>
                <a:endParaRPr lang="en-US" altLang="zh-CN" dirty="0" smtClean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sym typeface="Wingdings" pitchFamily="2" charset="2"/>
                      </a:rPr>
                      <m:t>P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𝑝𝑜𝑏</m:t>
                        </m:r>
                        <m:r>
                          <a:rPr lang="en-US" altLang="zh-CN" b="0" i="0" dirty="0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  <m:e>
                        <m:r>
                          <a:rPr lang="en-US" altLang="zh-CN" b="0" i="0" dirty="0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𝑚𝑡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𝑓𝑙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𝑓𝑙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 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𝑚𝑡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𝑝𝑜𝑏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)∗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P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𝑝𝑜𝑏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 |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𝑚𝑡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𝑃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000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i="1" dirty="0" err="1" smtClean="0"/>
                  <a:t>fl</a:t>
                </a:r>
                <a:r>
                  <a:rPr lang="en-US" altLang="zh-CN" dirty="0" smtClean="0"/>
                  <a:t> | </a:t>
                </a:r>
                <a:r>
                  <a:rPr lang="en-US" altLang="zh-CN" i="1" dirty="0" err="1" smtClean="0"/>
                  <a:t>mt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):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fl</a:t>
                </a:r>
                <a:r>
                  <a:rPr lang="en-US" altLang="zh-CN" dirty="0" smtClean="0"/>
                  <a:t>&gt; /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*&gt;</a:t>
                </a:r>
              </a:p>
              <a:p>
                <a:r>
                  <a:rPr lang="en-US" altLang="zh-CN" dirty="0" smtClean="0"/>
                  <a:t>P(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 | 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):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*&gt; /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*, *&gt;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6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Finally… A new question comes.</a:t>
            </a:r>
          </a:p>
          <a:p>
            <a:r>
              <a:rPr lang="en-US" altLang="zh-CN" dirty="0" smtClean="0"/>
              <a:t>“What inspired Mark Twain to write novel?”</a:t>
            </a:r>
          </a:p>
          <a:p>
            <a:pPr lvl="1"/>
            <a:r>
              <a:rPr lang="en-US" altLang="zh-CN" dirty="0" smtClean="0"/>
              <a:t>Template: “What inspired $author to write novel?”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Predicate: </a:t>
            </a:r>
            <a:r>
              <a:rPr lang="en-US" altLang="zh-CN" dirty="0" err="1" smtClean="0">
                <a:sym typeface="Wingdings" pitchFamily="2" charset="2"/>
              </a:rPr>
              <a:t>influenced_by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i="1" dirty="0" smtClean="0">
                <a:sym typeface="Wingdings" pitchFamily="2" charset="2"/>
              </a:rPr>
              <a:t>entity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i="1" dirty="0" smtClean="0">
                <a:sym typeface="Wingdings" pitchFamily="2" charset="2"/>
              </a:rPr>
              <a:t>value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/>
              <a:t>Final expression: </a:t>
            </a:r>
            <a:r>
              <a:rPr lang="en-US" altLang="zh-CN" dirty="0" err="1" smtClean="0"/>
              <a:t>influenced_by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mark_twain</a:t>
            </a:r>
            <a:r>
              <a:rPr lang="en-US" altLang="zh-CN" dirty="0" smtClean="0"/>
              <a:t>, ?)</a:t>
            </a:r>
          </a:p>
          <a:p>
            <a:pPr lvl="1"/>
            <a:r>
              <a:rPr lang="en-US" altLang="zh-CN" dirty="0" smtClean="0"/>
              <a:t>Query &amp; Answer: “Charles Dickens”, ……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9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TBM Precision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Dataset: QALD (Question Answering on Linked Data)</a:t>
            </a:r>
          </a:p>
          <a:p>
            <a:pPr lvl="1"/>
            <a:r>
              <a:rPr lang="en-US" altLang="zh-CN" dirty="0" smtClean="0"/>
              <a:t>26 single-relation questions from the dataset.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264696" cy="227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6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Key: convert a question to a structured representation in KB</a:t>
            </a:r>
          </a:p>
          <a:p>
            <a:pPr lvl="1"/>
            <a:r>
              <a:rPr lang="en-US" altLang="zh-CN" dirty="0" smtClean="0"/>
              <a:t>Understood by computer</a:t>
            </a:r>
          </a:p>
          <a:p>
            <a:r>
              <a:rPr lang="en-US" altLang="zh-CN" dirty="0" smtClean="0"/>
              <a:t>Room for Improvements</a:t>
            </a:r>
          </a:p>
          <a:p>
            <a:pPr lvl="1"/>
            <a:r>
              <a:rPr lang="en-US" altLang="zh-CN" dirty="0" smtClean="0"/>
              <a:t>Incomplete CCG lexical entries</a:t>
            </a:r>
          </a:p>
          <a:p>
            <a:pPr lvl="1"/>
            <a:r>
              <a:rPr lang="en-US" altLang="zh-CN" dirty="0" smtClean="0"/>
              <a:t>More accurate ways to perform relation mapping</a:t>
            </a:r>
          </a:p>
          <a:p>
            <a:pPr lvl="1"/>
            <a:r>
              <a:rPr lang="en-US" altLang="zh-CN" dirty="0" smtClean="0"/>
              <a:t>Extract high quality factoid QA pairs</a:t>
            </a:r>
          </a:p>
          <a:p>
            <a:pPr lvl="1"/>
            <a:r>
              <a:rPr lang="en-US" altLang="zh-CN" dirty="0" smtClean="0"/>
              <a:t>Fuzzy match technique in template-based model</a:t>
            </a:r>
          </a:p>
          <a:p>
            <a:pPr lvl="2"/>
            <a:r>
              <a:rPr lang="en-US" altLang="zh-CN" dirty="0" smtClean="0"/>
              <a:t>(Semantic gap between them?)</a:t>
            </a:r>
          </a:p>
          <a:p>
            <a:pPr lvl="2"/>
            <a:r>
              <a:rPr lang="en-US" altLang="zh-CN" dirty="0" smtClean="0"/>
              <a:t>Question paraphrase</a:t>
            </a:r>
          </a:p>
          <a:p>
            <a:pPr lvl="2"/>
            <a:r>
              <a:rPr lang="en-US" altLang="zh-CN" dirty="0" smtClean="0"/>
              <a:t>Find nearest question in the semantic vector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8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933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CCG</a:t>
            </a:r>
            <a:endParaRPr lang="en-US" altLang="zh-CN" dirty="0" smtClean="0"/>
          </a:p>
          <a:p>
            <a:pPr lvl="1"/>
            <a:r>
              <a:rPr lang="en-US" altLang="zh-CN" sz="2000" dirty="0"/>
              <a:t>Scaling Semantic Parsers with On-the-fly Ontology </a:t>
            </a:r>
            <a:r>
              <a:rPr lang="en-US" altLang="zh-CN" sz="2000" dirty="0" smtClean="0"/>
              <a:t>Matching</a:t>
            </a:r>
          </a:p>
          <a:p>
            <a:pPr lvl="2"/>
            <a:r>
              <a:rPr lang="en-US" altLang="zh-CN" sz="1800" dirty="0" smtClean="0"/>
              <a:t>Kwiatkowski et al., EMNLP 2013.</a:t>
            </a:r>
            <a:endParaRPr lang="en-US" altLang="zh-CN" sz="1800" dirty="0"/>
          </a:p>
          <a:p>
            <a:pPr lvl="1"/>
            <a:r>
              <a:rPr lang="en-US" altLang="zh-CN" sz="2000" dirty="0"/>
              <a:t>Lexical generalization in CCG grammar induction for semantic </a:t>
            </a:r>
            <a:r>
              <a:rPr lang="en-US" altLang="zh-CN" sz="2000" dirty="0" smtClean="0"/>
              <a:t>parsing</a:t>
            </a:r>
          </a:p>
          <a:p>
            <a:pPr lvl="2"/>
            <a:r>
              <a:rPr lang="en-US" altLang="zh-CN" sz="1800" dirty="0" smtClean="0"/>
              <a:t>Kwiatkowski et al., EMNLP 2011.</a:t>
            </a:r>
          </a:p>
          <a:p>
            <a:r>
              <a:rPr lang="en-US" altLang="zh-CN" dirty="0" smtClean="0"/>
              <a:t>Template-Based Model</a:t>
            </a:r>
            <a:endParaRPr lang="en-US" altLang="zh-CN" dirty="0" smtClean="0"/>
          </a:p>
          <a:p>
            <a:pPr lvl="1"/>
            <a:r>
              <a:rPr lang="en-US" altLang="zh-CN" sz="2000" dirty="0"/>
              <a:t>KBQA: Question Answering over a Billion Scale Knowledge Base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Xiao et al., Draft for VLDB 2014.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What is Question Answering (QA)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Input: </a:t>
            </a:r>
            <a:r>
              <a:rPr lang="en-US" altLang="zh-CN" sz="2400" dirty="0" smtClean="0"/>
              <a:t>Natural language question provided by human.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Output</a:t>
            </a:r>
            <a:r>
              <a:rPr lang="en-US" altLang="zh-CN" sz="2400" dirty="0" smtClean="0"/>
              <a:t>: The correct answer of the question.</a:t>
            </a:r>
          </a:p>
          <a:p>
            <a:r>
              <a:rPr lang="en-US" altLang="zh-CN" dirty="0"/>
              <a:t> What kind of question?</a:t>
            </a:r>
          </a:p>
          <a:p>
            <a:pPr lvl="1"/>
            <a:r>
              <a:rPr lang="en-US" altLang="zh-CN" dirty="0"/>
              <a:t>Open domain question</a:t>
            </a:r>
          </a:p>
          <a:p>
            <a:pPr lvl="1"/>
            <a:r>
              <a:rPr lang="en-US" altLang="zh-CN" dirty="0"/>
              <a:t>Factoid question</a:t>
            </a:r>
            <a:endParaRPr lang="zh-CN" altLang="en-US" dirty="0"/>
          </a:p>
          <a:p>
            <a:r>
              <a:rPr lang="en-US" altLang="zh-CN" dirty="0" smtClean="0"/>
              <a:t>Q: “Who is the director of Avatar?”</a:t>
            </a:r>
          </a:p>
          <a:p>
            <a:r>
              <a:rPr lang="en-US" altLang="zh-CN" dirty="0" smtClean="0"/>
              <a:t>Q</a:t>
            </a:r>
            <a:r>
              <a:rPr lang="en-US" altLang="zh-CN" sz="2600" dirty="0" smtClean="0"/>
              <a:t>: “</a:t>
            </a:r>
            <a:r>
              <a:rPr lang="en-US" altLang="zh-CN" dirty="0" smtClean="0"/>
              <a:t>What are the most largest 10 states in America?</a:t>
            </a:r>
            <a:r>
              <a:rPr lang="en-US" altLang="zh-CN" sz="2600" dirty="0" smtClean="0"/>
              <a:t>”</a:t>
            </a:r>
          </a:p>
          <a:p>
            <a:r>
              <a:rPr lang="en-US" altLang="zh-CN" dirty="0"/>
              <a:t>Q: “How to make a chest in </a:t>
            </a:r>
            <a:r>
              <a:rPr lang="en-US" altLang="zh-CN" dirty="0" err="1"/>
              <a:t>Minecraft</a:t>
            </a:r>
            <a:r>
              <a:rPr lang="en-US" altLang="zh-CN" dirty="0"/>
              <a:t>?”</a:t>
            </a:r>
          </a:p>
          <a:p>
            <a:r>
              <a:rPr lang="en-US" altLang="zh-CN" dirty="0"/>
              <a:t>Q: “Why is Shanghai rainy in April</a:t>
            </a:r>
            <a:r>
              <a:rPr lang="en-US" altLang="zh-CN" dirty="0" smtClean="0"/>
              <a:t>?”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</a:t>
            </a:r>
            <a:r>
              <a:rPr lang="en-US" altLang="zh-CN" dirty="0" smtClean="0"/>
              <a:t>QA Task Important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the computer understand what a question means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Automatically extract the answer</a:t>
            </a:r>
          </a:p>
          <a:p>
            <a:pPr lvl="2"/>
            <a:r>
              <a:rPr lang="en-US" altLang="zh-CN" dirty="0" smtClean="0"/>
              <a:t>Search from relevant documents</a:t>
            </a:r>
          </a:p>
          <a:p>
            <a:pPr lvl="2"/>
            <a:r>
              <a:rPr lang="en-US" altLang="zh-CN" b="1" dirty="0" smtClean="0"/>
              <a:t>Look up structured knowledge bases</a:t>
            </a:r>
            <a:endParaRPr lang="en-US" altLang="zh-CN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48472" y="2636912"/>
            <a:ext cx="32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typical data flow of ODQA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91680" y="2852193"/>
            <a:ext cx="4752529" cy="9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73693" y="2420888"/>
            <a:ext cx="47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“What inspired Mark Twain to write novel?”</a:t>
            </a:r>
            <a:endParaRPr lang="zh-CN" altLang="en-US" sz="2000" dirty="0"/>
          </a:p>
        </p:txBody>
      </p:sp>
      <p:pic>
        <p:nvPicPr>
          <p:cNvPr id="8" name="Picture 2" descr="C:\Users\Administrator\Desktop\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6" y="2232304"/>
            <a:ext cx="1107334" cy="11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1969" y="338893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User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35696" y="5682595"/>
            <a:ext cx="46085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23727" y="5745311"/>
            <a:ext cx="432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“Charles Dickens”, </a:t>
            </a:r>
            <a:br>
              <a:rPr lang="en-US" altLang="zh-CN" sz="2000" dirty="0" smtClean="0"/>
            </a:br>
            <a:r>
              <a:rPr lang="en-US" altLang="zh-CN" sz="2000" dirty="0" smtClean="0"/>
              <a:t>“William Dean Howells”, …</a:t>
            </a:r>
            <a:endParaRPr lang="zh-CN" altLang="en-US" sz="2000" dirty="0"/>
          </a:p>
        </p:txBody>
      </p:sp>
      <p:pic>
        <p:nvPicPr>
          <p:cNvPr id="1026" name="Picture 2" descr="D:\Kangqi\Slides\pic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9" y="2142944"/>
            <a:ext cx="1286055" cy="12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strator\Desktop\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8" y="5012820"/>
            <a:ext cx="1107334" cy="11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angqi\Slides\pic\k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26" y="4941168"/>
            <a:ext cx="1250638" cy="125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730264" y="250796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Parsing Step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30263" y="5180156"/>
            <a:ext cx="116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Executing Step</a:t>
            </a:r>
            <a:endParaRPr lang="zh-CN" altLang="en-US" sz="20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107435" y="3501008"/>
            <a:ext cx="3507" cy="1354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8706" y="2939528"/>
            <a:ext cx="313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natural language question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5456" y="5291916"/>
            <a:ext cx="313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answer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2938" y="3764939"/>
            <a:ext cx="118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structured query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388804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err="1" smtClean="0"/>
              <a:t>influenced_by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mark_twain</a:t>
            </a:r>
            <a:r>
              <a:rPr lang="en-US" altLang="zh-CN" sz="2000" dirty="0" smtClean="0"/>
              <a:t>, ?)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84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8" grpId="0"/>
      <p:bldP spid="19" grpId="0"/>
      <p:bldP spid="25" grpId="0"/>
      <p:bldP spid="2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1399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Approaches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356992"/>
            <a:ext cx="72728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71600" y="3573016"/>
            <a:ext cx="5976665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Semantic Parsing</a:t>
            </a:r>
          </a:p>
          <a:p>
            <a:pPr lvl="1"/>
            <a:r>
              <a:rPr lang="en-US" altLang="zh-CN" sz="2000" dirty="0" smtClean="0"/>
              <a:t>Combinatory Categorial Grammar</a:t>
            </a:r>
          </a:p>
          <a:p>
            <a:r>
              <a:rPr lang="en-US" altLang="zh-CN" sz="2400" dirty="0" smtClean="0"/>
              <a:t>Shallow Parsing</a:t>
            </a:r>
          </a:p>
          <a:p>
            <a:pPr lvl="1"/>
            <a:r>
              <a:rPr lang="en-US" altLang="zh-CN" sz="2000" dirty="0" smtClean="0"/>
              <a:t>Template-Based Model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4252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Semantic Parsing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 </a:t>
            </a:r>
            <a:r>
              <a:rPr lang="en-US" altLang="zh-CN" dirty="0" smtClean="0">
                <a:sym typeface="Wingdings" pitchFamily="2" charset="2"/>
              </a:rPr>
              <a:t> Structured Semantic Parsing 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the semantic meaning for almost </a:t>
            </a:r>
            <a:r>
              <a:rPr lang="en-US" altLang="zh-CN" b="1" dirty="0" smtClean="0"/>
              <a:t>every </a:t>
            </a:r>
            <a:r>
              <a:rPr lang="en-US" altLang="zh-CN" dirty="0" smtClean="0"/>
              <a:t>word / phrase.</a:t>
            </a:r>
          </a:p>
          <a:p>
            <a:pPr lvl="1"/>
            <a:r>
              <a:rPr lang="en-US" altLang="zh-CN" dirty="0" smtClean="0"/>
              <a:t>Use hierarchical structure to combine meanings.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Root: final semantic expression of the question.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Easily conver</a:t>
            </a:r>
            <a:r>
              <a:rPr lang="en-US" altLang="zh-CN" dirty="0" smtClean="0"/>
              <a:t>t to structure queries.</a:t>
            </a:r>
          </a:p>
          <a:p>
            <a:pPr lvl="2"/>
            <a:r>
              <a:rPr lang="en-US" altLang="zh-CN" dirty="0" smtClean="0"/>
              <a:t>SPARQL</a:t>
            </a:r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Semantic Parsing</a:t>
            </a:r>
            <a:endParaRPr lang="zh-CN" altLang="en-US" b="1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5077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At a First Glance</a:t>
                </a:r>
              </a:p>
              <a:p>
                <a:pPr lvl="1"/>
                <a:r>
                  <a:rPr lang="en-US" altLang="zh-CN" dirty="0"/>
                  <a:t>“What states border Oregon?”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ym typeface="Wingdings" pitchFamily="2" charset="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ym typeface="Wingdings" pitchFamily="2" charset="2"/>
                      </a:rPr>
                      <m:t>.</m:t>
                    </m:r>
                    <m:r>
                      <a:rPr lang="en-US" altLang="zh-CN">
                        <a:sym typeface="Wingdings" pitchFamily="2" charset="2"/>
                      </a:rPr>
                      <m:t>𝑢𝑠</m:t>
                    </m:r>
                    <m:r>
                      <a:rPr lang="en-US" altLang="zh-CN">
                        <a:sym typeface="Wingdings" pitchFamily="2" charset="2"/>
                      </a:rPr>
                      <m:t>_</m:t>
                    </m:r>
                    <m:r>
                      <a:rPr lang="en-US" altLang="zh-CN">
                        <a:sym typeface="Wingdings" pitchFamily="2" charset="2"/>
                      </a:rPr>
                      <m:t>𝑠𝑡𝑎𝑡𝑒</m:t>
                    </m:r>
                    <m:r>
                      <a:rPr lang="en-US" altLang="zh-CN"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ym typeface="Wingdings" pitchFamily="2" charset="2"/>
                      </a:rPr>
                      <m:t>x</m:t>
                    </m:r>
                    <m:r>
                      <a:rPr lang="en-US" altLang="zh-CN">
                        <a:sym typeface="Wingdings" pitchFamily="2" charset="2"/>
                      </a:rPr>
                      <m:t>)^</m:t>
                    </m:r>
                    <m:r>
                      <a:rPr lang="en-US" altLang="zh-CN">
                        <a:sym typeface="Wingdings" pitchFamily="2" charset="2"/>
                      </a:rPr>
                      <m:t>𝑏𝑜𝑟𝑑𝑒𝑟</m:t>
                    </m:r>
                    <m:d>
                      <m:dPr>
                        <m:ctrlPr>
                          <a:rPr lang="en-US" altLang="zh-CN"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>
                            <a:sym typeface="Wingdings" pitchFamily="2" charset="2"/>
                          </a:rPr>
                          <m:t>𝑂𝑟𝑒𝑔𝑜𝑛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sz="2200" dirty="0"/>
                  <a:t>PREFIX </a:t>
                </a:r>
                <a:r>
                  <a:rPr lang="en-US" altLang="zh-CN" sz="2200" dirty="0" err="1" smtClean="0"/>
                  <a:t>rdf</a:t>
                </a:r>
                <a:r>
                  <a:rPr lang="en-US" altLang="zh-CN" sz="2200" dirty="0" smtClean="0"/>
                  <a:t>:&lt;http</a:t>
                </a:r>
                <a:r>
                  <a:rPr lang="en-US" altLang="zh-CN" sz="2200" dirty="0"/>
                  <a:t>://rdf.freebase.com/ns</a:t>
                </a:r>
                <a:r>
                  <a:rPr lang="en-US" altLang="zh-CN" sz="2200" dirty="0" smtClean="0"/>
                  <a:t>/&gt;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SELECT  ?answer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FROM &lt;http</a:t>
                </a:r>
                <a:r>
                  <a:rPr lang="en-US" altLang="zh-CN" sz="2200" dirty="0"/>
                  <a:t>://</a:t>
                </a:r>
                <a:r>
                  <a:rPr lang="en-US" altLang="zh-CN" sz="2200" dirty="0" smtClean="0"/>
                  <a:t>freebase.com&gt;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WHERE </a:t>
                </a:r>
                <a:r>
                  <a:rPr lang="en-US" altLang="zh-CN" sz="2200" dirty="0"/>
                  <a:t>{ </a:t>
                </a:r>
                <a:r>
                  <a:rPr lang="en-US" altLang="zh-CN" sz="2200" dirty="0" smtClean="0"/>
                  <a:t>?answer  </a:t>
                </a:r>
                <a:r>
                  <a:rPr lang="en-US" altLang="zh-CN" sz="2200" dirty="0" err="1"/>
                  <a:t>rdf:type.object.type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</a:t>
                </a:r>
                <a:r>
                  <a:rPr lang="en-US" altLang="zh-CN" sz="2200" dirty="0" err="1" smtClean="0"/>
                  <a:t>rdf:location.us_state</a:t>
                </a:r>
                <a:r>
                  <a:rPr lang="en-US" altLang="zh-CN" sz="2200" dirty="0" smtClean="0"/>
                  <a:t>  .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                  ?answer  </a:t>
                </a:r>
                <a:r>
                  <a:rPr lang="en-US" altLang="zh-CN" sz="2200" dirty="0" err="1" smtClean="0"/>
                  <a:t>rdf:location.location.border</a:t>
                </a:r>
                <a:r>
                  <a:rPr lang="en-US" altLang="zh-CN" sz="2200" dirty="0" smtClean="0"/>
                  <a:t>  rdf:m.05kj_   .}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5077544"/>
              </a:xfrm>
              <a:blipFill rotWithShape="1">
                <a:blip r:embed="rId3"/>
                <a:stretch>
                  <a:fillRect l="-742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95536" y="2132856"/>
            <a:ext cx="7128792" cy="4608512"/>
            <a:chOff x="755576" y="1916832"/>
            <a:chExt cx="7128792" cy="46085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95736" y="5602014"/>
                  <a:ext cx="244827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S|NP/(S|NP)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f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𝑢𝑠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𝑠𝑡𝑎𝑡𝑒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)^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f</m:t>
                        </m:r>
                        <m:d>
                          <m:dPr>
                            <m:ctrl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 smtClean="0"/>
                    <a:t>states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02014"/>
                  <a:ext cx="2448272" cy="9233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499992" y="5602014"/>
                  <a:ext cx="20882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S\NP/NP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y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𝑏𝑜𝑟𝑑𝑒𝑟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y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oMath>
                    </m:oMathPara>
                  </a14:m>
                  <a:endParaRPr lang="en-US" altLang="zh-CN" dirty="0" smtClean="0"/>
                </a:p>
                <a:p>
                  <a:pPr algn="ctr"/>
                  <a:r>
                    <a:rPr lang="en-US" altLang="zh-CN" dirty="0" smtClean="0"/>
                    <a:t>border</a:t>
                  </a: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5602014"/>
                  <a:ext cx="2088232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6372200" y="5602014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7030A0"/>
                  </a:solidFill>
                </a:rPr>
                <a:t>NP</a:t>
              </a:r>
            </a:p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</a:rPr>
                <a:t>Oregon</a:t>
              </a:r>
            </a:p>
            <a:p>
              <a:pPr algn="ctr"/>
              <a:r>
                <a:rPr lang="en-US" altLang="zh-CN" dirty="0" smtClean="0"/>
                <a:t>Oregon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55576" y="5602014"/>
                  <a:ext cx="194421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S/(S|NP)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f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 smtClean="0"/>
                    <a:t>What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5602014"/>
                  <a:ext cx="1944216" cy="9233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3848" y="4357553"/>
                  <a:ext cx="32403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S|NP/NP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y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𝑢𝑠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𝑠𝑡𝑎𝑡𝑒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)^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𝑏𝑜𝑟𝑑𝑒𝑟</m:t>
                        </m:r>
                        <m:d>
                          <m:dPr>
                            <m:ctrl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y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 smtClean="0"/>
                    <a:t>states border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4357553"/>
                  <a:ext cx="3240360" cy="92333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07"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79912" y="3133417"/>
                  <a:ext cx="410445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S|NP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𝑢𝑠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𝑠𝑡𝑎𝑡𝑒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)^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𝑏𝑜𝑟𝑑𝑒𝑟</m:t>
                        </m:r>
                        <m:d>
                          <m:dPr>
                            <m:ctrl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𝑂𝑟𝑒𝑔𝑜𝑛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 smtClean="0"/>
                    <a:t>states border Oregon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133417"/>
                  <a:ext cx="4104456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555776" y="1916832"/>
                  <a:ext cx="367240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solidFill>
                        <a:srgbClr val="7030A0"/>
                      </a:solidFill>
                    </a:rPr>
                    <a:t>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𝑢𝑠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𝑠𝑡𝑎𝑡𝑒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x</m:t>
                        </m:r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)^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𝑏𝑜𝑟𝑑𝑒𝑟</m:t>
                        </m:r>
                        <m:d>
                          <m:dPr>
                            <m:ctrl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𝑂𝑟𝑒𝑔𝑜𝑛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 smtClean="0"/>
                    <a:t>What states border Oregon?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916832"/>
                  <a:ext cx="3672408" cy="923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3311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/>
            <p:cNvCxnSpPr>
              <a:stCxn id="39" idx="0"/>
              <a:endCxn id="42" idx="2"/>
            </p:cNvCxnSpPr>
            <p:nvPr/>
          </p:nvCxnSpPr>
          <p:spPr>
            <a:xfrm flipV="1">
              <a:off x="1727684" y="2840162"/>
              <a:ext cx="2664296" cy="2761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0"/>
              <a:endCxn id="42" idx="2"/>
            </p:cNvCxnSpPr>
            <p:nvPr/>
          </p:nvCxnSpPr>
          <p:spPr>
            <a:xfrm flipH="1" flipV="1">
              <a:off x="4391980" y="2840162"/>
              <a:ext cx="1440160" cy="29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0"/>
              <a:endCxn id="41" idx="2"/>
            </p:cNvCxnSpPr>
            <p:nvPr/>
          </p:nvCxnSpPr>
          <p:spPr>
            <a:xfrm flipH="1" flipV="1">
              <a:off x="5832140" y="4056747"/>
              <a:ext cx="1044116" cy="15452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2"/>
              <a:endCxn id="40" idx="0"/>
            </p:cNvCxnSpPr>
            <p:nvPr/>
          </p:nvCxnSpPr>
          <p:spPr>
            <a:xfrm flipH="1">
              <a:off x="4824028" y="4056747"/>
              <a:ext cx="1008112" cy="300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7" idx="0"/>
              <a:endCxn id="40" idx="2"/>
            </p:cNvCxnSpPr>
            <p:nvPr/>
          </p:nvCxnSpPr>
          <p:spPr>
            <a:xfrm flipH="1" flipV="1">
              <a:off x="4824028" y="5280883"/>
              <a:ext cx="720080" cy="3211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6" idx="0"/>
              <a:endCxn id="40" idx="2"/>
            </p:cNvCxnSpPr>
            <p:nvPr/>
          </p:nvCxnSpPr>
          <p:spPr>
            <a:xfrm flipV="1">
              <a:off x="3419872" y="5280883"/>
              <a:ext cx="1404156" cy="3211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太阳形 48">
            <a:hlinkClick r:id="rId10" action="ppaction://hlinksldjump"/>
          </p:cNvPr>
          <p:cNvSpPr/>
          <p:nvPr/>
        </p:nvSpPr>
        <p:spPr>
          <a:xfrm>
            <a:off x="8460432" y="188640"/>
            <a:ext cx="432048" cy="43204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eminar">
      <a:majorFont>
        <a:latin typeface="Bookman Old Style"/>
        <a:ea typeface="幼圆"/>
        <a:cs typeface=""/>
      </a:majorFont>
      <a:minorFont>
        <a:latin typeface="Perpetua"/>
        <a:ea typeface="宋体"/>
        <a:cs typeface="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6877</TotalTime>
  <Words>2793</Words>
  <Application>Microsoft Office PowerPoint</Application>
  <PresentationFormat>全屏显示(4:3)</PresentationFormat>
  <Paragraphs>424</Paragraphs>
  <Slides>35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平衡</vt:lpstr>
      <vt:lpstr>Open Domain Question Answering</vt:lpstr>
      <vt:lpstr>Agenda</vt:lpstr>
      <vt:lpstr>Overview</vt:lpstr>
      <vt:lpstr>Overview</vt:lpstr>
      <vt:lpstr>Overview</vt:lpstr>
      <vt:lpstr>Overview</vt:lpstr>
      <vt:lpstr>Approaches</vt:lpstr>
      <vt:lpstr>Semantic Parsing</vt:lpstr>
      <vt:lpstr>Semantic Parsing</vt:lpstr>
      <vt:lpstr>Combinatory Categorial Grammar</vt:lpstr>
      <vt:lpstr>Combinatory Categorial Grammar</vt:lpstr>
      <vt:lpstr>Combinatory Categorial Grammar</vt:lpstr>
      <vt:lpstr>Combinatory Categorial Grammar</vt:lpstr>
      <vt:lpstr>Combinatory Categorial Grammar</vt:lpstr>
      <vt:lpstr>Combinatory Categorial Grammar</vt:lpstr>
      <vt:lpstr>Combinatory Categorial Grammar</vt:lpstr>
      <vt:lpstr>CCG In ODQA</vt:lpstr>
      <vt:lpstr>CCG In ODQA – Running Example</vt:lpstr>
      <vt:lpstr>CCG In ODQA – Running Example</vt:lpstr>
      <vt:lpstr>CCG In ODQA – Running Example</vt:lpstr>
      <vt:lpstr>CCG In ODQA – Running Example</vt:lpstr>
      <vt:lpstr>CCG Precision</vt:lpstr>
      <vt:lpstr>CCG Summary</vt:lpstr>
      <vt:lpstr>Shallow Parsing</vt:lpstr>
      <vt:lpstr>Template-Based Model</vt:lpstr>
      <vt:lpstr>Template-Based Model</vt:lpstr>
      <vt:lpstr>Template-Based Model</vt:lpstr>
      <vt:lpstr>Template-Based Model</vt:lpstr>
      <vt:lpstr>Template-Based Model</vt:lpstr>
      <vt:lpstr>Template-Based Model</vt:lpstr>
      <vt:lpstr>Template-Based Model</vt:lpstr>
      <vt:lpstr>TBM Precision</vt:lpstr>
      <vt:lpstr>Conclusion</vt:lpstr>
      <vt:lpstr>Reference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Text Similarity</dc:title>
  <dc:creator>Administrator</dc:creator>
  <cp:lastModifiedBy>Kangqi Luo</cp:lastModifiedBy>
  <cp:revision>226</cp:revision>
  <cp:lastPrinted>2014-04-16T05:38:35Z</cp:lastPrinted>
  <dcterms:created xsi:type="dcterms:W3CDTF">2013-09-14T04:19:13Z</dcterms:created>
  <dcterms:modified xsi:type="dcterms:W3CDTF">2014-04-16T09:43:51Z</dcterms:modified>
</cp:coreProperties>
</file>