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8" r:id="rId9"/>
    <p:sldId id="258" r:id="rId10"/>
    <p:sldId id="266" r:id="rId11"/>
    <p:sldId id="265" r:id="rId12"/>
    <p:sldId id="267" r:id="rId13"/>
    <p:sldId id="259" r:id="rId14"/>
    <p:sldId id="271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78686" autoAdjust="0"/>
  </p:normalViewPr>
  <p:slideViewPr>
    <p:cSldViewPr>
      <p:cViewPr varScale="1">
        <p:scale>
          <a:sx n="57" d="100"/>
          <a:sy n="57" d="100"/>
        </p:scale>
        <p:origin x="-8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FBE12-D8E1-45F4-A6D7-4C626B81A3CE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EDBF6-C950-44E9-B0AE-1855EDF4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9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EDBF6-C950-44E9-B0AE-1855EDF4C8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4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collection of digital information by governments, corporations, and individuals has created tremendous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opportunities for knowledge- and information-based decision making.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are not talking about semi-structured</a:t>
            </a:r>
            <a:r>
              <a:rPr lang="en-US" baseline="0" dirty="0" smtClean="0"/>
              <a:t> or free-text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EDBF6-C950-44E9-B0AE-1855EDF4C8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1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EDBF6-C950-44E9-B0AE-1855EDF4C8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categorical attribute, a specific value can be replaced with a general value according to a given taxonomy.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numerical attribute, exact values can be replaced with an interval that covers exact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EDBF6-C950-44E9-B0AE-1855EDF4C8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2DA-FB71-4A0D-9187-5E250CBE6DF9}" type="datetime1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1AE4-4A7A-4DF1-98CE-4371E86CC1B8}" type="datetime1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8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2D8E-7D14-426D-9266-CE074FFDAFC9}" type="datetime1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5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6D8-A747-498C-8607-5FB7B0B5B42E}" type="datetime1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4A7-6077-407B-AC39-5898DFDB435B}" type="datetime1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C09-D775-4CE2-AC36-5EA94A13A166}" type="datetime1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1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460E-F079-46F3-B815-0BF67514494F}" type="datetime1">
              <a:rPr lang="en-US" smtClean="0"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D721-DF7F-4186-8505-06230E262040}" type="datetime1">
              <a:rPr lang="en-US" smtClean="0"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F56A-0552-404C-A69C-4FCD30133955}" type="datetime1">
              <a:rPr lang="en-US" smtClean="0"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54DF-B5BC-4E05-94D7-F898E1AFDA97}" type="datetime1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0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2DD4-0118-4953-8CFA-A1EA629E9CE4}" type="datetime1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0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A70A-8193-4394-8ACE-EFE669640716}" type="datetime1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D34C-A7CE-4E38-956C-557F2527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Privacy preserving data publishing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Xinhui</a:t>
            </a:r>
            <a:r>
              <a:rPr lang="en-US" dirty="0" smtClean="0"/>
              <a:t>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6597"/>
              </p:ext>
            </p:extLst>
          </p:nvPr>
        </p:nvGraphicFramePr>
        <p:xfrm>
          <a:off x="3991993" y="2262480"/>
          <a:ext cx="50405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  <a:gridCol w="1080120"/>
                <a:gridCol w="129614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[35-40)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[35-40)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[35-40)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427984" y="5378565"/>
            <a:ext cx="432048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Table 3. 3-anonymous patient table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95724"/>
              </p:ext>
            </p:extLst>
          </p:nvPr>
        </p:nvGraphicFramePr>
        <p:xfrm>
          <a:off x="3991992" y="1902440"/>
          <a:ext cx="5040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Non-sensitive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24233"/>
              </p:ext>
            </p:extLst>
          </p:nvPr>
        </p:nvGraphicFramePr>
        <p:xfrm>
          <a:off x="107504" y="2262480"/>
          <a:ext cx="36724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864096"/>
                <a:gridCol w="576064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Lawyer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-36512" y="5445224"/>
            <a:ext cx="432048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Table 1. Inpatient data to be published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56278"/>
              </p:ext>
            </p:extLst>
          </p:nvPr>
        </p:nvGraphicFramePr>
        <p:xfrm>
          <a:off x="107504" y="1902440"/>
          <a:ext cx="3672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Non-sensitive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2339752" y="6097860"/>
            <a:ext cx="432048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Here quasi-identifier is {Job, Sex, Age}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878287"/>
              </p:ext>
            </p:extLst>
          </p:nvPr>
        </p:nvGraphicFramePr>
        <p:xfrm>
          <a:off x="251520" y="1916832"/>
          <a:ext cx="34563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008112"/>
                <a:gridCol w="936104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Henry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Lawyer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-108520" y="5377780"/>
            <a:ext cx="4176464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Table 2. External table</a:t>
            </a:r>
            <a:endParaRPr lang="en-US" sz="20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33147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75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2" grpId="1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Generalization</a:t>
            </a:r>
            <a:r>
              <a:rPr lang="en-US" dirty="0" smtClean="0"/>
              <a:t>: </a:t>
            </a:r>
            <a:r>
              <a:rPr lang="en-US" sz="2800" dirty="0"/>
              <a:t>replaces some values with a parent value in the taxonomy of </a:t>
            </a:r>
            <a:r>
              <a:rPr lang="en-US" sz="2800" dirty="0" smtClean="0"/>
              <a:t>an attribute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Categorical attribute and numerical attribute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6" y="2492896"/>
            <a:ext cx="7977940" cy="203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83768" y="4801716"/>
            <a:ext cx="432048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Fig. 1. Taxonomy Trees for Job, Sex, Age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44184"/>
              </p:ext>
            </p:extLst>
          </p:nvPr>
        </p:nvGraphicFramePr>
        <p:xfrm>
          <a:off x="5076056" y="1028248"/>
          <a:ext cx="151216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Professional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Professional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Artist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Artist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Artist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Artist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741"/>
              </p:ext>
            </p:extLst>
          </p:nvPr>
        </p:nvGraphicFramePr>
        <p:xfrm>
          <a:off x="3851920" y="1013856"/>
          <a:ext cx="10081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Lawyer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Dancer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83425"/>
              </p:ext>
            </p:extLst>
          </p:nvPr>
        </p:nvGraphicFramePr>
        <p:xfrm>
          <a:off x="1763688" y="1009536"/>
          <a:ext cx="8640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6329"/>
              </p:ext>
            </p:extLst>
          </p:nvPr>
        </p:nvGraphicFramePr>
        <p:xfrm>
          <a:off x="2699792" y="1023928"/>
          <a:ext cx="8640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77556"/>
              </p:ext>
            </p:extLst>
          </p:nvPr>
        </p:nvGraphicFramePr>
        <p:xfrm>
          <a:off x="4568057" y="1542400"/>
          <a:ext cx="12961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[35-40)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[35-40)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[35-40)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34143"/>
              </p:ext>
            </p:extLst>
          </p:nvPr>
        </p:nvGraphicFramePr>
        <p:xfrm>
          <a:off x="3923928" y="1542400"/>
          <a:ext cx="5760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32707"/>
              </p:ext>
            </p:extLst>
          </p:nvPr>
        </p:nvGraphicFramePr>
        <p:xfrm>
          <a:off x="6584281" y="2204864"/>
          <a:ext cx="11521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13628"/>
              </p:ext>
            </p:extLst>
          </p:nvPr>
        </p:nvGraphicFramePr>
        <p:xfrm>
          <a:off x="7740352" y="2204864"/>
          <a:ext cx="11521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2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stuffs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Specific algorithms </a:t>
            </a:r>
            <a:r>
              <a:rPr lang="en-US" dirty="0" smtClean="0">
                <a:sym typeface="Wingdings" pitchFamily="2" charset="2"/>
              </a:rPr>
              <a:t> we are not to talk here</a:t>
            </a:r>
          </a:p>
          <a:p>
            <a:r>
              <a:rPr lang="en-US" dirty="0" smtClean="0">
                <a:sym typeface="Wingdings" pitchFamily="2" charset="2"/>
              </a:rPr>
              <a:t>A combinatorial problem/search problem about finding the best generalization for each attribute from quasi-identifier</a:t>
            </a:r>
          </a:p>
          <a:p>
            <a:r>
              <a:rPr lang="en-US" dirty="0" smtClean="0">
                <a:sym typeface="Wingdings" pitchFamily="2" charset="2"/>
              </a:rPr>
              <a:t>More generalized, much safer, but more information loss</a:t>
            </a:r>
          </a:p>
          <a:p>
            <a:r>
              <a:rPr lang="en-US" i="1" dirty="0"/>
              <a:t>Subset </a:t>
            </a:r>
            <a:r>
              <a:rPr lang="en-US" i="1" dirty="0" smtClean="0"/>
              <a:t>Property: </a:t>
            </a:r>
            <a:r>
              <a:rPr lang="en-US" dirty="0" smtClean="0"/>
              <a:t>Let </a:t>
            </a:r>
            <a:r>
              <a:rPr lang="en-US" i="1" dirty="0" smtClean="0"/>
              <a:t>QID’</a:t>
            </a:r>
            <a:r>
              <a:rPr lang="en-US" dirty="0" smtClean="0"/>
              <a:t> ⊆ </a:t>
            </a:r>
            <a:r>
              <a:rPr lang="en-US" i="1" dirty="0" smtClean="0"/>
              <a:t>QID</a:t>
            </a:r>
            <a:r>
              <a:rPr lang="en-US" dirty="0"/>
              <a:t>. If a table </a:t>
            </a:r>
            <a:r>
              <a:rPr lang="en-US" i="1" dirty="0"/>
              <a:t>T </a:t>
            </a:r>
            <a:r>
              <a:rPr lang="en-US" dirty="0"/>
              <a:t>is </a:t>
            </a:r>
            <a:r>
              <a:rPr lang="en-US" i="1" dirty="0"/>
              <a:t>k</a:t>
            </a:r>
            <a:r>
              <a:rPr lang="en-US" dirty="0"/>
              <a:t>-anonymous </a:t>
            </a:r>
            <a:r>
              <a:rPr lang="en-US" dirty="0" smtClean="0"/>
              <a:t>on </a:t>
            </a:r>
            <a:r>
              <a:rPr lang="en-US" i="1" dirty="0" smtClean="0"/>
              <a:t>QID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i="1" dirty="0"/>
              <a:t>T </a:t>
            </a:r>
            <a:r>
              <a:rPr lang="en-US" dirty="0"/>
              <a:t>is also </a:t>
            </a:r>
            <a:r>
              <a:rPr lang="en-US" i="1" dirty="0" smtClean="0"/>
              <a:t>k</a:t>
            </a:r>
            <a:r>
              <a:rPr lang="en-US" dirty="0" smtClean="0"/>
              <a:t>-anonymous </a:t>
            </a:r>
            <a:r>
              <a:rPr lang="en-US" dirty="0"/>
              <a:t>on </a:t>
            </a:r>
            <a:r>
              <a:rPr lang="en-US" i="1" dirty="0" smtClean="0"/>
              <a:t>QID’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prevent attribute linkage through quasi-identifier</a:t>
            </a:r>
          </a:p>
          <a:p>
            <a:r>
              <a:rPr lang="en-US" dirty="0" smtClean="0"/>
              <a:t>The L-diversity requires every </a:t>
            </a:r>
            <a:r>
              <a:rPr lang="en-US" i="1" dirty="0" err="1" smtClean="0"/>
              <a:t>qid</a:t>
            </a:r>
            <a:r>
              <a:rPr lang="en-US" dirty="0" smtClean="0"/>
              <a:t> group to contain at least L “well-represented” sensitive values</a:t>
            </a:r>
          </a:p>
          <a:p>
            <a:r>
              <a:rPr lang="en-US" dirty="0" smtClean="0"/>
              <a:t>“Well-represented” means most frequent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04813"/>
              </p:ext>
            </p:extLst>
          </p:nvPr>
        </p:nvGraphicFramePr>
        <p:xfrm>
          <a:off x="3783857" y="2262480"/>
          <a:ext cx="50405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  <a:gridCol w="1080120"/>
                <a:gridCol w="129614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[35-40)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[35-40)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[35-40)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[30-35)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351808" y="5378565"/>
            <a:ext cx="5756696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Table 3. 3-anonymous patient table </a:t>
            </a:r>
            <a:r>
              <a:rPr lang="en-US" sz="2000" dirty="0" smtClean="0">
                <a:latin typeface="+mn-lt"/>
                <a:sym typeface="Wingdings" pitchFamily="2" charset="2"/>
              </a:rPr>
              <a:t> 2-diversity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38039"/>
              </p:ext>
            </p:extLst>
          </p:nvPr>
        </p:nvGraphicFramePr>
        <p:xfrm>
          <a:off x="3783856" y="1902440"/>
          <a:ext cx="5040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Non-sensitive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970628"/>
              </p:ext>
            </p:extLst>
          </p:nvPr>
        </p:nvGraphicFramePr>
        <p:xfrm>
          <a:off x="179512" y="2060848"/>
          <a:ext cx="34563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008112"/>
                <a:gridCol w="936104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Henry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Lawyer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363984" y="4382020"/>
            <a:ext cx="2987824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Table 2. External table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77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needs to eliminate at least L-1 sensitive values to uniquely identify one</a:t>
            </a:r>
          </a:p>
          <a:p>
            <a:endParaRPr lang="en-US" dirty="0"/>
          </a:p>
          <a:p>
            <a:r>
              <a:rPr lang="en-US" dirty="0" smtClean="0"/>
              <a:t>Algorithms are not discussed here </a:t>
            </a:r>
            <a:r>
              <a:rPr lang="en-US" dirty="0" smtClean="0">
                <a:sym typeface="Wingdings" pitchFamily="2" charset="2"/>
              </a:rPr>
              <a:t> change k-anonymity algorithm, as for equivalence class/group, </a:t>
            </a:r>
            <a:r>
              <a:rPr lang="en-US" dirty="0" smtClean="0">
                <a:sym typeface="Wingdings" pitchFamily="2" charset="2"/>
              </a:rPr>
              <a:t>test </a:t>
            </a:r>
            <a:r>
              <a:rPr lang="en-US" dirty="0" smtClean="0">
                <a:sym typeface="Wingdings" pitchFamily="2" charset="2"/>
              </a:rPr>
              <a:t>for l-diversity instead of k-anonymity.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privacy models ensure</a:t>
            </a:r>
            <a:r>
              <a:rPr lang="en-US" dirty="0" smtClean="0">
                <a:sym typeface="Wingdings" pitchFamily="2" charset="2"/>
              </a:rPr>
              <a:t> different levels of privacy requirements</a:t>
            </a:r>
          </a:p>
          <a:p>
            <a:r>
              <a:rPr lang="en-US" dirty="0" smtClean="0">
                <a:sym typeface="Wingdings" pitchFamily="2" charset="2"/>
              </a:rPr>
              <a:t>Advanced problems: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Multiple sensitive attributes in table</a:t>
            </a:r>
          </a:p>
          <a:p>
            <a:pPr lvl="1"/>
            <a:r>
              <a:rPr lang="en-US" dirty="0" smtClean="0"/>
              <a:t>Multiple publishing</a:t>
            </a:r>
          </a:p>
          <a:p>
            <a:pPr lvl="1"/>
            <a:r>
              <a:rPr lang="en-US" dirty="0" smtClean="0"/>
              <a:t>Dynamic table or temporal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500" dirty="0" smtClean="0"/>
              <a:t>Thanks!</a:t>
            </a:r>
            <a:endParaRPr lang="en-US" sz="4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collection of digital </a:t>
            </a:r>
            <a:r>
              <a:rPr lang="en-US" dirty="0" smtClean="0"/>
              <a:t>information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knowledge- </a:t>
            </a:r>
            <a:r>
              <a:rPr lang="en-US" dirty="0"/>
              <a:t>and information-based decision making</a:t>
            </a:r>
            <a:endParaRPr lang="en-US" dirty="0" smtClean="0"/>
          </a:p>
          <a:p>
            <a:r>
              <a:rPr lang="en-US" dirty="0" smtClean="0"/>
              <a:t>Original data contains </a:t>
            </a:r>
            <a:r>
              <a:rPr lang="en-US" dirty="0"/>
              <a:t>sensitive information about </a:t>
            </a:r>
            <a:r>
              <a:rPr lang="en-US" dirty="0" smtClean="0"/>
              <a:t>individuals </a:t>
            </a:r>
            <a:r>
              <a:rPr lang="en-US" dirty="0" smtClean="0">
                <a:sym typeface="Wingdings" pitchFamily="2" charset="2"/>
              </a:rPr>
              <a:t> violate individual privacy</a:t>
            </a:r>
            <a:endParaRPr lang="en-US" dirty="0" smtClean="0"/>
          </a:p>
          <a:p>
            <a:r>
              <a:rPr lang="en-US" dirty="0" smtClean="0"/>
              <a:t>Relational tables are considered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97" y="1628800"/>
            <a:ext cx="5192067" cy="443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Collected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51022"/>
              </p:ext>
            </p:extLst>
          </p:nvPr>
        </p:nvGraphicFramePr>
        <p:xfrm>
          <a:off x="2483768" y="2262480"/>
          <a:ext cx="36724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864096"/>
                <a:gridCol w="576064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Lawyer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403648" y="5373216"/>
            <a:ext cx="5976664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Table 1. Inpatient data to be published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16038"/>
              </p:ext>
            </p:extLst>
          </p:nvPr>
        </p:nvGraphicFramePr>
        <p:xfrm>
          <a:off x="2483768" y="1902440"/>
          <a:ext cx="3672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Non-sensitive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leakage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94855"/>
              </p:ext>
            </p:extLst>
          </p:nvPr>
        </p:nvGraphicFramePr>
        <p:xfrm>
          <a:off x="467544" y="2262480"/>
          <a:ext cx="36724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864096"/>
                <a:gridCol w="576064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Lawyer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51520" y="5373216"/>
            <a:ext cx="432048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Table 1. Inpatient data to be published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89882"/>
              </p:ext>
            </p:extLst>
          </p:nvPr>
        </p:nvGraphicFramePr>
        <p:xfrm>
          <a:off x="467544" y="1902440"/>
          <a:ext cx="3672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Non-sensitive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609403"/>
              </p:ext>
            </p:extLst>
          </p:nvPr>
        </p:nvGraphicFramePr>
        <p:xfrm>
          <a:off x="4860032" y="1916832"/>
          <a:ext cx="34563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008112"/>
                <a:gridCol w="936104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Henry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Lawyer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499992" y="5377780"/>
            <a:ext cx="4176464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Table 2. External table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Record Linkage: a victim is linked to a small number of records in a table</a:t>
            </a:r>
          </a:p>
          <a:p>
            <a:endParaRPr lang="en-US" sz="2400" dirty="0" smtClean="0"/>
          </a:p>
          <a:p>
            <a:r>
              <a:rPr lang="en-US" sz="2400" dirty="0" smtClean="0"/>
              <a:t>Attribute Linkage: an attacker may not precisely identify the record of the target victim, but could infer his sensitive values from published data table</a:t>
            </a:r>
          </a:p>
          <a:p>
            <a:endParaRPr lang="en-US" sz="2400" dirty="0"/>
          </a:p>
          <a:p>
            <a:r>
              <a:rPr lang="en-US" sz="2400" dirty="0" smtClean="0"/>
              <a:t>Attacker can assume the record of victim must be contained in the original data, but cannot guarantee it is published </a:t>
            </a:r>
            <a:r>
              <a:rPr lang="en-US" sz="2400" dirty="0" smtClean="0">
                <a:sym typeface="Wingdings" pitchFamily="2" charset="2"/>
              </a:rPr>
              <a:t> another question we are not to consider here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58372"/>
              </p:ext>
            </p:extLst>
          </p:nvPr>
        </p:nvGraphicFramePr>
        <p:xfrm>
          <a:off x="827584" y="2982560"/>
          <a:ext cx="3672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864096"/>
                <a:gridCol w="576064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Writer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Female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Flu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Writer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Female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HIV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62161"/>
              </p:ext>
            </p:extLst>
          </p:nvPr>
        </p:nvGraphicFramePr>
        <p:xfrm>
          <a:off x="827584" y="2622520"/>
          <a:ext cx="3672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Non-sensitive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196609"/>
              </p:ext>
            </p:extLst>
          </p:nvPr>
        </p:nvGraphicFramePr>
        <p:xfrm>
          <a:off x="5220072" y="2636912"/>
          <a:ext cx="345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008112"/>
                <a:gridCol w="936104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0302"/>
              </p:ext>
            </p:extLst>
          </p:nvPr>
        </p:nvGraphicFramePr>
        <p:xfrm>
          <a:off x="827584" y="1524392"/>
          <a:ext cx="3672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864096"/>
                <a:gridCol w="576064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HIV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HIV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75149"/>
              </p:ext>
            </p:extLst>
          </p:nvPr>
        </p:nvGraphicFramePr>
        <p:xfrm>
          <a:off x="827584" y="1164352"/>
          <a:ext cx="3672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Non-sensitive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279971"/>
              </p:ext>
            </p:extLst>
          </p:nvPr>
        </p:nvGraphicFramePr>
        <p:xfrm>
          <a:off x="5220072" y="1178744"/>
          <a:ext cx="345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008112"/>
                <a:gridCol w="936104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4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Quasi-identifier(QI/QID)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set of </a:t>
            </a:r>
            <a:r>
              <a:rPr lang="en-US" sz="2800" dirty="0" smtClean="0"/>
              <a:t>non-sensitive attributes {Q</a:t>
            </a:r>
            <a:r>
              <a:rPr lang="en-US" sz="2800" baseline="-25000" dirty="0" smtClean="0"/>
              <a:t>1</a:t>
            </a:r>
            <a:r>
              <a:rPr lang="en-US" sz="2800" dirty="0"/>
              <a:t>, . . . ,</a:t>
            </a:r>
            <a:r>
              <a:rPr lang="en-US" sz="2800" dirty="0" err="1"/>
              <a:t>Q</a:t>
            </a:r>
            <a:r>
              <a:rPr lang="en-US" sz="2800" baseline="-25000" dirty="0" err="1"/>
              <a:t>w</a:t>
            </a:r>
            <a:r>
              <a:rPr lang="en-US" sz="2800" dirty="0"/>
              <a:t>} of a table is called a </a:t>
            </a:r>
            <a:r>
              <a:rPr lang="en-US" sz="2800" i="1" dirty="0" smtClean="0"/>
              <a:t>quasi-identifier</a:t>
            </a:r>
            <a:r>
              <a:rPr lang="en-US" sz="2800" dirty="0" smtClean="0"/>
              <a:t> if </a:t>
            </a:r>
            <a:r>
              <a:rPr lang="en-US" sz="2800" dirty="0"/>
              <a:t>these attributes can be </a:t>
            </a:r>
            <a:r>
              <a:rPr lang="en-US" sz="2800" i="1" dirty="0"/>
              <a:t>linked with external data </a:t>
            </a:r>
            <a:r>
              <a:rPr lang="en-US" sz="2800" dirty="0" smtClean="0"/>
              <a:t>to uniquely </a:t>
            </a:r>
            <a:r>
              <a:rPr lang="en-US" sz="2800" dirty="0"/>
              <a:t>identify at least one individual in the </a:t>
            </a:r>
            <a:r>
              <a:rPr lang="en-US" sz="2800" dirty="0" smtClean="0"/>
              <a:t>table</a:t>
            </a:r>
          </a:p>
          <a:p>
            <a:r>
              <a:rPr lang="en-US" sz="2800" dirty="0" smtClean="0"/>
              <a:t>In previous Table 1 and Table 2 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Quasi-identifiers can be any non-empty subset of {Job, Sex, Age}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45097"/>
              </p:ext>
            </p:extLst>
          </p:nvPr>
        </p:nvGraphicFramePr>
        <p:xfrm>
          <a:off x="673224" y="4653136"/>
          <a:ext cx="3672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864096"/>
                <a:gridCol w="576064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67544" y="3933056"/>
            <a:ext cx="4320480" cy="44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Table 1. Inpatient data to be published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20463"/>
              </p:ext>
            </p:extLst>
          </p:nvPr>
        </p:nvGraphicFramePr>
        <p:xfrm>
          <a:off x="673224" y="4293096"/>
          <a:ext cx="3672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Non-sensitive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179483"/>
              </p:ext>
            </p:extLst>
          </p:nvPr>
        </p:nvGraphicFramePr>
        <p:xfrm>
          <a:off x="5004048" y="4437112"/>
          <a:ext cx="34563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008112"/>
                <a:gridCol w="936104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572000" y="3955000"/>
            <a:ext cx="4176464" cy="4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Table 2. External table</a:t>
            </a:r>
            <a:endParaRPr lang="en-US" sz="2000" dirty="0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class/Group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having same value </a:t>
            </a:r>
            <a:r>
              <a:rPr lang="en-US" i="1" dirty="0" err="1" smtClean="0"/>
              <a:t>qid</a:t>
            </a:r>
            <a:r>
              <a:rPr lang="en-US" i="1" dirty="0" smtClean="0"/>
              <a:t> </a:t>
            </a:r>
            <a:r>
              <a:rPr lang="en-US" dirty="0" smtClean="0"/>
              <a:t>on quasi-identifier attributes compose an equivalence class, also called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prevent record linkage through quasi-identifier</a:t>
            </a:r>
          </a:p>
          <a:p>
            <a:r>
              <a:rPr lang="en-US" sz="2800" dirty="0" smtClean="0"/>
              <a:t>K-anonymity: if one record in the table has some value </a:t>
            </a:r>
            <a:r>
              <a:rPr lang="en-US" sz="2800" i="1" dirty="0" err="1" smtClean="0"/>
              <a:t>qid</a:t>
            </a:r>
            <a:r>
              <a:rPr lang="en-US" sz="2800" dirty="0" smtClean="0"/>
              <a:t>, at least k− 1 other records also have the value </a:t>
            </a:r>
            <a:r>
              <a:rPr lang="en-US" sz="2800" i="1" dirty="0" err="1" smtClean="0"/>
              <a:t>qid</a:t>
            </a:r>
            <a:r>
              <a:rPr lang="en-US" sz="2800" dirty="0" smtClean="0"/>
              <a:t>. In other words, the minimum </a:t>
            </a:r>
            <a:r>
              <a:rPr lang="en-US" sz="2800" i="1" dirty="0" smtClean="0"/>
              <a:t>equivalence class/group</a:t>
            </a:r>
            <a:r>
              <a:rPr lang="en-US" sz="2800" dirty="0" smtClean="0"/>
              <a:t> size on QID is at least 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D34C-A7CE-4E38-956C-557F252767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1006</Words>
  <Application>Microsoft Office PowerPoint</Application>
  <PresentationFormat>On-screen Show (4:3)</PresentationFormat>
  <Paragraphs>459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Privacy preserving data publishing</vt:lpstr>
      <vt:lpstr>Background</vt:lpstr>
      <vt:lpstr>Data flow</vt:lpstr>
      <vt:lpstr>Collected data</vt:lpstr>
      <vt:lpstr>Privacy leakage</vt:lpstr>
      <vt:lpstr>Linkage Attacks</vt:lpstr>
      <vt:lpstr>Quasi-identifier(QI/QID)</vt:lpstr>
      <vt:lpstr>Equivalence class/Group</vt:lpstr>
      <vt:lpstr>K-anonymity</vt:lpstr>
      <vt:lpstr>K-anonymity Example</vt:lpstr>
      <vt:lpstr>How come?</vt:lpstr>
      <vt:lpstr>Others stuffs</vt:lpstr>
      <vt:lpstr>L-diversity</vt:lpstr>
      <vt:lpstr>Probabilistic attack</vt:lpstr>
      <vt:lpstr>Other aspects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xuxinhui</dc:creator>
  <cp:lastModifiedBy>xuxinhui</cp:lastModifiedBy>
  <cp:revision>33</cp:revision>
  <dcterms:created xsi:type="dcterms:W3CDTF">2011-11-21T10:36:26Z</dcterms:created>
  <dcterms:modified xsi:type="dcterms:W3CDTF">2011-11-23T07:06:39Z</dcterms:modified>
</cp:coreProperties>
</file>