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colors8.xml" ContentType="application/vnd.openxmlformats-officedocument.drawingml.diagramColors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colors6.xml" ContentType="application/vnd.openxmlformats-officedocument.drawingml.diagramColors+xml"/>
  <Override PartName="/ppt/diagrams/drawing7.xml" ContentType="application/vnd.ms-office.drawingml.diagramDrawing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diagrams/colors4.xml" ContentType="application/vnd.openxmlformats-officedocument.drawingml.diagramColors+xml"/>
  <Override PartName="/ppt/diagrams/drawing5.xml" ContentType="application/vnd.ms-office.drawingml.diagramDrawing+xml"/>
  <Override PartName="/ppt/diagrams/quickStyle7.xml" ContentType="application/vnd.openxmlformats-officedocument.drawingml.diagramStyl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diagrams/quickStyle5.xml" ContentType="application/vnd.openxmlformats-officedocument.drawingml.diagramStyl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Override PartName="/ppt/diagrams/layout8.xml" ContentType="application/vnd.openxmlformats-officedocument.drawingml.diagram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diagrams/layout4.xml" ContentType="application/vnd.openxmlformats-officedocument.drawingml.diagramLayout+xml"/>
  <Override PartName="/ppt/diagrams/data7.xml" ContentType="application/vnd.openxmlformats-officedocument.drawingml.diagramData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drawing8.xml" ContentType="application/vnd.ms-office.drawingml.diagramDrawing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drawing6.xml" ContentType="application/vnd.ms-office.drawingml.diagramDrawing+xml"/>
  <Override PartName="/ppt/notesSlides/notesSlide6.xml" ContentType="application/vnd.openxmlformats-officedocument.presentationml.notesSlide+xml"/>
  <Override PartName="/ppt/diagrams/quickStyle8.xml" ContentType="application/vnd.openxmlformats-officedocument.drawingml.diagramStyle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drawing4.xml" ContentType="application/vnd.ms-office.drawingml.diagramDrawing+xml"/>
  <Override PartName="/ppt/diagrams/quickStyle6.xml" ContentType="application/vnd.openxmlformats-officedocument.drawingml.diagramStyl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56" r:id="rId2"/>
    <p:sldId id="315" r:id="rId3"/>
    <p:sldId id="276" r:id="rId4"/>
    <p:sldId id="328" r:id="rId5"/>
    <p:sldId id="329" r:id="rId6"/>
    <p:sldId id="330" r:id="rId7"/>
    <p:sldId id="331" r:id="rId8"/>
    <p:sldId id="332" r:id="rId9"/>
    <p:sldId id="297" r:id="rId10"/>
    <p:sldId id="296" r:id="rId11"/>
    <p:sldId id="301" r:id="rId12"/>
    <p:sldId id="311" r:id="rId13"/>
    <p:sldId id="257" r:id="rId14"/>
    <p:sldId id="262" r:id="rId15"/>
    <p:sldId id="259" r:id="rId16"/>
    <p:sldId id="258" r:id="rId17"/>
    <p:sldId id="260" r:id="rId18"/>
    <p:sldId id="320" r:id="rId19"/>
    <p:sldId id="269" r:id="rId20"/>
    <p:sldId id="319" r:id="rId21"/>
    <p:sldId id="321" r:id="rId22"/>
    <p:sldId id="318" r:id="rId23"/>
    <p:sldId id="322" r:id="rId24"/>
    <p:sldId id="323" r:id="rId25"/>
    <p:sldId id="270" r:id="rId26"/>
    <p:sldId id="317" r:id="rId27"/>
    <p:sldId id="316" r:id="rId28"/>
    <p:sldId id="272" r:id="rId29"/>
    <p:sldId id="268" r:id="rId30"/>
    <p:sldId id="273" r:id="rId31"/>
    <p:sldId id="278" r:id="rId32"/>
    <p:sldId id="279" r:id="rId33"/>
    <p:sldId id="280" r:id="rId34"/>
    <p:sldId id="293" r:id="rId35"/>
    <p:sldId id="275" r:id="rId36"/>
    <p:sldId id="285" r:id="rId37"/>
    <p:sldId id="292" r:id="rId38"/>
    <p:sldId id="263" r:id="rId39"/>
    <p:sldId id="283" r:id="rId40"/>
    <p:sldId id="284" r:id="rId41"/>
    <p:sldId id="324" r:id="rId42"/>
    <p:sldId id="325" r:id="rId43"/>
    <p:sldId id="326" r:id="rId44"/>
    <p:sldId id="327" r:id="rId45"/>
    <p:sldId id="265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92" autoAdjust="0"/>
    <p:restoredTop sz="93388" autoAdjust="0"/>
  </p:normalViewPr>
  <p:slideViewPr>
    <p:cSldViewPr>
      <p:cViewPr varScale="1">
        <p:scale>
          <a:sx n="64" d="100"/>
          <a:sy n="64" d="100"/>
        </p:scale>
        <p:origin x="-768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5208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aixunw\AppData\Local\Microsoft\Windows\Temporary%20Internet%20Files\Content.Outlook\684LIGP2\Freebase_statistics_updat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barChart>
        <c:barDir val="col"/>
        <c:grouping val="clustered"/>
        <c:ser>
          <c:idx val="0"/>
          <c:order val="0"/>
          <c:cat>
            <c:strRef>
              <c:f>Sheet1!$A$1:$A$10</c:f>
              <c:strCache>
                <c:ptCount val="10"/>
                <c:pt idx="0">
                  <c:v>tracks</c:v>
                </c:pt>
                <c:pt idx="1">
                  <c:v>written works</c:v>
                </c:pt>
                <c:pt idx="2">
                  <c:v>books</c:v>
                </c:pt>
                <c:pt idx="3">
                  <c:v>book editions</c:v>
                </c:pt>
                <c:pt idx="4">
                  <c:v>isbns</c:v>
                </c:pt>
                <c:pt idx="5">
                  <c:v>people</c:v>
                </c:pt>
                <c:pt idx="6">
                  <c:v>locations</c:v>
                </c:pt>
                <c:pt idx="7">
                  <c:v>tv series episodes</c:v>
                </c:pt>
                <c:pt idx="8">
                  <c:v>creative works</c:v>
                </c:pt>
                <c:pt idx="9">
                  <c:v>releases</c:v>
                </c:pt>
              </c:strCache>
            </c:strRef>
          </c:cat>
          <c:val>
            <c:numRef>
              <c:f>Sheet1!$B$1:$B$10</c:f>
              <c:numCache>
                <c:formatCode>General</c:formatCode>
                <c:ptCount val="10"/>
                <c:pt idx="0">
                  <c:v>4114040</c:v>
                </c:pt>
                <c:pt idx="1">
                  <c:v>2432474</c:v>
                </c:pt>
                <c:pt idx="2">
                  <c:v>2415932</c:v>
                </c:pt>
                <c:pt idx="3">
                  <c:v>2316161</c:v>
                </c:pt>
                <c:pt idx="4">
                  <c:v>1887722</c:v>
                </c:pt>
                <c:pt idx="5">
                  <c:v>1294018</c:v>
                </c:pt>
                <c:pt idx="6">
                  <c:v>912447</c:v>
                </c:pt>
                <c:pt idx="7">
                  <c:v>716837</c:v>
                </c:pt>
                <c:pt idx="8">
                  <c:v>545335</c:v>
                </c:pt>
                <c:pt idx="9">
                  <c:v>539925</c:v>
                </c:pt>
              </c:numCache>
            </c:numRef>
          </c:val>
        </c:ser>
        <c:axId val="87640320"/>
        <c:axId val="92676096"/>
      </c:barChart>
      <c:catAx>
        <c:axId val="87640320"/>
        <c:scaling>
          <c:orientation val="minMax"/>
        </c:scaling>
        <c:axPos val="b"/>
        <c:tickLblPos val="nextTo"/>
        <c:crossAx val="92676096"/>
        <c:crosses val="autoZero"/>
        <c:auto val="1"/>
        <c:lblAlgn val="ctr"/>
        <c:lblOffset val="100"/>
      </c:catAx>
      <c:valAx>
        <c:axId val="92676096"/>
        <c:scaling>
          <c:orientation val="minMax"/>
        </c:scaling>
        <c:axPos val="l"/>
        <c:majorGridlines/>
        <c:numFmt formatCode="General" sourceLinked="1"/>
        <c:tickLblPos val="nextTo"/>
        <c:crossAx val="87640320"/>
        <c:crosses val="autoZero"/>
        <c:crossBetween val="between"/>
      </c:valAx>
    </c:plotArea>
    <c:plotVisOnly val="1"/>
    <c:dispBlanksAs val="gap"/>
  </c:chart>
  <c:externalData r:id="rId1"/>
</c:chartSpac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hyperlink" Target="http://msradb003/Search" TargetMode="External"/><Relationship Id="rId2" Type="http://schemas.openxmlformats.org/officeDocument/2006/relationships/hyperlink" Target="http://msradb010/WikiStatement" TargetMode="External"/><Relationship Id="rId1" Type="http://schemas.openxmlformats.org/officeDocument/2006/relationships/hyperlink" Target="http://msradb002/TaxonomyBrowser/" TargetMode="External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hyperlink" Target="http://msradb003/Search" TargetMode="External"/><Relationship Id="rId2" Type="http://schemas.openxmlformats.org/officeDocument/2006/relationships/hyperlink" Target="http://msradb010/WikiStatement" TargetMode="External"/><Relationship Id="rId1" Type="http://schemas.openxmlformats.org/officeDocument/2006/relationships/hyperlink" Target="http://msradb002/TaxonomyBrowser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545C12E-B7BF-432B-98F4-873BC588968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4C0F678-C80A-4495-9575-5F0BCEC18781}">
      <dgm:prSet custT="1"/>
      <dgm:spPr>
        <a:solidFill>
          <a:srgbClr val="FFC000"/>
        </a:solidFill>
      </dgm:spPr>
      <dgm:t>
        <a:bodyPr/>
        <a:lstStyle/>
        <a:p>
          <a:pPr rtl="0"/>
          <a:r>
            <a:rPr lang="en-US" sz="2800" b="1" u="none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ProBase Browser</a:t>
          </a:r>
          <a:r>
            <a:rPr lang="en-US" sz="2800" b="1" u="none" dirty="0" smtClean="0">
              <a:solidFill>
                <a:schemeClr val="bg1"/>
              </a:solidFill>
            </a:rPr>
            <a:t/>
          </a:r>
          <a:br>
            <a:rPr lang="en-US" sz="2800" b="1" u="none" dirty="0" smtClean="0">
              <a:solidFill>
                <a:schemeClr val="bg1"/>
              </a:solidFill>
            </a:rPr>
          </a:br>
          <a:r>
            <a:rPr lang="en-US" sz="1600" u="sng" dirty="0" smtClean="0">
              <a:solidFill>
                <a:schemeClr val="bg1"/>
              </a:solidFill>
              <a:hlinkClick xmlns:r="http://schemas.openxmlformats.org/officeDocument/2006/relationships" r:id="rId1"/>
            </a:rPr>
            <a:t>http://msradb002/TaxonomyBrowser/</a:t>
          </a:r>
          <a:endParaRPr lang="en-US" sz="1600" dirty="0">
            <a:solidFill>
              <a:schemeClr val="bg1"/>
            </a:solidFill>
          </a:endParaRPr>
        </a:p>
      </dgm:t>
    </dgm:pt>
    <dgm:pt modelId="{B93C12A6-A96A-4E42-8E72-8734CAAD528E}" type="parTrans" cxnId="{3FD263B1-0767-446D-877E-9C617F73DB7C}">
      <dgm:prSet/>
      <dgm:spPr/>
      <dgm:t>
        <a:bodyPr/>
        <a:lstStyle/>
        <a:p>
          <a:endParaRPr lang="en-US"/>
        </a:p>
      </dgm:t>
    </dgm:pt>
    <dgm:pt modelId="{B67AD4D5-C6D8-447E-AAAF-68848E991336}" type="sibTrans" cxnId="{3FD263B1-0767-446D-877E-9C617F73DB7C}">
      <dgm:prSet/>
      <dgm:spPr/>
      <dgm:t>
        <a:bodyPr/>
        <a:lstStyle/>
        <a:p>
          <a:endParaRPr lang="en-US"/>
        </a:p>
      </dgm:t>
    </dgm:pt>
    <dgm:pt modelId="{E3891191-A3E0-48F9-B4E2-107D01988A99}">
      <dgm:prSet custT="1"/>
      <dgm:spPr>
        <a:solidFill>
          <a:srgbClr val="FFC000"/>
        </a:solidFill>
      </dgm:spPr>
      <dgm:t>
        <a:bodyPr/>
        <a:lstStyle/>
        <a:p>
          <a:pPr rtl="0"/>
          <a:r>
            <a:rPr lang="en-US" sz="2800" b="1" u="none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ProBase Web Table</a:t>
          </a:r>
          <a:r>
            <a:rPr lang="en-US" sz="2800" b="1" u="none" dirty="0" smtClean="0">
              <a:solidFill>
                <a:schemeClr val="bg1"/>
              </a:solidFill>
            </a:rPr>
            <a:t/>
          </a:r>
          <a:br>
            <a:rPr lang="en-US" sz="2800" b="1" u="none" dirty="0" smtClean="0">
              <a:solidFill>
                <a:schemeClr val="bg1"/>
              </a:solidFill>
            </a:rPr>
          </a:br>
          <a:r>
            <a:rPr lang="en-US" sz="1600" u="sng" dirty="0" smtClean="0">
              <a:hlinkClick xmlns:r="http://schemas.openxmlformats.org/officeDocument/2006/relationships" r:id="rId2"/>
            </a:rPr>
            <a:t>http://msradb010/WikiStatement </a:t>
          </a:r>
          <a:r>
            <a:rPr lang="en-US" sz="2400" u="sng" dirty="0" smtClean="0">
              <a:hlinkClick xmlns:r="http://schemas.openxmlformats.org/officeDocument/2006/relationships" r:id="rId2"/>
            </a:rPr>
            <a:t> </a:t>
          </a:r>
          <a:endParaRPr lang="en-US" sz="2100" dirty="0"/>
        </a:p>
      </dgm:t>
    </dgm:pt>
    <dgm:pt modelId="{706928EF-3857-4D45-B012-4DFC8942144D}" type="parTrans" cxnId="{B84086A2-7E1C-4167-BDAB-54F76AA9F796}">
      <dgm:prSet/>
      <dgm:spPr/>
      <dgm:t>
        <a:bodyPr/>
        <a:lstStyle/>
        <a:p>
          <a:endParaRPr lang="en-US"/>
        </a:p>
      </dgm:t>
    </dgm:pt>
    <dgm:pt modelId="{EB415C9C-18EC-4537-B9B2-EC02C67DFC69}" type="sibTrans" cxnId="{B84086A2-7E1C-4167-BDAB-54F76AA9F796}">
      <dgm:prSet/>
      <dgm:spPr/>
      <dgm:t>
        <a:bodyPr/>
        <a:lstStyle/>
        <a:p>
          <a:endParaRPr lang="en-US"/>
        </a:p>
      </dgm:t>
    </dgm:pt>
    <dgm:pt modelId="{1D6D6709-9103-4C18-842B-3BACEED80B02}">
      <dgm:prSet custT="1"/>
      <dgm:spPr>
        <a:solidFill>
          <a:srgbClr val="FFC000"/>
        </a:solidFill>
      </dgm:spPr>
      <dgm:t>
        <a:bodyPr/>
        <a:lstStyle/>
        <a:p>
          <a:pPr rtl="0"/>
          <a:r>
            <a:rPr lang="en-US" sz="2800" b="1" u="none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ProBase for Search</a:t>
          </a:r>
          <a:r>
            <a:rPr lang="en-US" sz="2800" b="1" u="none" dirty="0" smtClean="0">
              <a:solidFill>
                <a:schemeClr val="bg1"/>
              </a:solidFill>
            </a:rPr>
            <a:t/>
          </a:r>
          <a:br>
            <a:rPr lang="en-US" sz="2800" b="1" u="none" dirty="0" smtClean="0">
              <a:solidFill>
                <a:schemeClr val="bg1"/>
              </a:solidFill>
            </a:rPr>
          </a:br>
          <a:r>
            <a:rPr lang="en-US" sz="1600" u="sng" dirty="0" smtClean="0">
              <a:hlinkClick xmlns:r="http://schemas.openxmlformats.org/officeDocument/2006/relationships" r:id="rId3"/>
            </a:rPr>
            <a:t>http://msradb003/Search </a:t>
          </a:r>
          <a:r>
            <a:rPr lang="en-US" sz="2100" u="sng" dirty="0" smtClean="0">
              <a:hlinkClick xmlns:r="http://schemas.openxmlformats.org/officeDocument/2006/relationships" r:id="rId3"/>
            </a:rPr>
            <a:t> </a:t>
          </a:r>
          <a:endParaRPr lang="en-US" sz="2100" dirty="0"/>
        </a:p>
      </dgm:t>
    </dgm:pt>
    <dgm:pt modelId="{9080468E-901A-40F1-8E80-411875F61708}" type="parTrans" cxnId="{0BAC46EE-3F1B-4A5B-8B5B-8F1120740E3F}">
      <dgm:prSet/>
      <dgm:spPr/>
      <dgm:t>
        <a:bodyPr/>
        <a:lstStyle/>
        <a:p>
          <a:endParaRPr lang="en-US"/>
        </a:p>
      </dgm:t>
    </dgm:pt>
    <dgm:pt modelId="{3D94981A-AB8C-4378-851A-002608023F24}" type="sibTrans" cxnId="{0BAC46EE-3F1B-4A5B-8B5B-8F1120740E3F}">
      <dgm:prSet/>
      <dgm:spPr/>
      <dgm:t>
        <a:bodyPr/>
        <a:lstStyle/>
        <a:p>
          <a:endParaRPr lang="en-US"/>
        </a:p>
      </dgm:t>
    </dgm:pt>
    <dgm:pt modelId="{FA94AFF6-AA83-45AE-924C-A4CBBCFAF3DD}" type="pres">
      <dgm:prSet presAssocID="{7545C12E-B7BF-432B-98F4-873BC588968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B333511-757D-46F4-96C3-E5B99CF406EA}" type="pres">
      <dgm:prSet presAssocID="{44C0F678-C80A-4495-9575-5F0BCEC18781}" presName="parentText" presStyleLbl="node1" presStyleIdx="0" presStyleCnt="3" custScaleY="111196" custLinFactNeighborY="-179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3DD29D-5C88-485A-B13E-FE6AF04728D6}" type="pres">
      <dgm:prSet presAssocID="{B67AD4D5-C6D8-447E-AAAF-68848E991336}" presName="spacer" presStyleCnt="0"/>
      <dgm:spPr/>
    </dgm:pt>
    <dgm:pt modelId="{E9D1E2CD-7B94-426C-8E98-64ED2E2D101B}" type="pres">
      <dgm:prSet presAssocID="{E3891191-A3E0-48F9-B4E2-107D01988A99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D1470F-F949-413D-B254-F9B65D2D2B88}" type="pres">
      <dgm:prSet presAssocID="{EB415C9C-18EC-4537-B9B2-EC02C67DFC69}" presName="spacer" presStyleCnt="0"/>
      <dgm:spPr/>
    </dgm:pt>
    <dgm:pt modelId="{351541EB-E849-4BA6-AE73-514C3E61C2B7}" type="pres">
      <dgm:prSet presAssocID="{1D6D6709-9103-4C18-842B-3BACEED80B02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1C9F25A-72E5-41E0-96D7-7F0616845229}" type="presOf" srcId="{7545C12E-B7BF-432B-98F4-873BC5889683}" destId="{FA94AFF6-AA83-45AE-924C-A4CBBCFAF3DD}" srcOrd="0" destOrd="0" presId="urn:microsoft.com/office/officeart/2005/8/layout/vList2"/>
    <dgm:cxn modelId="{7A66547B-DE55-444B-8B3D-1C60C1B6B5FF}" type="presOf" srcId="{44C0F678-C80A-4495-9575-5F0BCEC18781}" destId="{0B333511-757D-46F4-96C3-E5B99CF406EA}" srcOrd="0" destOrd="0" presId="urn:microsoft.com/office/officeart/2005/8/layout/vList2"/>
    <dgm:cxn modelId="{B84086A2-7E1C-4167-BDAB-54F76AA9F796}" srcId="{7545C12E-B7BF-432B-98F4-873BC5889683}" destId="{E3891191-A3E0-48F9-B4E2-107D01988A99}" srcOrd="1" destOrd="0" parTransId="{706928EF-3857-4D45-B012-4DFC8942144D}" sibTransId="{EB415C9C-18EC-4537-B9B2-EC02C67DFC69}"/>
    <dgm:cxn modelId="{0D0BEB1F-B608-4E33-BD21-F94BB5787997}" type="presOf" srcId="{E3891191-A3E0-48F9-B4E2-107D01988A99}" destId="{E9D1E2CD-7B94-426C-8E98-64ED2E2D101B}" srcOrd="0" destOrd="0" presId="urn:microsoft.com/office/officeart/2005/8/layout/vList2"/>
    <dgm:cxn modelId="{B90F36F4-4E7F-4444-A0E1-E25BD377F0C3}" type="presOf" srcId="{1D6D6709-9103-4C18-842B-3BACEED80B02}" destId="{351541EB-E849-4BA6-AE73-514C3E61C2B7}" srcOrd="0" destOrd="0" presId="urn:microsoft.com/office/officeart/2005/8/layout/vList2"/>
    <dgm:cxn modelId="{0BAC46EE-3F1B-4A5B-8B5B-8F1120740E3F}" srcId="{7545C12E-B7BF-432B-98F4-873BC5889683}" destId="{1D6D6709-9103-4C18-842B-3BACEED80B02}" srcOrd="2" destOrd="0" parTransId="{9080468E-901A-40F1-8E80-411875F61708}" sibTransId="{3D94981A-AB8C-4378-851A-002608023F24}"/>
    <dgm:cxn modelId="{3FD263B1-0767-446D-877E-9C617F73DB7C}" srcId="{7545C12E-B7BF-432B-98F4-873BC5889683}" destId="{44C0F678-C80A-4495-9575-5F0BCEC18781}" srcOrd="0" destOrd="0" parTransId="{B93C12A6-A96A-4E42-8E72-8734CAAD528E}" sibTransId="{B67AD4D5-C6D8-447E-AAAF-68848E991336}"/>
    <dgm:cxn modelId="{F53BF1F9-1C43-4662-A4FC-EA220D957220}" type="presParOf" srcId="{FA94AFF6-AA83-45AE-924C-A4CBBCFAF3DD}" destId="{0B333511-757D-46F4-96C3-E5B99CF406EA}" srcOrd="0" destOrd="0" presId="urn:microsoft.com/office/officeart/2005/8/layout/vList2"/>
    <dgm:cxn modelId="{5981ABDB-B60E-49C3-9F4D-9A688058A976}" type="presParOf" srcId="{FA94AFF6-AA83-45AE-924C-A4CBBCFAF3DD}" destId="{8B3DD29D-5C88-485A-B13E-FE6AF04728D6}" srcOrd="1" destOrd="0" presId="urn:microsoft.com/office/officeart/2005/8/layout/vList2"/>
    <dgm:cxn modelId="{BEB70F12-29E0-47A7-A3A3-E02EADEAA2AC}" type="presParOf" srcId="{FA94AFF6-AA83-45AE-924C-A4CBBCFAF3DD}" destId="{E9D1E2CD-7B94-426C-8E98-64ED2E2D101B}" srcOrd="2" destOrd="0" presId="urn:microsoft.com/office/officeart/2005/8/layout/vList2"/>
    <dgm:cxn modelId="{7196F138-1BBE-41E7-84FA-4C0C5C769918}" type="presParOf" srcId="{FA94AFF6-AA83-45AE-924C-A4CBBCFAF3DD}" destId="{40D1470F-F949-413D-B254-F9B65D2D2B88}" srcOrd="3" destOrd="0" presId="urn:microsoft.com/office/officeart/2005/8/layout/vList2"/>
    <dgm:cxn modelId="{57EFFCC7-3394-4AA4-A93F-5DA329EA2116}" type="presParOf" srcId="{FA94AFF6-AA83-45AE-924C-A4CBBCFAF3DD}" destId="{351541EB-E849-4BA6-AE73-514C3E61C2B7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15D82C9-2552-4E5C-9F53-AE8E216AD3F8}" type="doc">
      <dgm:prSet loTypeId="urn:microsoft.com/office/officeart/2005/8/layout/vList5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5E8FEEC-5B30-4559-A93E-10C6211A3122}">
      <dgm:prSet/>
      <dgm:spPr/>
      <dgm:t>
        <a:bodyPr/>
        <a:lstStyle/>
        <a:p>
          <a:pPr rtl="0"/>
          <a:r>
            <a: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Knowledge is black and white.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F44ADBC-6EC9-4FF5-B0AE-4196C0902DF4}" type="parTrans" cxnId="{D9D295D2-F902-4741-BBB9-DDB5CD1204D1}">
      <dgm:prSet/>
      <dgm:spPr/>
      <dgm:t>
        <a:bodyPr/>
        <a:lstStyle/>
        <a:p>
          <a:endParaRPr lang="en-US"/>
        </a:p>
      </dgm:t>
    </dgm:pt>
    <dgm:pt modelId="{49BEC142-FE69-4994-9A2D-C2E7A5DFF7C9}" type="sibTrans" cxnId="{D9D295D2-F902-4741-BBB9-DDB5CD1204D1}">
      <dgm:prSet/>
      <dgm:spPr/>
      <dgm:t>
        <a:bodyPr/>
        <a:lstStyle/>
        <a:p>
          <a:endParaRPr lang="en-US"/>
        </a:p>
      </dgm:t>
    </dgm:pt>
    <dgm:pt modelId="{7FF34F60-7288-49FF-9F88-B37C166AF2CE}">
      <dgm:prSet/>
      <dgm:spPr/>
      <dgm:t>
        <a:bodyPr/>
        <a:lstStyle/>
        <a:p>
          <a:pPr rtl="0"/>
          <a:r>
            <a: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Clean up everything.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01ED0B9-2F02-44F3-996B-62588977A559}" type="parTrans" cxnId="{71507A8F-5947-4EE2-A271-5D2446D3F8C1}">
      <dgm:prSet/>
      <dgm:spPr/>
      <dgm:t>
        <a:bodyPr/>
        <a:lstStyle/>
        <a:p>
          <a:endParaRPr lang="en-US"/>
        </a:p>
      </dgm:t>
    </dgm:pt>
    <dgm:pt modelId="{BC725F9C-70DF-4F93-8EB5-76E0693396DB}" type="sibTrans" cxnId="{71507A8F-5947-4EE2-A271-5D2446D3F8C1}">
      <dgm:prSet/>
      <dgm:spPr/>
      <dgm:t>
        <a:bodyPr/>
        <a:lstStyle/>
        <a:p>
          <a:endParaRPr lang="en-US"/>
        </a:p>
      </dgm:t>
    </dgm:pt>
    <dgm:pt modelId="{F84E3608-9D2C-46E7-A71B-B0F57DE8CF0D}">
      <dgm:prSet/>
      <dgm:spPr/>
      <dgm:t>
        <a:bodyPr/>
        <a:lstStyle/>
        <a:p>
          <a:pPr rtl="0"/>
          <a:r>
            <a: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Dirty data is unusable. 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2B00049-39BF-4D0E-960B-D5A1D20E086C}" type="parTrans" cxnId="{B8FF5469-0F5B-442E-B447-A43E63070746}">
      <dgm:prSet/>
      <dgm:spPr/>
      <dgm:t>
        <a:bodyPr/>
        <a:lstStyle/>
        <a:p>
          <a:endParaRPr lang="en-US"/>
        </a:p>
      </dgm:t>
    </dgm:pt>
    <dgm:pt modelId="{056A3DBA-BE18-444C-A0E1-01E48C07A6CF}" type="sibTrans" cxnId="{B8FF5469-0F5B-442E-B447-A43E63070746}">
      <dgm:prSet/>
      <dgm:spPr/>
      <dgm:t>
        <a:bodyPr/>
        <a:lstStyle/>
        <a:p>
          <a:endParaRPr lang="en-US"/>
        </a:p>
      </dgm:t>
    </dgm:pt>
    <dgm:pt modelId="{F591A316-C097-4726-8BDF-B3C20DB3E2CE}" type="pres">
      <dgm:prSet presAssocID="{015D82C9-2552-4E5C-9F53-AE8E216AD3F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B2C14D9-D65D-444A-AF79-5B55FDA74639}" type="pres">
      <dgm:prSet presAssocID="{35E8FEEC-5B30-4559-A93E-10C6211A3122}" presName="linNode" presStyleCnt="0"/>
      <dgm:spPr/>
    </dgm:pt>
    <dgm:pt modelId="{B25C6620-579B-4652-BF15-F591CF34E83E}" type="pres">
      <dgm:prSet presAssocID="{35E8FEEC-5B30-4559-A93E-10C6211A3122}" presName="parentText" presStyleLbl="node1" presStyleIdx="0" presStyleCnt="3" custScaleX="27777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C5767F-EBAD-4EC2-9BF4-4FE522999ED8}" type="pres">
      <dgm:prSet presAssocID="{49BEC142-FE69-4994-9A2D-C2E7A5DFF7C9}" presName="sp" presStyleCnt="0"/>
      <dgm:spPr/>
    </dgm:pt>
    <dgm:pt modelId="{77D9259F-2916-42B2-B50A-1068F6E6E1F0}" type="pres">
      <dgm:prSet presAssocID="{7FF34F60-7288-49FF-9F88-B37C166AF2CE}" presName="linNode" presStyleCnt="0"/>
      <dgm:spPr/>
    </dgm:pt>
    <dgm:pt modelId="{D6ADD2A6-2255-4827-8483-46611CBB1658}" type="pres">
      <dgm:prSet presAssocID="{7FF34F60-7288-49FF-9F88-B37C166AF2CE}" presName="parentText" presStyleLbl="node1" presStyleIdx="1" presStyleCnt="3" custScaleX="27777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6036E6-E262-489B-A8FD-FF36602FEE8D}" type="pres">
      <dgm:prSet presAssocID="{BC725F9C-70DF-4F93-8EB5-76E0693396DB}" presName="sp" presStyleCnt="0"/>
      <dgm:spPr/>
    </dgm:pt>
    <dgm:pt modelId="{4D883681-6C56-4125-99D0-6A1209649A2C}" type="pres">
      <dgm:prSet presAssocID="{F84E3608-9D2C-46E7-A71B-B0F57DE8CF0D}" presName="linNode" presStyleCnt="0"/>
      <dgm:spPr/>
    </dgm:pt>
    <dgm:pt modelId="{C11BB6E3-0BA8-46B4-9B9A-6F8621797380}" type="pres">
      <dgm:prSet presAssocID="{F84E3608-9D2C-46E7-A71B-B0F57DE8CF0D}" presName="parentText" presStyleLbl="node1" presStyleIdx="2" presStyleCnt="3" custScaleX="27777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1507A8F-5947-4EE2-A271-5D2446D3F8C1}" srcId="{015D82C9-2552-4E5C-9F53-AE8E216AD3F8}" destId="{7FF34F60-7288-49FF-9F88-B37C166AF2CE}" srcOrd="1" destOrd="0" parTransId="{E01ED0B9-2F02-44F3-996B-62588977A559}" sibTransId="{BC725F9C-70DF-4F93-8EB5-76E0693396DB}"/>
    <dgm:cxn modelId="{F129A809-A60F-44C3-9E96-625066AEEB16}" type="presOf" srcId="{35E8FEEC-5B30-4559-A93E-10C6211A3122}" destId="{B25C6620-579B-4652-BF15-F591CF34E83E}" srcOrd="0" destOrd="0" presId="urn:microsoft.com/office/officeart/2005/8/layout/vList5"/>
    <dgm:cxn modelId="{B8FF5469-0F5B-442E-B447-A43E63070746}" srcId="{015D82C9-2552-4E5C-9F53-AE8E216AD3F8}" destId="{F84E3608-9D2C-46E7-A71B-B0F57DE8CF0D}" srcOrd="2" destOrd="0" parTransId="{E2B00049-39BF-4D0E-960B-D5A1D20E086C}" sibTransId="{056A3DBA-BE18-444C-A0E1-01E48C07A6CF}"/>
    <dgm:cxn modelId="{D9D295D2-F902-4741-BBB9-DDB5CD1204D1}" srcId="{015D82C9-2552-4E5C-9F53-AE8E216AD3F8}" destId="{35E8FEEC-5B30-4559-A93E-10C6211A3122}" srcOrd="0" destOrd="0" parTransId="{4F44ADBC-6EC9-4FF5-B0AE-4196C0902DF4}" sibTransId="{49BEC142-FE69-4994-9A2D-C2E7A5DFF7C9}"/>
    <dgm:cxn modelId="{B2C2224B-4004-4ED0-8253-5A5DB74E3CED}" type="presOf" srcId="{7FF34F60-7288-49FF-9F88-B37C166AF2CE}" destId="{D6ADD2A6-2255-4827-8483-46611CBB1658}" srcOrd="0" destOrd="0" presId="urn:microsoft.com/office/officeart/2005/8/layout/vList5"/>
    <dgm:cxn modelId="{59999290-D806-4D7A-ABB2-359E7B2F3C66}" type="presOf" srcId="{F84E3608-9D2C-46E7-A71B-B0F57DE8CF0D}" destId="{C11BB6E3-0BA8-46B4-9B9A-6F8621797380}" srcOrd="0" destOrd="0" presId="urn:microsoft.com/office/officeart/2005/8/layout/vList5"/>
    <dgm:cxn modelId="{0FAB3D63-F70E-4FA2-89CF-D881880C08B7}" type="presOf" srcId="{015D82C9-2552-4E5C-9F53-AE8E216AD3F8}" destId="{F591A316-C097-4726-8BDF-B3C20DB3E2CE}" srcOrd="0" destOrd="0" presId="urn:microsoft.com/office/officeart/2005/8/layout/vList5"/>
    <dgm:cxn modelId="{6F832AC4-A79D-4580-BB6F-DDEDD9CFA3E7}" type="presParOf" srcId="{F591A316-C097-4726-8BDF-B3C20DB3E2CE}" destId="{EB2C14D9-D65D-444A-AF79-5B55FDA74639}" srcOrd="0" destOrd="0" presId="urn:microsoft.com/office/officeart/2005/8/layout/vList5"/>
    <dgm:cxn modelId="{7B6932AB-0882-45C1-9294-AD4A14ACDE45}" type="presParOf" srcId="{EB2C14D9-D65D-444A-AF79-5B55FDA74639}" destId="{B25C6620-579B-4652-BF15-F591CF34E83E}" srcOrd="0" destOrd="0" presId="urn:microsoft.com/office/officeart/2005/8/layout/vList5"/>
    <dgm:cxn modelId="{4AE3D7FB-B97D-4045-B16E-4199D22D32D7}" type="presParOf" srcId="{F591A316-C097-4726-8BDF-B3C20DB3E2CE}" destId="{25C5767F-EBAD-4EC2-9BF4-4FE522999ED8}" srcOrd="1" destOrd="0" presId="urn:microsoft.com/office/officeart/2005/8/layout/vList5"/>
    <dgm:cxn modelId="{DABCD08B-7526-4B95-A268-AFC798B7B4EF}" type="presParOf" srcId="{F591A316-C097-4726-8BDF-B3C20DB3E2CE}" destId="{77D9259F-2916-42B2-B50A-1068F6E6E1F0}" srcOrd="2" destOrd="0" presId="urn:microsoft.com/office/officeart/2005/8/layout/vList5"/>
    <dgm:cxn modelId="{9193941C-1E6C-431A-B58C-635E484A7E85}" type="presParOf" srcId="{77D9259F-2916-42B2-B50A-1068F6E6E1F0}" destId="{D6ADD2A6-2255-4827-8483-46611CBB1658}" srcOrd="0" destOrd="0" presId="urn:microsoft.com/office/officeart/2005/8/layout/vList5"/>
    <dgm:cxn modelId="{D23A890B-6A59-448D-8D0B-11400BDC3559}" type="presParOf" srcId="{F591A316-C097-4726-8BDF-B3C20DB3E2CE}" destId="{C66036E6-E262-489B-A8FD-FF36602FEE8D}" srcOrd="3" destOrd="0" presId="urn:microsoft.com/office/officeart/2005/8/layout/vList5"/>
    <dgm:cxn modelId="{31A9072E-1B25-4E2B-BA03-C699AF4A6F4C}" type="presParOf" srcId="{F591A316-C097-4726-8BDF-B3C20DB3E2CE}" destId="{4D883681-6C56-4125-99D0-6A1209649A2C}" srcOrd="4" destOrd="0" presId="urn:microsoft.com/office/officeart/2005/8/layout/vList5"/>
    <dgm:cxn modelId="{7ACA67A2-C81E-4752-BF3C-9675C786F324}" type="presParOf" srcId="{4D883681-6C56-4125-99D0-6A1209649A2C}" destId="{C11BB6E3-0BA8-46B4-9B9A-6F8621797380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15D82C9-2552-4E5C-9F53-AE8E216AD3F8}" type="doc">
      <dgm:prSet loTypeId="urn:microsoft.com/office/officeart/2005/8/layout/vList5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5E8FEEC-5B30-4559-A93E-10C6211A3122}">
      <dgm:prSet/>
      <dgm:spPr/>
      <dgm:t>
        <a:bodyPr/>
        <a:lstStyle/>
        <a:p>
          <a:pPr rtl="0"/>
          <a:r>
            <a: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Correctness is a probability.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F44ADBC-6EC9-4FF5-B0AE-4196C0902DF4}" type="parTrans" cxnId="{D9D295D2-F902-4741-BBB9-DDB5CD1204D1}">
      <dgm:prSet/>
      <dgm:spPr/>
      <dgm:t>
        <a:bodyPr/>
        <a:lstStyle/>
        <a:p>
          <a:endParaRPr lang="en-US"/>
        </a:p>
      </dgm:t>
    </dgm:pt>
    <dgm:pt modelId="{49BEC142-FE69-4994-9A2D-C2E7A5DFF7C9}" type="sibTrans" cxnId="{D9D295D2-F902-4741-BBB9-DDB5CD1204D1}">
      <dgm:prSet/>
      <dgm:spPr/>
      <dgm:t>
        <a:bodyPr/>
        <a:lstStyle/>
        <a:p>
          <a:endParaRPr lang="en-US"/>
        </a:p>
      </dgm:t>
    </dgm:pt>
    <dgm:pt modelId="{7FF34F60-7288-49FF-9F88-B37C166AF2CE}">
      <dgm:prSet/>
      <dgm:spPr/>
      <dgm:t>
        <a:bodyPr/>
        <a:lstStyle/>
        <a:p>
          <a:pPr rtl="0"/>
          <a:r>
            <a: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Live with dirty data.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01ED0B9-2F02-44F3-996B-62588977A559}" type="parTrans" cxnId="{71507A8F-5947-4EE2-A271-5D2446D3F8C1}">
      <dgm:prSet/>
      <dgm:spPr/>
      <dgm:t>
        <a:bodyPr/>
        <a:lstStyle/>
        <a:p>
          <a:endParaRPr lang="en-US"/>
        </a:p>
      </dgm:t>
    </dgm:pt>
    <dgm:pt modelId="{BC725F9C-70DF-4F93-8EB5-76E0693396DB}" type="sibTrans" cxnId="{71507A8F-5947-4EE2-A271-5D2446D3F8C1}">
      <dgm:prSet/>
      <dgm:spPr/>
      <dgm:t>
        <a:bodyPr/>
        <a:lstStyle/>
        <a:p>
          <a:endParaRPr lang="en-US"/>
        </a:p>
      </dgm:t>
    </dgm:pt>
    <dgm:pt modelId="{F84E3608-9D2C-46E7-A71B-B0F57DE8CF0D}">
      <dgm:prSet/>
      <dgm:spPr/>
      <dgm:t>
        <a:bodyPr/>
        <a:lstStyle/>
        <a:p>
          <a:pPr rtl="0"/>
          <a:r>
            <a: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Dirty data is very useful.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2B00049-39BF-4D0E-960B-D5A1D20E086C}" type="parTrans" cxnId="{B8FF5469-0F5B-442E-B447-A43E63070746}">
      <dgm:prSet/>
      <dgm:spPr/>
      <dgm:t>
        <a:bodyPr/>
        <a:lstStyle/>
        <a:p>
          <a:endParaRPr lang="en-US"/>
        </a:p>
      </dgm:t>
    </dgm:pt>
    <dgm:pt modelId="{056A3DBA-BE18-444C-A0E1-01E48C07A6CF}" type="sibTrans" cxnId="{B8FF5469-0F5B-442E-B447-A43E63070746}">
      <dgm:prSet/>
      <dgm:spPr/>
      <dgm:t>
        <a:bodyPr/>
        <a:lstStyle/>
        <a:p>
          <a:endParaRPr lang="en-US"/>
        </a:p>
      </dgm:t>
    </dgm:pt>
    <dgm:pt modelId="{F591A316-C097-4726-8BDF-B3C20DB3E2CE}" type="pres">
      <dgm:prSet presAssocID="{015D82C9-2552-4E5C-9F53-AE8E216AD3F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B2C14D9-D65D-444A-AF79-5B55FDA74639}" type="pres">
      <dgm:prSet presAssocID="{35E8FEEC-5B30-4559-A93E-10C6211A3122}" presName="linNode" presStyleCnt="0"/>
      <dgm:spPr/>
    </dgm:pt>
    <dgm:pt modelId="{B25C6620-579B-4652-BF15-F591CF34E83E}" type="pres">
      <dgm:prSet presAssocID="{35E8FEEC-5B30-4559-A93E-10C6211A3122}" presName="parentText" presStyleLbl="node1" presStyleIdx="0" presStyleCnt="3" custScaleX="27777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C5767F-EBAD-4EC2-9BF4-4FE522999ED8}" type="pres">
      <dgm:prSet presAssocID="{49BEC142-FE69-4994-9A2D-C2E7A5DFF7C9}" presName="sp" presStyleCnt="0"/>
      <dgm:spPr/>
    </dgm:pt>
    <dgm:pt modelId="{77D9259F-2916-42B2-B50A-1068F6E6E1F0}" type="pres">
      <dgm:prSet presAssocID="{7FF34F60-7288-49FF-9F88-B37C166AF2CE}" presName="linNode" presStyleCnt="0"/>
      <dgm:spPr/>
    </dgm:pt>
    <dgm:pt modelId="{D6ADD2A6-2255-4827-8483-46611CBB1658}" type="pres">
      <dgm:prSet presAssocID="{7FF34F60-7288-49FF-9F88-B37C166AF2CE}" presName="parentText" presStyleLbl="node1" presStyleIdx="1" presStyleCnt="3" custScaleX="27777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6036E6-E262-489B-A8FD-FF36602FEE8D}" type="pres">
      <dgm:prSet presAssocID="{BC725F9C-70DF-4F93-8EB5-76E0693396DB}" presName="sp" presStyleCnt="0"/>
      <dgm:spPr/>
    </dgm:pt>
    <dgm:pt modelId="{4D883681-6C56-4125-99D0-6A1209649A2C}" type="pres">
      <dgm:prSet presAssocID="{F84E3608-9D2C-46E7-A71B-B0F57DE8CF0D}" presName="linNode" presStyleCnt="0"/>
      <dgm:spPr/>
    </dgm:pt>
    <dgm:pt modelId="{C11BB6E3-0BA8-46B4-9B9A-6F8621797380}" type="pres">
      <dgm:prSet presAssocID="{F84E3608-9D2C-46E7-A71B-B0F57DE8CF0D}" presName="parentText" presStyleLbl="node1" presStyleIdx="2" presStyleCnt="3" custScaleX="27777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1507A8F-5947-4EE2-A271-5D2446D3F8C1}" srcId="{015D82C9-2552-4E5C-9F53-AE8E216AD3F8}" destId="{7FF34F60-7288-49FF-9F88-B37C166AF2CE}" srcOrd="1" destOrd="0" parTransId="{E01ED0B9-2F02-44F3-996B-62588977A559}" sibTransId="{BC725F9C-70DF-4F93-8EB5-76E0693396DB}"/>
    <dgm:cxn modelId="{03CE7105-746F-4D56-ACE4-6DF201CDB064}" type="presOf" srcId="{7FF34F60-7288-49FF-9F88-B37C166AF2CE}" destId="{D6ADD2A6-2255-4827-8483-46611CBB1658}" srcOrd="0" destOrd="0" presId="urn:microsoft.com/office/officeart/2005/8/layout/vList5"/>
    <dgm:cxn modelId="{E85E19C9-BDD8-4551-9707-3F022C24E3E8}" type="presOf" srcId="{35E8FEEC-5B30-4559-A93E-10C6211A3122}" destId="{B25C6620-579B-4652-BF15-F591CF34E83E}" srcOrd="0" destOrd="0" presId="urn:microsoft.com/office/officeart/2005/8/layout/vList5"/>
    <dgm:cxn modelId="{B8FF5469-0F5B-442E-B447-A43E63070746}" srcId="{015D82C9-2552-4E5C-9F53-AE8E216AD3F8}" destId="{F84E3608-9D2C-46E7-A71B-B0F57DE8CF0D}" srcOrd="2" destOrd="0" parTransId="{E2B00049-39BF-4D0E-960B-D5A1D20E086C}" sibTransId="{056A3DBA-BE18-444C-A0E1-01E48C07A6CF}"/>
    <dgm:cxn modelId="{D9D295D2-F902-4741-BBB9-DDB5CD1204D1}" srcId="{015D82C9-2552-4E5C-9F53-AE8E216AD3F8}" destId="{35E8FEEC-5B30-4559-A93E-10C6211A3122}" srcOrd="0" destOrd="0" parTransId="{4F44ADBC-6EC9-4FF5-B0AE-4196C0902DF4}" sibTransId="{49BEC142-FE69-4994-9A2D-C2E7A5DFF7C9}"/>
    <dgm:cxn modelId="{D7C2E4D9-2D0E-4BB1-A761-88C0D65FC991}" type="presOf" srcId="{015D82C9-2552-4E5C-9F53-AE8E216AD3F8}" destId="{F591A316-C097-4726-8BDF-B3C20DB3E2CE}" srcOrd="0" destOrd="0" presId="urn:microsoft.com/office/officeart/2005/8/layout/vList5"/>
    <dgm:cxn modelId="{A86F8E28-BF3B-47A5-91CF-12EA652E4FBF}" type="presOf" srcId="{F84E3608-9D2C-46E7-A71B-B0F57DE8CF0D}" destId="{C11BB6E3-0BA8-46B4-9B9A-6F8621797380}" srcOrd="0" destOrd="0" presId="urn:microsoft.com/office/officeart/2005/8/layout/vList5"/>
    <dgm:cxn modelId="{515D02EB-E26D-468E-A03C-D3B17364C5F9}" type="presParOf" srcId="{F591A316-C097-4726-8BDF-B3C20DB3E2CE}" destId="{EB2C14D9-D65D-444A-AF79-5B55FDA74639}" srcOrd="0" destOrd="0" presId="urn:microsoft.com/office/officeart/2005/8/layout/vList5"/>
    <dgm:cxn modelId="{5F14BE12-A7EF-4E08-8214-600B13199F0A}" type="presParOf" srcId="{EB2C14D9-D65D-444A-AF79-5B55FDA74639}" destId="{B25C6620-579B-4652-BF15-F591CF34E83E}" srcOrd="0" destOrd="0" presId="urn:microsoft.com/office/officeart/2005/8/layout/vList5"/>
    <dgm:cxn modelId="{52144A06-2DBF-4441-A392-A84DD8BF0AE8}" type="presParOf" srcId="{F591A316-C097-4726-8BDF-B3C20DB3E2CE}" destId="{25C5767F-EBAD-4EC2-9BF4-4FE522999ED8}" srcOrd="1" destOrd="0" presId="urn:microsoft.com/office/officeart/2005/8/layout/vList5"/>
    <dgm:cxn modelId="{FB137E7C-B261-46CA-A1D5-7B998C3CC85D}" type="presParOf" srcId="{F591A316-C097-4726-8BDF-B3C20DB3E2CE}" destId="{77D9259F-2916-42B2-B50A-1068F6E6E1F0}" srcOrd="2" destOrd="0" presId="urn:microsoft.com/office/officeart/2005/8/layout/vList5"/>
    <dgm:cxn modelId="{311F4864-3AFF-4923-A3AE-03FA4A4F9F40}" type="presParOf" srcId="{77D9259F-2916-42B2-B50A-1068F6E6E1F0}" destId="{D6ADD2A6-2255-4827-8483-46611CBB1658}" srcOrd="0" destOrd="0" presId="urn:microsoft.com/office/officeart/2005/8/layout/vList5"/>
    <dgm:cxn modelId="{47F81467-7F24-43E4-B4D3-FF498A8E04D5}" type="presParOf" srcId="{F591A316-C097-4726-8BDF-B3C20DB3E2CE}" destId="{C66036E6-E262-489B-A8FD-FF36602FEE8D}" srcOrd="3" destOrd="0" presId="urn:microsoft.com/office/officeart/2005/8/layout/vList5"/>
    <dgm:cxn modelId="{7553CA7B-15EA-4E2D-B375-1B8D827FB7E7}" type="presParOf" srcId="{F591A316-C097-4726-8BDF-B3C20DB3E2CE}" destId="{4D883681-6C56-4125-99D0-6A1209649A2C}" srcOrd="4" destOrd="0" presId="urn:microsoft.com/office/officeart/2005/8/layout/vList5"/>
    <dgm:cxn modelId="{F335B18A-06CC-4A4B-9B10-F1A6A813536A}" type="presParOf" srcId="{4D883681-6C56-4125-99D0-6A1209649A2C}" destId="{C11BB6E3-0BA8-46B4-9B9A-6F8621797380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15D82C9-2552-4E5C-9F53-AE8E216AD3F8}" type="doc">
      <dgm:prSet loTypeId="urn:microsoft.com/office/officeart/2005/8/layout/vList5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84E3608-9D2C-46E7-A71B-B0F57DE8CF0D}">
      <dgm:prSet/>
      <dgm:spPr/>
      <dgm:t>
        <a:bodyPr/>
        <a:lstStyle/>
        <a:p>
          <a:pPr rtl="0"/>
          <a:r>
            <a:rPr lang="en-US" b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1,424</a:t>
          </a:r>
        </a:p>
        <a:p>
          <a:pPr rtl="0"/>
          <a:r>
            <a:rPr lang="en-US" b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classes</a:t>
          </a:r>
          <a:endParaRPr lang="en-US" b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2B00049-39BF-4D0E-960B-D5A1D20E086C}" type="parTrans" cxnId="{B8FF5469-0F5B-442E-B447-A43E63070746}">
      <dgm:prSet/>
      <dgm:spPr/>
      <dgm:t>
        <a:bodyPr/>
        <a:lstStyle/>
        <a:p>
          <a:endParaRPr lang="en-US"/>
        </a:p>
      </dgm:t>
    </dgm:pt>
    <dgm:pt modelId="{056A3DBA-BE18-444C-A0E1-01E48C07A6CF}" type="sibTrans" cxnId="{B8FF5469-0F5B-442E-B447-A43E63070746}">
      <dgm:prSet/>
      <dgm:spPr/>
      <dgm:t>
        <a:bodyPr/>
        <a:lstStyle/>
        <a:p>
          <a:endParaRPr lang="en-US"/>
        </a:p>
      </dgm:t>
    </dgm:pt>
    <dgm:pt modelId="{F591A316-C097-4726-8BDF-B3C20DB3E2CE}" type="pres">
      <dgm:prSet presAssocID="{015D82C9-2552-4E5C-9F53-AE8E216AD3F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D883681-6C56-4125-99D0-6A1209649A2C}" type="pres">
      <dgm:prSet presAssocID="{F84E3608-9D2C-46E7-A71B-B0F57DE8CF0D}" presName="linNode" presStyleCnt="0"/>
      <dgm:spPr/>
    </dgm:pt>
    <dgm:pt modelId="{C11BB6E3-0BA8-46B4-9B9A-6F8621797380}" type="pres">
      <dgm:prSet presAssocID="{F84E3608-9D2C-46E7-A71B-B0F57DE8CF0D}" presName="parentText" presStyleLbl="node1" presStyleIdx="0" presStyleCnt="1" custScaleX="27777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C4497EC-4675-4206-8D29-F417657D4588}" type="presOf" srcId="{F84E3608-9D2C-46E7-A71B-B0F57DE8CF0D}" destId="{C11BB6E3-0BA8-46B4-9B9A-6F8621797380}" srcOrd="0" destOrd="0" presId="urn:microsoft.com/office/officeart/2005/8/layout/vList5"/>
    <dgm:cxn modelId="{B8FF5469-0F5B-442E-B447-A43E63070746}" srcId="{015D82C9-2552-4E5C-9F53-AE8E216AD3F8}" destId="{F84E3608-9D2C-46E7-A71B-B0F57DE8CF0D}" srcOrd="0" destOrd="0" parTransId="{E2B00049-39BF-4D0E-960B-D5A1D20E086C}" sibTransId="{056A3DBA-BE18-444C-A0E1-01E48C07A6CF}"/>
    <dgm:cxn modelId="{7531843C-3D14-4866-9AF2-AB15BEE91E50}" type="presOf" srcId="{015D82C9-2552-4E5C-9F53-AE8E216AD3F8}" destId="{F591A316-C097-4726-8BDF-B3C20DB3E2CE}" srcOrd="0" destOrd="0" presId="urn:microsoft.com/office/officeart/2005/8/layout/vList5"/>
    <dgm:cxn modelId="{9DD1B198-69FD-4C4C-A19E-B597F9F29DEE}" type="presParOf" srcId="{F591A316-C097-4726-8BDF-B3C20DB3E2CE}" destId="{4D883681-6C56-4125-99D0-6A1209649A2C}" srcOrd="0" destOrd="0" presId="urn:microsoft.com/office/officeart/2005/8/layout/vList5"/>
    <dgm:cxn modelId="{B49BA21C-3D97-42DF-AAC9-435C1844F8A3}" type="presParOf" srcId="{4D883681-6C56-4125-99D0-6A1209649A2C}" destId="{C11BB6E3-0BA8-46B4-9B9A-6F8621797380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15D82C9-2552-4E5C-9F53-AE8E216AD3F8}" type="doc">
      <dgm:prSet loTypeId="urn:microsoft.com/office/officeart/2005/8/layout/vList5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FF34F60-7288-49FF-9F88-B37C166AF2CE}">
      <dgm:prSet/>
      <dgm:spPr/>
      <dgm:t>
        <a:bodyPr/>
        <a:lstStyle/>
        <a:p>
          <a:pPr rtl="0"/>
          <a:r>
            <a:rPr lang="en-US" dirty="0" smtClean="0"/>
            <a:t>2,026,806</a:t>
          </a:r>
        </a:p>
        <a:p>
          <a:pPr rtl="0"/>
          <a:r>
            <a: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classes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01ED0B9-2F02-44F3-996B-62588977A559}" type="parTrans" cxnId="{71507A8F-5947-4EE2-A271-5D2446D3F8C1}">
      <dgm:prSet/>
      <dgm:spPr/>
      <dgm:t>
        <a:bodyPr/>
        <a:lstStyle/>
        <a:p>
          <a:endParaRPr lang="en-US"/>
        </a:p>
      </dgm:t>
    </dgm:pt>
    <dgm:pt modelId="{BC725F9C-70DF-4F93-8EB5-76E0693396DB}" type="sibTrans" cxnId="{71507A8F-5947-4EE2-A271-5D2446D3F8C1}">
      <dgm:prSet/>
      <dgm:spPr/>
      <dgm:t>
        <a:bodyPr/>
        <a:lstStyle/>
        <a:p>
          <a:endParaRPr lang="en-US"/>
        </a:p>
      </dgm:t>
    </dgm:pt>
    <dgm:pt modelId="{F591A316-C097-4726-8BDF-B3C20DB3E2CE}" type="pres">
      <dgm:prSet presAssocID="{015D82C9-2552-4E5C-9F53-AE8E216AD3F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7D9259F-2916-42B2-B50A-1068F6E6E1F0}" type="pres">
      <dgm:prSet presAssocID="{7FF34F60-7288-49FF-9F88-B37C166AF2CE}" presName="linNode" presStyleCnt="0"/>
      <dgm:spPr/>
    </dgm:pt>
    <dgm:pt modelId="{D6ADD2A6-2255-4827-8483-46611CBB1658}" type="pres">
      <dgm:prSet presAssocID="{7FF34F60-7288-49FF-9F88-B37C166AF2CE}" presName="parentText" presStyleLbl="node1" presStyleIdx="0" presStyleCnt="1" custScaleX="27777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1507A8F-5947-4EE2-A271-5D2446D3F8C1}" srcId="{015D82C9-2552-4E5C-9F53-AE8E216AD3F8}" destId="{7FF34F60-7288-49FF-9F88-B37C166AF2CE}" srcOrd="0" destOrd="0" parTransId="{E01ED0B9-2F02-44F3-996B-62588977A559}" sibTransId="{BC725F9C-70DF-4F93-8EB5-76E0693396DB}"/>
    <dgm:cxn modelId="{49AEA52F-96B1-417C-AAE4-AFCA013B8D36}" type="presOf" srcId="{7FF34F60-7288-49FF-9F88-B37C166AF2CE}" destId="{D6ADD2A6-2255-4827-8483-46611CBB1658}" srcOrd="0" destOrd="0" presId="urn:microsoft.com/office/officeart/2005/8/layout/vList5"/>
    <dgm:cxn modelId="{A908C49D-1CF1-477B-8CE0-7C54B039936C}" type="presOf" srcId="{015D82C9-2552-4E5C-9F53-AE8E216AD3F8}" destId="{F591A316-C097-4726-8BDF-B3C20DB3E2CE}" srcOrd="0" destOrd="0" presId="urn:microsoft.com/office/officeart/2005/8/layout/vList5"/>
    <dgm:cxn modelId="{59CB5E9A-9167-43F2-A679-EDC32A3C1C77}" type="presParOf" srcId="{F591A316-C097-4726-8BDF-B3C20DB3E2CE}" destId="{77D9259F-2916-42B2-B50A-1068F6E6E1F0}" srcOrd="0" destOrd="0" presId="urn:microsoft.com/office/officeart/2005/8/layout/vList5"/>
    <dgm:cxn modelId="{F1CB5B09-35DE-42D6-B5CD-EC4630C531B6}" type="presParOf" srcId="{77D9259F-2916-42B2-B50A-1068F6E6E1F0}" destId="{D6ADD2A6-2255-4827-8483-46611CBB1658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87486C9-3744-4381-958D-CF4A8B86D37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3C8B22C-36BD-45F6-A66D-1162745988B8}">
      <dgm:prSet/>
      <dgm:spPr/>
      <dgm:t>
        <a:bodyPr/>
        <a:lstStyle/>
        <a:p>
          <a:pPr rtl="0"/>
          <a:r>
            <a: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SUCH-AS-like patterns in Web documents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450D111-1BE7-4887-A203-E496A9AFD7E1}" type="parTrans" cxnId="{13130980-1B47-4815-B5D1-2104C73050FB}">
      <dgm:prSet/>
      <dgm:spPr/>
      <dgm:t>
        <a:bodyPr/>
        <a:lstStyle/>
        <a:p>
          <a:endParaRPr lang="en-US"/>
        </a:p>
      </dgm:t>
    </dgm:pt>
    <dgm:pt modelId="{8A0B80B1-ED6D-4A0B-B15B-1DFDA09E8192}" type="sibTrans" cxnId="{13130980-1B47-4815-B5D1-2104C73050FB}">
      <dgm:prSet/>
      <dgm:spPr/>
      <dgm:t>
        <a:bodyPr/>
        <a:lstStyle/>
        <a:p>
          <a:endParaRPr lang="en-US"/>
        </a:p>
      </dgm:t>
    </dgm:pt>
    <dgm:pt modelId="{4A504216-9AAE-45E6-BB3A-86D704002D36}">
      <dgm:prSet/>
      <dgm:spPr/>
      <dgm:t>
        <a:bodyPr/>
        <a:lstStyle/>
        <a:p>
          <a:pPr rtl="0"/>
          <a:r>
            <a: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tables in wiki and Web documents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B25DAD1-3906-4139-8E81-86ED9F7AE60F}" type="parTrans" cxnId="{ED8ADDFF-03E7-478B-8747-A1FEC72C026A}">
      <dgm:prSet/>
      <dgm:spPr/>
      <dgm:t>
        <a:bodyPr/>
        <a:lstStyle/>
        <a:p>
          <a:endParaRPr lang="en-US"/>
        </a:p>
      </dgm:t>
    </dgm:pt>
    <dgm:pt modelId="{5C45C877-605B-4A1D-AFE1-1090B379D3AB}" type="sibTrans" cxnId="{ED8ADDFF-03E7-478B-8747-A1FEC72C026A}">
      <dgm:prSet/>
      <dgm:spPr/>
      <dgm:t>
        <a:bodyPr/>
        <a:lstStyle/>
        <a:p>
          <a:endParaRPr lang="en-US"/>
        </a:p>
      </dgm:t>
    </dgm:pt>
    <dgm:pt modelId="{F5D01A43-FAA5-4360-92E0-252303A11DC2}">
      <dgm:prSet/>
      <dgm:spPr/>
      <dgm:t>
        <a:bodyPr/>
        <a:lstStyle/>
        <a:p>
          <a:pPr rtl="0"/>
          <a:r>
            <a: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many others … e.g., </a:t>
          </a:r>
          <a:r>
            <a:rPr lang="en-US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FreeBase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EE7875A-C376-4A5D-8F3B-FDC6405F2BA4}" type="parTrans" cxnId="{C5A29E26-2ED4-4146-918C-21E35AE67B6C}">
      <dgm:prSet/>
      <dgm:spPr/>
      <dgm:t>
        <a:bodyPr/>
        <a:lstStyle/>
        <a:p>
          <a:endParaRPr lang="en-US"/>
        </a:p>
      </dgm:t>
    </dgm:pt>
    <dgm:pt modelId="{2B3A0212-55A3-4E8C-A4EF-A36158B97523}" type="sibTrans" cxnId="{C5A29E26-2ED4-4146-918C-21E35AE67B6C}">
      <dgm:prSet/>
      <dgm:spPr/>
      <dgm:t>
        <a:bodyPr/>
        <a:lstStyle/>
        <a:p>
          <a:endParaRPr lang="en-US"/>
        </a:p>
      </dgm:t>
    </dgm:pt>
    <dgm:pt modelId="{A6B7EB51-2507-4487-983C-A2AF63B62E4B}" type="pres">
      <dgm:prSet presAssocID="{487486C9-3744-4381-958D-CF4A8B86D37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746D2A8-7724-47DA-904E-C5E2BCBEA879}" type="pres">
      <dgm:prSet presAssocID="{E3C8B22C-36BD-45F6-A66D-1162745988B8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AC4663-7012-4193-B1C4-6CE9749FC09C}" type="pres">
      <dgm:prSet presAssocID="{8A0B80B1-ED6D-4A0B-B15B-1DFDA09E8192}" presName="spacer" presStyleCnt="0"/>
      <dgm:spPr/>
    </dgm:pt>
    <dgm:pt modelId="{2EB69202-92C0-4530-9534-451081C81C6F}" type="pres">
      <dgm:prSet presAssocID="{4A504216-9AAE-45E6-BB3A-86D704002D36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E191B1-FBE6-4AEB-B9C8-239E43E48C0C}" type="pres">
      <dgm:prSet presAssocID="{5C45C877-605B-4A1D-AFE1-1090B379D3AB}" presName="spacer" presStyleCnt="0"/>
      <dgm:spPr/>
    </dgm:pt>
    <dgm:pt modelId="{BECCC434-90BD-4B34-B38D-F2AEB74B0E55}" type="pres">
      <dgm:prSet presAssocID="{F5D01A43-FAA5-4360-92E0-252303A11DC2}" presName="parentText" presStyleLbl="node1" presStyleIdx="2" presStyleCnt="3" custLinFactY="9133" custLinFactNeighborX="-59" custLinFactNeighborY="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D8ADDFF-03E7-478B-8747-A1FEC72C026A}" srcId="{487486C9-3744-4381-958D-CF4A8B86D373}" destId="{4A504216-9AAE-45E6-BB3A-86D704002D36}" srcOrd="1" destOrd="0" parTransId="{1B25DAD1-3906-4139-8E81-86ED9F7AE60F}" sibTransId="{5C45C877-605B-4A1D-AFE1-1090B379D3AB}"/>
    <dgm:cxn modelId="{CD88A023-968F-41B8-8C9E-917C9A722DE1}" type="presOf" srcId="{F5D01A43-FAA5-4360-92E0-252303A11DC2}" destId="{BECCC434-90BD-4B34-B38D-F2AEB74B0E55}" srcOrd="0" destOrd="0" presId="urn:microsoft.com/office/officeart/2005/8/layout/vList2"/>
    <dgm:cxn modelId="{82629CFF-C8DB-4810-80BB-F639CA1140CD}" type="presOf" srcId="{4A504216-9AAE-45E6-BB3A-86D704002D36}" destId="{2EB69202-92C0-4530-9534-451081C81C6F}" srcOrd="0" destOrd="0" presId="urn:microsoft.com/office/officeart/2005/8/layout/vList2"/>
    <dgm:cxn modelId="{66FE46BB-A7C8-4114-BC86-AEF5605E901C}" type="presOf" srcId="{487486C9-3744-4381-958D-CF4A8B86D373}" destId="{A6B7EB51-2507-4487-983C-A2AF63B62E4B}" srcOrd="0" destOrd="0" presId="urn:microsoft.com/office/officeart/2005/8/layout/vList2"/>
    <dgm:cxn modelId="{13130980-1B47-4815-B5D1-2104C73050FB}" srcId="{487486C9-3744-4381-958D-CF4A8B86D373}" destId="{E3C8B22C-36BD-45F6-A66D-1162745988B8}" srcOrd="0" destOrd="0" parTransId="{B450D111-1BE7-4887-A203-E496A9AFD7E1}" sibTransId="{8A0B80B1-ED6D-4A0B-B15B-1DFDA09E8192}"/>
    <dgm:cxn modelId="{51A250F9-61EA-4164-9075-7A9A748165F0}" type="presOf" srcId="{E3C8B22C-36BD-45F6-A66D-1162745988B8}" destId="{D746D2A8-7724-47DA-904E-C5E2BCBEA879}" srcOrd="0" destOrd="0" presId="urn:microsoft.com/office/officeart/2005/8/layout/vList2"/>
    <dgm:cxn modelId="{C5A29E26-2ED4-4146-918C-21E35AE67B6C}" srcId="{487486C9-3744-4381-958D-CF4A8B86D373}" destId="{F5D01A43-FAA5-4360-92E0-252303A11DC2}" srcOrd="2" destOrd="0" parTransId="{1EE7875A-C376-4A5D-8F3B-FDC6405F2BA4}" sibTransId="{2B3A0212-55A3-4E8C-A4EF-A36158B97523}"/>
    <dgm:cxn modelId="{DC559110-38EB-4BDF-8159-18A384156BAE}" type="presParOf" srcId="{A6B7EB51-2507-4487-983C-A2AF63B62E4B}" destId="{D746D2A8-7724-47DA-904E-C5E2BCBEA879}" srcOrd="0" destOrd="0" presId="urn:microsoft.com/office/officeart/2005/8/layout/vList2"/>
    <dgm:cxn modelId="{F74A6066-AB39-4353-8F51-10532504D151}" type="presParOf" srcId="{A6B7EB51-2507-4487-983C-A2AF63B62E4B}" destId="{B7AC4663-7012-4193-B1C4-6CE9749FC09C}" srcOrd="1" destOrd="0" presId="urn:microsoft.com/office/officeart/2005/8/layout/vList2"/>
    <dgm:cxn modelId="{9C71E5F2-65E6-4948-ABB2-0EDAF8085B59}" type="presParOf" srcId="{A6B7EB51-2507-4487-983C-A2AF63B62E4B}" destId="{2EB69202-92C0-4530-9534-451081C81C6F}" srcOrd="2" destOrd="0" presId="urn:microsoft.com/office/officeart/2005/8/layout/vList2"/>
    <dgm:cxn modelId="{8B4B8AB4-DDFF-4FF6-8ED4-4DE8DC11B39A}" type="presParOf" srcId="{A6B7EB51-2507-4487-983C-A2AF63B62E4B}" destId="{8FE191B1-FBE6-4AEB-B9C8-239E43E48C0C}" srcOrd="3" destOrd="0" presId="urn:microsoft.com/office/officeart/2005/8/layout/vList2"/>
    <dgm:cxn modelId="{D83CFB9B-0054-482E-9B1A-5BCED115F0ED}" type="presParOf" srcId="{A6B7EB51-2507-4487-983C-A2AF63B62E4B}" destId="{BECCC434-90BD-4B34-B38D-F2AEB74B0E55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87486C9-3744-4381-958D-CF4A8B86D37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3C8B22C-36BD-45F6-A66D-1162745988B8}">
      <dgm:prSet/>
      <dgm:spPr/>
      <dgm:t>
        <a:bodyPr/>
        <a:lstStyle/>
        <a:p>
          <a:pPr rtl="0"/>
          <a:r>
            <a: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SUCH-AS-like patterns in Web documents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450D111-1BE7-4887-A203-E496A9AFD7E1}" type="parTrans" cxnId="{13130980-1B47-4815-B5D1-2104C73050FB}">
      <dgm:prSet/>
      <dgm:spPr/>
      <dgm:t>
        <a:bodyPr/>
        <a:lstStyle/>
        <a:p>
          <a:endParaRPr lang="en-US"/>
        </a:p>
      </dgm:t>
    </dgm:pt>
    <dgm:pt modelId="{8A0B80B1-ED6D-4A0B-B15B-1DFDA09E8192}" type="sibTrans" cxnId="{13130980-1B47-4815-B5D1-2104C73050FB}">
      <dgm:prSet/>
      <dgm:spPr/>
      <dgm:t>
        <a:bodyPr/>
        <a:lstStyle/>
        <a:p>
          <a:endParaRPr lang="en-US"/>
        </a:p>
      </dgm:t>
    </dgm:pt>
    <dgm:pt modelId="{4A504216-9AAE-45E6-BB3A-86D704002D36}">
      <dgm:prSet/>
      <dgm:spPr/>
      <dgm:t>
        <a:bodyPr/>
        <a:lstStyle/>
        <a:p>
          <a:pPr rtl="0"/>
          <a:r>
            <a:rPr lang="en-US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tables in wiki and Web documents</a:t>
          </a:r>
          <a:endParaRPr lang="en-US" dirty="0">
            <a:solidFill>
              <a:srgbClr val="FFFF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B25DAD1-3906-4139-8E81-86ED9F7AE60F}" type="parTrans" cxnId="{ED8ADDFF-03E7-478B-8747-A1FEC72C026A}">
      <dgm:prSet/>
      <dgm:spPr/>
      <dgm:t>
        <a:bodyPr/>
        <a:lstStyle/>
        <a:p>
          <a:endParaRPr lang="en-US"/>
        </a:p>
      </dgm:t>
    </dgm:pt>
    <dgm:pt modelId="{5C45C877-605B-4A1D-AFE1-1090B379D3AB}" type="sibTrans" cxnId="{ED8ADDFF-03E7-478B-8747-A1FEC72C026A}">
      <dgm:prSet/>
      <dgm:spPr/>
      <dgm:t>
        <a:bodyPr/>
        <a:lstStyle/>
        <a:p>
          <a:endParaRPr lang="en-US"/>
        </a:p>
      </dgm:t>
    </dgm:pt>
    <dgm:pt modelId="{F5D01A43-FAA5-4360-92E0-252303A11DC2}">
      <dgm:prSet/>
      <dgm:spPr/>
      <dgm:t>
        <a:bodyPr/>
        <a:lstStyle/>
        <a:p>
          <a:pPr rtl="0"/>
          <a:r>
            <a: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many others …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EE7875A-C376-4A5D-8F3B-FDC6405F2BA4}" type="parTrans" cxnId="{C5A29E26-2ED4-4146-918C-21E35AE67B6C}">
      <dgm:prSet/>
      <dgm:spPr/>
      <dgm:t>
        <a:bodyPr/>
        <a:lstStyle/>
        <a:p>
          <a:endParaRPr lang="en-US"/>
        </a:p>
      </dgm:t>
    </dgm:pt>
    <dgm:pt modelId="{2B3A0212-55A3-4E8C-A4EF-A36158B97523}" type="sibTrans" cxnId="{C5A29E26-2ED4-4146-918C-21E35AE67B6C}">
      <dgm:prSet/>
      <dgm:spPr/>
      <dgm:t>
        <a:bodyPr/>
        <a:lstStyle/>
        <a:p>
          <a:endParaRPr lang="en-US"/>
        </a:p>
      </dgm:t>
    </dgm:pt>
    <dgm:pt modelId="{A6B7EB51-2507-4487-983C-A2AF63B62E4B}" type="pres">
      <dgm:prSet presAssocID="{487486C9-3744-4381-958D-CF4A8B86D37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746D2A8-7724-47DA-904E-C5E2BCBEA879}" type="pres">
      <dgm:prSet presAssocID="{E3C8B22C-36BD-45F6-A66D-1162745988B8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AC4663-7012-4193-B1C4-6CE9749FC09C}" type="pres">
      <dgm:prSet presAssocID="{8A0B80B1-ED6D-4A0B-B15B-1DFDA09E8192}" presName="spacer" presStyleCnt="0"/>
      <dgm:spPr/>
    </dgm:pt>
    <dgm:pt modelId="{2EB69202-92C0-4530-9534-451081C81C6F}" type="pres">
      <dgm:prSet presAssocID="{4A504216-9AAE-45E6-BB3A-86D704002D36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E191B1-FBE6-4AEB-B9C8-239E43E48C0C}" type="pres">
      <dgm:prSet presAssocID="{5C45C877-605B-4A1D-AFE1-1090B379D3AB}" presName="spacer" presStyleCnt="0"/>
      <dgm:spPr/>
    </dgm:pt>
    <dgm:pt modelId="{BECCC434-90BD-4B34-B38D-F2AEB74B0E55}" type="pres">
      <dgm:prSet presAssocID="{F5D01A43-FAA5-4360-92E0-252303A11DC2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C531997-7814-4A99-BDA3-FFFE3C5531D4}" type="presOf" srcId="{E3C8B22C-36BD-45F6-A66D-1162745988B8}" destId="{D746D2A8-7724-47DA-904E-C5E2BCBEA879}" srcOrd="0" destOrd="0" presId="urn:microsoft.com/office/officeart/2005/8/layout/vList2"/>
    <dgm:cxn modelId="{ED8ADDFF-03E7-478B-8747-A1FEC72C026A}" srcId="{487486C9-3744-4381-958D-CF4A8B86D373}" destId="{4A504216-9AAE-45E6-BB3A-86D704002D36}" srcOrd="1" destOrd="0" parTransId="{1B25DAD1-3906-4139-8E81-86ED9F7AE60F}" sibTransId="{5C45C877-605B-4A1D-AFE1-1090B379D3AB}"/>
    <dgm:cxn modelId="{B453DF67-FF87-418C-967A-3F601A67A96D}" type="presOf" srcId="{4A504216-9AAE-45E6-BB3A-86D704002D36}" destId="{2EB69202-92C0-4530-9534-451081C81C6F}" srcOrd="0" destOrd="0" presId="urn:microsoft.com/office/officeart/2005/8/layout/vList2"/>
    <dgm:cxn modelId="{13130980-1B47-4815-B5D1-2104C73050FB}" srcId="{487486C9-3744-4381-958D-CF4A8B86D373}" destId="{E3C8B22C-36BD-45F6-A66D-1162745988B8}" srcOrd="0" destOrd="0" parTransId="{B450D111-1BE7-4887-A203-E496A9AFD7E1}" sibTransId="{8A0B80B1-ED6D-4A0B-B15B-1DFDA09E8192}"/>
    <dgm:cxn modelId="{2B7B72B8-8EA0-4F10-AE89-9C1A0F0F1344}" type="presOf" srcId="{487486C9-3744-4381-958D-CF4A8B86D373}" destId="{A6B7EB51-2507-4487-983C-A2AF63B62E4B}" srcOrd="0" destOrd="0" presId="urn:microsoft.com/office/officeart/2005/8/layout/vList2"/>
    <dgm:cxn modelId="{7586F6E2-232C-4613-ADCB-7C7677BB15A5}" type="presOf" srcId="{F5D01A43-FAA5-4360-92E0-252303A11DC2}" destId="{BECCC434-90BD-4B34-B38D-F2AEB74B0E55}" srcOrd="0" destOrd="0" presId="urn:microsoft.com/office/officeart/2005/8/layout/vList2"/>
    <dgm:cxn modelId="{C5A29E26-2ED4-4146-918C-21E35AE67B6C}" srcId="{487486C9-3744-4381-958D-CF4A8B86D373}" destId="{F5D01A43-FAA5-4360-92E0-252303A11DC2}" srcOrd="2" destOrd="0" parTransId="{1EE7875A-C376-4A5D-8F3B-FDC6405F2BA4}" sibTransId="{2B3A0212-55A3-4E8C-A4EF-A36158B97523}"/>
    <dgm:cxn modelId="{BF3A148D-DA70-45DB-A1D4-8250678890D6}" type="presParOf" srcId="{A6B7EB51-2507-4487-983C-A2AF63B62E4B}" destId="{D746D2A8-7724-47DA-904E-C5E2BCBEA879}" srcOrd="0" destOrd="0" presId="urn:microsoft.com/office/officeart/2005/8/layout/vList2"/>
    <dgm:cxn modelId="{33895168-C542-472B-94BE-5A0F54AA942C}" type="presParOf" srcId="{A6B7EB51-2507-4487-983C-A2AF63B62E4B}" destId="{B7AC4663-7012-4193-B1C4-6CE9749FC09C}" srcOrd="1" destOrd="0" presId="urn:microsoft.com/office/officeart/2005/8/layout/vList2"/>
    <dgm:cxn modelId="{5593F2C8-0F7C-4440-B6BC-966B2AE2224E}" type="presParOf" srcId="{A6B7EB51-2507-4487-983C-A2AF63B62E4B}" destId="{2EB69202-92C0-4530-9534-451081C81C6F}" srcOrd="2" destOrd="0" presId="urn:microsoft.com/office/officeart/2005/8/layout/vList2"/>
    <dgm:cxn modelId="{4D3C5CC2-C952-48A6-AA5F-60282185266E}" type="presParOf" srcId="{A6B7EB51-2507-4487-983C-A2AF63B62E4B}" destId="{8FE191B1-FBE6-4AEB-B9C8-239E43E48C0C}" srcOrd="3" destOrd="0" presId="urn:microsoft.com/office/officeart/2005/8/layout/vList2"/>
    <dgm:cxn modelId="{7BCEA338-9BB5-4D92-8F48-498756A6E99D}" type="presParOf" srcId="{A6B7EB51-2507-4487-983C-A2AF63B62E4B}" destId="{BECCC434-90BD-4B34-B38D-F2AEB74B0E55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AF061A7-1BCC-4BE7-99EB-A4F83EE6444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F1DB1F5-C86A-48FF-A7D0-8D357A2090C7}">
      <dgm:prSet/>
      <dgm:spPr/>
      <dgm:t>
        <a:bodyPr/>
        <a:lstStyle/>
        <a:p>
          <a:pPr algn="ctr" rtl="0"/>
          <a:r>
            <a: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Application Support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50FD03D-1028-46F6-8574-CB5FC7C3AF6F}" type="parTrans" cxnId="{286D3049-5D8B-415D-9F0F-98B4276F424A}">
      <dgm:prSet/>
      <dgm:spPr/>
      <dgm:t>
        <a:bodyPr/>
        <a:lstStyle/>
        <a:p>
          <a:endParaRPr lang="en-US"/>
        </a:p>
      </dgm:t>
    </dgm:pt>
    <dgm:pt modelId="{20CA9091-1493-4D82-854E-4B903762B0DF}" type="sibTrans" cxnId="{286D3049-5D8B-415D-9F0F-98B4276F424A}">
      <dgm:prSet/>
      <dgm:spPr/>
      <dgm:t>
        <a:bodyPr/>
        <a:lstStyle/>
        <a:p>
          <a:endParaRPr lang="en-US"/>
        </a:p>
      </dgm:t>
    </dgm:pt>
    <dgm:pt modelId="{63C6BBC7-DA32-4C07-9A24-6CBE2DE13F97}" type="pres">
      <dgm:prSet presAssocID="{0AF061A7-1BCC-4BE7-99EB-A4F83EE6444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39642AA-93A1-4C61-B5BC-2E3FEC8EC325}" type="pres">
      <dgm:prSet presAssocID="{7F1DB1F5-C86A-48FF-A7D0-8D357A2090C7}" presName="parentText" presStyleLbl="node1" presStyleIdx="0" presStyleCnt="1" custLinFactNeighborX="2966" custLinFactNeighborY="-329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162616C-0806-49E7-BE2C-506F2EA20B29}" type="presOf" srcId="{7F1DB1F5-C86A-48FF-A7D0-8D357A2090C7}" destId="{739642AA-93A1-4C61-B5BC-2E3FEC8EC325}" srcOrd="0" destOrd="0" presId="urn:microsoft.com/office/officeart/2005/8/layout/vList2"/>
    <dgm:cxn modelId="{65EAD5AB-6973-4D36-A123-6A5BB36CBA24}" type="presOf" srcId="{0AF061A7-1BCC-4BE7-99EB-A4F83EE6444D}" destId="{63C6BBC7-DA32-4C07-9A24-6CBE2DE13F97}" srcOrd="0" destOrd="0" presId="urn:microsoft.com/office/officeart/2005/8/layout/vList2"/>
    <dgm:cxn modelId="{286D3049-5D8B-415D-9F0F-98B4276F424A}" srcId="{0AF061A7-1BCC-4BE7-99EB-A4F83EE6444D}" destId="{7F1DB1F5-C86A-48FF-A7D0-8D357A2090C7}" srcOrd="0" destOrd="0" parTransId="{850FD03D-1028-46F6-8574-CB5FC7C3AF6F}" sibTransId="{20CA9091-1493-4D82-854E-4B903762B0DF}"/>
    <dgm:cxn modelId="{1C682AAF-E31B-4A5F-9957-8428181E2B53}" type="presParOf" srcId="{63C6BBC7-DA32-4C07-9A24-6CBE2DE13F97}" destId="{739642AA-93A1-4C61-B5BC-2E3FEC8EC32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B333511-757D-46F4-96C3-E5B99CF406EA}">
      <dsp:nvSpPr>
        <dsp:cNvPr id="0" name=""/>
        <dsp:cNvSpPr/>
      </dsp:nvSpPr>
      <dsp:spPr>
        <a:xfrm>
          <a:off x="0" y="0"/>
          <a:ext cx="5616624" cy="1096569"/>
        </a:xfrm>
        <a:prstGeom prst="roundRect">
          <a:avLst/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u="none" kern="1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ProBase Browser</a:t>
          </a:r>
          <a:r>
            <a:rPr lang="en-US" sz="2800" b="1" u="none" kern="1200" dirty="0" smtClean="0">
              <a:solidFill>
                <a:schemeClr val="bg1"/>
              </a:solidFill>
            </a:rPr>
            <a:t/>
          </a:r>
          <a:br>
            <a:rPr lang="en-US" sz="2800" b="1" u="none" kern="1200" dirty="0" smtClean="0">
              <a:solidFill>
                <a:schemeClr val="bg1"/>
              </a:solidFill>
            </a:rPr>
          </a:br>
          <a:r>
            <a:rPr lang="en-US" sz="1600" u="sng" kern="1200" dirty="0" smtClean="0">
              <a:solidFill>
                <a:schemeClr val="bg1"/>
              </a:solidFill>
              <a:hlinkClick xmlns:r="http://schemas.openxmlformats.org/officeDocument/2006/relationships" r:id="rId1"/>
            </a:rPr>
            <a:t>http://msradb002/TaxonomyBrowser/</a:t>
          </a:r>
          <a:endParaRPr lang="en-US" sz="1600" kern="1200" dirty="0">
            <a:solidFill>
              <a:schemeClr val="bg1"/>
            </a:solidFill>
          </a:endParaRPr>
        </a:p>
      </dsp:txBody>
      <dsp:txXfrm>
        <a:off x="0" y="0"/>
        <a:ext cx="5616624" cy="1096569"/>
      </dsp:txXfrm>
    </dsp:sp>
    <dsp:sp modelId="{E9D1E2CD-7B94-426C-8E98-64ED2E2D101B}">
      <dsp:nvSpPr>
        <dsp:cNvPr id="0" name=""/>
        <dsp:cNvSpPr/>
      </dsp:nvSpPr>
      <dsp:spPr>
        <a:xfrm>
          <a:off x="0" y="1110297"/>
          <a:ext cx="5616624" cy="986159"/>
        </a:xfrm>
        <a:prstGeom prst="roundRect">
          <a:avLst/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u="none" kern="1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ProBase Web Table</a:t>
          </a:r>
          <a:r>
            <a:rPr lang="en-US" sz="2800" b="1" u="none" kern="1200" dirty="0" smtClean="0">
              <a:solidFill>
                <a:schemeClr val="bg1"/>
              </a:solidFill>
            </a:rPr>
            <a:t/>
          </a:r>
          <a:br>
            <a:rPr lang="en-US" sz="2800" b="1" u="none" kern="1200" dirty="0" smtClean="0">
              <a:solidFill>
                <a:schemeClr val="bg1"/>
              </a:solidFill>
            </a:rPr>
          </a:br>
          <a:r>
            <a:rPr lang="en-US" sz="1600" u="sng" kern="1200" dirty="0" smtClean="0">
              <a:hlinkClick xmlns:r="http://schemas.openxmlformats.org/officeDocument/2006/relationships" r:id="rId2"/>
            </a:rPr>
            <a:t>http://msradb010/WikiStatement </a:t>
          </a:r>
          <a:r>
            <a:rPr lang="en-US" sz="2400" u="sng" kern="1200" dirty="0" smtClean="0">
              <a:hlinkClick xmlns:r="http://schemas.openxmlformats.org/officeDocument/2006/relationships" r:id="rId2"/>
            </a:rPr>
            <a:t> </a:t>
          </a:r>
          <a:endParaRPr lang="en-US" sz="2100" kern="1200" dirty="0"/>
        </a:p>
      </dsp:txBody>
      <dsp:txXfrm>
        <a:off x="0" y="1110297"/>
        <a:ext cx="5616624" cy="986159"/>
      </dsp:txXfrm>
    </dsp:sp>
    <dsp:sp modelId="{351541EB-E849-4BA6-AE73-514C3E61C2B7}">
      <dsp:nvSpPr>
        <dsp:cNvPr id="0" name=""/>
        <dsp:cNvSpPr/>
      </dsp:nvSpPr>
      <dsp:spPr>
        <a:xfrm>
          <a:off x="0" y="2109942"/>
          <a:ext cx="5616624" cy="986159"/>
        </a:xfrm>
        <a:prstGeom prst="roundRect">
          <a:avLst/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u="none" kern="1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ProBase for Search</a:t>
          </a:r>
          <a:r>
            <a:rPr lang="en-US" sz="2800" b="1" u="none" kern="1200" dirty="0" smtClean="0">
              <a:solidFill>
                <a:schemeClr val="bg1"/>
              </a:solidFill>
            </a:rPr>
            <a:t/>
          </a:r>
          <a:br>
            <a:rPr lang="en-US" sz="2800" b="1" u="none" kern="1200" dirty="0" smtClean="0">
              <a:solidFill>
                <a:schemeClr val="bg1"/>
              </a:solidFill>
            </a:rPr>
          </a:br>
          <a:r>
            <a:rPr lang="en-US" sz="1600" u="sng" kern="1200" dirty="0" smtClean="0">
              <a:hlinkClick xmlns:r="http://schemas.openxmlformats.org/officeDocument/2006/relationships" r:id="rId3"/>
            </a:rPr>
            <a:t>http://msradb003/Search </a:t>
          </a:r>
          <a:r>
            <a:rPr lang="en-US" sz="2100" u="sng" kern="1200" dirty="0" smtClean="0">
              <a:hlinkClick xmlns:r="http://schemas.openxmlformats.org/officeDocument/2006/relationships" r:id="rId3"/>
            </a:rPr>
            <a:t> </a:t>
          </a:r>
          <a:endParaRPr lang="en-US" sz="2100" kern="1200" dirty="0"/>
        </a:p>
      </dsp:txBody>
      <dsp:txXfrm>
        <a:off x="0" y="2109942"/>
        <a:ext cx="5616624" cy="986159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A2D38E-ECF6-40C9-BB70-88D8DC2FFF4C}" type="datetimeFigureOut">
              <a:rPr lang="en-US" smtClean="0"/>
              <a:pPr/>
              <a:t>7/12/2010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8C7C64-552F-4472-9F71-BCCAAF86FC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18930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tracks” means “songs”, so it lies under the “music” domain;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isbns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 is a list of ISBN numbers mapping to their corresponding books (“books” is the actual category for “books”);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“releases” is the release information about songs, especially for albums, so it also lies under the “music” domain.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C7C64-552F-4472-9F71-BCCAAF86FCF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29018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C7C64-552F-4472-9F71-BCCAAF86FCF9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955786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 smtClean="0"/>
              <a:t>Contain instance and class:</a:t>
            </a:r>
          </a:p>
          <a:p>
            <a:pPr lvl="1"/>
            <a:r>
              <a:rPr lang="en-US" dirty="0" smtClean="0"/>
              <a:t>46.22% distinct queries, frequency 39.70%</a:t>
            </a:r>
          </a:p>
          <a:p>
            <a:r>
              <a:rPr lang="en-US" dirty="0" smtClean="0"/>
              <a:t>Contain  only instance:</a:t>
            </a:r>
          </a:p>
          <a:p>
            <a:pPr lvl="1"/>
            <a:r>
              <a:rPr lang="en-US" dirty="0" smtClean="0"/>
              <a:t>36.64% distinct queries, frequency 45.43%</a:t>
            </a:r>
          </a:p>
          <a:p>
            <a:pPr lvl="0"/>
            <a:r>
              <a:rPr lang="en-US" dirty="0" smtClean="0"/>
              <a:t>Contain neither:</a:t>
            </a:r>
          </a:p>
          <a:p>
            <a:pPr lvl="1"/>
            <a:r>
              <a:rPr lang="en-US" dirty="0" smtClean="0"/>
              <a:t>17.13 % distinct queries, frequency 14.84%</a:t>
            </a:r>
          </a:p>
          <a:p>
            <a:r>
              <a:rPr lang="en-US" dirty="0" smtClean="0"/>
              <a:t>Contain an exact class:</a:t>
            </a:r>
          </a:p>
          <a:p>
            <a:pPr lvl="1"/>
            <a:r>
              <a:rPr lang="en-US" dirty="0" smtClean="0"/>
              <a:t>0.01 % distinct queries, frequency 0.02 %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C7C64-552F-4472-9F71-BCCAAF86FCF9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881143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need representative</a:t>
            </a:r>
            <a:r>
              <a:rPr lang="en-US" baseline="0" dirty="0" smtClean="0"/>
              <a:t> companies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C7C64-552F-4472-9F71-BCCAAF86FCF9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267280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Assume we have a class with its seed instances and seed attributes.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First, get a noisy pool of candidate attributes from query logs (like all the n-grams occur with one of the seed instances)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each attribute of the class(including seed),  get its patterns from query logs and make a vector for the attribute.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example, for class “company” and attribute “headquarters”, a query “where is the headquarters of Microsoft” leads to a pattern “[where is the](prefix)  [of](infix)  [](postfix)”.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Each element of the vector is the frequency of one pattern.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Merge all the vectors of seed attributes into one reference vector for each class.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each candidate attribute, count the distance between reference vector and its own vector. Select the nearest ones at last as attributes for the class.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C7C64-552F-4472-9F71-BCCAAF86FCF9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439845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sp>
      <p:sp>
        <p:nvSpPr>
          <p:cNvPr id="2662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662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3A5C550-97D3-4F4B-9152-2566EE6AA0E8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40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B6CDD-3C82-4FA2-AAD5-99262F2C170E}" type="datetimeFigureOut">
              <a:rPr lang="en-US" smtClean="0"/>
              <a:pPr/>
              <a:t>7/12/2010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512E9-C86F-4609-9DCD-FC6F5E40A8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13962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B6CDD-3C82-4FA2-AAD5-99262F2C170E}" type="datetimeFigureOut">
              <a:rPr lang="en-US" smtClean="0"/>
              <a:pPr/>
              <a:t>7/12/2010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512E9-C86F-4609-9DCD-FC6F5E40A8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94507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B6CDD-3C82-4FA2-AAD5-99262F2C170E}" type="datetimeFigureOut">
              <a:rPr lang="en-US" smtClean="0"/>
              <a:pPr/>
              <a:t>7/12/2010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512E9-C86F-4609-9DCD-FC6F5E40A8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24018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B6CDD-3C82-4FA2-AAD5-99262F2C170E}" type="datetimeFigureOut">
              <a:rPr lang="en-US" smtClean="0"/>
              <a:pPr/>
              <a:t>7/12/2010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512E9-C86F-4609-9DCD-FC6F5E40A8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11232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B6CDD-3C82-4FA2-AAD5-99262F2C170E}" type="datetimeFigureOut">
              <a:rPr lang="en-US" smtClean="0"/>
              <a:pPr/>
              <a:t>7/12/2010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512E9-C86F-4609-9DCD-FC6F5E40A8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38510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B6CDD-3C82-4FA2-AAD5-99262F2C170E}" type="datetimeFigureOut">
              <a:rPr lang="en-US" smtClean="0"/>
              <a:pPr/>
              <a:t>7/12/2010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512E9-C86F-4609-9DCD-FC6F5E40A8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4743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B6CDD-3C82-4FA2-AAD5-99262F2C170E}" type="datetimeFigureOut">
              <a:rPr lang="en-US" smtClean="0"/>
              <a:pPr/>
              <a:t>7/12/2010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512E9-C86F-4609-9DCD-FC6F5E40A8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79698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B6CDD-3C82-4FA2-AAD5-99262F2C170E}" type="datetimeFigureOut">
              <a:rPr lang="en-US" smtClean="0"/>
              <a:pPr/>
              <a:t>7/12/2010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512E9-C86F-4609-9DCD-FC6F5E40A8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41410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B6CDD-3C82-4FA2-AAD5-99262F2C170E}" type="datetimeFigureOut">
              <a:rPr lang="en-US" smtClean="0"/>
              <a:pPr/>
              <a:t>7/12/2010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512E9-C86F-4609-9DCD-FC6F5E40A8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7856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B6CDD-3C82-4FA2-AAD5-99262F2C170E}" type="datetimeFigureOut">
              <a:rPr lang="en-US" smtClean="0"/>
              <a:pPr/>
              <a:t>7/12/2010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512E9-C86F-4609-9DCD-FC6F5E40A8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13526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B6CDD-3C82-4FA2-AAD5-99262F2C170E}" type="datetimeFigureOut">
              <a:rPr lang="en-US" smtClean="0"/>
              <a:pPr/>
              <a:t>7/12/2010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512E9-C86F-4609-9DCD-FC6F5E40A8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35532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1B6CDD-3C82-4FA2-AAD5-99262F2C170E}" type="datetimeFigureOut">
              <a:rPr lang="en-US" smtClean="0"/>
              <a:pPr/>
              <a:t>7/12/2010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B512E9-C86F-4609-9DCD-FC6F5E40A8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87921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6755" y="2130425"/>
            <a:ext cx="8015140" cy="1470025"/>
          </a:xfrm>
        </p:spPr>
        <p:txBody>
          <a:bodyPr>
            <a:normAutofit/>
          </a:bodyPr>
          <a:lstStyle/>
          <a:p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Probabilistic Knowledge </a:t>
            </a:r>
            <a:r>
              <a:rPr lang="en-US" sz="40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Management on  the </a:t>
            </a: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Haixun Wang</a:t>
            </a:r>
            <a:endParaRPr lang="en-US" dirty="0" smtClean="0"/>
          </a:p>
          <a:p>
            <a:r>
              <a:rPr lang="en-US" dirty="0" smtClean="0"/>
              <a:t>MSRA DB Group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309797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04664"/>
            <a:ext cx="6768752" cy="5976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5724128" y="188640"/>
            <a:ext cx="3273127" cy="43204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companies buy tech companies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2668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00410"/>
            <a:ext cx="8229600" cy="4125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ounded Rectangle 3"/>
          <p:cNvSpPr/>
          <p:nvPr/>
        </p:nvSpPr>
        <p:spPr>
          <a:xfrm>
            <a:off x="6084168" y="188640"/>
            <a:ext cx="2913087" cy="43204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tech companies slogan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30033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2780928"/>
            <a:ext cx="8229600" cy="132474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ProBase</a:t>
            </a:r>
            <a:r>
              <a:rPr 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Internals</a:t>
            </a:r>
            <a:endParaRPr lang="en-US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224328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>
                <a:solidFill>
                  <a:schemeClr val="accent6">
                    <a:lumMod val="75000"/>
                  </a:schemeClr>
                </a:solidFill>
              </a:rPr>
              <a:t>Free</a:t>
            </a:r>
            <a:r>
              <a:rPr lang="en-US" sz="4800" b="1" dirty="0" smtClean="0">
                <a:solidFill>
                  <a:schemeClr val="accent6">
                    <a:lumMod val="75000"/>
                  </a:schemeClr>
                </a:solidFill>
              </a:rPr>
              <a:t>base</a:t>
            </a:r>
            <a:r>
              <a:rPr lang="en-US" b="1" dirty="0" smtClean="0"/>
              <a:t>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140968"/>
            <a:ext cx="8229600" cy="2985195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A Shared Database of Structured General Human Knowledge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620688"/>
            <a:ext cx="504056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24136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is using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Free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base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1340768"/>
            <a:ext cx="4176464" cy="5141168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40744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086573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is using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Free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base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700808"/>
            <a:ext cx="7488832" cy="4824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8289656">
            <a:off x="1242953" y="3040986"/>
            <a:ext cx="1807600" cy="903800"/>
          </a:xfrm>
        </p:spPr>
      </p:pic>
    </p:spTree>
    <p:extLst>
      <p:ext uri="{BB962C8B-B14F-4D97-AF65-F5344CB8AC3E}">
        <p14:creationId xmlns="" xmlns:p14="http://schemas.microsoft.com/office/powerpoint/2010/main" val="1698947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in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Free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base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# of classes: 1,424</a:t>
            </a:r>
          </a:p>
          <a:p>
            <a:r>
              <a:rPr lang="en-US" dirty="0" smtClean="0"/>
              <a:t># </a:t>
            </a:r>
            <a:r>
              <a:rPr lang="en-US" dirty="0"/>
              <a:t>of </a:t>
            </a:r>
            <a:r>
              <a:rPr lang="en-US" dirty="0" smtClean="0"/>
              <a:t>instances: 16,682,512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1442015382"/>
              </p:ext>
            </p:extLst>
          </p:nvPr>
        </p:nvGraphicFramePr>
        <p:xfrm>
          <a:off x="1797596" y="2952378"/>
          <a:ext cx="5328592" cy="3353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="" xmlns:p14="http://schemas.microsoft.com/office/powerpoint/2010/main" val="311854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ProBase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smtClean="0"/>
              <a:t># </a:t>
            </a:r>
            <a:r>
              <a:rPr lang="en-US" dirty="0"/>
              <a:t>of </a:t>
            </a:r>
            <a:r>
              <a:rPr lang="en-US" dirty="0" smtClean="0"/>
              <a:t>instances: </a:t>
            </a:r>
            <a:r>
              <a:rPr lang="en-US" dirty="0"/>
              <a:t>: 16,423,710 </a:t>
            </a:r>
          </a:p>
          <a:p>
            <a:r>
              <a:rPr lang="en-US" dirty="0" smtClean="0"/>
              <a:t># of classes: 2,026,806 </a:t>
            </a:r>
          </a:p>
          <a:p>
            <a:r>
              <a:rPr lang="en-US" dirty="0" smtClean="0"/>
              <a:t># </a:t>
            </a:r>
            <a:r>
              <a:rPr lang="en-US" dirty="0"/>
              <a:t>of class-subclass pairs: </a:t>
            </a:r>
            <a:r>
              <a:rPr lang="en-US" dirty="0" smtClean="0"/>
              <a:t>2,052,912</a:t>
            </a:r>
            <a:endParaRPr lang="en-US" dirty="0"/>
          </a:p>
          <a:p>
            <a:endParaRPr lang="en-US" dirty="0" smtClean="0"/>
          </a:p>
          <a:p>
            <a:pPr marL="0" indent="0" algn="ctr">
              <a:buNone/>
            </a:pPr>
            <a:endParaRPr lang="en-US" sz="2000" dirty="0" smtClean="0"/>
          </a:p>
          <a:p>
            <a:pPr marL="0" indent="0" algn="ctr">
              <a:buNone/>
            </a:pPr>
            <a:endParaRPr lang="en-US" sz="2000" dirty="0"/>
          </a:p>
          <a:p>
            <a:pPr marL="0" indent="0" algn="ctr">
              <a:buNone/>
            </a:pPr>
            <a:r>
              <a:rPr lang="en-US" sz="2000" dirty="0" smtClean="0"/>
              <a:t>extracted using SUCH-AS like patterns only from</a:t>
            </a:r>
          </a:p>
          <a:p>
            <a:pPr marL="0" indent="0" algn="ctr">
              <a:buNone/>
            </a:pPr>
            <a:r>
              <a:rPr lang="en-US" sz="2000" dirty="0" smtClean="0"/>
              <a:t>HF Web Chunk snapshot (4/10/2010) with 1.68 billion documents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150927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391" y="1411619"/>
            <a:ext cx="8229600" cy="1143000"/>
          </a:xfrm>
        </p:spPr>
        <p:txBody>
          <a:bodyPr/>
          <a:lstStyle/>
          <a:p>
            <a:r>
              <a:rPr lang="en-US" b="1" dirty="0" err="1" smtClean="0"/>
              <a:t>Pro</a:t>
            </a:r>
            <a:r>
              <a:rPr lang="en-US" dirty="0" err="1" smtClean="0"/>
              <a:t>base</a:t>
            </a:r>
            <a:r>
              <a:rPr lang="en-US" dirty="0" smtClean="0"/>
              <a:t>     </a:t>
            </a:r>
            <a:r>
              <a:rPr lang="en-US" altLang="zh-CN" dirty="0" smtClean="0"/>
              <a:t>vs.  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Free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base</a:t>
            </a:r>
            <a:endParaRPr lang="en-US" dirty="0"/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="" xmlns:p14="http://schemas.microsoft.com/office/powerpoint/2010/main" val="2034208644"/>
              </p:ext>
            </p:extLst>
          </p:nvPr>
        </p:nvGraphicFramePr>
        <p:xfrm>
          <a:off x="4716016" y="2573040"/>
          <a:ext cx="3240360" cy="33762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0" name="Diagram 9"/>
          <p:cNvGraphicFramePr/>
          <p:nvPr>
            <p:extLst>
              <p:ext uri="{D42A27DB-BD31-4B8C-83A1-F6EECF244321}">
                <p14:modId xmlns="" xmlns:p14="http://schemas.microsoft.com/office/powerpoint/2010/main" val="2456032369"/>
              </p:ext>
            </p:extLst>
          </p:nvPr>
        </p:nvGraphicFramePr>
        <p:xfrm>
          <a:off x="1187624" y="2564904"/>
          <a:ext cx="3240360" cy="33762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431665" y="233737"/>
            <a:ext cx="1332148" cy="1087456"/>
            <a:chOff x="1547664" y="260648"/>
            <a:chExt cx="1332148" cy="1087456"/>
          </a:xfrm>
        </p:grpSpPr>
        <p:grpSp>
          <p:nvGrpSpPr>
            <p:cNvPr id="12" name="Group 11"/>
            <p:cNvGrpSpPr/>
            <p:nvPr/>
          </p:nvGrpSpPr>
          <p:grpSpPr>
            <a:xfrm>
              <a:off x="1547664" y="260648"/>
              <a:ext cx="477215" cy="891988"/>
              <a:chOff x="2979440" y="1954281"/>
              <a:chExt cx="1018034" cy="1512168"/>
            </a:xfrm>
          </p:grpSpPr>
          <p:sp>
            <p:nvSpPr>
              <p:cNvPr id="20" name="Rounded Rectangle 19"/>
              <p:cNvSpPr/>
              <p:nvPr/>
            </p:nvSpPr>
            <p:spPr>
              <a:xfrm>
                <a:off x="2979440" y="1954281"/>
                <a:ext cx="1008112" cy="360040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" name="Rounded Rectangle 20"/>
              <p:cNvSpPr/>
              <p:nvPr/>
            </p:nvSpPr>
            <p:spPr>
              <a:xfrm>
                <a:off x="2989362" y="3106409"/>
                <a:ext cx="1008112" cy="360040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2" name="Straight Arrow Connector 21"/>
              <p:cNvCxnSpPr>
                <a:stCxn id="20" idx="2"/>
                <a:endCxn id="21" idx="0"/>
              </p:cNvCxnSpPr>
              <p:nvPr/>
            </p:nvCxnSpPr>
            <p:spPr>
              <a:xfrm>
                <a:off x="3483496" y="2314321"/>
                <a:ext cx="9922" cy="7920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>
              <a:off x="2121491" y="727990"/>
              <a:ext cx="758321" cy="620114"/>
              <a:chOff x="4203576" y="2746555"/>
              <a:chExt cx="1617712" cy="1051266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4563616" y="2792177"/>
                <a:ext cx="648072" cy="396044"/>
              </a:xfrm>
              <a:prstGeom prst="rect">
                <a:avLst/>
              </a:prstGeom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4716016" y="2944577"/>
                <a:ext cx="648072" cy="396044"/>
              </a:xfrm>
              <a:prstGeom prst="rect">
                <a:avLst/>
              </a:prstGeom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4868416" y="3096977"/>
                <a:ext cx="648072" cy="396044"/>
              </a:xfrm>
              <a:prstGeom prst="rect">
                <a:avLst/>
              </a:prstGeom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5020816" y="3249377"/>
                <a:ext cx="648072" cy="396044"/>
              </a:xfrm>
              <a:prstGeom prst="rect">
                <a:avLst/>
              </a:prstGeom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5173216" y="3401777"/>
                <a:ext cx="648072" cy="396044"/>
              </a:xfrm>
              <a:prstGeom prst="rect">
                <a:avLst/>
              </a:prstGeom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Left Brace 18"/>
              <p:cNvSpPr/>
              <p:nvPr/>
            </p:nvSpPr>
            <p:spPr>
              <a:xfrm>
                <a:off x="4203576" y="2746555"/>
                <a:ext cx="216024" cy="1005644"/>
              </a:xfrm>
              <a:prstGeom prst="lef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="" xmlns:p14="http://schemas.microsoft.com/office/powerpoint/2010/main" val="3423837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Scoring 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is noisy to begin with</a:t>
            </a:r>
          </a:p>
          <a:p>
            <a:pPr lvl="1"/>
            <a:r>
              <a:rPr lang="en-US" dirty="0" smtClean="0"/>
              <a:t>We need to learn to live with noisy data</a:t>
            </a:r>
          </a:p>
          <a:p>
            <a:pPr lvl="1"/>
            <a:endParaRPr lang="en-US" dirty="0"/>
          </a:p>
          <a:p>
            <a:r>
              <a:rPr lang="en-US" dirty="0" smtClean="0"/>
              <a:t>Seamless data integration</a:t>
            </a:r>
          </a:p>
          <a:p>
            <a:pPr lvl="1"/>
            <a:r>
              <a:rPr lang="en-US" dirty="0" smtClean="0"/>
              <a:t>Web/Freebase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/People/Location/Publications/</a:t>
            </a:r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Different data sources have different credibility</a:t>
            </a:r>
          </a:p>
          <a:p>
            <a:pPr lvl="1"/>
            <a:endParaRPr lang="en-US" dirty="0"/>
          </a:p>
          <a:p>
            <a:r>
              <a:rPr lang="en-US" dirty="0" smtClean="0"/>
              <a:t>Potential support for reasoning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31665" y="233737"/>
            <a:ext cx="1332148" cy="1087456"/>
            <a:chOff x="1547664" y="260648"/>
            <a:chExt cx="1332148" cy="1087456"/>
          </a:xfrm>
        </p:grpSpPr>
        <p:grpSp>
          <p:nvGrpSpPr>
            <p:cNvPr id="5" name="Group 4"/>
            <p:cNvGrpSpPr/>
            <p:nvPr/>
          </p:nvGrpSpPr>
          <p:grpSpPr>
            <a:xfrm>
              <a:off x="1547664" y="260648"/>
              <a:ext cx="477215" cy="891988"/>
              <a:chOff x="2979440" y="1954281"/>
              <a:chExt cx="1018034" cy="1512168"/>
            </a:xfrm>
          </p:grpSpPr>
          <p:sp>
            <p:nvSpPr>
              <p:cNvPr id="13" name="Rounded Rectangle 12"/>
              <p:cNvSpPr/>
              <p:nvPr/>
            </p:nvSpPr>
            <p:spPr>
              <a:xfrm>
                <a:off x="2979440" y="1954281"/>
                <a:ext cx="1008112" cy="360040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2989362" y="3106409"/>
                <a:ext cx="1008112" cy="360040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5" name="Straight Arrow Connector 14"/>
              <p:cNvCxnSpPr>
                <a:stCxn id="13" idx="2"/>
                <a:endCxn id="14" idx="0"/>
              </p:cNvCxnSpPr>
              <p:nvPr/>
            </p:nvCxnSpPr>
            <p:spPr>
              <a:xfrm>
                <a:off x="3483496" y="2314321"/>
                <a:ext cx="9922" cy="7920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5"/>
            <p:cNvGrpSpPr/>
            <p:nvPr/>
          </p:nvGrpSpPr>
          <p:grpSpPr>
            <a:xfrm>
              <a:off x="2121491" y="727990"/>
              <a:ext cx="758321" cy="620114"/>
              <a:chOff x="4203576" y="2746555"/>
              <a:chExt cx="1617712" cy="1051266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4563616" y="2792177"/>
                <a:ext cx="648072" cy="396044"/>
              </a:xfrm>
              <a:prstGeom prst="rect">
                <a:avLst/>
              </a:prstGeom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4716016" y="2944577"/>
                <a:ext cx="648072" cy="396044"/>
              </a:xfrm>
              <a:prstGeom prst="rect">
                <a:avLst/>
              </a:prstGeom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4868416" y="3096977"/>
                <a:ext cx="648072" cy="396044"/>
              </a:xfrm>
              <a:prstGeom prst="rect">
                <a:avLst/>
              </a:prstGeom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5020816" y="3249377"/>
                <a:ext cx="648072" cy="396044"/>
              </a:xfrm>
              <a:prstGeom prst="rect">
                <a:avLst/>
              </a:prstGeom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5173216" y="3401777"/>
                <a:ext cx="648072" cy="396044"/>
              </a:xfrm>
              <a:prstGeom prst="rect">
                <a:avLst/>
              </a:prstGeom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Left Brace 11"/>
              <p:cNvSpPr/>
              <p:nvPr/>
            </p:nvSpPr>
            <p:spPr>
              <a:xfrm>
                <a:off x="4203576" y="2746555"/>
                <a:ext cx="216024" cy="1005644"/>
              </a:xfrm>
              <a:prstGeom prst="lef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="" xmlns:p14="http://schemas.microsoft.com/office/powerpoint/2010/main" val="2229144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 smtClean="0"/>
              <a:t>Dream of the Semantic Web: develop one ontology in one language covering everything that exists …</a:t>
            </a:r>
          </a:p>
          <a:p>
            <a:endParaRPr lang="en-GB" dirty="0"/>
          </a:p>
          <a:p>
            <a:r>
              <a:rPr lang="en-GB" dirty="0" smtClean="0"/>
              <a:t>Reality: there </a:t>
            </a:r>
            <a:r>
              <a:rPr lang="en-GB" dirty="0"/>
              <a:t>are several ontologies in several languages covering partly overlapping </a:t>
            </a:r>
            <a:r>
              <a:rPr lang="en-GB" dirty="0" err="1" smtClean="0"/>
              <a:t>subdomains</a:t>
            </a:r>
            <a:r>
              <a:rPr lang="en-GB" dirty="0" smtClean="0"/>
              <a:t>; bits and pieces of facts and human knowledge scattered on the web</a:t>
            </a:r>
          </a:p>
          <a:p>
            <a:endParaRPr lang="en-GB" dirty="0" smtClean="0"/>
          </a:p>
          <a:p>
            <a:r>
              <a:rPr lang="en-GB" dirty="0" smtClean="0"/>
              <a:t>Problems: integration (structural </a:t>
            </a:r>
            <a:r>
              <a:rPr lang="en-GB" dirty="0"/>
              <a:t>heterogeneity, semantic heterogeneity, inconsistency and </a:t>
            </a:r>
            <a:r>
              <a:rPr lang="en-GB" dirty="0" smtClean="0"/>
              <a:t>redundancy)</a:t>
            </a:r>
          </a:p>
        </p:txBody>
      </p:sp>
    </p:spTree>
    <p:extLst>
      <p:ext uri="{BB962C8B-B14F-4D97-AF65-F5344CB8AC3E}">
        <p14:creationId xmlns="" xmlns:p14="http://schemas.microsoft.com/office/powerpoint/2010/main" val="34558621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Scoring 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600200"/>
            <a:ext cx="8291264" cy="4525963"/>
          </a:xfrm>
        </p:spPr>
        <p:txBody>
          <a:bodyPr>
            <a:normAutofit fontScale="70000" lnSpcReduction="20000"/>
          </a:bodyPr>
          <a:lstStyle/>
          <a:p>
            <a:r>
              <a:rPr lang="en-US" u="sng" dirty="0" smtClean="0"/>
              <a:t>Correctness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whether a claim (e.g., there is a company called Apple) is true or not</a:t>
            </a:r>
          </a:p>
          <a:p>
            <a:endParaRPr lang="en-US" dirty="0"/>
          </a:p>
          <a:p>
            <a:r>
              <a:rPr lang="en-US" u="sng" dirty="0" smtClean="0"/>
              <a:t>Popularity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e.g., Is Apple a top-3 company, or a top-5, top-10 company?</a:t>
            </a:r>
          </a:p>
          <a:p>
            <a:endParaRPr lang="en-US" dirty="0" smtClean="0"/>
          </a:p>
          <a:p>
            <a:r>
              <a:rPr lang="en-US" u="sng" dirty="0" smtClean="0"/>
              <a:t>Ambiguity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e.g., does the word </a:t>
            </a:r>
            <a:r>
              <a:rPr lang="en-US" i="1" dirty="0" smtClean="0"/>
              <a:t>Apple</a:t>
            </a:r>
            <a:r>
              <a:rPr lang="en-US" dirty="0" smtClean="0"/>
              <a:t>, without any context, represent </a:t>
            </a:r>
            <a:r>
              <a:rPr lang="en-US" i="1" dirty="0" smtClean="0"/>
              <a:t>Apple the company</a:t>
            </a:r>
            <a:r>
              <a:rPr lang="en-US" dirty="0" smtClean="0"/>
              <a:t>?</a:t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31665" y="233737"/>
            <a:ext cx="1332148" cy="1087456"/>
            <a:chOff x="1547664" y="260648"/>
            <a:chExt cx="1332148" cy="1087456"/>
          </a:xfrm>
        </p:grpSpPr>
        <p:grpSp>
          <p:nvGrpSpPr>
            <p:cNvPr id="5" name="Group 4"/>
            <p:cNvGrpSpPr/>
            <p:nvPr/>
          </p:nvGrpSpPr>
          <p:grpSpPr>
            <a:xfrm>
              <a:off x="1547664" y="260648"/>
              <a:ext cx="477215" cy="891988"/>
              <a:chOff x="2979440" y="1954281"/>
              <a:chExt cx="1018034" cy="1512168"/>
            </a:xfrm>
          </p:grpSpPr>
          <p:sp>
            <p:nvSpPr>
              <p:cNvPr id="13" name="Rounded Rectangle 12"/>
              <p:cNvSpPr/>
              <p:nvPr/>
            </p:nvSpPr>
            <p:spPr>
              <a:xfrm>
                <a:off x="2979440" y="1954281"/>
                <a:ext cx="1008112" cy="360040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2989362" y="3106409"/>
                <a:ext cx="1008112" cy="360040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5" name="Straight Arrow Connector 14"/>
              <p:cNvCxnSpPr>
                <a:stCxn id="13" idx="2"/>
                <a:endCxn id="14" idx="0"/>
              </p:cNvCxnSpPr>
              <p:nvPr/>
            </p:nvCxnSpPr>
            <p:spPr>
              <a:xfrm>
                <a:off x="3483496" y="2314321"/>
                <a:ext cx="9922" cy="7920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5"/>
            <p:cNvGrpSpPr/>
            <p:nvPr/>
          </p:nvGrpSpPr>
          <p:grpSpPr>
            <a:xfrm>
              <a:off x="2121491" y="727990"/>
              <a:ext cx="758321" cy="620114"/>
              <a:chOff x="4203576" y="2746555"/>
              <a:chExt cx="1617712" cy="1051266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4563616" y="2792177"/>
                <a:ext cx="648072" cy="396044"/>
              </a:xfrm>
              <a:prstGeom prst="rect">
                <a:avLst/>
              </a:prstGeom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4716016" y="2944577"/>
                <a:ext cx="648072" cy="396044"/>
              </a:xfrm>
              <a:prstGeom prst="rect">
                <a:avLst/>
              </a:prstGeom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4868416" y="3096977"/>
                <a:ext cx="648072" cy="396044"/>
              </a:xfrm>
              <a:prstGeom prst="rect">
                <a:avLst/>
              </a:prstGeom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5020816" y="3249377"/>
                <a:ext cx="648072" cy="396044"/>
              </a:xfrm>
              <a:prstGeom prst="rect">
                <a:avLst/>
              </a:prstGeom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5173216" y="3401777"/>
                <a:ext cx="648072" cy="396044"/>
              </a:xfrm>
              <a:prstGeom prst="rect">
                <a:avLst/>
              </a:prstGeom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Left Brace 11"/>
              <p:cNvSpPr/>
              <p:nvPr/>
            </p:nvSpPr>
            <p:spPr>
              <a:xfrm>
                <a:off x="4203576" y="2746555"/>
                <a:ext cx="216024" cy="1005644"/>
              </a:xfrm>
              <a:prstGeom prst="lef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="" xmlns:p14="http://schemas.microsoft.com/office/powerpoint/2010/main" val="1349228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Scoring 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600200"/>
            <a:ext cx="8291264" cy="4525963"/>
          </a:xfrm>
        </p:spPr>
        <p:txBody>
          <a:bodyPr>
            <a:normAutofit fontScale="70000" lnSpcReduction="20000"/>
          </a:bodyPr>
          <a:lstStyle/>
          <a:p>
            <a:r>
              <a:rPr lang="en-US" u="sng" dirty="0" smtClean="0"/>
              <a:t>Correctness/Popularity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probability that a claim is true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0070C0"/>
                </a:solidFill>
              </a:rPr>
              <a:t>Is there a company called Apple?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is the same type of question as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0070C0"/>
                </a:solidFill>
              </a:rPr>
              <a:t>Is Apple a top-3 company, or a top-5, top-10 company?</a:t>
            </a:r>
          </a:p>
          <a:p>
            <a:endParaRPr lang="en-US" dirty="0" smtClean="0"/>
          </a:p>
          <a:p>
            <a:r>
              <a:rPr lang="en-US" u="sng" dirty="0" smtClean="0"/>
              <a:t>Ambiguity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e.g., how likely is the word </a:t>
            </a:r>
            <a:r>
              <a:rPr lang="en-US" i="1" dirty="0" smtClean="0"/>
              <a:t>Apple</a:t>
            </a:r>
            <a:r>
              <a:rPr lang="en-US" dirty="0" smtClean="0"/>
              <a:t>, without any context, represent </a:t>
            </a:r>
            <a:r>
              <a:rPr lang="en-US" i="1" dirty="0" smtClean="0"/>
              <a:t>Apple the company</a:t>
            </a:r>
            <a:r>
              <a:rPr lang="en-US" dirty="0" smtClean="0"/>
              <a:t>?</a:t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31665" y="233737"/>
            <a:ext cx="1332148" cy="1087456"/>
            <a:chOff x="1547664" y="260648"/>
            <a:chExt cx="1332148" cy="1087456"/>
          </a:xfrm>
        </p:grpSpPr>
        <p:grpSp>
          <p:nvGrpSpPr>
            <p:cNvPr id="5" name="Group 4"/>
            <p:cNvGrpSpPr/>
            <p:nvPr/>
          </p:nvGrpSpPr>
          <p:grpSpPr>
            <a:xfrm>
              <a:off x="1547664" y="260648"/>
              <a:ext cx="477215" cy="891988"/>
              <a:chOff x="2979440" y="1954281"/>
              <a:chExt cx="1018034" cy="1512168"/>
            </a:xfrm>
          </p:grpSpPr>
          <p:sp>
            <p:nvSpPr>
              <p:cNvPr id="13" name="Rounded Rectangle 12"/>
              <p:cNvSpPr/>
              <p:nvPr/>
            </p:nvSpPr>
            <p:spPr>
              <a:xfrm>
                <a:off x="2979440" y="1954281"/>
                <a:ext cx="1008112" cy="360040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2989362" y="3106409"/>
                <a:ext cx="1008112" cy="360040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5" name="Straight Arrow Connector 14"/>
              <p:cNvCxnSpPr>
                <a:stCxn id="13" idx="2"/>
                <a:endCxn id="14" idx="0"/>
              </p:cNvCxnSpPr>
              <p:nvPr/>
            </p:nvCxnSpPr>
            <p:spPr>
              <a:xfrm>
                <a:off x="3483496" y="2314321"/>
                <a:ext cx="9922" cy="7920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5"/>
            <p:cNvGrpSpPr/>
            <p:nvPr/>
          </p:nvGrpSpPr>
          <p:grpSpPr>
            <a:xfrm>
              <a:off x="2121491" y="727990"/>
              <a:ext cx="758321" cy="620114"/>
              <a:chOff x="4203576" y="2746555"/>
              <a:chExt cx="1617712" cy="1051266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4563616" y="2792177"/>
                <a:ext cx="648072" cy="396044"/>
              </a:xfrm>
              <a:prstGeom prst="rect">
                <a:avLst/>
              </a:prstGeom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4716016" y="2944577"/>
                <a:ext cx="648072" cy="396044"/>
              </a:xfrm>
              <a:prstGeom prst="rect">
                <a:avLst/>
              </a:prstGeom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4868416" y="3096977"/>
                <a:ext cx="648072" cy="396044"/>
              </a:xfrm>
              <a:prstGeom prst="rect">
                <a:avLst/>
              </a:prstGeom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5020816" y="3249377"/>
                <a:ext cx="648072" cy="396044"/>
              </a:xfrm>
              <a:prstGeom prst="rect">
                <a:avLst/>
              </a:prstGeom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5173216" y="3401777"/>
                <a:ext cx="648072" cy="396044"/>
              </a:xfrm>
              <a:prstGeom prst="rect">
                <a:avLst/>
              </a:prstGeom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Left Brace 11"/>
              <p:cNvSpPr/>
              <p:nvPr/>
            </p:nvSpPr>
            <p:spPr>
              <a:xfrm>
                <a:off x="4203576" y="2746555"/>
                <a:ext cx="216024" cy="1005644"/>
              </a:xfrm>
              <a:prstGeom prst="lef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="" xmlns:p14="http://schemas.microsoft.com/office/powerpoint/2010/main" val="2048691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Correctness</a:t>
            </a:r>
            <a:endParaRPr lang="en-US" dirty="0"/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Claim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f</m:t>
                    </m:r>
                  </m:oMath>
                </a14:m>
                <a:r>
                  <a:rPr lang="en-US" dirty="0"/>
                  <a:t>: </a:t>
                </a:r>
                <a:endParaRPr lang="en-US" dirty="0" smtClean="0"/>
              </a:p>
              <a:p>
                <a:pPr lvl="1"/>
                <a:r>
                  <a:rPr lang="en-US" dirty="0">
                    <a:solidFill>
                      <a:srgbClr val="00B050" mc:Ignorable=""/>
                    </a:solidFill>
                  </a:rPr>
                  <a:t>a</a:t>
                </a:r>
                <a:r>
                  <a:rPr lang="en-US" dirty="0"/>
                  <a:t> is an instance of </a:t>
                </a:r>
                <a:r>
                  <a:rPr lang="en-US" dirty="0" smtClean="0">
                    <a:solidFill>
                      <a:srgbClr val="FF0000" mc:Ignorable=""/>
                    </a:solidFill>
                  </a:rPr>
                  <a:t>A</a:t>
                </a:r>
              </a:p>
              <a:p>
                <a:r>
                  <a:rPr lang="en-US" dirty="0" smtClean="0"/>
                  <a:t>Evidence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s</m:t>
                    </m:r>
                  </m:oMath>
                </a14:m>
                <a:r>
                  <a:rPr lang="en-US" dirty="0" smtClean="0"/>
                  <a:t>: </a:t>
                </a:r>
              </a:p>
              <a:p>
                <a:pPr lvl="1"/>
                <a:r>
                  <a:rPr lang="en-US" dirty="0" smtClean="0"/>
                  <a:t>e.g. in “… </a:t>
                </a:r>
                <a:r>
                  <a:rPr lang="en-US" dirty="0" smtClean="0">
                    <a:solidFill>
                      <a:srgbClr val="FF0000" mc:Ignorable=""/>
                    </a:solidFill>
                  </a:rPr>
                  <a:t>A</a:t>
                </a:r>
                <a:r>
                  <a:rPr lang="en-US" dirty="0" smtClean="0"/>
                  <a:t> such as </a:t>
                </a:r>
                <a:r>
                  <a:rPr lang="en-US" dirty="0" smtClean="0">
                    <a:solidFill>
                      <a:srgbClr val="00B050" mc:Ignorable=""/>
                    </a:solidFill>
                  </a:rPr>
                  <a:t>a</a:t>
                </a:r>
                <a:r>
                  <a:rPr lang="en-US" dirty="0" smtClean="0"/>
                  <a:t> … “                       p(</a:t>
                </a:r>
                <a:r>
                  <a:rPr lang="en-US" dirty="0" err="1" smtClean="0"/>
                  <a:t>f|s</a:t>
                </a:r>
                <a:r>
                  <a:rPr lang="en-US" dirty="0" smtClean="0"/>
                  <a:t>) is low</a:t>
                </a:r>
              </a:p>
              <a:p>
                <a:pPr lvl="1"/>
                <a:r>
                  <a:rPr lang="en-US" dirty="0" smtClean="0"/>
                  <a:t>e.g. in </a:t>
                </a:r>
                <a:r>
                  <a:rPr lang="en-US" dirty="0" err="1" smtClean="0"/>
                  <a:t>FreeBase</a:t>
                </a:r>
                <a:r>
                  <a:rPr lang="en-US" dirty="0" smtClean="0"/>
                  <a:t>                                       p(</a:t>
                </a:r>
                <a:r>
                  <a:rPr lang="en-US" dirty="0" err="1" smtClean="0"/>
                  <a:t>f|s</a:t>
                </a:r>
                <a:r>
                  <a:rPr lang="en-US" dirty="0" smtClean="0"/>
                  <a:t>) is high</a:t>
                </a:r>
              </a:p>
              <a:p>
                <a:endParaRPr lang="en-US" dirty="0">
                  <a:solidFill>
                    <a:srgbClr val="FF0000" mc:Ignorable="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/>
                      </a:rPr>
                      <m:t>P</m:t>
                    </m:r>
                    <m:d>
                      <m:dPr>
                        <m:ctrlPr>
                          <a:rPr lang="en-US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f</m:t>
                        </m:r>
                      </m:e>
                    </m:d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/>
                      </a:rPr>
                      <m:t>=1−</m:t>
                    </m:r>
                    <m:nary>
                      <m:naryPr>
                        <m:chr m:val="∏"/>
                        <m:subHide m:val="on"/>
                        <m:supHide m:val="on"/>
                        <m:ctrlPr>
                          <a:rPr lang="en-US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/>
                              </a:rPr>
                              <m:t>1−</m:t>
                            </m:r>
                            <m:r>
                              <a:rPr lang="en-US" i="1" dirty="0">
                                <a:latin typeface="Cambria Math"/>
                              </a:rPr>
                              <m:t>P</m:t>
                            </m:r>
                            <m:d>
                              <m:dPr>
                                <m:ctrlPr>
                                  <a:rPr lang="en-US" i="1" dirty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 dirty="0">
                                    <a:latin typeface="Cambria Math"/>
                                  </a:rPr>
                                  <m:t>f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 dirty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/>
                                      </a:rPr>
                                      <m:t>s</m:t>
                                    </m:r>
                                  </m:e>
                                  <m:sub>
                                    <m:r>
                                      <a:rPr lang="en-US" i="1" smtClean="0">
                                        <a:latin typeface="Cambria Math"/>
                                      </a:rPr>
                                      <m:t>i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nary>
                  </m:oMath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endParaRPr lang="en-US" dirty="0"/>
              </a:p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 cstate="print"/>
                <a:stretch>
                  <a:fillRect l="-1630" t="-1617" r="-1630" b="-175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431665" y="233737"/>
            <a:ext cx="1332148" cy="1087456"/>
            <a:chOff x="1547664" y="260648"/>
            <a:chExt cx="1332148" cy="1087456"/>
          </a:xfrm>
        </p:grpSpPr>
        <p:grpSp>
          <p:nvGrpSpPr>
            <p:cNvPr id="5" name="Group 4"/>
            <p:cNvGrpSpPr/>
            <p:nvPr/>
          </p:nvGrpSpPr>
          <p:grpSpPr>
            <a:xfrm>
              <a:off x="1547664" y="260648"/>
              <a:ext cx="477215" cy="891988"/>
              <a:chOff x="2979440" y="1954281"/>
              <a:chExt cx="1018034" cy="1512168"/>
            </a:xfrm>
          </p:grpSpPr>
          <p:sp>
            <p:nvSpPr>
              <p:cNvPr id="13" name="Rounded Rectangle 12"/>
              <p:cNvSpPr/>
              <p:nvPr/>
            </p:nvSpPr>
            <p:spPr>
              <a:xfrm>
                <a:off x="2979440" y="1954281"/>
                <a:ext cx="1008112" cy="360040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2989362" y="3106409"/>
                <a:ext cx="1008112" cy="360040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5" name="Straight Arrow Connector 14"/>
              <p:cNvCxnSpPr>
                <a:stCxn id="13" idx="2"/>
                <a:endCxn id="14" idx="0"/>
              </p:cNvCxnSpPr>
              <p:nvPr/>
            </p:nvCxnSpPr>
            <p:spPr>
              <a:xfrm>
                <a:off x="3483496" y="2314321"/>
                <a:ext cx="9922" cy="7920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5"/>
            <p:cNvGrpSpPr/>
            <p:nvPr/>
          </p:nvGrpSpPr>
          <p:grpSpPr>
            <a:xfrm>
              <a:off x="2121491" y="727990"/>
              <a:ext cx="758321" cy="620114"/>
              <a:chOff x="4203576" y="2746555"/>
              <a:chExt cx="1617712" cy="1051266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4563616" y="2792177"/>
                <a:ext cx="648072" cy="396044"/>
              </a:xfrm>
              <a:prstGeom prst="rect">
                <a:avLst/>
              </a:prstGeom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4716016" y="2944577"/>
                <a:ext cx="648072" cy="396044"/>
              </a:xfrm>
              <a:prstGeom prst="rect">
                <a:avLst/>
              </a:prstGeom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4868416" y="3096977"/>
                <a:ext cx="648072" cy="396044"/>
              </a:xfrm>
              <a:prstGeom prst="rect">
                <a:avLst/>
              </a:prstGeom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5020816" y="3249377"/>
                <a:ext cx="648072" cy="396044"/>
              </a:xfrm>
              <a:prstGeom prst="rect">
                <a:avLst/>
              </a:prstGeom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5173216" y="3401777"/>
                <a:ext cx="648072" cy="396044"/>
              </a:xfrm>
              <a:prstGeom prst="rect">
                <a:avLst/>
              </a:prstGeom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Left Brace 11"/>
              <p:cNvSpPr/>
              <p:nvPr/>
            </p:nvSpPr>
            <p:spPr>
              <a:xfrm>
                <a:off x="4203576" y="2746555"/>
                <a:ext cx="216024" cy="1005644"/>
              </a:xfrm>
              <a:prstGeom prst="lef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="" xmlns:p14="http://schemas.microsoft.com/office/powerpoint/2010/main" val="821678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Ambiguity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TFIDF </a:t>
            </a:r>
          </a:p>
          <a:p>
            <a:pPr lvl="1"/>
            <a:r>
              <a:rPr lang="en-US" dirty="0"/>
              <a:t>Document is class, Instance is term</a:t>
            </a:r>
          </a:p>
          <a:p>
            <a:pPr lvl="1"/>
            <a:r>
              <a:rPr lang="en-US" dirty="0"/>
              <a:t>But unlike the term-document scenario, classes form class-subclass relations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Microsoft</a:t>
            </a:r>
            <a:r>
              <a:rPr lang="en-US" dirty="0"/>
              <a:t> appears in a lot of </a:t>
            </a:r>
            <a:r>
              <a:rPr lang="en-US" dirty="0">
                <a:solidFill>
                  <a:srgbClr val="FF0000"/>
                </a:solidFill>
              </a:rPr>
              <a:t>subclasses</a:t>
            </a:r>
            <a:r>
              <a:rPr lang="en-US" dirty="0"/>
              <a:t> of “</a:t>
            </a:r>
            <a:r>
              <a:rPr lang="en-US" dirty="0">
                <a:solidFill>
                  <a:srgbClr val="FF0000"/>
                </a:solidFill>
              </a:rPr>
              <a:t>companies</a:t>
            </a:r>
            <a:r>
              <a:rPr lang="en-US" dirty="0"/>
              <a:t>” like “</a:t>
            </a:r>
            <a:r>
              <a:rPr lang="en-US" dirty="0">
                <a:solidFill>
                  <a:srgbClr val="FF0000"/>
                </a:solidFill>
              </a:rPr>
              <a:t>big companies</a:t>
            </a:r>
            <a:r>
              <a:rPr lang="en-US" dirty="0"/>
              <a:t>” and “</a:t>
            </a:r>
            <a:r>
              <a:rPr lang="en-US" dirty="0">
                <a:solidFill>
                  <a:srgbClr val="FF0000"/>
                </a:solidFill>
              </a:rPr>
              <a:t>tech companies</a:t>
            </a:r>
            <a:r>
              <a:rPr lang="en-US" dirty="0"/>
              <a:t>”.  TFIDF will reduce Microsoft’s ranking. </a:t>
            </a:r>
          </a:p>
          <a:p>
            <a:pPr lvl="1"/>
            <a:endParaRPr lang="en-US" dirty="0"/>
          </a:p>
          <a:p>
            <a:r>
              <a:rPr lang="en-US" dirty="0"/>
              <a:t>Ranking based on hierarchy</a:t>
            </a:r>
          </a:p>
          <a:p>
            <a:pPr lvl="1"/>
            <a:r>
              <a:rPr lang="en-US" dirty="0"/>
              <a:t>Generalize TFIDF score based on taxonomy</a:t>
            </a:r>
          </a:p>
          <a:p>
            <a:pPr lvl="1"/>
            <a:r>
              <a:rPr lang="en-US" dirty="0"/>
              <a:t>TF is the frequency of an instance within a class and all of its descendant subclasses.</a:t>
            </a:r>
          </a:p>
          <a:p>
            <a:pPr lvl="1"/>
            <a:r>
              <a:rPr lang="en-US" dirty="0"/>
              <a:t>IDF is the inverse of the number of other classes containing  the instance, except the class and all of its descendant subclasses.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31665" y="233737"/>
            <a:ext cx="1332148" cy="1087456"/>
            <a:chOff x="1547664" y="260648"/>
            <a:chExt cx="1332148" cy="1087456"/>
          </a:xfrm>
        </p:grpSpPr>
        <p:grpSp>
          <p:nvGrpSpPr>
            <p:cNvPr id="5" name="Group 4"/>
            <p:cNvGrpSpPr/>
            <p:nvPr/>
          </p:nvGrpSpPr>
          <p:grpSpPr>
            <a:xfrm>
              <a:off x="1547664" y="260648"/>
              <a:ext cx="477215" cy="891988"/>
              <a:chOff x="2979440" y="1954281"/>
              <a:chExt cx="1018034" cy="1512168"/>
            </a:xfrm>
          </p:grpSpPr>
          <p:sp>
            <p:nvSpPr>
              <p:cNvPr id="13" name="Rounded Rectangle 12"/>
              <p:cNvSpPr/>
              <p:nvPr/>
            </p:nvSpPr>
            <p:spPr>
              <a:xfrm>
                <a:off x="2979440" y="1954281"/>
                <a:ext cx="1008112" cy="360040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2989362" y="3106409"/>
                <a:ext cx="1008112" cy="360040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5" name="Straight Arrow Connector 14"/>
              <p:cNvCxnSpPr>
                <a:stCxn id="13" idx="2"/>
                <a:endCxn id="14" idx="0"/>
              </p:cNvCxnSpPr>
              <p:nvPr/>
            </p:nvCxnSpPr>
            <p:spPr>
              <a:xfrm>
                <a:off x="3483496" y="2314321"/>
                <a:ext cx="9922" cy="7920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5"/>
            <p:cNvGrpSpPr/>
            <p:nvPr/>
          </p:nvGrpSpPr>
          <p:grpSpPr>
            <a:xfrm>
              <a:off x="2121491" y="727990"/>
              <a:ext cx="758321" cy="620114"/>
              <a:chOff x="4203576" y="2746555"/>
              <a:chExt cx="1617712" cy="1051266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4563616" y="2792177"/>
                <a:ext cx="648072" cy="396044"/>
              </a:xfrm>
              <a:prstGeom prst="rect">
                <a:avLst/>
              </a:prstGeom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4716016" y="2944577"/>
                <a:ext cx="648072" cy="396044"/>
              </a:xfrm>
              <a:prstGeom prst="rect">
                <a:avLst/>
              </a:prstGeom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4868416" y="3096977"/>
                <a:ext cx="648072" cy="396044"/>
              </a:xfrm>
              <a:prstGeom prst="rect">
                <a:avLst/>
              </a:prstGeom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5020816" y="3249377"/>
                <a:ext cx="648072" cy="396044"/>
              </a:xfrm>
              <a:prstGeom prst="rect">
                <a:avLst/>
              </a:prstGeom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5173216" y="3401777"/>
                <a:ext cx="648072" cy="396044"/>
              </a:xfrm>
              <a:prstGeom prst="rect">
                <a:avLst/>
              </a:prstGeom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Left Brace 11"/>
              <p:cNvSpPr/>
              <p:nvPr/>
            </p:nvSpPr>
            <p:spPr>
              <a:xfrm>
                <a:off x="4203576" y="2746555"/>
                <a:ext cx="216024" cy="1005644"/>
              </a:xfrm>
              <a:prstGeom prst="lef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="" xmlns:p14="http://schemas.microsoft.com/office/powerpoint/2010/main" val="3376302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391" y="1411619"/>
            <a:ext cx="8229600" cy="1143000"/>
          </a:xfrm>
        </p:spPr>
        <p:txBody>
          <a:bodyPr/>
          <a:lstStyle/>
          <a:p>
            <a:r>
              <a:rPr lang="en-US" b="1" dirty="0" err="1" smtClean="0"/>
              <a:t>Pro</a:t>
            </a:r>
            <a:r>
              <a:rPr lang="en-US" dirty="0" err="1" smtClean="0"/>
              <a:t>base</a:t>
            </a:r>
            <a:r>
              <a:rPr lang="en-US" dirty="0" smtClean="0"/>
              <a:t>     </a:t>
            </a:r>
            <a:r>
              <a:rPr lang="en-US" altLang="zh-CN" dirty="0" smtClean="0"/>
              <a:t>vs.  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Free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base</a:t>
            </a:r>
            <a:endParaRPr lang="en-US" dirty="0"/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="" xmlns:p14="http://schemas.microsoft.com/office/powerpoint/2010/main" val="1738401360"/>
              </p:ext>
            </p:extLst>
          </p:nvPr>
        </p:nvGraphicFramePr>
        <p:xfrm>
          <a:off x="4716016" y="3803072"/>
          <a:ext cx="3240360" cy="15701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0" name="Diagram 9"/>
          <p:cNvGraphicFramePr/>
          <p:nvPr>
            <p:extLst>
              <p:ext uri="{D42A27DB-BD31-4B8C-83A1-F6EECF244321}">
                <p14:modId xmlns="" xmlns:p14="http://schemas.microsoft.com/office/powerpoint/2010/main" val="304695094"/>
              </p:ext>
            </p:extLst>
          </p:nvPr>
        </p:nvGraphicFramePr>
        <p:xfrm>
          <a:off x="1187624" y="3789040"/>
          <a:ext cx="3240360" cy="1584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431665" y="233737"/>
            <a:ext cx="1332148" cy="1087456"/>
            <a:chOff x="1547664" y="260648"/>
            <a:chExt cx="1332148" cy="1087456"/>
          </a:xfrm>
        </p:grpSpPr>
        <p:grpSp>
          <p:nvGrpSpPr>
            <p:cNvPr id="12" name="Group 11"/>
            <p:cNvGrpSpPr/>
            <p:nvPr/>
          </p:nvGrpSpPr>
          <p:grpSpPr>
            <a:xfrm>
              <a:off x="1547664" y="260648"/>
              <a:ext cx="477215" cy="891988"/>
              <a:chOff x="2979440" y="1954281"/>
              <a:chExt cx="1018034" cy="1512168"/>
            </a:xfrm>
          </p:grpSpPr>
          <p:sp>
            <p:nvSpPr>
              <p:cNvPr id="20" name="Rounded Rectangle 19"/>
              <p:cNvSpPr/>
              <p:nvPr/>
            </p:nvSpPr>
            <p:spPr>
              <a:xfrm>
                <a:off x="2979440" y="1954281"/>
                <a:ext cx="1008112" cy="360040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" name="Rounded Rectangle 20"/>
              <p:cNvSpPr/>
              <p:nvPr/>
            </p:nvSpPr>
            <p:spPr>
              <a:xfrm>
                <a:off x="2989362" y="3106409"/>
                <a:ext cx="1008112" cy="360040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2" name="Straight Arrow Connector 21"/>
              <p:cNvCxnSpPr>
                <a:stCxn id="20" idx="2"/>
                <a:endCxn id="21" idx="0"/>
              </p:cNvCxnSpPr>
              <p:nvPr/>
            </p:nvCxnSpPr>
            <p:spPr>
              <a:xfrm>
                <a:off x="3483496" y="2314321"/>
                <a:ext cx="9922" cy="7920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>
              <a:off x="2121491" y="727990"/>
              <a:ext cx="758321" cy="620114"/>
              <a:chOff x="4203576" y="2746555"/>
              <a:chExt cx="1617712" cy="1051266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4563616" y="2792177"/>
                <a:ext cx="648072" cy="396044"/>
              </a:xfrm>
              <a:prstGeom prst="rect">
                <a:avLst/>
              </a:prstGeom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4716016" y="2944577"/>
                <a:ext cx="648072" cy="396044"/>
              </a:xfrm>
              <a:prstGeom prst="rect">
                <a:avLst/>
              </a:prstGeom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4868416" y="3096977"/>
                <a:ext cx="648072" cy="396044"/>
              </a:xfrm>
              <a:prstGeom prst="rect">
                <a:avLst/>
              </a:prstGeom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5020816" y="3249377"/>
                <a:ext cx="648072" cy="396044"/>
              </a:xfrm>
              <a:prstGeom prst="rect">
                <a:avLst/>
              </a:prstGeom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5173216" y="3401777"/>
                <a:ext cx="648072" cy="396044"/>
              </a:xfrm>
              <a:prstGeom prst="rect">
                <a:avLst/>
              </a:prstGeom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Left Brace 18"/>
              <p:cNvSpPr/>
              <p:nvPr/>
            </p:nvSpPr>
            <p:spPr>
              <a:xfrm>
                <a:off x="4203576" y="2746555"/>
                <a:ext cx="216024" cy="1005644"/>
              </a:xfrm>
              <a:prstGeom prst="lef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="" xmlns:p14="http://schemas.microsoft.com/office/powerpoint/2010/main" val="353693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Why we need so many classes/subclasses?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9672" y="1600201"/>
            <a:ext cx="6048672" cy="4133055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 smtClean="0"/>
              <a:t>animals </a:t>
            </a:r>
            <a:r>
              <a:rPr lang="en-US" sz="2800" dirty="0"/>
              <a:t>-&gt; livestock -&gt; sheep …</a:t>
            </a:r>
          </a:p>
          <a:p>
            <a:pPr lvl="0"/>
            <a:r>
              <a:rPr lang="en-US" sz="2800" dirty="0"/>
              <a:t>animals -&gt; reptiles -&gt; snakes …</a:t>
            </a:r>
          </a:p>
          <a:p>
            <a:pPr lvl="0"/>
            <a:r>
              <a:rPr lang="en-US" sz="2800" dirty="0"/>
              <a:t>plants -&gt; trees -&gt; …</a:t>
            </a:r>
          </a:p>
          <a:p>
            <a:pPr lvl="0"/>
            <a:r>
              <a:rPr lang="en-US" sz="2800" dirty="0"/>
              <a:t>artists -&gt; </a:t>
            </a:r>
            <a:r>
              <a:rPr lang="en-US" sz="2800" dirty="0" smtClean="0"/>
              <a:t>musicians </a:t>
            </a:r>
            <a:r>
              <a:rPr lang="en-US" sz="2800" dirty="0"/>
              <a:t>-&gt; guitarists …</a:t>
            </a:r>
          </a:p>
          <a:p>
            <a:pPr lvl="0"/>
            <a:r>
              <a:rPr lang="en-US" sz="2800" dirty="0"/>
              <a:t>places -&gt; restaurants  -&gt; fast foods …</a:t>
            </a:r>
          </a:p>
          <a:p>
            <a:pPr lvl="0"/>
            <a:r>
              <a:rPr lang="en-US" sz="2800" dirty="0"/>
              <a:t>foods -&gt; vegetables -&gt; cabbages …</a:t>
            </a:r>
          </a:p>
          <a:p>
            <a:pPr lvl="0"/>
            <a:r>
              <a:rPr lang="en-US" sz="2800" dirty="0"/>
              <a:t>machines -&gt; computers -&gt; laptops …</a:t>
            </a:r>
          </a:p>
          <a:p>
            <a:pPr lvl="0"/>
            <a:r>
              <a:rPr lang="en-US" sz="2800" dirty="0"/>
              <a:t>novels -&gt; mysteries -&gt; ghosts …</a:t>
            </a:r>
          </a:p>
          <a:p>
            <a:pPr lvl="0"/>
            <a:r>
              <a:rPr lang="en-US" sz="2800" dirty="0"/>
              <a:t>sports -&gt; footballs …</a:t>
            </a:r>
          </a:p>
          <a:p>
            <a:pPr lvl="0"/>
            <a:r>
              <a:rPr lang="en-US" sz="2800" dirty="0"/>
              <a:t>celebrities -&gt; athletes -&gt; gymnasts …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35696" y="6237312"/>
            <a:ext cx="5971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Because these are the concepts in the mind of a human being.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00591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Classes/Instances in Search</a:t>
            </a:r>
          </a:p>
        </p:txBody>
      </p:sp>
      <p:sp>
        <p:nvSpPr>
          <p:cNvPr id="4" name="Rectangle 3"/>
          <p:cNvSpPr/>
          <p:nvPr/>
        </p:nvSpPr>
        <p:spPr>
          <a:xfrm>
            <a:off x="1115616" y="2564904"/>
            <a:ext cx="3240360" cy="194421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800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Bing search log </a:t>
            </a:r>
            <a:br>
              <a:rPr lang="en-US" sz="2800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(Sep 07-Jun 09)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chemeClr val="bg1"/>
                </a:solidFill>
              </a:rPr>
              <a:t>538,154,049 distinct queries (freq≥</a:t>
            </a:r>
            <a:r>
              <a:rPr lang="en-US" dirty="0" smtClean="0">
                <a:solidFill>
                  <a:schemeClr val="bg1"/>
                </a:solidFill>
              </a:rPr>
              <a:t>5)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44191" y="2564904"/>
            <a:ext cx="3240360" cy="194421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800" dirty="0" err="1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ProBase</a:t>
            </a:r>
            <a:r>
              <a:rPr lang="en-US" sz="2800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br>
              <a:rPr lang="en-US" sz="2800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2800" dirty="0" err="1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</a:t>
            </a:r>
            <a:r>
              <a:rPr lang="en-US" sz="2800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0.7</a:t>
            </a:r>
            <a:r>
              <a:rPr lang="en-US" sz="2800" dirty="0" smtClean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br>
              <a:rPr lang="en-US" sz="2800" dirty="0" smtClean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dirty="0"/>
              <a:t> </a:t>
            </a:r>
            <a:r>
              <a:rPr lang="en-US" dirty="0">
                <a:solidFill>
                  <a:schemeClr val="bg1"/>
                </a:solidFill>
              </a:rPr>
              <a:t>2,026,806 distinct classes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4,414,931 distinct instances</a:t>
            </a:r>
          </a:p>
        </p:txBody>
      </p:sp>
    </p:spTree>
    <p:extLst>
      <p:ext uri="{BB962C8B-B14F-4D97-AF65-F5344CB8AC3E}">
        <p14:creationId xmlns="" xmlns:p14="http://schemas.microsoft.com/office/powerpoint/2010/main" val="1217583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2780927"/>
            <a:ext cx="3672408" cy="31857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1" y="2780928"/>
            <a:ext cx="3647492" cy="3164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187624" y="2317418"/>
            <a:ext cx="2036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 of distinct queries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796136" y="2328241"/>
            <a:ext cx="1728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query frequency</a:t>
            </a:r>
            <a:endParaRPr lang="en-US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539552" y="3326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Classes/Instances in Search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53781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816" y="260648"/>
            <a:ext cx="8229600" cy="1143000"/>
          </a:xfrm>
        </p:spPr>
        <p:txBody>
          <a:bodyPr/>
          <a:lstStyle/>
          <a:p>
            <a:r>
              <a:rPr lang="en-US" dirty="0" smtClean="0"/>
              <a:t>What are the tasks?</a:t>
            </a:r>
            <a:endParaRPr lang="en-US" dirty="0"/>
          </a:p>
        </p:txBody>
      </p:sp>
      <p:grpSp>
        <p:nvGrpSpPr>
          <p:cNvPr id="60" name="Group 59"/>
          <p:cNvGrpSpPr/>
          <p:nvPr/>
        </p:nvGrpSpPr>
        <p:grpSpPr>
          <a:xfrm>
            <a:off x="2979440" y="1954281"/>
            <a:ext cx="1018034" cy="1512168"/>
            <a:chOff x="2979440" y="1954281"/>
            <a:chExt cx="1018034" cy="1512168"/>
          </a:xfrm>
        </p:grpSpPr>
        <p:sp>
          <p:nvSpPr>
            <p:cNvPr id="9" name="Rounded Rectangle 8"/>
            <p:cNvSpPr/>
            <p:nvPr/>
          </p:nvSpPr>
          <p:spPr>
            <a:xfrm>
              <a:off x="2979440" y="1954281"/>
              <a:ext cx="1008112" cy="36004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artist</a:t>
              </a:r>
              <a:endParaRPr lang="en-US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989362" y="3106409"/>
              <a:ext cx="1008112" cy="36004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painter</a:t>
              </a:r>
              <a:endParaRPr lang="en-US" dirty="0"/>
            </a:p>
          </p:txBody>
        </p:sp>
        <p:cxnSp>
          <p:nvCxnSpPr>
            <p:cNvPr id="12" name="Straight Arrow Connector 11"/>
            <p:cNvCxnSpPr>
              <a:stCxn id="9" idx="2"/>
              <a:endCxn id="10" idx="0"/>
            </p:cNvCxnSpPr>
            <p:nvPr/>
          </p:nvCxnSpPr>
          <p:spPr>
            <a:xfrm>
              <a:off x="3483496" y="2314321"/>
              <a:ext cx="9922" cy="7920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/>
          <p:cNvGrpSpPr/>
          <p:nvPr/>
        </p:nvGrpSpPr>
        <p:grpSpPr>
          <a:xfrm>
            <a:off x="4203576" y="2746555"/>
            <a:ext cx="1617712" cy="1051266"/>
            <a:chOff x="4203576" y="2746555"/>
            <a:chExt cx="1617712" cy="1051266"/>
          </a:xfrm>
        </p:grpSpPr>
        <p:sp>
          <p:nvSpPr>
            <p:cNvPr id="13" name="Rectangle 12"/>
            <p:cNvSpPr/>
            <p:nvPr/>
          </p:nvSpPr>
          <p:spPr>
            <a:xfrm>
              <a:off x="4563616" y="2792177"/>
              <a:ext cx="648072" cy="396044"/>
            </a:xfrm>
            <a:prstGeom prst="rect">
              <a:avLst/>
            </a:prstGeom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716016" y="2944577"/>
              <a:ext cx="648072" cy="396044"/>
            </a:xfrm>
            <a:prstGeom prst="rect">
              <a:avLst/>
            </a:prstGeom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868416" y="3096977"/>
              <a:ext cx="648072" cy="396044"/>
            </a:xfrm>
            <a:prstGeom prst="rect">
              <a:avLst/>
            </a:prstGeom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020816" y="3249377"/>
              <a:ext cx="648072" cy="396044"/>
            </a:xfrm>
            <a:prstGeom prst="rect">
              <a:avLst/>
            </a:prstGeom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173216" y="3401777"/>
              <a:ext cx="648072" cy="396044"/>
            </a:xfrm>
            <a:prstGeom prst="rect">
              <a:avLst/>
            </a:prstGeom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Picasso</a:t>
              </a:r>
              <a:endParaRPr lang="en-US" dirty="0"/>
            </a:p>
          </p:txBody>
        </p:sp>
        <p:sp>
          <p:nvSpPr>
            <p:cNvPr id="23" name="Left Brace 22"/>
            <p:cNvSpPr/>
            <p:nvPr/>
          </p:nvSpPr>
          <p:spPr>
            <a:xfrm>
              <a:off x="4203576" y="2746555"/>
              <a:ext cx="216024" cy="1005644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6132044" y="3189450"/>
            <a:ext cx="2392012" cy="276999"/>
            <a:chOff x="6132044" y="3189450"/>
            <a:chExt cx="2392012" cy="276999"/>
          </a:xfrm>
        </p:grpSpPr>
        <p:sp>
          <p:nvSpPr>
            <p:cNvPr id="24" name="TextBox 23"/>
            <p:cNvSpPr txBox="1"/>
            <p:nvPr/>
          </p:nvSpPr>
          <p:spPr>
            <a:xfrm>
              <a:off x="7652086" y="3189450"/>
              <a:ext cx="871970" cy="276999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r>
                <a:rPr lang="en-US" sz="1200" u="sng" dirty="0" smtClean="0"/>
                <a:t>Movement</a:t>
              </a:r>
              <a:endParaRPr lang="en-US" sz="1200" u="sng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132044" y="3189450"/>
              <a:ext cx="482824" cy="276999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r>
                <a:rPr lang="en-US" sz="1200" u="sng" dirty="0" smtClean="0"/>
                <a:t>Born</a:t>
              </a:r>
              <a:endParaRPr lang="en-US" sz="1200" u="sng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614868" y="3189450"/>
              <a:ext cx="471604" cy="276999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r>
                <a:rPr lang="en-US" sz="1200" u="sng" dirty="0" smtClean="0"/>
                <a:t>Died</a:t>
              </a:r>
              <a:endParaRPr lang="en-US" sz="1200" u="sng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108474" y="3189450"/>
              <a:ext cx="300082" cy="276999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r>
                <a:rPr lang="en-US" sz="1200" u="sng" dirty="0" smtClean="0"/>
                <a:t>…</a:t>
              </a:r>
              <a:endParaRPr lang="en-US" sz="1200" u="sng" dirty="0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6147792" y="3549490"/>
            <a:ext cx="2166373" cy="276999"/>
            <a:chOff x="6147792" y="3549490"/>
            <a:chExt cx="2166373" cy="276999"/>
          </a:xfrm>
        </p:grpSpPr>
        <p:sp>
          <p:nvSpPr>
            <p:cNvPr id="28" name="TextBox 27"/>
            <p:cNvSpPr txBox="1"/>
            <p:nvPr/>
          </p:nvSpPr>
          <p:spPr>
            <a:xfrm>
              <a:off x="7667834" y="3549490"/>
              <a:ext cx="646331" cy="276999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r>
                <a:rPr lang="en-US" sz="1200" u="sng" dirty="0" smtClean="0"/>
                <a:t>Cubism</a:t>
              </a:r>
              <a:endParaRPr lang="en-US" sz="1200" u="sng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147792" y="3549490"/>
              <a:ext cx="498855" cy="276999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r>
                <a:rPr lang="en-US" sz="1200" u="sng" dirty="0" smtClean="0"/>
                <a:t>1881</a:t>
              </a:r>
              <a:endParaRPr lang="en-US" sz="1200" u="sng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630616" y="3549490"/>
              <a:ext cx="498855" cy="276999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r>
                <a:rPr lang="en-US" sz="1200" u="sng" dirty="0" smtClean="0"/>
                <a:t>1973</a:t>
              </a:r>
              <a:endParaRPr lang="en-US" sz="1200" u="sng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124222" y="3549490"/>
              <a:ext cx="300082" cy="276999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r>
                <a:rPr lang="en-US" sz="1200" u="sng" dirty="0" smtClean="0"/>
                <a:t>…</a:t>
              </a:r>
              <a:endParaRPr lang="en-US" sz="1200" u="sng" dirty="0"/>
            </a:p>
          </p:txBody>
        </p:sp>
      </p:grpSp>
      <p:grpSp>
        <p:nvGrpSpPr>
          <p:cNvPr id="6151" name="Group 6150"/>
          <p:cNvGrpSpPr/>
          <p:nvPr/>
        </p:nvGrpSpPr>
        <p:grpSpPr>
          <a:xfrm>
            <a:off x="1536327" y="4355155"/>
            <a:ext cx="4922294" cy="1819978"/>
            <a:chOff x="1536327" y="4355155"/>
            <a:chExt cx="4922294" cy="1819978"/>
          </a:xfrm>
        </p:grpSpPr>
        <p:sp>
          <p:nvSpPr>
            <p:cNvPr id="32" name="Rounded Rectangle 31"/>
            <p:cNvSpPr/>
            <p:nvPr/>
          </p:nvSpPr>
          <p:spPr>
            <a:xfrm>
              <a:off x="1537121" y="4355155"/>
              <a:ext cx="1008112" cy="36004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art</a:t>
              </a:r>
              <a:endParaRPr lang="en-US" dirty="0"/>
            </a:p>
          </p:txBody>
        </p:sp>
        <p:cxnSp>
          <p:nvCxnSpPr>
            <p:cNvPr id="34" name="Straight Arrow Connector 33"/>
            <p:cNvCxnSpPr>
              <a:stCxn id="32" idx="2"/>
              <a:endCxn id="33" idx="0"/>
            </p:cNvCxnSpPr>
            <p:nvPr/>
          </p:nvCxnSpPr>
          <p:spPr>
            <a:xfrm flipH="1">
              <a:off x="2040383" y="4715195"/>
              <a:ext cx="794" cy="5575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144" name="Group 6143"/>
            <p:cNvGrpSpPr/>
            <p:nvPr/>
          </p:nvGrpSpPr>
          <p:grpSpPr>
            <a:xfrm>
              <a:off x="1536327" y="4979851"/>
              <a:ext cx="4922294" cy="1195282"/>
              <a:chOff x="1405186" y="4431407"/>
              <a:chExt cx="4922294" cy="1195282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1405186" y="4724307"/>
                <a:ext cx="1008112" cy="360040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painting</a:t>
                </a:r>
                <a:endParaRPr lang="en-US" dirty="0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2945904" y="4477029"/>
                <a:ext cx="648072" cy="396044"/>
              </a:xfrm>
              <a:prstGeom prst="rect">
                <a:avLst/>
              </a:prstGeom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3098304" y="4629429"/>
                <a:ext cx="648072" cy="396044"/>
              </a:xfrm>
              <a:prstGeom prst="rect">
                <a:avLst/>
              </a:prstGeom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3250704" y="4781829"/>
                <a:ext cx="648072" cy="396044"/>
              </a:xfrm>
              <a:prstGeom prst="rect">
                <a:avLst/>
              </a:prstGeom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3403104" y="4934229"/>
                <a:ext cx="648072" cy="396044"/>
              </a:xfrm>
              <a:prstGeom prst="rect">
                <a:avLst/>
              </a:prstGeom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3555505" y="5086629"/>
                <a:ext cx="756084" cy="396044"/>
              </a:xfrm>
              <a:prstGeom prst="rect">
                <a:avLst/>
              </a:prstGeom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Guernica</a:t>
                </a:r>
                <a:endParaRPr lang="en-US" dirty="0"/>
              </a:p>
            </p:txBody>
          </p:sp>
          <p:sp>
            <p:nvSpPr>
              <p:cNvPr id="41" name="Left Brace 40"/>
              <p:cNvSpPr/>
              <p:nvPr/>
            </p:nvSpPr>
            <p:spPr>
              <a:xfrm>
                <a:off x="2585864" y="4431407"/>
                <a:ext cx="216024" cy="1005644"/>
              </a:xfrm>
              <a:prstGeom prst="lef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6011650" y="4989650"/>
                <a:ext cx="300082" cy="276999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:r>
                  <a:rPr lang="en-US" sz="1200" u="sng" dirty="0" smtClean="0"/>
                  <a:t>…</a:t>
                </a:r>
                <a:endParaRPr lang="en-US" sz="1200" u="sng" dirty="0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4491608" y="4989650"/>
                <a:ext cx="452560" cy="276999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:r>
                  <a:rPr lang="en-US" sz="1200" u="sng" dirty="0" smtClean="0"/>
                  <a:t>Year</a:t>
                </a:r>
                <a:endParaRPr lang="en-US" sz="1200" u="sng" dirty="0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4974432" y="4989650"/>
                <a:ext cx="479042" cy="276999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:r>
                  <a:rPr lang="en-US" sz="1200" u="sng" dirty="0" smtClean="0"/>
                  <a:t>Type</a:t>
                </a:r>
                <a:endParaRPr lang="en-US" sz="1200" u="sng" dirty="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6027398" y="5349690"/>
                <a:ext cx="300082" cy="276999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:r>
                  <a:rPr lang="en-US" sz="1200" u="sng" dirty="0" smtClean="0"/>
                  <a:t>…</a:t>
                </a:r>
                <a:endParaRPr lang="en-US" sz="1200" u="sng" dirty="0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4507356" y="5349690"/>
                <a:ext cx="498855" cy="276999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:r>
                  <a:rPr lang="en-US" sz="1200" u="sng" dirty="0" smtClean="0"/>
                  <a:t>1937</a:t>
                </a:r>
                <a:endParaRPr lang="en-US" sz="1200" u="sng" dirty="0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4990180" y="5349690"/>
                <a:ext cx="1024639" cy="276999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:r>
                  <a:rPr lang="en-US" sz="1200" u="sng" dirty="0" smtClean="0"/>
                  <a:t>Oil on Canvas</a:t>
                </a:r>
                <a:endParaRPr lang="en-US" sz="1200" u="sng" dirty="0"/>
              </a:p>
            </p:txBody>
          </p:sp>
        </p:grpSp>
      </p:grpSp>
      <p:grpSp>
        <p:nvGrpSpPr>
          <p:cNvPr id="6152" name="Group 6151"/>
          <p:cNvGrpSpPr/>
          <p:nvPr/>
        </p:nvGrpSpPr>
        <p:grpSpPr>
          <a:xfrm>
            <a:off x="4064688" y="3797821"/>
            <a:ext cx="1640183" cy="1837252"/>
            <a:chOff x="4064688" y="3797821"/>
            <a:chExt cx="1640183" cy="1837252"/>
          </a:xfrm>
        </p:grpSpPr>
        <p:cxnSp>
          <p:nvCxnSpPr>
            <p:cNvPr id="54" name="Curved Connector 53"/>
            <p:cNvCxnSpPr>
              <a:stCxn id="17" idx="2"/>
              <a:endCxn id="40" idx="0"/>
            </p:cNvCxnSpPr>
            <p:nvPr/>
          </p:nvCxnSpPr>
          <p:spPr>
            <a:xfrm rot="5400000">
              <a:off x="3862344" y="4000165"/>
              <a:ext cx="1837252" cy="1432564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chemeClr val="accent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 rot="20289064">
              <a:off x="4506273" y="4562163"/>
              <a:ext cx="11985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>
                      <a:lumMod val="75000"/>
                    </a:schemeClr>
                  </a:solidFill>
                </a:rPr>
                <a:t>created by</a:t>
              </a:r>
              <a:endParaRPr 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7252" y="1124744"/>
            <a:ext cx="3333750" cy="149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845899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316" y="27329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 Sources for Hierarchy Construction</a:t>
            </a:r>
            <a:endParaRPr lang="en-US" dirty="0"/>
          </a:p>
        </p:txBody>
      </p:sp>
      <p:graphicFrame>
        <p:nvGraphicFramePr>
          <p:cNvPr id="15" name="Content Placeholder 1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525783720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6" name="Group 15"/>
          <p:cNvGrpSpPr/>
          <p:nvPr/>
        </p:nvGrpSpPr>
        <p:grpSpPr>
          <a:xfrm>
            <a:off x="431665" y="233737"/>
            <a:ext cx="1332148" cy="1087456"/>
            <a:chOff x="1547664" y="260648"/>
            <a:chExt cx="1332148" cy="1087456"/>
          </a:xfrm>
        </p:grpSpPr>
        <p:grpSp>
          <p:nvGrpSpPr>
            <p:cNvPr id="4" name="Group 3"/>
            <p:cNvGrpSpPr/>
            <p:nvPr/>
          </p:nvGrpSpPr>
          <p:grpSpPr>
            <a:xfrm>
              <a:off x="1547664" y="260648"/>
              <a:ext cx="477215" cy="891988"/>
              <a:chOff x="2979440" y="1954281"/>
              <a:chExt cx="1018034" cy="1512168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2979440" y="1954281"/>
                <a:ext cx="1008112" cy="360040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2989362" y="3106409"/>
                <a:ext cx="1008112" cy="360040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7" name="Straight Arrow Connector 6"/>
              <p:cNvCxnSpPr>
                <a:stCxn id="5" idx="2"/>
                <a:endCxn id="6" idx="0"/>
              </p:cNvCxnSpPr>
              <p:nvPr/>
            </p:nvCxnSpPr>
            <p:spPr>
              <a:xfrm>
                <a:off x="3483496" y="2314321"/>
                <a:ext cx="9922" cy="7920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/>
            <p:cNvGrpSpPr/>
            <p:nvPr/>
          </p:nvGrpSpPr>
          <p:grpSpPr>
            <a:xfrm>
              <a:off x="2121491" y="727990"/>
              <a:ext cx="758321" cy="620114"/>
              <a:chOff x="4203576" y="2746555"/>
              <a:chExt cx="1617712" cy="1051266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4563616" y="2792177"/>
                <a:ext cx="648072" cy="396044"/>
              </a:xfrm>
              <a:prstGeom prst="rect">
                <a:avLst/>
              </a:prstGeom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4716016" y="2944577"/>
                <a:ext cx="648072" cy="396044"/>
              </a:xfrm>
              <a:prstGeom prst="rect">
                <a:avLst/>
              </a:prstGeom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4868416" y="3096977"/>
                <a:ext cx="648072" cy="396044"/>
              </a:xfrm>
              <a:prstGeom prst="rect">
                <a:avLst/>
              </a:prstGeom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5020816" y="3249377"/>
                <a:ext cx="648072" cy="396044"/>
              </a:xfrm>
              <a:prstGeom prst="rect">
                <a:avLst/>
              </a:prstGeom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5173216" y="3401777"/>
                <a:ext cx="648072" cy="396044"/>
              </a:xfrm>
              <a:prstGeom prst="rect">
                <a:avLst/>
              </a:prstGeom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Left Brace 13"/>
              <p:cNvSpPr/>
              <p:nvPr/>
            </p:nvSpPr>
            <p:spPr>
              <a:xfrm>
                <a:off x="4203576" y="2746555"/>
                <a:ext cx="216024" cy="1005644"/>
              </a:xfrm>
              <a:prstGeom prst="lef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="" xmlns:p14="http://schemas.microsoft.com/office/powerpoint/2010/main" val="2108040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Content Placeholder 2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518138702"/>
              </p:ext>
            </p:extLst>
          </p:nvPr>
        </p:nvGraphicFramePr>
        <p:xfrm>
          <a:off x="1835696" y="2132856"/>
          <a:ext cx="5616624" cy="30963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Demos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40017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316" y="305942"/>
            <a:ext cx="8291264" cy="1077712"/>
          </a:xfrm>
        </p:spPr>
        <p:txBody>
          <a:bodyPr/>
          <a:lstStyle/>
          <a:p>
            <a:r>
              <a:rPr lang="en-US" dirty="0" smtClean="0"/>
              <a:t>Data 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Patterns for single statements</a:t>
            </a:r>
          </a:p>
          <a:p>
            <a:endParaRPr lang="en-US" dirty="0"/>
          </a:p>
          <a:p>
            <a:pPr marL="400050" lvl="1" indent="0">
              <a:buNone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NP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such as {NP, NP, ..., (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</a:rPr>
              <a:t>and|or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)} NP </a:t>
            </a:r>
          </a:p>
          <a:p>
            <a:pPr marL="400050" lvl="1" indent="0">
              <a:buNone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such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NP as {NP,}* {(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</a:rPr>
              <a:t>or|and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)} NP </a:t>
            </a:r>
          </a:p>
          <a:p>
            <a:pPr marL="400050" lvl="1" indent="0">
              <a:buNone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NP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{, NP}* {,} or other NP </a:t>
            </a:r>
          </a:p>
          <a:p>
            <a:pPr marL="400050" lvl="1" indent="0">
              <a:buNone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NP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{, NP}* {,} and other NP </a:t>
            </a:r>
          </a:p>
          <a:p>
            <a:pPr marL="400050" lvl="1" indent="0">
              <a:buNone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NP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{,} including {NP ,}* {or | and} NP </a:t>
            </a:r>
          </a:p>
          <a:p>
            <a:pPr marL="400050" lvl="1" indent="0">
              <a:buNone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NP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{,} especially {NP,}* {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</a:rPr>
              <a:t>or|and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} NP </a:t>
            </a:r>
          </a:p>
          <a:p>
            <a:endParaRPr lang="en-US" dirty="0"/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Good: “rich countries such as USA and Japan …”</a:t>
            </a:r>
          </a:p>
          <a:p>
            <a:pPr lvl="1"/>
            <a:r>
              <a:rPr lang="en-US" dirty="0" smtClean="0"/>
              <a:t>Tough: “animals other than </a:t>
            </a:r>
            <a:r>
              <a:rPr lang="en-US" i="1" dirty="0" smtClean="0">
                <a:solidFill>
                  <a:srgbClr val="FF0000"/>
                </a:solidFill>
              </a:rPr>
              <a:t>cats</a:t>
            </a:r>
            <a:r>
              <a:rPr lang="en-US" dirty="0" smtClean="0"/>
              <a:t> such as </a:t>
            </a:r>
            <a:r>
              <a:rPr lang="en-US" i="1" dirty="0" smtClean="0">
                <a:solidFill>
                  <a:srgbClr val="0070C0"/>
                </a:solidFill>
              </a:rPr>
              <a:t>dogs</a:t>
            </a:r>
            <a:r>
              <a:rPr lang="en-US" dirty="0" smtClean="0"/>
              <a:t> …”</a:t>
            </a:r>
          </a:p>
          <a:p>
            <a:pPr lvl="1"/>
            <a:r>
              <a:rPr lang="en-US" dirty="0" smtClean="0"/>
              <a:t>Hopeless: “At </a:t>
            </a:r>
            <a:r>
              <a:rPr lang="en-US" dirty="0" err="1"/>
              <a:t>Berklee</a:t>
            </a:r>
            <a:r>
              <a:rPr lang="en-US" dirty="0"/>
              <a:t>, I was playing with </a:t>
            </a:r>
            <a:r>
              <a:rPr lang="en-US" i="1" dirty="0">
                <a:solidFill>
                  <a:srgbClr val="FF0000"/>
                </a:solidFill>
              </a:rPr>
              <a:t>cats </a:t>
            </a:r>
            <a:r>
              <a:rPr lang="en-US" i="1" dirty="0"/>
              <a:t>such as</a:t>
            </a:r>
            <a:r>
              <a:rPr lang="en-US" i="1" dirty="0">
                <a:solidFill>
                  <a:srgbClr val="0070C0"/>
                </a:solidFill>
              </a:rPr>
              <a:t> Jeff Berlin</a:t>
            </a:r>
            <a:r>
              <a:rPr lang="en-US" dirty="0"/>
              <a:t>, </a:t>
            </a:r>
            <a:r>
              <a:rPr lang="en-US" i="1" dirty="0">
                <a:solidFill>
                  <a:srgbClr val="0070C0"/>
                </a:solidFill>
              </a:rPr>
              <a:t>Mike Stern</a:t>
            </a:r>
            <a:r>
              <a:rPr lang="en-US" dirty="0"/>
              <a:t>, </a:t>
            </a:r>
            <a:r>
              <a:rPr lang="en-US" i="1" dirty="0">
                <a:solidFill>
                  <a:srgbClr val="0070C0"/>
                </a:solidFill>
              </a:rPr>
              <a:t>Bill </a:t>
            </a:r>
            <a:r>
              <a:rPr lang="en-US" i="1" dirty="0" err="1">
                <a:solidFill>
                  <a:srgbClr val="0070C0"/>
                </a:solidFill>
              </a:rPr>
              <a:t>Frisell</a:t>
            </a:r>
            <a:r>
              <a:rPr lang="en-US" dirty="0"/>
              <a:t>, and </a:t>
            </a:r>
            <a:r>
              <a:rPr lang="en-US" i="1" dirty="0">
                <a:solidFill>
                  <a:srgbClr val="0070C0"/>
                </a:solidFill>
              </a:rPr>
              <a:t>Neil </a:t>
            </a:r>
            <a:r>
              <a:rPr lang="en-US" i="1" dirty="0" err="1" smtClean="0">
                <a:solidFill>
                  <a:srgbClr val="0070C0"/>
                </a:solidFill>
              </a:rPr>
              <a:t>Stubenhaus</a:t>
            </a:r>
            <a:r>
              <a:rPr lang="en-US" i="1" dirty="0" smtClean="0"/>
              <a:t>.”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431665" y="233737"/>
            <a:ext cx="1332148" cy="1087456"/>
            <a:chOff x="1547664" y="260648"/>
            <a:chExt cx="1332148" cy="1087456"/>
          </a:xfrm>
        </p:grpSpPr>
        <p:grpSp>
          <p:nvGrpSpPr>
            <p:cNvPr id="4" name="Group 3"/>
            <p:cNvGrpSpPr/>
            <p:nvPr/>
          </p:nvGrpSpPr>
          <p:grpSpPr>
            <a:xfrm>
              <a:off x="1547664" y="260648"/>
              <a:ext cx="477215" cy="891988"/>
              <a:chOff x="2979440" y="1954281"/>
              <a:chExt cx="1018034" cy="1512168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2979440" y="1954281"/>
                <a:ext cx="1008112" cy="360040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2989362" y="3106409"/>
                <a:ext cx="1008112" cy="360040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7" name="Straight Arrow Connector 6"/>
              <p:cNvCxnSpPr>
                <a:stCxn id="5" idx="2"/>
                <a:endCxn id="6" idx="0"/>
              </p:cNvCxnSpPr>
              <p:nvPr/>
            </p:nvCxnSpPr>
            <p:spPr>
              <a:xfrm>
                <a:off x="3483496" y="2314321"/>
                <a:ext cx="9922" cy="7920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/>
            <p:cNvGrpSpPr/>
            <p:nvPr/>
          </p:nvGrpSpPr>
          <p:grpSpPr>
            <a:xfrm>
              <a:off x="2121491" y="727990"/>
              <a:ext cx="758321" cy="620114"/>
              <a:chOff x="4203576" y="2746555"/>
              <a:chExt cx="1617712" cy="1051266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4563616" y="2792177"/>
                <a:ext cx="648072" cy="396044"/>
              </a:xfrm>
              <a:prstGeom prst="rect">
                <a:avLst/>
              </a:prstGeom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4716016" y="2944577"/>
                <a:ext cx="648072" cy="396044"/>
              </a:xfrm>
              <a:prstGeom prst="rect">
                <a:avLst/>
              </a:prstGeom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4868416" y="3096977"/>
                <a:ext cx="648072" cy="396044"/>
              </a:xfrm>
              <a:prstGeom prst="rect">
                <a:avLst/>
              </a:prstGeom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5020816" y="3249377"/>
                <a:ext cx="648072" cy="396044"/>
              </a:xfrm>
              <a:prstGeom prst="rect">
                <a:avLst/>
              </a:prstGeom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5173216" y="3401777"/>
                <a:ext cx="648072" cy="396044"/>
              </a:xfrm>
              <a:prstGeom prst="rect">
                <a:avLst/>
              </a:prstGeom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Left Brace 13"/>
              <p:cNvSpPr/>
              <p:nvPr/>
            </p:nvSpPr>
            <p:spPr>
              <a:xfrm>
                <a:off x="4203576" y="2746555"/>
                <a:ext cx="216024" cy="1005644"/>
              </a:xfrm>
              <a:prstGeom prst="lef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="" xmlns:p14="http://schemas.microsoft.com/office/powerpoint/2010/main" val="1406753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Hierarchy Construction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Facts</a:t>
            </a:r>
          </a:p>
          <a:p>
            <a:pPr lvl="1"/>
            <a:r>
              <a:rPr lang="en-US" dirty="0" smtClean="0"/>
              <a:t>A class may have multiple senses and a  “noise sense”</a:t>
            </a:r>
          </a:p>
          <a:p>
            <a:pPr lvl="1"/>
            <a:r>
              <a:rPr lang="en-US" dirty="0"/>
              <a:t>A class usually has a </a:t>
            </a:r>
            <a:r>
              <a:rPr lang="en-US" dirty="0">
                <a:solidFill>
                  <a:srgbClr val="FF0000"/>
                </a:solidFill>
              </a:rPr>
              <a:t>dominant</a:t>
            </a:r>
            <a:r>
              <a:rPr lang="en-US" dirty="0"/>
              <a:t> sense (the </a:t>
            </a:r>
            <a:r>
              <a:rPr lang="en-US" dirty="0">
                <a:solidFill>
                  <a:srgbClr val="FF0000"/>
                </a:solidFill>
              </a:rPr>
              <a:t>most frequent </a:t>
            </a:r>
            <a:r>
              <a:rPr lang="en-US" dirty="0"/>
              <a:t>sense, e.g., “plants” for “living things that grow in the earth”).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Goal</a:t>
            </a:r>
          </a:p>
          <a:p>
            <a:pPr lvl="1"/>
            <a:r>
              <a:rPr lang="en-US" dirty="0" smtClean="0"/>
              <a:t>Extract instances for each (</a:t>
            </a:r>
            <a:r>
              <a:rPr lang="en-US" dirty="0" smtClean="0">
                <a:solidFill>
                  <a:srgbClr val="FF0000"/>
                </a:solidFill>
              </a:rPr>
              <a:t>dominant</a:t>
            </a:r>
            <a:r>
              <a:rPr lang="en-US" dirty="0" smtClean="0"/>
              <a:t>) sense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Observation</a:t>
            </a:r>
          </a:p>
          <a:p>
            <a:pPr lvl="1"/>
            <a:r>
              <a:rPr lang="en-US" dirty="0" smtClean="0"/>
              <a:t>“such as” naturally groups instances according to their senses</a:t>
            </a:r>
          </a:p>
          <a:p>
            <a:pPr lvl="1"/>
            <a:r>
              <a:rPr lang="en-US" dirty="0" smtClean="0"/>
              <a:t>Common: “</a:t>
            </a:r>
            <a:r>
              <a:rPr lang="en-US" i="1" dirty="0" smtClean="0">
                <a:solidFill>
                  <a:srgbClr val="FF0000"/>
                </a:solidFill>
              </a:rPr>
              <a:t>plants</a:t>
            </a:r>
            <a:r>
              <a:rPr lang="en-US" i="1" dirty="0" smtClean="0"/>
              <a:t> such as </a:t>
            </a:r>
            <a:r>
              <a:rPr lang="en-US" i="1" dirty="0" smtClean="0">
                <a:solidFill>
                  <a:srgbClr val="0070C0"/>
                </a:solidFill>
              </a:rPr>
              <a:t>trees</a:t>
            </a:r>
            <a:r>
              <a:rPr lang="en-US" i="1" dirty="0" smtClean="0"/>
              <a:t> and </a:t>
            </a:r>
            <a:r>
              <a:rPr lang="en-US" i="1" dirty="0" smtClean="0">
                <a:solidFill>
                  <a:srgbClr val="0070C0"/>
                </a:solidFill>
              </a:rPr>
              <a:t>grass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Common: “</a:t>
            </a:r>
            <a:r>
              <a:rPr lang="en-US" i="1" dirty="0" smtClean="0">
                <a:solidFill>
                  <a:srgbClr val="FF0000"/>
                </a:solidFill>
              </a:rPr>
              <a:t>plants </a:t>
            </a:r>
            <a:r>
              <a:rPr lang="en-US" i="1" dirty="0" smtClean="0"/>
              <a:t>such as </a:t>
            </a:r>
            <a:r>
              <a:rPr lang="en-US" i="1" dirty="0" smtClean="0">
                <a:solidFill>
                  <a:srgbClr val="00B050"/>
                </a:solidFill>
              </a:rPr>
              <a:t>steam turbines</a:t>
            </a:r>
            <a:r>
              <a:rPr lang="en-US" i="1" dirty="0" smtClean="0"/>
              <a:t>, </a:t>
            </a:r>
            <a:r>
              <a:rPr lang="en-US" i="1" dirty="0" smtClean="0">
                <a:solidFill>
                  <a:srgbClr val="00B050"/>
                </a:solidFill>
              </a:rPr>
              <a:t>pumps</a:t>
            </a:r>
            <a:r>
              <a:rPr lang="en-US" i="1" dirty="0" smtClean="0"/>
              <a:t>, and </a:t>
            </a:r>
            <a:r>
              <a:rPr lang="en-US" i="1" dirty="0" smtClean="0">
                <a:solidFill>
                  <a:srgbClr val="00B050"/>
                </a:solidFill>
              </a:rPr>
              <a:t>boilers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Not common: “</a:t>
            </a:r>
            <a:r>
              <a:rPr lang="en-US" i="1" dirty="0" smtClean="0">
                <a:solidFill>
                  <a:srgbClr val="FF0000"/>
                </a:solidFill>
              </a:rPr>
              <a:t>plants</a:t>
            </a:r>
            <a:r>
              <a:rPr lang="en-US" i="1" dirty="0" smtClean="0"/>
              <a:t> such as </a:t>
            </a:r>
            <a:r>
              <a:rPr lang="en-US" i="1" dirty="0" smtClean="0">
                <a:solidFill>
                  <a:srgbClr val="0070C0"/>
                </a:solidFill>
              </a:rPr>
              <a:t>trees</a:t>
            </a:r>
            <a:r>
              <a:rPr lang="en-US" i="1" dirty="0" smtClean="0"/>
              <a:t> and </a:t>
            </a:r>
            <a:r>
              <a:rPr lang="en-US" i="1" dirty="0" smtClean="0">
                <a:solidFill>
                  <a:srgbClr val="00B050"/>
                </a:solidFill>
              </a:rPr>
              <a:t>steam turbines</a:t>
            </a:r>
            <a:r>
              <a:rPr lang="en-US" dirty="0" smtClean="0"/>
              <a:t>”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31665" y="233737"/>
            <a:ext cx="1332148" cy="1087456"/>
            <a:chOff x="1547664" y="260648"/>
            <a:chExt cx="1332148" cy="1087456"/>
          </a:xfrm>
        </p:grpSpPr>
        <p:grpSp>
          <p:nvGrpSpPr>
            <p:cNvPr id="5" name="Group 4"/>
            <p:cNvGrpSpPr/>
            <p:nvPr/>
          </p:nvGrpSpPr>
          <p:grpSpPr>
            <a:xfrm>
              <a:off x="1547664" y="260648"/>
              <a:ext cx="477215" cy="891988"/>
              <a:chOff x="2979440" y="1954281"/>
              <a:chExt cx="1018034" cy="1512168"/>
            </a:xfrm>
          </p:grpSpPr>
          <p:sp>
            <p:nvSpPr>
              <p:cNvPr id="13" name="Rounded Rectangle 12"/>
              <p:cNvSpPr/>
              <p:nvPr/>
            </p:nvSpPr>
            <p:spPr>
              <a:xfrm>
                <a:off x="2979440" y="1954281"/>
                <a:ext cx="1008112" cy="360040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2989362" y="3106409"/>
                <a:ext cx="1008112" cy="360040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5" name="Straight Arrow Connector 14"/>
              <p:cNvCxnSpPr>
                <a:stCxn id="13" idx="2"/>
                <a:endCxn id="14" idx="0"/>
              </p:cNvCxnSpPr>
              <p:nvPr/>
            </p:nvCxnSpPr>
            <p:spPr>
              <a:xfrm>
                <a:off x="3483496" y="2314321"/>
                <a:ext cx="9922" cy="7920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5"/>
            <p:cNvGrpSpPr/>
            <p:nvPr/>
          </p:nvGrpSpPr>
          <p:grpSpPr>
            <a:xfrm>
              <a:off x="2121491" y="727990"/>
              <a:ext cx="758321" cy="620114"/>
              <a:chOff x="4203576" y="2746555"/>
              <a:chExt cx="1617712" cy="1051266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4563616" y="2792177"/>
                <a:ext cx="648072" cy="396044"/>
              </a:xfrm>
              <a:prstGeom prst="rect">
                <a:avLst/>
              </a:prstGeom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4716016" y="2944577"/>
                <a:ext cx="648072" cy="396044"/>
              </a:xfrm>
              <a:prstGeom prst="rect">
                <a:avLst/>
              </a:prstGeom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4868416" y="3096977"/>
                <a:ext cx="648072" cy="396044"/>
              </a:xfrm>
              <a:prstGeom prst="rect">
                <a:avLst/>
              </a:prstGeom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5020816" y="3249377"/>
                <a:ext cx="648072" cy="396044"/>
              </a:xfrm>
              <a:prstGeom prst="rect">
                <a:avLst/>
              </a:prstGeom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5173216" y="3401777"/>
                <a:ext cx="648072" cy="396044"/>
              </a:xfrm>
              <a:prstGeom prst="rect">
                <a:avLst/>
              </a:prstGeom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Left Brace 11"/>
              <p:cNvSpPr/>
              <p:nvPr/>
            </p:nvSpPr>
            <p:spPr>
              <a:xfrm>
                <a:off x="4203576" y="2746555"/>
                <a:ext cx="216024" cy="1005644"/>
              </a:xfrm>
              <a:prstGeom prst="lef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="" xmlns:p14="http://schemas.microsoft.com/office/powerpoint/2010/main" val="1708087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Hierarchy Construction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 fontScale="70000" lnSpcReduction="20000"/>
          </a:bodyPr>
          <a:lstStyle/>
          <a:p>
            <a:r>
              <a:rPr lang="en-US" sz="4400" dirty="0" smtClean="0"/>
              <a:t>Merging overlapping groups</a:t>
            </a:r>
          </a:p>
          <a:p>
            <a:pPr lvl="1"/>
            <a:r>
              <a:rPr lang="en-US" sz="3300" dirty="0" smtClean="0"/>
              <a:t>“C such as X1, X2, …” and “C such as Y1, Y2, …”</a:t>
            </a:r>
          </a:p>
          <a:p>
            <a:pPr lvl="1"/>
            <a:r>
              <a:rPr lang="en-US" sz="3300" dirty="0" smtClean="0"/>
              <a:t>“X1, X2, …” and “Y1, Y2, …” have certain overlap</a:t>
            </a:r>
          </a:p>
          <a:p>
            <a:pPr lvl="1"/>
            <a:r>
              <a:rPr lang="en-US" sz="3300" dirty="0" smtClean="0"/>
              <a:t> then merge “X1, X2, …” and “Y1, Y2, …” under C</a:t>
            </a:r>
            <a:br>
              <a:rPr lang="en-US" sz="3300" dirty="0" smtClean="0"/>
            </a:br>
            <a:endParaRPr lang="en-US" sz="3300" dirty="0" smtClean="0"/>
          </a:p>
          <a:p>
            <a:r>
              <a:rPr lang="en-US" sz="4400" dirty="0" smtClean="0"/>
              <a:t>Missing links</a:t>
            </a:r>
          </a:p>
          <a:p>
            <a:pPr lvl="1"/>
            <a:r>
              <a:rPr lang="en-US" sz="3300" dirty="0" smtClean="0"/>
              <a:t>the group with the </a:t>
            </a:r>
            <a:r>
              <a:rPr lang="en-US" sz="3300" dirty="0" smtClean="0">
                <a:solidFill>
                  <a:srgbClr val="FF0000"/>
                </a:solidFill>
              </a:rPr>
              <a:t>largest instance frequency</a:t>
            </a:r>
            <a:r>
              <a:rPr lang="en-US" sz="3300" dirty="0" smtClean="0"/>
              <a:t> usually represents the </a:t>
            </a:r>
            <a:r>
              <a:rPr lang="en-US" sz="3300" dirty="0" smtClean="0">
                <a:solidFill>
                  <a:srgbClr val="FF0000"/>
                </a:solidFill>
              </a:rPr>
              <a:t>dominant</a:t>
            </a:r>
            <a:r>
              <a:rPr lang="en-US" sz="3300" dirty="0" smtClean="0"/>
              <a:t> sense of the class label</a:t>
            </a:r>
          </a:p>
          <a:p>
            <a:pPr lvl="1"/>
            <a:r>
              <a:rPr lang="en-US" sz="3300" dirty="0" smtClean="0"/>
              <a:t>the merging may not be complete (e.g., a group </a:t>
            </a:r>
            <a:r>
              <a:rPr lang="en-US" sz="3300" i="1" dirty="0" smtClean="0">
                <a:solidFill>
                  <a:srgbClr val="0070C0"/>
                </a:solidFill>
              </a:rPr>
              <a:t>Turing</a:t>
            </a:r>
            <a:r>
              <a:rPr lang="en-US" sz="3300" dirty="0" smtClean="0"/>
              <a:t>, </a:t>
            </a:r>
            <a:r>
              <a:rPr lang="en-US" sz="3300" i="1" dirty="0" smtClean="0">
                <a:solidFill>
                  <a:srgbClr val="0070C0"/>
                </a:solidFill>
              </a:rPr>
              <a:t>Church</a:t>
            </a:r>
            <a:r>
              <a:rPr lang="en-US" sz="3300" dirty="0" smtClean="0"/>
              <a:t> under </a:t>
            </a:r>
            <a:r>
              <a:rPr lang="en-US" sz="3300" dirty="0" smtClean="0">
                <a:solidFill>
                  <a:srgbClr val="FF0000"/>
                </a:solidFill>
              </a:rPr>
              <a:t>mathematicians</a:t>
            </a:r>
            <a:r>
              <a:rPr lang="en-US" sz="3300" dirty="0" smtClean="0"/>
              <a:t> somehow does not merge with the larger group containing instances like </a:t>
            </a:r>
            <a:r>
              <a:rPr lang="en-US" sz="3300" i="1" dirty="0" smtClean="0">
                <a:solidFill>
                  <a:srgbClr val="0070C0"/>
                </a:solidFill>
              </a:rPr>
              <a:t>Leibniz</a:t>
            </a:r>
            <a:r>
              <a:rPr lang="en-US" sz="3300" dirty="0" smtClean="0"/>
              <a:t> and </a:t>
            </a:r>
            <a:r>
              <a:rPr lang="en-US" sz="3300" i="1" dirty="0" smtClean="0">
                <a:solidFill>
                  <a:srgbClr val="0070C0"/>
                </a:solidFill>
              </a:rPr>
              <a:t>Hilbert</a:t>
            </a:r>
            <a:r>
              <a:rPr lang="en-US" sz="3300" dirty="0" smtClean="0"/>
              <a:t>)</a:t>
            </a:r>
          </a:p>
          <a:p>
            <a:pPr lvl="1"/>
            <a:r>
              <a:rPr lang="en-US" sz="3400" dirty="0" smtClean="0"/>
              <a:t>use supervised learning for further merging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31665" y="233737"/>
            <a:ext cx="1332148" cy="1087456"/>
            <a:chOff x="1547664" y="260648"/>
            <a:chExt cx="1332148" cy="1087456"/>
          </a:xfrm>
        </p:grpSpPr>
        <p:grpSp>
          <p:nvGrpSpPr>
            <p:cNvPr id="5" name="Group 4"/>
            <p:cNvGrpSpPr/>
            <p:nvPr/>
          </p:nvGrpSpPr>
          <p:grpSpPr>
            <a:xfrm>
              <a:off x="1547664" y="260648"/>
              <a:ext cx="477215" cy="891988"/>
              <a:chOff x="2979440" y="1954281"/>
              <a:chExt cx="1018034" cy="1512168"/>
            </a:xfrm>
          </p:grpSpPr>
          <p:sp>
            <p:nvSpPr>
              <p:cNvPr id="13" name="Rounded Rectangle 12"/>
              <p:cNvSpPr/>
              <p:nvPr/>
            </p:nvSpPr>
            <p:spPr>
              <a:xfrm>
                <a:off x="2979440" y="1954281"/>
                <a:ext cx="1008112" cy="360040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2989362" y="3106409"/>
                <a:ext cx="1008112" cy="360040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5" name="Straight Arrow Connector 14"/>
              <p:cNvCxnSpPr>
                <a:stCxn id="13" idx="2"/>
                <a:endCxn id="14" idx="0"/>
              </p:cNvCxnSpPr>
              <p:nvPr/>
            </p:nvCxnSpPr>
            <p:spPr>
              <a:xfrm>
                <a:off x="3483496" y="2314321"/>
                <a:ext cx="9922" cy="7920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5"/>
            <p:cNvGrpSpPr/>
            <p:nvPr/>
          </p:nvGrpSpPr>
          <p:grpSpPr>
            <a:xfrm>
              <a:off x="2121491" y="727990"/>
              <a:ext cx="758321" cy="620114"/>
              <a:chOff x="4203576" y="2746555"/>
              <a:chExt cx="1617712" cy="1051266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4563616" y="2792177"/>
                <a:ext cx="648072" cy="396044"/>
              </a:xfrm>
              <a:prstGeom prst="rect">
                <a:avLst/>
              </a:prstGeom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4716016" y="2944577"/>
                <a:ext cx="648072" cy="396044"/>
              </a:xfrm>
              <a:prstGeom prst="rect">
                <a:avLst/>
              </a:prstGeom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4868416" y="3096977"/>
                <a:ext cx="648072" cy="396044"/>
              </a:xfrm>
              <a:prstGeom prst="rect">
                <a:avLst/>
              </a:prstGeom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5020816" y="3249377"/>
                <a:ext cx="648072" cy="396044"/>
              </a:xfrm>
              <a:prstGeom prst="rect">
                <a:avLst/>
              </a:prstGeom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5173216" y="3401777"/>
                <a:ext cx="648072" cy="396044"/>
              </a:xfrm>
              <a:prstGeom prst="rect">
                <a:avLst/>
              </a:prstGeom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Left Brace 11"/>
              <p:cNvSpPr/>
              <p:nvPr/>
            </p:nvSpPr>
            <p:spPr>
              <a:xfrm>
                <a:off x="4203576" y="2746555"/>
                <a:ext cx="216024" cy="1005644"/>
              </a:xfrm>
              <a:prstGeom prst="lef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="" xmlns:p14="http://schemas.microsoft.com/office/powerpoint/2010/main" val="11043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Hierarchy Construction by </a:t>
            </a:r>
            <a:br>
              <a:rPr lang="en-US" dirty="0" smtClean="0"/>
            </a:br>
            <a:r>
              <a:rPr lang="en-US" dirty="0" smtClean="0"/>
              <a:t>Supervised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Instances belonging to the same group usually share similarities </a:t>
            </a:r>
          </a:p>
          <a:p>
            <a:pPr lvl="1"/>
            <a:r>
              <a:rPr lang="en-US" dirty="0" smtClean="0"/>
              <a:t>in </a:t>
            </a:r>
            <a:r>
              <a:rPr lang="en-US" dirty="0" smtClean="0">
                <a:solidFill>
                  <a:srgbClr val="FF0000"/>
                </a:solidFill>
              </a:rPr>
              <a:t>lexical </a:t>
            </a:r>
            <a:r>
              <a:rPr lang="en-US" dirty="0" smtClean="0"/>
              <a:t>form</a:t>
            </a:r>
          </a:p>
          <a:p>
            <a:pPr lvl="2"/>
            <a:r>
              <a:rPr lang="en-US" dirty="0" smtClean="0"/>
              <a:t>mathematicians:  </a:t>
            </a:r>
            <a:r>
              <a:rPr lang="en-US" dirty="0" smtClean="0">
                <a:solidFill>
                  <a:srgbClr val="0070C0"/>
                </a:solidFill>
              </a:rPr>
              <a:t>Leibniz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70C0"/>
                </a:solidFill>
              </a:rPr>
              <a:t>Hilbert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70C0"/>
                </a:solidFill>
              </a:rPr>
              <a:t>Turing</a:t>
            </a:r>
            <a:r>
              <a:rPr lang="en-US" dirty="0" smtClean="0"/>
              <a:t>, …</a:t>
            </a:r>
          </a:p>
          <a:p>
            <a:pPr lvl="2"/>
            <a:r>
              <a:rPr lang="en-US" dirty="0" smtClean="0"/>
              <a:t>plants: </a:t>
            </a:r>
            <a:r>
              <a:rPr lang="en-US" dirty="0" smtClean="0">
                <a:solidFill>
                  <a:srgbClr val="0070C0"/>
                </a:solidFill>
              </a:rPr>
              <a:t>tree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70C0"/>
                </a:solidFill>
              </a:rPr>
              <a:t>grass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70C0"/>
                </a:solidFill>
              </a:rPr>
              <a:t>herb</a:t>
            </a:r>
            <a:r>
              <a:rPr lang="en-US" dirty="0" smtClean="0"/>
              <a:t>, …</a:t>
            </a:r>
          </a:p>
          <a:p>
            <a:pPr lvl="1"/>
            <a:r>
              <a:rPr lang="en-US" dirty="0" smtClean="0"/>
              <a:t>in </a:t>
            </a:r>
            <a:r>
              <a:rPr lang="en-US" dirty="0" smtClean="0">
                <a:solidFill>
                  <a:srgbClr val="FF0000"/>
                </a:solidFill>
              </a:rPr>
              <a:t>semantic </a:t>
            </a:r>
            <a:r>
              <a:rPr lang="en-US" dirty="0" smtClean="0"/>
              <a:t>form</a:t>
            </a:r>
          </a:p>
          <a:p>
            <a:pPr lvl="2"/>
            <a:r>
              <a:rPr lang="en-US" dirty="0" smtClean="0"/>
              <a:t>Instances belong to other same/similar classes</a:t>
            </a:r>
          </a:p>
          <a:p>
            <a:r>
              <a:rPr lang="en-US" dirty="0" smtClean="0"/>
              <a:t>Supervised learning</a:t>
            </a:r>
          </a:p>
          <a:p>
            <a:pPr lvl="1"/>
            <a:r>
              <a:rPr lang="en-US" dirty="0" smtClean="0"/>
              <a:t>features:</a:t>
            </a:r>
          </a:p>
          <a:p>
            <a:pPr lvl="2"/>
            <a:r>
              <a:rPr lang="en-US" dirty="0" smtClean="0"/>
              <a:t># of terms contained in the instance</a:t>
            </a:r>
          </a:p>
          <a:p>
            <a:pPr lvl="2"/>
            <a:r>
              <a:rPr lang="en-US" dirty="0" smtClean="0"/>
              <a:t># of terms with first char capitalized</a:t>
            </a:r>
          </a:p>
          <a:p>
            <a:pPr lvl="2"/>
            <a:r>
              <a:rPr lang="en-US" dirty="0" smtClean="0"/>
              <a:t>contain numbers</a:t>
            </a:r>
          </a:p>
          <a:p>
            <a:pPr lvl="2"/>
            <a:r>
              <a:rPr lang="en-US" dirty="0" smtClean="0"/>
              <a:t>other classes</a:t>
            </a:r>
          </a:p>
          <a:p>
            <a:pPr lvl="1"/>
            <a:r>
              <a:rPr lang="en-US" dirty="0" smtClean="0"/>
              <a:t>Positive example set:</a:t>
            </a:r>
          </a:p>
          <a:p>
            <a:pPr lvl="2"/>
            <a:r>
              <a:rPr lang="en-US" dirty="0" smtClean="0"/>
              <a:t>Top instances within the largest group (by TFIDF ranking score)</a:t>
            </a:r>
          </a:p>
          <a:p>
            <a:pPr lvl="1"/>
            <a:r>
              <a:rPr lang="en-US" dirty="0" smtClean="0"/>
              <a:t>Negative example set:</a:t>
            </a:r>
          </a:p>
          <a:p>
            <a:pPr lvl="2"/>
            <a:r>
              <a:rPr lang="en-US" dirty="0" smtClean="0"/>
              <a:t>Calculate distances of other instances outside the largest group from those within the positive example set, based on the selected features</a:t>
            </a:r>
          </a:p>
          <a:p>
            <a:pPr lvl="2"/>
            <a:r>
              <a:rPr lang="en-US" dirty="0" smtClean="0"/>
              <a:t>Pick those instances with </a:t>
            </a:r>
            <a:r>
              <a:rPr lang="en-US" dirty="0" smtClean="0">
                <a:solidFill>
                  <a:srgbClr val="FF0000"/>
                </a:solidFill>
              </a:rPr>
              <a:t>largest distance </a:t>
            </a:r>
            <a:r>
              <a:rPr lang="en-US" dirty="0" smtClean="0"/>
              <a:t>as negative examples</a:t>
            </a:r>
          </a:p>
          <a:p>
            <a:pPr lvl="1"/>
            <a:r>
              <a:rPr lang="en-US" dirty="0" smtClean="0"/>
              <a:t>For each group other than the largest group, if most of its members are marked as positive, then merge this group into the largest group</a:t>
            </a:r>
          </a:p>
          <a:p>
            <a:pPr lvl="2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431665" y="233737"/>
            <a:ext cx="1332148" cy="1087456"/>
            <a:chOff x="1547664" y="260648"/>
            <a:chExt cx="1332148" cy="1087456"/>
          </a:xfrm>
        </p:grpSpPr>
        <p:grpSp>
          <p:nvGrpSpPr>
            <p:cNvPr id="5" name="Group 4"/>
            <p:cNvGrpSpPr/>
            <p:nvPr/>
          </p:nvGrpSpPr>
          <p:grpSpPr>
            <a:xfrm>
              <a:off x="1547664" y="260648"/>
              <a:ext cx="477215" cy="891988"/>
              <a:chOff x="2979440" y="1954281"/>
              <a:chExt cx="1018034" cy="1512168"/>
            </a:xfrm>
          </p:grpSpPr>
          <p:sp>
            <p:nvSpPr>
              <p:cNvPr id="13" name="Rounded Rectangle 12"/>
              <p:cNvSpPr/>
              <p:nvPr/>
            </p:nvSpPr>
            <p:spPr>
              <a:xfrm>
                <a:off x="2979440" y="1954281"/>
                <a:ext cx="1008112" cy="360040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2989362" y="3106409"/>
                <a:ext cx="1008112" cy="360040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5" name="Straight Arrow Connector 14"/>
              <p:cNvCxnSpPr>
                <a:stCxn id="13" idx="2"/>
                <a:endCxn id="14" idx="0"/>
              </p:cNvCxnSpPr>
              <p:nvPr/>
            </p:nvCxnSpPr>
            <p:spPr>
              <a:xfrm>
                <a:off x="3483496" y="2314321"/>
                <a:ext cx="9922" cy="7920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5"/>
            <p:cNvGrpSpPr/>
            <p:nvPr/>
          </p:nvGrpSpPr>
          <p:grpSpPr>
            <a:xfrm>
              <a:off x="2121491" y="727990"/>
              <a:ext cx="758321" cy="620114"/>
              <a:chOff x="4203576" y="2746555"/>
              <a:chExt cx="1617712" cy="1051266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4563616" y="2792177"/>
                <a:ext cx="648072" cy="396044"/>
              </a:xfrm>
              <a:prstGeom prst="rect">
                <a:avLst/>
              </a:prstGeom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4716016" y="2944577"/>
                <a:ext cx="648072" cy="396044"/>
              </a:xfrm>
              <a:prstGeom prst="rect">
                <a:avLst/>
              </a:prstGeom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4868416" y="3096977"/>
                <a:ext cx="648072" cy="396044"/>
              </a:xfrm>
              <a:prstGeom prst="rect">
                <a:avLst/>
              </a:prstGeom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5020816" y="3249377"/>
                <a:ext cx="648072" cy="396044"/>
              </a:xfrm>
              <a:prstGeom prst="rect">
                <a:avLst/>
              </a:prstGeom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5173216" y="3401777"/>
                <a:ext cx="648072" cy="396044"/>
              </a:xfrm>
              <a:prstGeom prst="rect">
                <a:avLst/>
              </a:prstGeom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Left Brace 11"/>
              <p:cNvSpPr/>
              <p:nvPr/>
            </p:nvSpPr>
            <p:spPr>
              <a:xfrm>
                <a:off x="4203576" y="2746555"/>
                <a:ext cx="216024" cy="1005644"/>
              </a:xfrm>
              <a:prstGeom prst="lef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="" xmlns:p14="http://schemas.microsoft.com/office/powerpoint/2010/main" val="3440864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316" y="27329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 Sources for Hierarchy Construction</a:t>
            </a:r>
            <a:endParaRPr lang="en-US" dirty="0"/>
          </a:p>
        </p:txBody>
      </p:sp>
      <p:graphicFrame>
        <p:nvGraphicFramePr>
          <p:cNvPr id="15" name="Content Placeholder 1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3995927011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6" name="Group 15"/>
          <p:cNvGrpSpPr/>
          <p:nvPr/>
        </p:nvGrpSpPr>
        <p:grpSpPr>
          <a:xfrm>
            <a:off x="431665" y="233737"/>
            <a:ext cx="1332148" cy="1087456"/>
            <a:chOff x="1547664" y="260648"/>
            <a:chExt cx="1332148" cy="1087456"/>
          </a:xfrm>
        </p:grpSpPr>
        <p:grpSp>
          <p:nvGrpSpPr>
            <p:cNvPr id="4" name="Group 3"/>
            <p:cNvGrpSpPr/>
            <p:nvPr/>
          </p:nvGrpSpPr>
          <p:grpSpPr>
            <a:xfrm>
              <a:off x="1547664" y="260648"/>
              <a:ext cx="477215" cy="891988"/>
              <a:chOff x="2979440" y="1954281"/>
              <a:chExt cx="1018034" cy="1512168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2979440" y="1954281"/>
                <a:ext cx="1008112" cy="360040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2989362" y="3106409"/>
                <a:ext cx="1008112" cy="360040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7" name="Straight Arrow Connector 6"/>
              <p:cNvCxnSpPr>
                <a:stCxn id="5" idx="2"/>
                <a:endCxn id="6" idx="0"/>
              </p:cNvCxnSpPr>
              <p:nvPr/>
            </p:nvCxnSpPr>
            <p:spPr>
              <a:xfrm>
                <a:off x="3483496" y="2314321"/>
                <a:ext cx="9922" cy="7920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/>
            <p:cNvGrpSpPr/>
            <p:nvPr/>
          </p:nvGrpSpPr>
          <p:grpSpPr>
            <a:xfrm>
              <a:off x="2121491" y="727990"/>
              <a:ext cx="758321" cy="620114"/>
              <a:chOff x="4203576" y="2746555"/>
              <a:chExt cx="1617712" cy="1051266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4563616" y="2792177"/>
                <a:ext cx="648072" cy="396044"/>
              </a:xfrm>
              <a:prstGeom prst="rect">
                <a:avLst/>
              </a:prstGeom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4716016" y="2944577"/>
                <a:ext cx="648072" cy="396044"/>
              </a:xfrm>
              <a:prstGeom prst="rect">
                <a:avLst/>
              </a:prstGeom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4868416" y="3096977"/>
                <a:ext cx="648072" cy="396044"/>
              </a:xfrm>
              <a:prstGeom prst="rect">
                <a:avLst/>
              </a:prstGeom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5020816" y="3249377"/>
                <a:ext cx="648072" cy="396044"/>
              </a:xfrm>
              <a:prstGeom prst="rect">
                <a:avLst/>
              </a:prstGeom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5173216" y="3401777"/>
                <a:ext cx="648072" cy="396044"/>
              </a:xfrm>
              <a:prstGeom prst="rect">
                <a:avLst/>
              </a:prstGeom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Left Brace 13"/>
              <p:cNvSpPr/>
              <p:nvPr/>
            </p:nvSpPr>
            <p:spPr>
              <a:xfrm>
                <a:off x="4203576" y="2746555"/>
                <a:ext cx="216024" cy="1005644"/>
              </a:xfrm>
              <a:prstGeom prst="lef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="" xmlns:p14="http://schemas.microsoft.com/office/powerpoint/2010/main" val="3425876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316" y="305942"/>
            <a:ext cx="8291264" cy="1077712"/>
          </a:xfrm>
        </p:spPr>
        <p:txBody>
          <a:bodyPr/>
          <a:lstStyle/>
          <a:p>
            <a:r>
              <a:rPr lang="en-US" dirty="0" smtClean="0"/>
              <a:t>Statements from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556792"/>
            <a:ext cx="8352928" cy="4525963"/>
          </a:xfrm>
        </p:spPr>
        <p:txBody>
          <a:bodyPr>
            <a:normAutofit/>
          </a:bodyPr>
          <a:lstStyle/>
          <a:p>
            <a:r>
              <a:rPr lang="en-US" dirty="0"/>
              <a:t>Header? No</a:t>
            </a:r>
          </a:p>
          <a:p>
            <a:pPr lvl="1"/>
            <a:r>
              <a:rPr lang="en-US" sz="2000" dirty="0"/>
              <a:t>most cells of a row or column appear in an instance/attribute/class set</a:t>
            </a:r>
            <a:r>
              <a:rPr lang="en-US" sz="2000" dirty="0" smtClean="0"/>
              <a:t>?</a:t>
            </a:r>
          </a:p>
          <a:p>
            <a:pPr lvl="1"/>
            <a:r>
              <a:rPr lang="en-US" sz="2000" dirty="0" smtClean="0"/>
              <a:t>statement: header and its corresponding row/column</a:t>
            </a:r>
            <a:endParaRPr lang="en-US" sz="2000" dirty="0"/>
          </a:p>
          <a:p>
            <a:r>
              <a:rPr lang="en-US" dirty="0" smtClean="0"/>
              <a:t>Header? Yes</a:t>
            </a:r>
          </a:p>
          <a:p>
            <a:pPr lvl="1"/>
            <a:r>
              <a:rPr lang="en-US" sz="2400" dirty="0" smtClean="0"/>
              <a:t>statements, attributes, values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431665" y="233737"/>
            <a:ext cx="1332148" cy="1087456"/>
            <a:chOff x="1547664" y="260648"/>
            <a:chExt cx="1332148" cy="1087456"/>
          </a:xfrm>
        </p:grpSpPr>
        <p:grpSp>
          <p:nvGrpSpPr>
            <p:cNvPr id="4" name="Group 3"/>
            <p:cNvGrpSpPr/>
            <p:nvPr/>
          </p:nvGrpSpPr>
          <p:grpSpPr>
            <a:xfrm>
              <a:off x="1547664" y="260648"/>
              <a:ext cx="477215" cy="891988"/>
              <a:chOff x="2979440" y="1954281"/>
              <a:chExt cx="1018034" cy="1512168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2979440" y="1954281"/>
                <a:ext cx="1008112" cy="360040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2989362" y="3106409"/>
                <a:ext cx="1008112" cy="360040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7" name="Straight Arrow Connector 6"/>
              <p:cNvCxnSpPr>
                <a:stCxn id="5" idx="2"/>
                <a:endCxn id="6" idx="0"/>
              </p:cNvCxnSpPr>
              <p:nvPr/>
            </p:nvCxnSpPr>
            <p:spPr>
              <a:xfrm>
                <a:off x="3483496" y="2314321"/>
                <a:ext cx="9922" cy="7920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/>
            <p:cNvGrpSpPr/>
            <p:nvPr/>
          </p:nvGrpSpPr>
          <p:grpSpPr>
            <a:xfrm>
              <a:off x="2121491" y="727990"/>
              <a:ext cx="758321" cy="620114"/>
              <a:chOff x="4203576" y="2746555"/>
              <a:chExt cx="1617712" cy="1051266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4563616" y="2792177"/>
                <a:ext cx="648072" cy="396044"/>
              </a:xfrm>
              <a:prstGeom prst="rect">
                <a:avLst/>
              </a:prstGeom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4716016" y="2944577"/>
                <a:ext cx="648072" cy="396044"/>
              </a:xfrm>
              <a:prstGeom prst="rect">
                <a:avLst/>
              </a:prstGeom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4868416" y="3096977"/>
                <a:ext cx="648072" cy="396044"/>
              </a:xfrm>
              <a:prstGeom prst="rect">
                <a:avLst/>
              </a:prstGeom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5020816" y="3249377"/>
                <a:ext cx="648072" cy="396044"/>
              </a:xfrm>
              <a:prstGeom prst="rect">
                <a:avLst/>
              </a:prstGeom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5173216" y="3401777"/>
                <a:ext cx="648072" cy="396044"/>
              </a:xfrm>
              <a:prstGeom prst="rect">
                <a:avLst/>
              </a:prstGeom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Left Brace 13"/>
              <p:cNvSpPr/>
              <p:nvPr/>
            </p:nvSpPr>
            <p:spPr>
              <a:xfrm>
                <a:off x="4203576" y="2746555"/>
                <a:ext cx="216024" cy="1005644"/>
              </a:xfrm>
              <a:prstGeom prst="lef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026016674"/>
              </p:ext>
            </p:extLst>
          </p:nvPr>
        </p:nvGraphicFramePr>
        <p:xfrm>
          <a:off x="2940496" y="4581128"/>
          <a:ext cx="6096000" cy="18542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i="0" dirty="0" err="1" smtClean="0"/>
                        <a:t>Equant</a:t>
                      </a:r>
                      <a:endParaRPr lang="en-US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 smtClean="0"/>
                        <a:t>2006</a:t>
                      </a:r>
                      <a:endParaRPr lang="en-US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EMC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Accenture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Avanade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Ascentium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559836107"/>
              </p:ext>
            </p:extLst>
          </p:nvPr>
        </p:nvGraphicFramePr>
        <p:xfrm>
          <a:off x="2940496" y="4221088"/>
          <a:ext cx="6096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298832">
                <a:tc>
                  <a:txBody>
                    <a:bodyPr/>
                    <a:lstStyle/>
                    <a:p>
                      <a:r>
                        <a:rPr lang="en-US" dirty="0" smtClean="0"/>
                        <a:t>Companies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570610995"/>
              </p:ext>
            </p:extLst>
          </p:nvPr>
        </p:nvGraphicFramePr>
        <p:xfrm>
          <a:off x="2940496" y="3933056"/>
          <a:ext cx="60960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298832">
                <a:tc>
                  <a:txBody>
                    <a:bodyPr/>
                    <a:lstStyle/>
                    <a:p>
                      <a:r>
                        <a:rPr lang="en-US" dirty="0" smtClean="0"/>
                        <a:t>Microsoft Partners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Founded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Founders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Headquarters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077478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Attributes</a:t>
            </a:r>
            <a:endParaRPr lang="en-US" sz="4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4282" y="1600200"/>
            <a:ext cx="8715436" cy="452596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Given a </a:t>
            </a:r>
            <a:r>
              <a:rPr lang="en-US" dirty="0" smtClean="0">
                <a:solidFill>
                  <a:schemeClr val="accent1"/>
                </a:solidFill>
              </a:rPr>
              <a:t>class</a:t>
            </a:r>
            <a:r>
              <a:rPr lang="en-US" dirty="0" smtClean="0"/>
              <a:t>, find its attributes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Candidate seed attributes:</a:t>
            </a:r>
          </a:p>
          <a:p>
            <a:endParaRPr lang="en-US" dirty="0"/>
          </a:p>
          <a:p>
            <a:pPr lvl="1"/>
            <a:r>
              <a:rPr lang="en-US" dirty="0" smtClean="0"/>
              <a:t>“</a:t>
            </a:r>
            <a:r>
              <a:rPr lang="en-US" dirty="0" smtClean="0">
                <a:solidFill>
                  <a:srgbClr val="FF0000"/>
                </a:solidFill>
              </a:rPr>
              <a:t>What</a:t>
            </a:r>
            <a:r>
              <a:rPr lang="en-US" dirty="0" smtClean="0"/>
              <a:t> is the [</a:t>
            </a:r>
            <a:r>
              <a:rPr lang="en-US" dirty="0" smtClean="0">
                <a:solidFill>
                  <a:srgbClr val="00B050"/>
                </a:solidFill>
              </a:rPr>
              <a:t>attribute</a:t>
            </a:r>
            <a:r>
              <a:rPr lang="en-US" dirty="0" smtClean="0"/>
              <a:t>] of [</a:t>
            </a:r>
            <a:r>
              <a:rPr lang="en-US" dirty="0" smtClean="0">
                <a:solidFill>
                  <a:schemeClr val="accent1"/>
                </a:solidFill>
              </a:rPr>
              <a:t>instance</a:t>
            </a:r>
            <a:r>
              <a:rPr lang="en-US" dirty="0" smtClean="0"/>
              <a:t>]</a:t>
            </a:r>
            <a:r>
              <a:rPr lang="en-US" dirty="0" smtClean="0">
                <a:solidFill>
                  <a:srgbClr val="FF0000"/>
                </a:solidFill>
              </a:rPr>
              <a:t>?</a:t>
            </a:r>
            <a:r>
              <a:rPr lang="en-US" dirty="0" smtClean="0"/>
              <a:t>” 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“</a:t>
            </a:r>
            <a:r>
              <a:rPr lang="en-US" dirty="0" smtClean="0">
                <a:solidFill>
                  <a:srgbClr val="FF0000"/>
                </a:solidFill>
              </a:rPr>
              <a:t>Where</a:t>
            </a:r>
            <a:r>
              <a:rPr lang="en-US" dirty="0" smtClean="0"/>
              <a:t>”, “</a:t>
            </a:r>
            <a:r>
              <a:rPr lang="en-US" dirty="0" smtClean="0">
                <a:solidFill>
                  <a:srgbClr val="FF0000"/>
                </a:solidFill>
              </a:rPr>
              <a:t>When</a:t>
            </a:r>
            <a:r>
              <a:rPr lang="en-US" dirty="0" smtClean="0"/>
              <a:t>”, “</a:t>
            </a:r>
            <a:r>
              <a:rPr lang="en-US" dirty="0" smtClean="0">
                <a:solidFill>
                  <a:srgbClr val="FF0000"/>
                </a:solidFill>
              </a:rPr>
              <a:t>Who</a:t>
            </a:r>
            <a:r>
              <a:rPr lang="en-US" dirty="0" smtClean="0"/>
              <a:t>” are also considered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68135" y="32139"/>
            <a:ext cx="2506157" cy="1526631"/>
            <a:chOff x="275652" y="32139"/>
            <a:chExt cx="2506157" cy="1526631"/>
          </a:xfrm>
        </p:grpSpPr>
        <p:sp>
          <p:nvSpPr>
            <p:cNvPr id="7" name="Rectangle 6"/>
            <p:cNvSpPr/>
            <p:nvPr/>
          </p:nvSpPr>
          <p:spPr>
            <a:xfrm>
              <a:off x="275652" y="32139"/>
              <a:ext cx="648072" cy="396044"/>
            </a:xfrm>
            <a:prstGeom prst="rect">
              <a:avLst/>
            </a:prstGeom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28052" y="184539"/>
              <a:ext cx="648072" cy="396044"/>
            </a:xfrm>
            <a:prstGeom prst="rect">
              <a:avLst/>
            </a:prstGeom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80452" y="336939"/>
              <a:ext cx="648072" cy="396044"/>
            </a:xfrm>
            <a:prstGeom prst="rect">
              <a:avLst/>
            </a:prstGeom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2852" y="489339"/>
              <a:ext cx="648072" cy="396044"/>
            </a:xfrm>
            <a:prstGeom prst="rect">
              <a:avLst/>
            </a:prstGeom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Picasso</a:t>
              </a:r>
              <a:endParaRPr lang="en-US" dirty="0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599688" y="919753"/>
              <a:ext cx="2182121" cy="282352"/>
              <a:chOff x="6132044" y="3189450"/>
              <a:chExt cx="2182121" cy="282352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7442195" y="3194803"/>
                <a:ext cx="871970" cy="276999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:r>
                  <a:rPr lang="en-US" sz="1200" u="sng" dirty="0" smtClean="0">
                    <a:solidFill>
                      <a:srgbClr val="0070C0"/>
                    </a:solidFill>
                  </a:rPr>
                  <a:t>Movement</a:t>
                </a:r>
                <a:endParaRPr lang="en-US" sz="1200" u="sng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6132044" y="3189450"/>
                <a:ext cx="482824" cy="276999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:r>
                  <a:rPr lang="en-US" sz="1200" u="sng" dirty="0" smtClean="0">
                    <a:solidFill>
                      <a:srgbClr val="0070C0"/>
                    </a:solidFill>
                  </a:rPr>
                  <a:t>Born</a:t>
                </a:r>
                <a:endParaRPr lang="en-US" sz="1200" u="sng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6614868" y="3189450"/>
                <a:ext cx="471604" cy="276999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:r>
                  <a:rPr lang="en-US" sz="1200" u="sng" dirty="0" smtClean="0">
                    <a:solidFill>
                      <a:srgbClr val="0070C0"/>
                    </a:solidFill>
                  </a:rPr>
                  <a:t>Died</a:t>
                </a:r>
                <a:endParaRPr lang="en-US" sz="1200" u="sng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7108474" y="3189450"/>
                <a:ext cx="300082" cy="276999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:r>
                  <a:rPr lang="en-US" sz="1200" u="sng" dirty="0" smtClean="0">
                    <a:solidFill>
                      <a:srgbClr val="0070C0"/>
                    </a:solidFill>
                  </a:rPr>
                  <a:t>…</a:t>
                </a:r>
                <a:endParaRPr lang="en-US" sz="1200" u="sng" dirty="0">
                  <a:solidFill>
                    <a:srgbClr val="0070C0"/>
                  </a:solidFill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615436" y="1279793"/>
              <a:ext cx="1975810" cy="278977"/>
              <a:chOff x="6147792" y="3549490"/>
              <a:chExt cx="1975810" cy="278977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7477271" y="3551468"/>
                <a:ext cx="646331" cy="276999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:r>
                  <a:rPr lang="en-US" sz="1200" u="sng" dirty="0" smtClean="0">
                    <a:solidFill>
                      <a:srgbClr val="0070C0"/>
                    </a:solidFill>
                  </a:rPr>
                  <a:t>Cubism</a:t>
                </a:r>
                <a:endParaRPr lang="en-US" sz="1200" u="sng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6147792" y="3549490"/>
                <a:ext cx="498855" cy="276999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:r>
                  <a:rPr lang="en-US" sz="1200" u="sng" dirty="0" smtClean="0">
                    <a:solidFill>
                      <a:srgbClr val="0070C0"/>
                    </a:solidFill>
                  </a:rPr>
                  <a:t>1881</a:t>
                </a:r>
                <a:endParaRPr lang="en-US" sz="1200" u="sng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6630616" y="3549490"/>
                <a:ext cx="498855" cy="276999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:r>
                  <a:rPr lang="en-US" sz="1200" u="sng" dirty="0" smtClean="0">
                    <a:solidFill>
                      <a:srgbClr val="0070C0"/>
                    </a:solidFill>
                  </a:rPr>
                  <a:t>1973</a:t>
                </a:r>
                <a:endParaRPr lang="en-US" sz="1200" u="sng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7124222" y="3549490"/>
                <a:ext cx="300082" cy="276999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:r>
                  <a:rPr lang="en-US" sz="1200" u="sng" dirty="0" smtClean="0">
                    <a:solidFill>
                      <a:srgbClr val="0070C0"/>
                    </a:solidFill>
                  </a:rPr>
                  <a:t>…</a:t>
                </a:r>
                <a:endParaRPr lang="en-US" sz="1200" u="sng" dirty="0">
                  <a:solidFill>
                    <a:srgbClr val="0070C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="" xmlns:p14="http://schemas.microsoft.com/office/powerpoint/2010/main" val="3146892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Attributes</a:t>
            </a:r>
            <a:endParaRPr lang="en-US" sz="4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4282" y="1600200"/>
            <a:ext cx="8715436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Seed attributes for each class:</a:t>
            </a:r>
          </a:p>
          <a:p>
            <a:pPr lvl="1"/>
            <a:r>
              <a:rPr lang="en-US" dirty="0" smtClean="0"/>
              <a:t>Add each instance’s weight to its candidate attribute</a:t>
            </a:r>
          </a:p>
          <a:p>
            <a:pPr lvl="1"/>
            <a:r>
              <a:rPr lang="en-US" dirty="0" smtClean="0"/>
              <a:t>Rank all the candidate attributes according to their weight, select top ones as seed attributes of the class</a:t>
            </a:r>
          </a:p>
          <a:p>
            <a:pPr lvl="1"/>
            <a:endParaRPr lang="en-US" dirty="0"/>
          </a:p>
          <a:p>
            <a:r>
              <a:rPr lang="en-US" dirty="0" smtClean="0"/>
              <a:t>From seed attributes to other attributes:</a:t>
            </a:r>
          </a:p>
          <a:p>
            <a:pPr lvl="1"/>
            <a:r>
              <a:rPr lang="en-US" dirty="0" smtClean="0"/>
              <a:t>Search the web</a:t>
            </a:r>
          </a:p>
          <a:p>
            <a:pPr lvl="1"/>
            <a:r>
              <a:rPr lang="en-US" dirty="0" smtClean="0"/>
              <a:t>Find similar patterns</a:t>
            </a:r>
          </a:p>
          <a:p>
            <a:pPr lvl="1"/>
            <a:r>
              <a:rPr lang="en-US" dirty="0" smtClean="0"/>
              <a:t>Rank the attributes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68135" y="32139"/>
            <a:ext cx="2506157" cy="1526631"/>
            <a:chOff x="275652" y="32139"/>
            <a:chExt cx="2506157" cy="1526631"/>
          </a:xfrm>
        </p:grpSpPr>
        <p:sp>
          <p:nvSpPr>
            <p:cNvPr id="7" name="Rectangle 6"/>
            <p:cNvSpPr/>
            <p:nvPr/>
          </p:nvSpPr>
          <p:spPr>
            <a:xfrm>
              <a:off x="275652" y="32139"/>
              <a:ext cx="648072" cy="396044"/>
            </a:xfrm>
            <a:prstGeom prst="rect">
              <a:avLst/>
            </a:prstGeom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28052" y="184539"/>
              <a:ext cx="648072" cy="396044"/>
            </a:xfrm>
            <a:prstGeom prst="rect">
              <a:avLst/>
            </a:prstGeom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80452" y="336939"/>
              <a:ext cx="648072" cy="396044"/>
            </a:xfrm>
            <a:prstGeom prst="rect">
              <a:avLst/>
            </a:prstGeom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2852" y="489339"/>
              <a:ext cx="648072" cy="396044"/>
            </a:xfrm>
            <a:prstGeom prst="rect">
              <a:avLst/>
            </a:prstGeom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Picasso</a:t>
              </a:r>
              <a:endParaRPr lang="en-US" dirty="0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599688" y="919753"/>
              <a:ext cx="2182121" cy="282352"/>
              <a:chOff x="6132044" y="3189450"/>
              <a:chExt cx="2182121" cy="282352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7442195" y="3194803"/>
                <a:ext cx="871970" cy="276999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:r>
                  <a:rPr lang="en-US" sz="1200" u="sng" dirty="0" smtClean="0">
                    <a:solidFill>
                      <a:srgbClr val="0070C0"/>
                    </a:solidFill>
                  </a:rPr>
                  <a:t>Movement</a:t>
                </a:r>
                <a:endParaRPr lang="en-US" sz="1200" u="sng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6132044" y="3189450"/>
                <a:ext cx="482824" cy="276999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:r>
                  <a:rPr lang="en-US" sz="1200" u="sng" dirty="0" smtClean="0">
                    <a:solidFill>
                      <a:srgbClr val="0070C0"/>
                    </a:solidFill>
                  </a:rPr>
                  <a:t>Born</a:t>
                </a:r>
                <a:endParaRPr lang="en-US" sz="1200" u="sng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6614868" y="3189450"/>
                <a:ext cx="471604" cy="276999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:r>
                  <a:rPr lang="en-US" sz="1200" u="sng" dirty="0" smtClean="0">
                    <a:solidFill>
                      <a:srgbClr val="0070C0"/>
                    </a:solidFill>
                  </a:rPr>
                  <a:t>Died</a:t>
                </a:r>
                <a:endParaRPr lang="en-US" sz="1200" u="sng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7108474" y="3189450"/>
                <a:ext cx="300082" cy="276999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:r>
                  <a:rPr lang="en-US" sz="1200" u="sng" dirty="0" smtClean="0">
                    <a:solidFill>
                      <a:srgbClr val="0070C0"/>
                    </a:solidFill>
                  </a:rPr>
                  <a:t>…</a:t>
                </a:r>
                <a:endParaRPr lang="en-US" sz="1200" u="sng" dirty="0">
                  <a:solidFill>
                    <a:srgbClr val="0070C0"/>
                  </a:solidFill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615436" y="1279793"/>
              <a:ext cx="1975810" cy="278977"/>
              <a:chOff x="6147792" y="3549490"/>
              <a:chExt cx="1975810" cy="278977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7477271" y="3551468"/>
                <a:ext cx="646331" cy="276999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:r>
                  <a:rPr lang="en-US" sz="1200" u="sng" dirty="0" smtClean="0">
                    <a:solidFill>
                      <a:srgbClr val="0070C0"/>
                    </a:solidFill>
                  </a:rPr>
                  <a:t>Cubism</a:t>
                </a:r>
                <a:endParaRPr lang="en-US" sz="1200" u="sng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6147792" y="3549490"/>
                <a:ext cx="498855" cy="276999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:r>
                  <a:rPr lang="en-US" sz="1200" u="sng" dirty="0" smtClean="0">
                    <a:solidFill>
                      <a:srgbClr val="0070C0"/>
                    </a:solidFill>
                  </a:rPr>
                  <a:t>1881</a:t>
                </a:r>
                <a:endParaRPr lang="en-US" sz="1200" u="sng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6630616" y="3549490"/>
                <a:ext cx="498855" cy="276999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:r>
                  <a:rPr lang="en-US" sz="1200" u="sng" dirty="0" smtClean="0">
                    <a:solidFill>
                      <a:srgbClr val="0070C0"/>
                    </a:solidFill>
                  </a:rPr>
                  <a:t>1973</a:t>
                </a:r>
                <a:endParaRPr lang="en-US" sz="1200" u="sng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7124222" y="3549490"/>
                <a:ext cx="300082" cy="276999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:r>
                  <a:rPr lang="en-US" sz="1200" u="sng" dirty="0" smtClean="0">
                    <a:solidFill>
                      <a:srgbClr val="0070C0"/>
                    </a:solidFill>
                  </a:rPr>
                  <a:t>…</a:t>
                </a:r>
                <a:endParaRPr lang="en-US" sz="1200" u="sng" dirty="0">
                  <a:solidFill>
                    <a:srgbClr val="0070C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="" xmlns:p14="http://schemas.microsoft.com/office/powerpoint/2010/main" val="2189716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Relationships</a:t>
            </a:r>
            <a:endParaRPr lang="en-US" dirty="0"/>
          </a:p>
        </p:txBody>
      </p:sp>
      <p:grpSp>
        <p:nvGrpSpPr>
          <p:cNvPr id="43" name="Group 42"/>
          <p:cNvGrpSpPr/>
          <p:nvPr/>
        </p:nvGrpSpPr>
        <p:grpSpPr>
          <a:xfrm>
            <a:off x="6228184" y="389207"/>
            <a:ext cx="2231150" cy="1768651"/>
            <a:chOff x="2717005" y="4333038"/>
            <a:chExt cx="2231150" cy="1768651"/>
          </a:xfrm>
        </p:grpSpPr>
        <p:grpSp>
          <p:nvGrpSpPr>
            <p:cNvPr id="40" name="Group 39"/>
            <p:cNvGrpSpPr/>
            <p:nvPr/>
          </p:nvGrpSpPr>
          <p:grpSpPr>
            <a:xfrm>
              <a:off x="2717005" y="4333038"/>
              <a:ext cx="1702296" cy="1698079"/>
              <a:chOff x="2717005" y="3479794"/>
              <a:chExt cx="3017709" cy="2551323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4019812" y="3479794"/>
                <a:ext cx="1617712" cy="1051266"/>
                <a:chOff x="4203576" y="2746555"/>
                <a:chExt cx="1617712" cy="1051266"/>
              </a:xfrm>
            </p:grpSpPr>
            <p:sp>
              <p:nvSpPr>
                <p:cNvPr id="9" name="Rectangle 8"/>
                <p:cNvSpPr/>
                <p:nvPr/>
              </p:nvSpPr>
              <p:spPr>
                <a:xfrm>
                  <a:off x="4563616" y="2792177"/>
                  <a:ext cx="648072" cy="396044"/>
                </a:xfrm>
                <a:prstGeom prst="rect">
                  <a:avLst/>
                </a:prstGeom>
                <a:ln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Rectangle 9"/>
                <p:cNvSpPr/>
                <p:nvPr/>
              </p:nvSpPr>
              <p:spPr>
                <a:xfrm>
                  <a:off x="4716016" y="2944577"/>
                  <a:ext cx="648072" cy="396044"/>
                </a:xfrm>
                <a:prstGeom prst="rect">
                  <a:avLst/>
                </a:prstGeom>
                <a:ln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Rectangle 10"/>
                <p:cNvSpPr/>
                <p:nvPr/>
              </p:nvSpPr>
              <p:spPr>
                <a:xfrm>
                  <a:off x="4868416" y="3096977"/>
                  <a:ext cx="648072" cy="396044"/>
                </a:xfrm>
                <a:prstGeom prst="rect">
                  <a:avLst/>
                </a:prstGeom>
                <a:ln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Rectangle 11"/>
                <p:cNvSpPr/>
                <p:nvPr/>
              </p:nvSpPr>
              <p:spPr>
                <a:xfrm>
                  <a:off x="5020816" y="3249377"/>
                  <a:ext cx="648072" cy="396044"/>
                </a:xfrm>
                <a:prstGeom prst="rect">
                  <a:avLst/>
                </a:prstGeom>
                <a:ln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Rectangle 12"/>
                <p:cNvSpPr/>
                <p:nvPr/>
              </p:nvSpPr>
              <p:spPr>
                <a:xfrm>
                  <a:off x="5173216" y="3401777"/>
                  <a:ext cx="648072" cy="396044"/>
                </a:xfrm>
                <a:prstGeom prst="rect">
                  <a:avLst/>
                </a:prstGeom>
                <a:ln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" name="Left Brace 13"/>
                <p:cNvSpPr/>
                <p:nvPr/>
              </p:nvSpPr>
              <p:spPr>
                <a:xfrm>
                  <a:off x="4203576" y="2746555"/>
                  <a:ext cx="216024" cy="1005644"/>
                </a:xfrm>
                <a:prstGeom prst="leftBrac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5" name="Rectangle 24"/>
              <p:cNvSpPr/>
              <p:nvPr/>
            </p:nvSpPr>
            <p:spPr>
              <a:xfrm>
                <a:off x="3077045" y="5025473"/>
                <a:ext cx="648072" cy="396044"/>
              </a:xfrm>
              <a:prstGeom prst="rect">
                <a:avLst/>
              </a:prstGeom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3229445" y="5177873"/>
                <a:ext cx="648072" cy="396044"/>
              </a:xfrm>
              <a:prstGeom prst="rect">
                <a:avLst/>
              </a:prstGeom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3381845" y="5330273"/>
                <a:ext cx="648072" cy="396044"/>
              </a:xfrm>
              <a:prstGeom prst="rect">
                <a:avLst/>
              </a:prstGeom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3534245" y="5482673"/>
                <a:ext cx="648072" cy="396044"/>
              </a:xfrm>
              <a:prstGeom prst="rect">
                <a:avLst/>
              </a:prstGeom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3686646" y="5635073"/>
                <a:ext cx="756084" cy="396044"/>
              </a:xfrm>
              <a:prstGeom prst="rect">
                <a:avLst/>
              </a:prstGeom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" name="Left Brace 29"/>
              <p:cNvSpPr/>
              <p:nvPr/>
            </p:nvSpPr>
            <p:spPr>
              <a:xfrm>
                <a:off x="2717005" y="4979851"/>
                <a:ext cx="216024" cy="1005644"/>
              </a:xfrm>
              <a:prstGeom prst="lef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7" name="Group 36"/>
              <p:cNvGrpSpPr/>
              <p:nvPr/>
            </p:nvGrpSpPr>
            <p:grpSpPr>
              <a:xfrm>
                <a:off x="4064689" y="4531059"/>
                <a:ext cx="1670025" cy="1104013"/>
                <a:chOff x="4064689" y="4531059"/>
                <a:chExt cx="1670025" cy="1104013"/>
              </a:xfrm>
            </p:grpSpPr>
            <p:cxnSp>
              <p:nvCxnSpPr>
                <p:cNvPr id="38" name="Curved Connector 37"/>
                <p:cNvCxnSpPr>
                  <a:stCxn id="13" idx="2"/>
                  <a:endCxn id="29" idx="0"/>
                </p:cNvCxnSpPr>
                <p:nvPr/>
              </p:nvCxnSpPr>
              <p:spPr>
                <a:xfrm rot="5400000">
                  <a:off x="4137082" y="4458666"/>
                  <a:ext cx="1104013" cy="1248800"/>
                </a:xfrm>
                <a:prstGeom prst="curvedConnector3">
                  <a:avLst>
                    <a:gd name="adj1" fmla="val 50000"/>
                  </a:avLst>
                </a:prstGeom>
                <a:ln w="28575">
                  <a:solidFill>
                    <a:srgbClr val="C00000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9" name="TextBox 38"/>
                <p:cNvSpPr txBox="1"/>
                <p:nvPr/>
              </p:nvSpPr>
              <p:spPr>
                <a:xfrm rot="20063931">
                  <a:off x="4244190" y="4950613"/>
                  <a:ext cx="1490524" cy="41618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>
                      <a:solidFill>
                        <a:schemeClr val="accent1">
                          <a:lumMod val="75000"/>
                        </a:schemeClr>
                      </a:solidFill>
                    </a:rPr>
                    <a:t>created by</a:t>
                  </a:r>
                  <a:endParaRPr lang="en-US" sz="1200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</p:grpSp>
        </p:grpSp>
        <p:sp>
          <p:nvSpPr>
            <p:cNvPr id="41" name="Rectangle 40"/>
            <p:cNvSpPr/>
            <p:nvPr/>
          </p:nvSpPr>
          <p:spPr>
            <a:xfrm>
              <a:off x="4306313" y="4863862"/>
              <a:ext cx="64184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sz="1200" dirty="0">
                  <a:solidFill>
                    <a:prstClr val="black"/>
                  </a:solidFill>
                </a:rPr>
                <a:t>Picasso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3639373" y="5824690"/>
              <a:ext cx="74603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sz="1200" dirty="0">
                  <a:solidFill>
                    <a:prstClr val="black"/>
                  </a:solidFill>
                </a:rPr>
                <a:t>Guernica</a:t>
              </a:r>
              <a:endParaRPr 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44" name="内容占位符 2"/>
          <p:cNvSpPr>
            <a:spLocks noGrp="1"/>
          </p:cNvSpPr>
          <p:nvPr/>
        </p:nvSpPr>
        <p:spPr bwMode="auto">
          <a:xfrm>
            <a:off x="688954" y="2327275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600" dirty="0" smtClean="0"/>
              <a:t>Extract </a:t>
            </a:r>
            <a:r>
              <a:rPr lang="en-US" altLang="zh-CN" sz="2600" dirty="0"/>
              <a:t>instance pairs </a:t>
            </a:r>
            <a:r>
              <a:rPr lang="en-US" altLang="zh-CN" sz="2600" dirty="0" smtClean="0"/>
              <a:t>that satisfy </a:t>
            </a:r>
            <a:r>
              <a:rPr lang="en-US" altLang="zh-CN" sz="2600" dirty="0"/>
              <a:t>certain </a:t>
            </a:r>
            <a:r>
              <a:rPr lang="en-US" altLang="zh-CN" sz="2600" dirty="0" smtClean="0"/>
              <a:t>relationship</a:t>
            </a:r>
            <a:endParaRPr lang="en-US" altLang="zh-CN" sz="2600" dirty="0"/>
          </a:p>
          <a:p>
            <a:pPr lvl="1">
              <a:lnSpc>
                <a:spcPct val="90000"/>
              </a:lnSpc>
            </a:pPr>
            <a:r>
              <a:rPr lang="en-US" altLang="zh-CN" sz="2100" dirty="0"/>
              <a:t>E.g. relation: </a:t>
            </a:r>
            <a:r>
              <a:rPr lang="en-US" altLang="zh-CN" sz="2100" dirty="0" smtClean="0"/>
              <a:t>a painter creates a painting</a:t>
            </a:r>
            <a:endParaRPr lang="en-US" altLang="zh-CN" sz="2100" dirty="0"/>
          </a:p>
          <a:p>
            <a:pPr lvl="1">
              <a:lnSpc>
                <a:spcPct val="90000"/>
              </a:lnSpc>
            </a:pPr>
            <a:r>
              <a:rPr lang="en-US" altLang="zh-CN" sz="2100" dirty="0"/>
              <a:t>Instance pair: </a:t>
            </a:r>
            <a:r>
              <a:rPr lang="en-US" altLang="zh-CN" sz="2100" dirty="0" smtClean="0"/>
              <a:t>(Guernica, Picasso)</a:t>
            </a:r>
            <a:br>
              <a:rPr lang="en-US" altLang="zh-CN" sz="2100" dirty="0" smtClean="0"/>
            </a:br>
            <a:endParaRPr lang="en-US" altLang="zh-CN" sz="2100" dirty="0"/>
          </a:p>
          <a:p>
            <a:pPr>
              <a:lnSpc>
                <a:spcPct val="90000"/>
              </a:lnSpc>
            </a:pPr>
            <a:r>
              <a:rPr lang="en-US" altLang="zh-CN" sz="2600" dirty="0"/>
              <a:t>Input: </a:t>
            </a:r>
          </a:p>
          <a:p>
            <a:pPr lvl="1">
              <a:lnSpc>
                <a:spcPct val="90000"/>
              </a:lnSpc>
            </a:pPr>
            <a:r>
              <a:rPr lang="en-US" altLang="zh-CN" sz="2100" dirty="0"/>
              <a:t>Web corpus (366 million web pages)</a:t>
            </a:r>
          </a:p>
          <a:p>
            <a:pPr lvl="1">
              <a:lnSpc>
                <a:spcPct val="90000"/>
              </a:lnSpc>
            </a:pPr>
            <a:r>
              <a:rPr lang="en-US" altLang="zh-CN" sz="2100" dirty="0"/>
              <a:t>Large set of </a:t>
            </a:r>
            <a:r>
              <a:rPr lang="en-US" altLang="zh-CN" sz="2100" dirty="0" smtClean="0"/>
              <a:t>relationships, </a:t>
            </a:r>
            <a:r>
              <a:rPr lang="en-US" altLang="zh-CN" sz="2100" dirty="0"/>
              <a:t>each represented by a </a:t>
            </a:r>
            <a:r>
              <a:rPr lang="en-US" altLang="zh-CN" sz="2100" i="1" dirty="0"/>
              <a:t>(e</a:t>
            </a:r>
            <a:r>
              <a:rPr lang="en-US" altLang="zh-CN" sz="2100" i="1" baseline="-25000" dirty="0"/>
              <a:t>1</a:t>
            </a:r>
            <a:r>
              <a:rPr lang="en-US" altLang="zh-CN" sz="2100" i="1" dirty="0"/>
              <a:t>, </a:t>
            </a:r>
            <a:r>
              <a:rPr lang="en-US" altLang="zh-CN" sz="2100" i="1" dirty="0" smtClean="0"/>
              <a:t>e</a:t>
            </a:r>
            <a:r>
              <a:rPr lang="en-US" altLang="zh-CN" sz="2100" i="1" baseline="-25000" dirty="0" smtClean="0"/>
              <a:t>2</a:t>
            </a:r>
            <a:r>
              <a:rPr lang="en-US" altLang="zh-CN" sz="2100" i="1" dirty="0"/>
              <a:t>)</a:t>
            </a:r>
            <a:r>
              <a:rPr lang="en-US" altLang="zh-CN" sz="2100" dirty="0"/>
              <a:t> </a:t>
            </a:r>
            <a:r>
              <a:rPr lang="en-US" altLang="zh-CN" sz="2100" dirty="0" smtClean="0"/>
              <a:t>pair</a:t>
            </a:r>
            <a:endParaRPr lang="en-US" altLang="zh-CN" sz="2100" dirty="0"/>
          </a:p>
          <a:p>
            <a:pPr lvl="1">
              <a:lnSpc>
                <a:spcPct val="90000"/>
              </a:lnSpc>
            </a:pPr>
            <a:r>
              <a:rPr lang="en-US" altLang="zh-CN" sz="2100" dirty="0"/>
              <a:t>Taxonomy: classes/instances </a:t>
            </a:r>
            <a:r>
              <a:rPr lang="en-US" altLang="zh-CN" sz="2100" dirty="0" smtClean="0"/>
              <a:t/>
            </a:r>
            <a:br>
              <a:rPr lang="en-US" altLang="zh-CN" sz="2100" dirty="0" smtClean="0"/>
            </a:br>
            <a:endParaRPr lang="en-US" altLang="zh-CN" sz="2100" dirty="0"/>
          </a:p>
          <a:p>
            <a:pPr>
              <a:lnSpc>
                <a:spcPct val="90000"/>
              </a:lnSpc>
            </a:pPr>
            <a:r>
              <a:rPr lang="en-US" altLang="zh-CN" sz="2600" dirty="0"/>
              <a:t>Output:</a:t>
            </a:r>
            <a:endParaRPr lang="en-US" altLang="zh-CN" sz="2100" dirty="0"/>
          </a:p>
          <a:p>
            <a:pPr lvl="1">
              <a:lnSpc>
                <a:spcPct val="90000"/>
              </a:lnSpc>
            </a:pPr>
            <a:r>
              <a:rPr lang="en-US" altLang="zh-CN" sz="2100" dirty="0"/>
              <a:t>More instance pairs belonging to each relation</a:t>
            </a:r>
          </a:p>
        </p:txBody>
      </p:sp>
    </p:spTree>
    <p:extLst>
      <p:ext uri="{BB962C8B-B14F-4D97-AF65-F5344CB8AC3E}">
        <p14:creationId xmlns="" xmlns:p14="http://schemas.microsoft.com/office/powerpoint/2010/main" val="3431243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 idx="4294967295"/>
          </p:nvPr>
        </p:nvSpPr>
        <p:spPr/>
        <p:txBody>
          <a:bodyPr anchor="ctr"/>
          <a:lstStyle/>
          <a:p>
            <a:r>
              <a:rPr lang="en-US" altLang="zh-CN" dirty="0" smtClean="0"/>
              <a:t>Challenges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395536" y="1995364"/>
            <a:ext cx="8476985" cy="4525963"/>
          </a:xfrm>
        </p:spPr>
        <p:txBody>
          <a:bodyPr>
            <a:noAutofit/>
          </a:bodyPr>
          <a:lstStyle/>
          <a:p>
            <a:r>
              <a:rPr lang="en-US" altLang="zh-CN" sz="2800" dirty="0" smtClean="0"/>
              <a:t>Must handle millions of </a:t>
            </a:r>
            <a:r>
              <a:rPr lang="en-US" altLang="zh-CN" sz="2800" dirty="0"/>
              <a:t>relations </a:t>
            </a:r>
            <a:r>
              <a:rPr lang="en-US" altLang="zh-CN" sz="2800" dirty="0" smtClean="0"/>
              <a:t>simultaneously</a:t>
            </a:r>
          </a:p>
          <a:p>
            <a:pPr marL="0" indent="0">
              <a:buNone/>
            </a:pPr>
            <a:endParaRPr lang="en-US" altLang="zh-CN" sz="2400" dirty="0" smtClean="0"/>
          </a:p>
          <a:p>
            <a:r>
              <a:rPr lang="en-US" altLang="zh-CN" sz="2800" dirty="0" smtClean="0"/>
              <a:t>Not </a:t>
            </a:r>
            <a:r>
              <a:rPr lang="en-US" altLang="zh-CN" sz="2800" dirty="0"/>
              <a:t>enough seed </a:t>
            </a:r>
            <a:r>
              <a:rPr lang="en-US" altLang="zh-CN" sz="2800" dirty="0" smtClean="0"/>
              <a:t>pairs</a:t>
            </a:r>
          </a:p>
          <a:p>
            <a:pPr lvl="1"/>
            <a:r>
              <a:rPr lang="en-US" altLang="zh-CN" sz="2000" dirty="0" smtClean="0"/>
              <a:t>Pattern </a:t>
            </a:r>
            <a:r>
              <a:rPr lang="en-US" altLang="zh-CN" sz="2000" dirty="0"/>
              <a:t>based </a:t>
            </a:r>
            <a:r>
              <a:rPr lang="en-US" altLang="zh-CN" sz="2000" dirty="0" smtClean="0"/>
              <a:t>approach, extract </a:t>
            </a:r>
            <a:r>
              <a:rPr lang="en-US" altLang="zh-CN" sz="2000" dirty="0"/>
              <a:t>high-quality patterns, then use them extract several seed </a:t>
            </a:r>
            <a:r>
              <a:rPr lang="en-US" altLang="zh-CN" sz="2000" dirty="0" smtClean="0"/>
              <a:t>pairs</a:t>
            </a:r>
          </a:p>
          <a:p>
            <a:pPr lvl="1"/>
            <a:r>
              <a:rPr lang="en-US" altLang="zh-CN" sz="2000" dirty="0" smtClean="0"/>
              <a:t>Term </a:t>
            </a:r>
            <a:r>
              <a:rPr lang="en-US" altLang="zh-CN" sz="2000" dirty="0"/>
              <a:t>based </a:t>
            </a:r>
            <a:r>
              <a:rPr lang="en-US" altLang="zh-CN" sz="2000" dirty="0" smtClean="0"/>
              <a:t>approach, extract </a:t>
            </a:r>
            <a:r>
              <a:rPr lang="en-US" altLang="zh-CN" sz="2000" dirty="0"/>
              <a:t>discriminative terms, then extract more </a:t>
            </a:r>
            <a:r>
              <a:rPr lang="en-US" altLang="zh-CN" sz="2000" dirty="0" smtClean="0"/>
              <a:t>pairs Terms </a:t>
            </a:r>
            <a:r>
              <a:rPr lang="en-US" altLang="zh-CN" sz="2000" dirty="0"/>
              <a:t>are more general and more </a:t>
            </a:r>
            <a:r>
              <a:rPr lang="en-US" altLang="zh-CN" sz="2000" dirty="0" smtClean="0"/>
              <a:t>efficient</a:t>
            </a:r>
          </a:p>
          <a:p>
            <a:pPr marL="457200" lvl="1" indent="0">
              <a:buNone/>
            </a:pPr>
            <a:endParaRPr lang="en-US" altLang="zh-CN" sz="2400" dirty="0" smtClean="0"/>
          </a:p>
          <a:p>
            <a:pPr marL="400050"/>
            <a:r>
              <a:rPr lang="en-US" altLang="zh-CN" sz="2800" dirty="0" smtClean="0"/>
              <a:t>Must avoid generating massive amount of candidates</a:t>
            </a:r>
          </a:p>
          <a:p>
            <a:pPr marL="800100" lvl="1"/>
            <a:r>
              <a:rPr lang="en-US" altLang="zh-CN" sz="2000" dirty="0" smtClean="0"/>
              <a:t>massive relations * massive candidates = infeasible</a:t>
            </a:r>
            <a:endParaRPr lang="en-US" altLang="zh-CN" sz="2000" dirty="0"/>
          </a:p>
        </p:txBody>
      </p:sp>
      <p:grpSp>
        <p:nvGrpSpPr>
          <p:cNvPr id="4" name="Group 3"/>
          <p:cNvGrpSpPr/>
          <p:nvPr/>
        </p:nvGrpSpPr>
        <p:grpSpPr>
          <a:xfrm>
            <a:off x="6372200" y="363021"/>
            <a:ext cx="2231150" cy="1768651"/>
            <a:chOff x="2717005" y="4333038"/>
            <a:chExt cx="2231150" cy="1768651"/>
          </a:xfrm>
        </p:grpSpPr>
        <p:grpSp>
          <p:nvGrpSpPr>
            <p:cNvPr id="5" name="Group 4"/>
            <p:cNvGrpSpPr/>
            <p:nvPr/>
          </p:nvGrpSpPr>
          <p:grpSpPr>
            <a:xfrm>
              <a:off x="2717005" y="4333038"/>
              <a:ext cx="1702296" cy="1698079"/>
              <a:chOff x="2717005" y="3479794"/>
              <a:chExt cx="3017709" cy="2551323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4019812" y="3479794"/>
                <a:ext cx="1617712" cy="1051266"/>
                <a:chOff x="4203576" y="2746555"/>
                <a:chExt cx="1617712" cy="1051266"/>
              </a:xfrm>
            </p:grpSpPr>
            <p:sp>
              <p:nvSpPr>
                <p:cNvPr id="18" name="Rectangle 17"/>
                <p:cNvSpPr/>
                <p:nvPr/>
              </p:nvSpPr>
              <p:spPr>
                <a:xfrm>
                  <a:off x="4563616" y="2792177"/>
                  <a:ext cx="648072" cy="396044"/>
                </a:xfrm>
                <a:prstGeom prst="rect">
                  <a:avLst/>
                </a:prstGeom>
                <a:ln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Rectangle 18"/>
                <p:cNvSpPr/>
                <p:nvPr/>
              </p:nvSpPr>
              <p:spPr>
                <a:xfrm>
                  <a:off x="4716016" y="2944577"/>
                  <a:ext cx="648072" cy="396044"/>
                </a:xfrm>
                <a:prstGeom prst="rect">
                  <a:avLst/>
                </a:prstGeom>
                <a:ln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Rectangle 19"/>
                <p:cNvSpPr/>
                <p:nvPr/>
              </p:nvSpPr>
              <p:spPr>
                <a:xfrm>
                  <a:off x="4868416" y="3096977"/>
                  <a:ext cx="648072" cy="396044"/>
                </a:xfrm>
                <a:prstGeom prst="rect">
                  <a:avLst/>
                </a:prstGeom>
                <a:ln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Rectangle 20"/>
                <p:cNvSpPr/>
                <p:nvPr/>
              </p:nvSpPr>
              <p:spPr>
                <a:xfrm>
                  <a:off x="5020816" y="3249377"/>
                  <a:ext cx="648072" cy="396044"/>
                </a:xfrm>
                <a:prstGeom prst="rect">
                  <a:avLst/>
                </a:prstGeom>
                <a:ln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Rectangle 21"/>
                <p:cNvSpPr/>
                <p:nvPr/>
              </p:nvSpPr>
              <p:spPr>
                <a:xfrm>
                  <a:off x="5173216" y="3401777"/>
                  <a:ext cx="648072" cy="396044"/>
                </a:xfrm>
                <a:prstGeom prst="rect">
                  <a:avLst/>
                </a:prstGeom>
                <a:ln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3" name="Left Brace 22"/>
                <p:cNvSpPr/>
                <p:nvPr/>
              </p:nvSpPr>
              <p:spPr>
                <a:xfrm>
                  <a:off x="4203576" y="2746555"/>
                  <a:ext cx="216024" cy="1005644"/>
                </a:xfrm>
                <a:prstGeom prst="leftBrac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" name="Rectangle 8"/>
              <p:cNvSpPr/>
              <p:nvPr/>
            </p:nvSpPr>
            <p:spPr>
              <a:xfrm>
                <a:off x="3077045" y="5025473"/>
                <a:ext cx="648072" cy="396044"/>
              </a:xfrm>
              <a:prstGeom prst="rect">
                <a:avLst/>
              </a:prstGeom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3229445" y="5177873"/>
                <a:ext cx="648072" cy="396044"/>
              </a:xfrm>
              <a:prstGeom prst="rect">
                <a:avLst/>
              </a:prstGeom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3381845" y="5330273"/>
                <a:ext cx="648072" cy="396044"/>
              </a:xfrm>
              <a:prstGeom prst="rect">
                <a:avLst/>
              </a:prstGeom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3534245" y="5482673"/>
                <a:ext cx="648072" cy="396044"/>
              </a:xfrm>
              <a:prstGeom prst="rect">
                <a:avLst/>
              </a:prstGeom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3686646" y="5635073"/>
                <a:ext cx="756084" cy="396044"/>
              </a:xfrm>
              <a:prstGeom prst="rect">
                <a:avLst/>
              </a:prstGeom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Left Brace 13"/>
              <p:cNvSpPr/>
              <p:nvPr/>
            </p:nvSpPr>
            <p:spPr>
              <a:xfrm>
                <a:off x="2717005" y="4979851"/>
                <a:ext cx="216024" cy="1005644"/>
              </a:xfrm>
              <a:prstGeom prst="lef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5" name="Group 14"/>
              <p:cNvGrpSpPr/>
              <p:nvPr/>
            </p:nvGrpSpPr>
            <p:grpSpPr>
              <a:xfrm>
                <a:off x="4064689" y="4531059"/>
                <a:ext cx="1670025" cy="1104013"/>
                <a:chOff x="4064689" y="4531059"/>
                <a:chExt cx="1670025" cy="1104013"/>
              </a:xfrm>
            </p:grpSpPr>
            <p:cxnSp>
              <p:nvCxnSpPr>
                <p:cNvPr id="16" name="Curved Connector 15"/>
                <p:cNvCxnSpPr>
                  <a:stCxn id="22" idx="2"/>
                  <a:endCxn id="13" idx="0"/>
                </p:cNvCxnSpPr>
                <p:nvPr/>
              </p:nvCxnSpPr>
              <p:spPr>
                <a:xfrm rot="5400000">
                  <a:off x="4137082" y="4458666"/>
                  <a:ext cx="1104013" cy="1248800"/>
                </a:xfrm>
                <a:prstGeom prst="curvedConnector3">
                  <a:avLst>
                    <a:gd name="adj1" fmla="val 50000"/>
                  </a:avLst>
                </a:prstGeom>
                <a:ln w="28575">
                  <a:solidFill>
                    <a:srgbClr val="C00000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" name="TextBox 16"/>
                <p:cNvSpPr txBox="1"/>
                <p:nvPr/>
              </p:nvSpPr>
              <p:spPr>
                <a:xfrm rot="20063931">
                  <a:off x="4244190" y="4950613"/>
                  <a:ext cx="1490524" cy="41618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>
                      <a:solidFill>
                        <a:schemeClr val="accent1">
                          <a:lumMod val="75000"/>
                        </a:schemeClr>
                      </a:solidFill>
                    </a:rPr>
                    <a:t>created by</a:t>
                  </a:r>
                  <a:endParaRPr lang="en-US" sz="1200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</p:grpSp>
        </p:grpSp>
        <p:sp>
          <p:nvSpPr>
            <p:cNvPr id="6" name="Rectangle 5"/>
            <p:cNvSpPr/>
            <p:nvPr/>
          </p:nvSpPr>
          <p:spPr>
            <a:xfrm>
              <a:off x="4306313" y="4863862"/>
              <a:ext cx="64184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sz="1200" dirty="0">
                  <a:solidFill>
                    <a:prstClr val="black"/>
                  </a:solidFill>
                </a:rPr>
                <a:t>Picasso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639373" y="5824690"/>
              <a:ext cx="74603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sz="1200" dirty="0">
                  <a:solidFill>
                    <a:prstClr val="black"/>
                  </a:solidFill>
                </a:rPr>
                <a:t>Guernica</a:t>
              </a:r>
              <a:endParaRPr lang="en-US"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2488492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628800"/>
            <a:ext cx="8229600" cy="4315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445935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 idx="4294967295"/>
          </p:nvPr>
        </p:nvSpPr>
        <p:spPr>
          <a:xfrm>
            <a:off x="468313" y="260350"/>
            <a:ext cx="8229600" cy="1143000"/>
          </a:xfrm>
        </p:spPr>
        <p:txBody>
          <a:bodyPr anchor="ctr"/>
          <a:lstStyle/>
          <a:p>
            <a:r>
              <a:rPr lang="en-US" altLang="zh-CN"/>
              <a:t>Overview</a:t>
            </a:r>
            <a:endParaRPr lang="zh-CN" altLang="en-US"/>
          </a:p>
        </p:txBody>
      </p:sp>
      <p:grpSp>
        <p:nvGrpSpPr>
          <p:cNvPr id="2" name="组合 27"/>
          <p:cNvGrpSpPr>
            <a:grpSpLocks/>
          </p:cNvGrpSpPr>
          <p:nvPr/>
        </p:nvGrpSpPr>
        <p:grpSpPr bwMode="auto">
          <a:xfrm>
            <a:off x="3132138" y="2492375"/>
            <a:ext cx="5329237" cy="3663950"/>
            <a:chOff x="3132138" y="2492375"/>
            <a:chExt cx="5329237" cy="3663411"/>
          </a:xfrm>
        </p:grpSpPr>
        <p:sp>
          <p:nvSpPr>
            <p:cNvPr id="10259" name="AutoShape 17"/>
            <p:cNvSpPr>
              <a:spLocks noChangeArrowheads="1"/>
            </p:cNvSpPr>
            <p:nvPr/>
          </p:nvSpPr>
          <p:spPr bwMode="auto">
            <a:xfrm>
              <a:off x="3132138" y="3041650"/>
              <a:ext cx="288925" cy="215900"/>
            </a:xfrm>
            <a:prstGeom prst="rightArrow">
              <a:avLst>
                <a:gd name="adj1" fmla="val 50000"/>
                <a:gd name="adj2" fmla="val 33456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10260" name="矩形 5"/>
            <p:cNvSpPr>
              <a:spLocks noChangeArrowheads="1"/>
            </p:cNvSpPr>
            <p:nvPr/>
          </p:nvSpPr>
          <p:spPr bwMode="auto">
            <a:xfrm>
              <a:off x="3419475" y="2536825"/>
              <a:ext cx="2016125" cy="1196975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xmlns:mc="http://schemas.openxmlformats.org/markup-compatibility/2006" val="FFFFFF" mc:Ignorable="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400" b="1">
                  <a:latin typeface="Calibri" pitchFamily="34" charset="0"/>
                </a:rPr>
                <a:t>Patterns</a:t>
              </a:r>
            </a:p>
            <a:p>
              <a:r>
                <a:rPr lang="en-US" altLang="zh-CN" sz="1400">
                  <a:latin typeface="Calibri" pitchFamily="34" charset="0"/>
                </a:rPr>
                <a:t>(The director of, is, .)</a:t>
              </a:r>
            </a:p>
            <a:p>
              <a:r>
                <a:rPr lang="en-US" altLang="zh-CN" sz="1400">
                  <a:latin typeface="Calibri" pitchFamily="34" charset="0"/>
                </a:rPr>
                <a:t>(The headquarter of, is, .)</a:t>
              </a:r>
            </a:p>
            <a:p>
              <a:r>
                <a:rPr lang="en-US" altLang="zh-CN" sz="1400">
                  <a:latin typeface="Calibri" pitchFamily="34" charset="0"/>
                </a:rPr>
                <a:t>(, is invented by, .)</a:t>
              </a:r>
            </a:p>
            <a:p>
              <a:pPr algn="ctr"/>
              <a:r>
                <a:rPr lang="en-US" altLang="zh-CN" sz="1600">
                  <a:latin typeface="Calibri" pitchFamily="34" charset="0"/>
                </a:rPr>
                <a:t>……</a:t>
              </a:r>
            </a:p>
          </p:txBody>
        </p:sp>
        <p:sp>
          <p:nvSpPr>
            <p:cNvPr id="10261" name="矩形 5"/>
            <p:cNvSpPr>
              <a:spLocks noChangeArrowheads="1"/>
            </p:cNvSpPr>
            <p:nvPr/>
          </p:nvSpPr>
          <p:spPr bwMode="auto">
            <a:xfrm>
              <a:off x="5724525" y="2492375"/>
              <a:ext cx="2736850" cy="307975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xmlns:mc="http://schemas.openxmlformats.org/markup-compatibility/2006" val="FFFFFF" mc:Ignorable="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400" b="1">
                  <a:latin typeface="Calibri" pitchFamily="34" charset="0"/>
                </a:rPr>
                <a:t>Seed pairs</a:t>
              </a:r>
            </a:p>
            <a:p>
              <a:r>
                <a:rPr lang="en-US" altLang="zh-CN" sz="1400">
                  <a:latin typeface="Calibri" pitchFamily="34" charset="0"/>
                </a:rPr>
                <a:t>(Natural Born Killers ,Oliver Stone) (Army of Darkness, Sam Raimi)</a:t>
              </a:r>
            </a:p>
            <a:p>
              <a:r>
                <a:rPr lang="en-US" altLang="zh-CN" sz="1400">
                  <a:latin typeface="Calibri" pitchFamily="34" charset="0"/>
                </a:rPr>
                <a:t>(Toy Story, John Lasseter)</a:t>
              </a:r>
            </a:p>
            <a:p>
              <a:endParaRPr lang="en-US" altLang="zh-CN" sz="1400">
                <a:latin typeface="Calibri" pitchFamily="34" charset="0"/>
              </a:endParaRPr>
            </a:p>
            <a:p>
              <a:r>
                <a:rPr lang="en-US" altLang="zh-CN" sz="1400">
                  <a:latin typeface="Calibri" pitchFamily="34" charset="0"/>
                </a:rPr>
                <a:t>(Microsoft, Redmond)</a:t>
              </a:r>
            </a:p>
            <a:p>
              <a:r>
                <a:rPr lang="en-US" altLang="zh-CN" sz="1400">
                  <a:latin typeface="Calibri" pitchFamily="34" charset="0"/>
                </a:rPr>
                <a:t>(IBM, Armonk)</a:t>
              </a:r>
            </a:p>
            <a:p>
              <a:r>
                <a:rPr lang="en-US" altLang="zh-CN" sz="1400">
                  <a:latin typeface="Calibri" pitchFamily="34" charset="0"/>
                </a:rPr>
                <a:t>(Google, Mountain View)</a:t>
              </a:r>
            </a:p>
            <a:p>
              <a:endParaRPr lang="en-US" altLang="zh-CN" sz="1400">
                <a:latin typeface="Calibri" pitchFamily="34" charset="0"/>
              </a:endParaRPr>
            </a:p>
            <a:p>
              <a:r>
                <a:rPr lang="en-US" altLang="zh-CN" sz="1400">
                  <a:latin typeface="Calibri" pitchFamily="34" charset="0"/>
                </a:rPr>
                <a:t>(telephone, Bell)</a:t>
              </a:r>
            </a:p>
            <a:p>
              <a:r>
                <a:rPr lang="en-US" altLang="zh-CN" sz="1400">
                  <a:latin typeface="Calibri" pitchFamily="34" charset="0"/>
                </a:rPr>
                <a:t>(polygraph machine, Mackenzie )</a:t>
              </a:r>
            </a:p>
            <a:p>
              <a:r>
                <a:rPr lang="en-US" altLang="zh-CN" sz="1400">
                  <a:latin typeface="Calibri" pitchFamily="34" charset="0"/>
                </a:rPr>
                <a:t>(dry cleaning, Baptiste)</a:t>
              </a:r>
            </a:p>
            <a:p>
              <a:endParaRPr lang="en-US" altLang="zh-CN" sz="1400">
                <a:latin typeface="Calibri" pitchFamily="34" charset="0"/>
              </a:endParaRPr>
            </a:p>
            <a:p>
              <a:pPr algn="ctr"/>
              <a:r>
                <a:rPr lang="en-US" altLang="zh-CN" sz="1400">
                  <a:latin typeface="Calibri" pitchFamily="34" charset="0"/>
                </a:rPr>
                <a:t>……</a:t>
              </a:r>
            </a:p>
          </p:txBody>
        </p:sp>
        <p:sp>
          <p:nvSpPr>
            <p:cNvPr id="10262" name="AutoShape 20"/>
            <p:cNvSpPr>
              <a:spLocks noChangeArrowheads="1"/>
            </p:cNvSpPr>
            <p:nvPr/>
          </p:nvSpPr>
          <p:spPr bwMode="auto">
            <a:xfrm>
              <a:off x="5435600" y="3041650"/>
              <a:ext cx="288925" cy="215900"/>
            </a:xfrm>
            <a:prstGeom prst="rightArrow">
              <a:avLst>
                <a:gd name="adj1" fmla="val 50000"/>
                <a:gd name="adj2" fmla="val 33456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10263" name="TextBox 18"/>
            <p:cNvSpPr txBox="1">
              <a:spLocks noChangeArrowheads="1"/>
            </p:cNvSpPr>
            <p:nvPr/>
          </p:nvSpPr>
          <p:spPr bwMode="auto">
            <a:xfrm>
              <a:off x="7358082" y="5786454"/>
              <a:ext cx="103105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xmlns:mc="http://schemas.openxmlformats.org/markup-compatibility/2006" val="FFFFFF" mc:Ignorable="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xmlns:mc="http://schemas.openxmlformats.org/markup-compatibility/2006" val="000000" mc:Ignorable="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r>
                <a:rPr lang="en-US" altLang="zh-CN"/>
                <a:t>Phase 1</a:t>
              </a:r>
              <a:endParaRPr lang="zh-CN" altLang="en-US"/>
            </a:p>
          </p:txBody>
        </p:sp>
      </p:grpSp>
      <p:grpSp>
        <p:nvGrpSpPr>
          <p:cNvPr id="3" name="组合 26"/>
          <p:cNvGrpSpPr>
            <a:grpSpLocks/>
          </p:cNvGrpSpPr>
          <p:nvPr/>
        </p:nvGrpSpPr>
        <p:grpSpPr bwMode="auto">
          <a:xfrm>
            <a:off x="357188" y="1268413"/>
            <a:ext cx="5870995" cy="3786187"/>
            <a:chOff x="357188" y="1268413"/>
            <a:chExt cx="5870995" cy="3786369"/>
          </a:xfrm>
        </p:grpSpPr>
        <p:sp>
          <p:nvSpPr>
            <p:cNvPr id="10256" name="矩形 4"/>
            <p:cNvSpPr>
              <a:spLocks noChangeArrowheads="1"/>
            </p:cNvSpPr>
            <p:nvPr/>
          </p:nvSpPr>
          <p:spPr bwMode="auto">
            <a:xfrm>
              <a:off x="357188" y="1268413"/>
              <a:ext cx="5870995" cy="954153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xmlns:mc="http://schemas.openxmlformats.org/markup-compatibility/2006" val="FFFFFF" mc:Ignorable="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1400" b="1" dirty="0">
                  <a:latin typeface="Calibri" pitchFamily="34" charset="0"/>
                </a:rPr>
                <a:t>Web pages:</a:t>
              </a:r>
            </a:p>
            <a:p>
              <a:r>
                <a:rPr lang="en-US" altLang="zh-CN" sz="1400" dirty="0">
                  <a:latin typeface="Calibri" pitchFamily="34" charset="0"/>
                </a:rPr>
                <a:t>Page 1: You can view the upcoming Toy Story 3 trailer here!</a:t>
              </a:r>
              <a:br>
                <a:rPr lang="en-US" altLang="zh-CN" sz="1400" dirty="0">
                  <a:latin typeface="Calibri" pitchFamily="34" charset="0"/>
                </a:rPr>
              </a:br>
              <a:r>
                <a:rPr lang="en-US" altLang="zh-CN" sz="1400" dirty="0">
                  <a:latin typeface="Calibri" pitchFamily="34" charset="0"/>
                </a:rPr>
                <a:t>Page 2: View company contact information for Pretty Woman on </a:t>
              </a:r>
              <a:r>
                <a:rPr lang="en-US" altLang="zh-CN" sz="1400" dirty="0" err="1">
                  <a:latin typeface="Calibri" pitchFamily="34" charset="0"/>
                </a:rPr>
                <a:t>IMDbPro</a:t>
              </a:r>
              <a:endParaRPr lang="en-US" altLang="zh-CN" sz="1400" dirty="0">
                <a:latin typeface="Calibri" pitchFamily="34" charset="0"/>
              </a:endParaRPr>
            </a:p>
            <a:p>
              <a:r>
                <a:rPr lang="en-US" altLang="zh-CN" sz="1400" dirty="0">
                  <a:latin typeface="Calibri" pitchFamily="34" charset="0"/>
                </a:rPr>
                <a:t>……</a:t>
              </a:r>
            </a:p>
          </p:txBody>
        </p:sp>
        <p:sp>
          <p:nvSpPr>
            <p:cNvPr id="10257" name="矩形 5"/>
            <p:cNvSpPr>
              <a:spLocks noChangeArrowheads="1"/>
            </p:cNvSpPr>
            <p:nvPr/>
          </p:nvSpPr>
          <p:spPr bwMode="auto">
            <a:xfrm>
              <a:off x="395288" y="2536825"/>
              <a:ext cx="2736850" cy="1196975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xmlns:mc="http://schemas.openxmlformats.org/markup-compatibility/2006" val="FFFFFF" mc:Ignorable="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400" b="1">
                  <a:latin typeface="Calibri" pitchFamily="34" charset="0"/>
                </a:rPr>
                <a:t>Relations</a:t>
              </a:r>
            </a:p>
            <a:p>
              <a:r>
                <a:rPr lang="en-US" altLang="zh-CN" sz="1400">
                  <a:latin typeface="Calibri" pitchFamily="34" charset="0"/>
                </a:rPr>
                <a:t>(spider-man, director, Sam Raimi)</a:t>
              </a:r>
            </a:p>
            <a:p>
              <a:r>
                <a:rPr lang="en-US" altLang="zh-CN" sz="1400">
                  <a:latin typeface="Calibri" pitchFamily="34" charset="0"/>
                </a:rPr>
                <a:t>(Microsoft, headquarter, Redmond)</a:t>
              </a:r>
            </a:p>
            <a:p>
              <a:r>
                <a:rPr lang="en-US" altLang="zh-CN" sz="1400">
                  <a:latin typeface="Calibri" pitchFamily="34" charset="0"/>
                </a:rPr>
                <a:t>(telephone, invented, Bell)</a:t>
              </a:r>
            </a:p>
            <a:p>
              <a:pPr algn="ctr"/>
              <a:r>
                <a:rPr lang="en-US" altLang="zh-CN" sz="1600">
                  <a:latin typeface="Calibri" pitchFamily="34" charset="0"/>
                </a:rPr>
                <a:t>……</a:t>
              </a:r>
            </a:p>
          </p:txBody>
        </p:sp>
        <p:sp>
          <p:nvSpPr>
            <p:cNvPr id="10258" name="矩形 5"/>
            <p:cNvSpPr>
              <a:spLocks noChangeArrowheads="1"/>
            </p:cNvSpPr>
            <p:nvPr/>
          </p:nvSpPr>
          <p:spPr bwMode="auto">
            <a:xfrm>
              <a:off x="428625" y="3857750"/>
              <a:ext cx="2571750" cy="1197032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xmlns:mc="http://schemas.openxmlformats.org/markup-compatibility/2006" val="FFFFFF" mc:Ignorable="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400" b="1">
                  <a:latin typeface="Calibri" pitchFamily="34" charset="0"/>
                </a:rPr>
                <a:t>Taxonomy</a:t>
              </a:r>
            </a:p>
            <a:p>
              <a:r>
                <a:rPr lang="en-US" altLang="zh-CN" sz="1400">
                  <a:latin typeface="Calibri" pitchFamily="34" charset="0"/>
                </a:rPr>
                <a:t>Movies: Toy Story, Matrix,…</a:t>
              </a:r>
            </a:p>
            <a:p>
              <a:r>
                <a:rPr lang="en-US" altLang="zh-CN" sz="1400">
                  <a:latin typeface="Calibri" pitchFamily="34" charset="0"/>
                </a:rPr>
                <a:t>Companies: Microsoft, IBM,…</a:t>
              </a:r>
            </a:p>
            <a:p>
              <a:r>
                <a:rPr lang="en-US" altLang="zh-CN" sz="1400">
                  <a:latin typeface="Calibri" pitchFamily="34" charset="0"/>
                </a:rPr>
                <a:t>Directors: Stone, Lasseter,..</a:t>
              </a:r>
            </a:p>
            <a:p>
              <a:r>
                <a:rPr lang="en-US" altLang="zh-CN" sz="1600">
                  <a:latin typeface="Calibri" pitchFamily="34" charset="0"/>
                </a:rPr>
                <a:t>……</a:t>
              </a:r>
            </a:p>
          </p:txBody>
        </p:sp>
      </p:grpSp>
      <p:grpSp>
        <p:nvGrpSpPr>
          <p:cNvPr id="4" name="组合 29"/>
          <p:cNvGrpSpPr>
            <a:grpSpLocks/>
          </p:cNvGrpSpPr>
          <p:nvPr/>
        </p:nvGrpSpPr>
        <p:grpSpPr bwMode="auto">
          <a:xfrm>
            <a:off x="492125" y="3905250"/>
            <a:ext cx="6038850" cy="2667000"/>
            <a:chOff x="492103" y="3905250"/>
            <a:chExt cx="6039642" cy="2667022"/>
          </a:xfrm>
        </p:grpSpPr>
        <p:sp>
          <p:nvSpPr>
            <p:cNvPr id="10246" name="矩形 5"/>
            <p:cNvSpPr>
              <a:spLocks noChangeArrowheads="1"/>
            </p:cNvSpPr>
            <p:nvPr/>
          </p:nvSpPr>
          <p:spPr bwMode="auto">
            <a:xfrm>
              <a:off x="3276600" y="3905250"/>
              <a:ext cx="2159000" cy="1196975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xmlns:mc="http://schemas.openxmlformats.org/markup-compatibility/2006" val="FFFFFF" mc:Ignorable="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400" b="1">
                  <a:latin typeface="Calibri" pitchFamily="34" charset="0"/>
                </a:rPr>
                <a:t>Classes</a:t>
              </a:r>
            </a:p>
            <a:p>
              <a:r>
                <a:rPr lang="en-US" altLang="zh-CN" sz="1400">
                  <a:latin typeface="Calibri" pitchFamily="34" charset="0"/>
                </a:rPr>
                <a:t>R1: (movies, directors)</a:t>
              </a:r>
            </a:p>
            <a:p>
              <a:r>
                <a:rPr lang="en-US" altLang="zh-CN" sz="1400">
                  <a:latin typeface="Calibri" pitchFamily="34" charset="0"/>
                </a:rPr>
                <a:t>R2: (companies, locations)</a:t>
              </a:r>
            </a:p>
            <a:p>
              <a:r>
                <a:rPr lang="en-US" altLang="zh-CN" sz="1400">
                  <a:latin typeface="Calibri" pitchFamily="34" charset="0"/>
                </a:rPr>
                <a:t>R3</a:t>
              </a:r>
              <a:r>
                <a:rPr lang="en-US" altLang="zh-CN" sz="1400">
                  <a:latin typeface="Calibri" pitchFamily="34" charset="0"/>
                  <a:sym typeface="Wingdings" pitchFamily="2" charset="2"/>
                </a:rPr>
                <a:t>: (products, persons)</a:t>
              </a:r>
            </a:p>
            <a:p>
              <a:pPr algn="ctr"/>
              <a:r>
                <a:rPr lang="en-US" altLang="zh-CN" sz="1600">
                  <a:latin typeface="Calibri" pitchFamily="34" charset="0"/>
                </a:rPr>
                <a:t>……</a:t>
              </a:r>
            </a:p>
          </p:txBody>
        </p:sp>
        <p:grpSp>
          <p:nvGrpSpPr>
            <p:cNvPr id="10247" name="组合 28"/>
            <p:cNvGrpSpPr>
              <a:grpSpLocks/>
            </p:cNvGrpSpPr>
            <p:nvPr/>
          </p:nvGrpSpPr>
          <p:grpSpPr bwMode="auto">
            <a:xfrm>
              <a:off x="492103" y="4429132"/>
              <a:ext cx="6039642" cy="2143140"/>
              <a:chOff x="492103" y="4429132"/>
              <a:chExt cx="6039642" cy="2143140"/>
            </a:xfrm>
          </p:grpSpPr>
          <p:sp>
            <p:nvSpPr>
              <p:cNvPr id="10248" name="AutoShape 22"/>
              <p:cNvSpPr>
                <a:spLocks noChangeArrowheads="1"/>
              </p:cNvSpPr>
              <p:nvPr/>
            </p:nvSpPr>
            <p:spPr bwMode="auto">
              <a:xfrm>
                <a:off x="5435600" y="4429132"/>
                <a:ext cx="288925" cy="215900"/>
              </a:xfrm>
              <a:prstGeom prst="leftArrow">
                <a:avLst>
                  <a:gd name="adj1" fmla="val 50000"/>
                  <a:gd name="adj2" fmla="val 33456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Calibri" pitchFamily="34" charset="0"/>
                </a:endParaRPr>
              </a:p>
            </p:txBody>
          </p:sp>
          <p:sp>
            <p:nvSpPr>
              <p:cNvPr id="10249" name="矩形 5"/>
              <p:cNvSpPr>
                <a:spLocks noChangeArrowheads="1"/>
              </p:cNvSpPr>
              <p:nvPr/>
            </p:nvSpPr>
            <p:spPr bwMode="auto">
              <a:xfrm>
                <a:off x="2692406" y="5375297"/>
                <a:ext cx="2736850" cy="1196975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xmlns:mc="http://schemas.openxmlformats.org/markup-compatibility/2006" val="FFFFFF" mc:Ignorable=""/>
                    </a:solidFill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sz="1400" b="1">
                    <a:latin typeface="Calibri" pitchFamily="34" charset="0"/>
                  </a:rPr>
                  <a:t>Terms</a:t>
                </a:r>
              </a:p>
              <a:p>
                <a:r>
                  <a:rPr lang="en-US" altLang="zh-CN" sz="1400">
                    <a:latin typeface="Calibri" pitchFamily="34" charset="0"/>
                  </a:rPr>
                  <a:t>(director, directed, movie,…)</a:t>
                </a:r>
              </a:p>
              <a:p>
                <a:r>
                  <a:rPr lang="en-US" altLang="zh-CN" sz="1400">
                    <a:latin typeface="Calibri" pitchFamily="34" charset="0"/>
                  </a:rPr>
                  <a:t>(location, located, headquarter,…)</a:t>
                </a:r>
              </a:p>
              <a:p>
                <a:r>
                  <a:rPr lang="en-US" altLang="zh-CN" sz="1400">
                    <a:latin typeface="Calibri" pitchFamily="34" charset="0"/>
                  </a:rPr>
                  <a:t>(inventor, inverted,…)</a:t>
                </a:r>
              </a:p>
              <a:p>
                <a:pPr algn="ctr"/>
                <a:r>
                  <a:rPr lang="en-US" altLang="zh-CN" sz="1600">
                    <a:latin typeface="Calibri" pitchFamily="34" charset="0"/>
                  </a:rPr>
                  <a:t>……</a:t>
                </a:r>
              </a:p>
            </p:txBody>
          </p:sp>
          <p:sp>
            <p:nvSpPr>
              <p:cNvPr id="10250" name="AutoShape 25"/>
              <p:cNvSpPr>
                <a:spLocks noChangeArrowheads="1"/>
              </p:cNvSpPr>
              <p:nvPr/>
            </p:nvSpPr>
            <p:spPr bwMode="auto">
              <a:xfrm>
                <a:off x="1860528" y="5072075"/>
                <a:ext cx="211142" cy="357190"/>
              </a:xfrm>
              <a:prstGeom prst="downArrow">
                <a:avLst>
                  <a:gd name="adj1" fmla="val 50000"/>
                  <a:gd name="adj2" fmla="val 33458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>
                  <a:latin typeface="Calibri" pitchFamily="34" charset="0"/>
                </a:endParaRPr>
              </a:p>
            </p:txBody>
          </p:sp>
          <p:sp>
            <p:nvSpPr>
              <p:cNvPr id="10251" name="矩形 5"/>
              <p:cNvSpPr>
                <a:spLocks noChangeArrowheads="1"/>
              </p:cNvSpPr>
              <p:nvPr/>
            </p:nvSpPr>
            <p:spPr bwMode="auto">
              <a:xfrm>
                <a:off x="492103" y="5429264"/>
                <a:ext cx="1936757" cy="73866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xmlns:mc="http://schemas.openxmlformats.org/markup-compatibility/2006" val="FFFFFF" mc:Ignorable=""/>
                    </a:solidFill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sz="1400" b="1">
                    <a:latin typeface="Calibri" pitchFamily="34" charset="0"/>
                  </a:rPr>
                  <a:t>More pairs</a:t>
                </a:r>
              </a:p>
              <a:p>
                <a:r>
                  <a:rPr lang="en-US" altLang="zh-CN" sz="1400">
                    <a:latin typeface="Calibri" pitchFamily="34" charset="0"/>
                  </a:rPr>
                  <a:t>(Titanic,Cameron)</a:t>
                </a:r>
              </a:p>
              <a:p>
                <a:r>
                  <a:rPr lang="en-US" altLang="zh-CN" sz="1400">
                    <a:latin typeface="Calibri" pitchFamily="34" charset="0"/>
                  </a:rPr>
                  <a:t>…</a:t>
                </a:r>
              </a:p>
            </p:txBody>
          </p:sp>
          <p:sp>
            <p:nvSpPr>
              <p:cNvPr id="10252" name="AutoShape 28"/>
              <p:cNvSpPr>
                <a:spLocks noChangeArrowheads="1"/>
              </p:cNvSpPr>
              <p:nvPr/>
            </p:nvSpPr>
            <p:spPr bwMode="auto">
              <a:xfrm>
                <a:off x="2425687" y="5500702"/>
                <a:ext cx="288925" cy="215900"/>
              </a:xfrm>
              <a:prstGeom prst="leftArrow">
                <a:avLst>
                  <a:gd name="adj1" fmla="val 50000"/>
                  <a:gd name="adj2" fmla="val 33456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Calibri" pitchFamily="34" charset="0"/>
                </a:endParaRPr>
              </a:p>
            </p:txBody>
          </p:sp>
          <p:sp>
            <p:nvSpPr>
              <p:cNvPr id="10253" name="TextBox 19"/>
              <p:cNvSpPr txBox="1">
                <a:spLocks noChangeArrowheads="1"/>
              </p:cNvSpPr>
              <p:nvPr/>
            </p:nvSpPr>
            <p:spPr bwMode="auto">
              <a:xfrm>
                <a:off x="5500694" y="6000768"/>
                <a:ext cx="1031051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xmlns:mc="http://schemas.openxmlformats.org/markup-compatibility/2006" val="FFFFFF" mc:Ignorable="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xmlns:mc="http://schemas.openxmlformats.org/markup-compatibility/2006" val="000000" mc:Ignorable="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9pPr>
              </a:lstStyle>
              <a:p>
                <a:r>
                  <a:rPr lang="en-US" altLang="zh-CN"/>
                  <a:t>Phase 2</a:t>
                </a:r>
                <a:endParaRPr lang="zh-CN" altLang="en-US"/>
              </a:p>
            </p:txBody>
          </p:sp>
          <p:sp>
            <p:nvSpPr>
              <p:cNvPr id="10254" name="AutoShape 17"/>
              <p:cNvSpPr>
                <a:spLocks noChangeArrowheads="1"/>
              </p:cNvSpPr>
              <p:nvPr/>
            </p:nvSpPr>
            <p:spPr bwMode="auto">
              <a:xfrm>
                <a:off x="3000364" y="4429132"/>
                <a:ext cx="288925" cy="215900"/>
              </a:xfrm>
              <a:prstGeom prst="rightArrow">
                <a:avLst>
                  <a:gd name="adj1" fmla="val 50000"/>
                  <a:gd name="adj2" fmla="val 33456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Calibri" pitchFamily="34" charset="0"/>
                </a:endParaRPr>
              </a:p>
            </p:txBody>
          </p:sp>
          <p:sp>
            <p:nvSpPr>
              <p:cNvPr id="10255" name="AutoShape 25"/>
              <p:cNvSpPr>
                <a:spLocks noChangeArrowheads="1"/>
              </p:cNvSpPr>
              <p:nvPr/>
            </p:nvSpPr>
            <p:spPr bwMode="auto">
              <a:xfrm>
                <a:off x="4071934" y="5072074"/>
                <a:ext cx="215900" cy="288925"/>
              </a:xfrm>
              <a:prstGeom prst="downArrow">
                <a:avLst>
                  <a:gd name="adj1" fmla="val 50000"/>
                  <a:gd name="adj2" fmla="val 33456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>
                  <a:latin typeface="Calibri" pitchFamily="34" charset="0"/>
                </a:endParaRPr>
              </a:p>
            </p:txBody>
          </p:sp>
        </p:grpSp>
      </p:grpSp>
      <p:grpSp>
        <p:nvGrpSpPr>
          <p:cNvPr id="24" name="Group 23"/>
          <p:cNvGrpSpPr/>
          <p:nvPr/>
        </p:nvGrpSpPr>
        <p:grpSpPr>
          <a:xfrm>
            <a:off x="6372200" y="363021"/>
            <a:ext cx="2231150" cy="1768651"/>
            <a:chOff x="2717005" y="4333038"/>
            <a:chExt cx="2231150" cy="1768651"/>
          </a:xfrm>
        </p:grpSpPr>
        <p:grpSp>
          <p:nvGrpSpPr>
            <p:cNvPr id="25" name="Group 24"/>
            <p:cNvGrpSpPr/>
            <p:nvPr/>
          </p:nvGrpSpPr>
          <p:grpSpPr>
            <a:xfrm>
              <a:off x="2717005" y="4333038"/>
              <a:ext cx="1702296" cy="1698079"/>
              <a:chOff x="2717005" y="3479794"/>
              <a:chExt cx="3017709" cy="2551323"/>
            </a:xfrm>
          </p:grpSpPr>
          <p:grpSp>
            <p:nvGrpSpPr>
              <p:cNvPr id="28" name="Group 27"/>
              <p:cNvGrpSpPr/>
              <p:nvPr/>
            </p:nvGrpSpPr>
            <p:grpSpPr>
              <a:xfrm>
                <a:off x="4019812" y="3479794"/>
                <a:ext cx="1617712" cy="1051266"/>
                <a:chOff x="4203576" y="2746555"/>
                <a:chExt cx="1617712" cy="1051266"/>
              </a:xfrm>
            </p:grpSpPr>
            <p:sp>
              <p:nvSpPr>
                <p:cNvPr id="38" name="Rectangle 37"/>
                <p:cNvSpPr/>
                <p:nvPr/>
              </p:nvSpPr>
              <p:spPr>
                <a:xfrm>
                  <a:off x="4563616" y="2792177"/>
                  <a:ext cx="648072" cy="396044"/>
                </a:xfrm>
                <a:prstGeom prst="rect">
                  <a:avLst/>
                </a:prstGeom>
                <a:ln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Rectangle 38"/>
                <p:cNvSpPr/>
                <p:nvPr/>
              </p:nvSpPr>
              <p:spPr>
                <a:xfrm>
                  <a:off x="4716016" y="2944577"/>
                  <a:ext cx="648072" cy="396044"/>
                </a:xfrm>
                <a:prstGeom prst="rect">
                  <a:avLst/>
                </a:prstGeom>
                <a:ln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>
                  <a:off x="4868416" y="3096977"/>
                  <a:ext cx="648072" cy="396044"/>
                </a:xfrm>
                <a:prstGeom prst="rect">
                  <a:avLst/>
                </a:prstGeom>
                <a:ln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Rectangle 40"/>
                <p:cNvSpPr/>
                <p:nvPr/>
              </p:nvSpPr>
              <p:spPr>
                <a:xfrm>
                  <a:off x="5020816" y="3249377"/>
                  <a:ext cx="648072" cy="396044"/>
                </a:xfrm>
                <a:prstGeom prst="rect">
                  <a:avLst/>
                </a:prstGeom>
                <a:ln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Rectangle 41"/>
                <p:cNvSpPr/>
                <p:nvPr/>
              </p:nvSpPr>
              <p:spPr>
                <a:xfrm>
                  <a:off x="5173216" y="3401777"/>
                  <a:ext cx="648072" cy="396044"/>
                </a:xfrm>
                <a:prstGeom prst="rect">
                  <a:avLst/>
                </a:prstGeom>
                <a:ln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3" name="Left Brace 42"/>
                <p:cNvSpPr/>
                <p:nvPr/>
              </p:nvSpPr>
              <p:spPr>
                <a:xfrm>
                  <a:off x="4203576" y="2746555"/>
                  <a:ext cx="216024" cy="1005644"/>
                </a:xfrm>
                <a:prstGeom prst="leftBrac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9" name="Rectangle 28"/>
              <p:cNvSpPr/>
              <p:nvPr/>
            </p:nvSpPr>
            <p:spPr>
              <a:xfrm>
                <a:off x="3077045" y="5025473"/>
                <a:ext cx="648072" cy="396044"/>
              </a:xfrm>
              <a:prstGeom prst="rect">
                <a:avLst/>
              </a:prstGeom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3229445" y="5177873"/>
                <a:ext cx="648072" cy="396044"/>
              </a:xfrm>
              <a:prstGeom prst="rect">
                <a:avLst/>
              </a:prstGeom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3381845" y="5330273"/>
                <a:ext cx="648072" cy="396044"/>
              </a:xfrm>
              <a:prstGeom prst="rect">
                <a:avLst/>
              </a:prstGeom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3534245" y="5482673"/>
                <a:ext cx="648072" cy="396044"/>
              </a:xfrm>
              <a:prstGeom prst="rect">
                <a:avLst/>
              </a:prstGeom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3686646" y="5635073"/>
                <a:ext cx="756084" cy="396044"/>
              </a:xfrm>
              <a:prstGeom prst="rect">
                <a:avLst/>
              </a:prstGeom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Left Brace 33"/>
              <p:cNvSpPr/>
              <p:nvPr/>
            </p:nvSpPr>
            <p:spPr>
              <a:xfrm>
                <a:off x="2717005" y="4979851"/>
                <a:ext cx="216024" cy="1005644"/>
              </a:xfrm>
              <a:prstGeom prst="lef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5" name="Group 34"/>
              <p:cNvGrpSpPr/>
              <p:nvPr/>
            </p:nvGrpSpPr>
            <p:grpSpPr>
              <a:xfrm>
                <a:off x="4064689" y="4531059"/>
                <a:ext cx="1670025" cy="1104013"/>
                <a:chOff x="4064689" y="4531059"/>
                <a:chExt cx="1670025" cy="1104013"/>
              </a:xfrm>
            </p:grpSpPr>
            <p:cxnSp>
              <p:nvCxnSpPr>
                <p:cNvPr id="36" name="Curved Connector 35"/>
                <p:cNvCxnSpPr>
                  <a:stCxn id="42" idx="2"/>
                  <a:endCxn id="33" idx="0"/>
                </p:cNvCxnSpPr>
                <p:nvPr/>
              </p:nvCxnSpPr>
              <p:spPr>
                <a:xfrm rot="5400000">
                  <a:off x="4137082" y="4458666"/>
                  <a:ext cx="1104013" cy="1248800"/>
                </a:xfrm>
                <a:prstGeom prst="curvedConnector3">
                  <a:avLst>
                    <a:gd name="adj1" fmla="val 50000"/>
                  </a:avLst>
                </a:prstGeom>
                <a:ln w="28575">
                  <a:solidFill>
                    <a:srgbClr val="C00000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" name="TextBox 36"/>
                <p:cNvSpPr txBox="1"/>
                <p:nvPr/>
              </p:nvSpPr>
              <p:spPr>
                <a:xfrm rot="20063931">
                  <a:off x="4244190" y="4950613"/>
                  <a:ext cx="1490524" cy="41618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>
                      <a:solidFill>
                        <a:schemeClr val="accent1">
                          <a:lumMod val="75000"/>
                        </a:schemeClr>
                      </a:solidFill>
                    </a:rPr>
                    <a:t>created by</a:t>
                  </a:r>
                  <a:endParaRPr lang="en-US" sz="1200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</p:grpSp>
        </p:grpSp>
        <p:sp>
          <p:nvSpPr>
            <p:cNvPr id="26" name="Rectangle 25"/>
            <p:cNvSpPr/>
            <p:nvPr/>
          </p:nvSpPr>
          <p:spPr>
            <a:xfrm>
              <a:off x="4306313" y="4863862"/>
              <a:ext cx="64184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sz="1200" dirty="0">
                  <a:solidFill>
                    <a:prstClr val="black"/>
                  </a:solidFill>
                </a:rPr>
                <a:t>Picasso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639373" y="5824690"/>
              <a:ext cx="74603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sz="1200" dirty="0">
                  <a:solidFill>
                    <a:prstClr val="black"/>
                  </a:solidFill>
                </a:rPr>
                <a:t>Guernica</a:t>
              </a:r>
              <a:endParaRPr lang="en-US"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1350291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3645024"/>
            <a:ext cx="8229600" cy="1143000"/>
          </a:xfrm>
        </p:spPr>
        <p:txBody>
          <a:bodyPr/>
          <a:lstStyle/>
          <a:p>
            <a:r>
              <a:rPr lang="en-US" dirty="0" smtClean="0"/>
              <a:t>App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417478"/>
            <a:ext cx="6696744" cy="6440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6084168" y="188640"/>
            <a:ext cx="2913087" cy="43204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politicians commit crimes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="" xmlns:p14="http://schemas.microsoft.com/office/powerpoint/2010/main" val="1478429013"/>
              </p:ext>
            </p:extLst>
          </p:nvPr>
        </p:nvGraphicFramePr>
        <p:xfrm>
          <a:off x="2123728" y="3068960"/>
          <a:ext cx="4855240" cy="7694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="" xmlns:p14="http://schemas.microsoft.com/office/powerpoint/2010/main" val="2891593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politicians commit crimes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763688" y="2174764"/>
            <a:ext cx="2458616" cy="4134556"/>
            <a:chOff x="1763688" y="1700807"/>
            <a:chExt cx="2458616" cy="4134556"/>
          </a:xfrm>
        </p:grpSpPr>
        <p:sp>
          <p:nvSpPr>
            <p:cNvPr id="8" name="Freeform 7"/>
            <p:cNvSpPr/>
            <p:nvPr/>
          </p:nvSpPr>
          <p:spPr>
            <a:xfrm>
              <a:off x="1763688" y="1700807"/>
              <a:ext cx="2458616" cy="690080"/>
            </a:xfrm>
            <a:custGeom>
              <a:avLst/>
              <a:gdLst>
                <a:gd name="connsiteX0" fmla="*/ 0 w 2458616"/>
                <a:gd name="connsiteY0" fmla="*/ 115016 h 690080"/>
                <a:gd name="connsiteX1" fmla="*/ 115016 w 2458616"/>
                <a:gd name="connsiteY1" fmla="*/ 0 h 690080"/>
                <a:gd name="connsiteX2" fmla="*/ 2343600 w 2458616"/>
                <a:gd name="connsiteY2" fmla="*/ 0 h 690080"/>
                <a:gd name="connsiteX3" fmla="*/ 2458616 w 2458616"/>
                <a:gd name="connsiteY3" fmla="*/ 115016 h 690080"/>
                <a:gd name="connsiteX4" fmla="*/ 2458616 w 2458616"/>
                <a:gd name="connsiteY4" fmla="*/ 575064 h 690080"/>
                <a:gd name="connsiteX5" fmla="*/ 2343600 w 2458616"/>
                <a:gd name="connsiteY5" fmla="*/ 690080 h 690080"/>
                <a:gd name="connsiteX6" fmla="*/ 115016 w 2458616"/>
                <a:gd name="connsiteY6" fmla="*/ 690080 h 690080"/>
                <a:gd name="connsiteX7" fmla="*/ 0 w 2458616"/>
                <a:gd name="connsiteY7" fmla="*/ 575064 h 690080"/>
                <a:gd name="connsiteX8" fmla="*/ 0 w 2458616"/>
                <a:gd name="connsiteY8" fmla="*/ 115016 h 690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58616" h="690080">
                  <a:moveTo>
                    <a:pt x="0" y="115016"/>
                  </a:moveTo>
                  <a:cubicBezTo>
                    <a:pt x="0" y="51494"/>
                    <a:pt x="51494" y="0"/>
                    <a:pt x="115016" y="0"/>
                  </a:cubicBezTo>
                  <a:lnTo>
                    <a:pt x="2343600" y="0"/>
                  </a:lnTo>
                  <a:cubicBezTo>
                    <a:pt x="2407122" y="0"/>
                    <a:pt x="2458616" y="51494"/>
                    <a:pt x="2458616" y="115016"/>
                  </a:cubicBezTo>
                  <a:lnTo>
                    <a:pt x="2458616" y="575064"/>
                  </a:lnTo>
                  <a:cubicBezTo>
                    <a:pt x="2458616" y="638586"/>
                    <a:pt x="2407122" y="690080"/>
                    <a:pt x="2343600" y="690080"/>
                  </a:cubicBezTo>
                  <a:lnTo>
                    <a:pt x="115016" y="690080"/>
                  </a:lnTo>
                  <a:cubicBezTo>
                    <a:pt x="51494" y="690080"/>
                    <a:pt x="0" y="638586"/>
                    <a:pt x="0" y="575064"/>
                  </a:cubicBezTo>
                  <a:lnTo>
                    <a:pt x="0" y="115016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0367" tIns="140367" rIns="140367" bIns="140367" numCol="1" spcCol="1270" anchor="ctr" anchorCtr="0">
              <a:noAutofit/>
            </a:bodyPr>
            <a:lstStyle/>
            <a:p>
              <a:pPr lvl="0" algn="l" defTabSz="12446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kern="1200" dirty="0" smtClean="0"/>
                <a:t>Politicians</a:t>
              </a:r>
              <a:endParaRPr lang="en-US" sz="2800" kern="1200" dirty="0"/>
            </a:p>
          </p:txBody>
        </p:sp>
        <p:sp>
          <p:nvSpPr>
            <p:cNvPr id="9" name="Freeform 8"/>
            <p:cNvSpPr/>
            <p:nvPr/>
          </p:nvSpPr>
          <p:spPr>
            <a:xfrm>
              <a:off x="1763688" y="2924944"/>
              <a:ext cx="2458616" cy="2910419"/>
            </a:xfrm>
            <a:custGeom>
              <a:avLst/>
              <a:gdLst>
                <a:gd name="connsiteX0" fmla="*/ 0 w 2458616"/>
                <a:gd name="connsiteY0" fmla="*/ 0 h 2910419"/>
                <a:gd name="connsiteX1" fmla="*/ 2458616 w 2458616"/>
                <a:gd name="connsiteY1" fmla="*/ 0 h 2910419"/>
                <a:gd name="connsiteX2" fmla="*/ 2458616 w 2458616"/>
                <a:gd name="connsiteY2" fmla="*/ 2910419 h 2910419"/>
                <a:gd name="connsiteX3" fmla="*/ 0 w 2458616"/>
                <a:gd name="connsiteY3" fmla="*/ 2910419 h 2910419"/>
                <a:gd name="connsiteX4" fmla="*/ 0 w 2458616"/>
                <a:gd name="connsiteY4" fmla="*/ 0 h 2910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58616" h="2910419">
                  <a:moveTo>
                    <a:pt x="0" y="0"/>
                  </a:moveTo>
                  <a:lnTo>
                    <a:pt x="2458616" y="0"/>
                  </a:lnTo>
                  <a:lnTo>
                    <a:pt x="2458616" y="2910419"/>
                  </a:lnTo>
                  <a:lnTo>
                    <a:pt x="0" y="291041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8061" tIns="35560" rIns="199136" bIns="35560" numCol="1" spcCol="1270" anchor="t" anchorCtr="0">
              <a:noAutofit/>
            </a:bodyPr>
            <a:lstStyle/>
            <a:p>
              <a:pPr marL="228600" lvl="1" indent="-228600" algn="l" defTabSz="977900" rtl="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•"/>
              </a:pPr>
              <a:r>
                <a:rPr lang="en-US" sz="2200" kern="1200" dirty="0" smtClean="0"/>
                <a:t>Bill Clinton</a:t>
              </a:r>
              <a:endParaRPr lang="en-US" sz="2200" kern="1200" dirty="0"/>
            </a:p>
            <a:p>
              <a:pPr marL="228600" lvl="1" indent="-228600" algn="l" defTabSz="977900" rtl="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•"/>
              </a:pPr>
              <a:r>
                <a:rPr lang="en-US" sz="2200" kern="1200" dirty="0" smtClean="0"/>
                <a:t>George Bush</a:t>
              </a:r>
              <a:endParaRPr lang="en-US" sz="2200" kern="1200" dirty="0"/>
            </a:p>
            <a:p>
              <a:pPr marL="228600" lvl="1" indent="-228600" algn="l" defTabSz="977900" rtl="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•"/>
              </a:pPr>
              <a:r>
                <a:rPr lang="en-US" sz="2200" kern="1200" dirty="0" smtClean="0"/>
                <a:t>Barack Obama</a:t>
              </a:r>
              <a:endParaRPr lang="en-US" sz="2200" kern="1200" dirty="0"/>
            </a:p>
            <a:p>
              <a:pPr marL="228600" lvl="1" indent="-228600" algn="l" defTabSz="977900" rtl="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•"/>
              </a:pPr>
              <a:r>
                <a:rPr lang="en-US" sz="2200" kern="1200" dirty="0" smtClean="0"/>
                <a:t>…</a:t>
              </a:r>
              <a:endParaRPr lang="en-US" sz="2200" kern="12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572000" y="2174764"/>
            <a:ext cx="2458616" cy="4134556"/>
            <a:chOff x="1763688" y="1700807"/>
            <a:chExt cx="2458616" cy="4134556"/>
          </a:xfrm>
        </p:grpSpPr>
        <p:sp>
          <p:nvSpPr>
            <p:cNvPr id="11" name="Freeform 10"/>
            <p:cNvSpPr/>
            <p:nvPr/>
          </p:nvSpPr>
          <p:spPr>
            <a:xfrm>
              <a:off x="1763688" y="1700807"/>
              <a:ext cx="2458616" cy="690080"/>
            </a:xfrm>
            <a:custGeom>
              <a:avLst/>
              <a:gdLst>
                <a:gd name="connsiteX0" fmla="*/ 0 w 2458616"/>
                <a:gd name="connsiteY0" fmla="*/ 115016 h 690080"/>
                <a:gd name="connsiteX1" fmla="*/ 115016 w 2458616"/>
                <a:gd name="connsiteY1" fmla="*/ 0 h 690080"/>
                <a:gd name="connsiteX2" fmla="*/ 2343600 w 2458616"/>
                <a:gd name="connsiteY2" fmla="*/ 0 h 690080"/>
                <a:gd name="connsiteX3" fmla="*/ 2458616 w 2458616"/>
                <a:gd name="connsiteY3" fmla="*/ 115016 h 690080"/>
                <a:gd name="connsiteX4" fmla="*/ 2458616 w 2458616"/>
                <a:gd name="connsiteY4" fmla="*/ 575064 h 690080"/>
                <a:gd name="connsiteX5" fmla="*/ 2343600 w 2458616"/>
                <a:gd name="connsiteY5" fmla="*/ 690080 h 690080"/>
                <a:gd name="connsiteX6" fmla="*/ 115016 w 2458616"/>
                <a:gd name="connsiteY6" fmla="*/ 690080 h 690080"/>
                <a:gd name="connsiteX7" fmla="*/ 0 w 2458616"/>
                <a:gd name="connsiteY7" fmla="*/ 575064 h 690080"/>
                <a:gd name="connsiteX8" fmla="*/ 0 w 2458616"/>
                <a:gd name="connsiteY8" fmla="*/ 115016 h 690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58616" h="690080">
                  <a:moveTo>
                    <a:pt x="0" y="115016"/>
                  </a:moveTo>
                  <a:cubicBezTo>
                    <a:pt x="0" y="51494"/>
                    <a:pt x="51494" y="0"/>
                    <a:pt x="115016" y="0"/>
                  </a:cubicBezTo>
                  <a:lnTo>
                    <a:pt x="2343600" y="0"/>
                  </a:lnTo>
                  <a:cubicBezTo>
                    <a:pt x="2407122" y="0"/>
                    <a:pt x="2458616" y="51494"/>
                    <a:pt x="2458616" y="115016"/>
                  </a:cubicBezTo>
                  <a:lnTo>
                    <a:pt x="2458616" y="575064"/>
                  </a:lnTo>
                  <a:cubicBezTo>
                    <a:pt x="2458616" y="638586"/>
                    <a:pt x="2407122" y="690080"/>
                    <a:pt x="2343600" y="690080"/>
                  </a:cubicBezTo>
                  <a:lnTo>
                    <a:pt x="115016" y="690080"/>
                  </a:lnTo>
                  <a:cubicBezTo>
                    <a:pt x="51494" y="690080"/>
                    <a:pt x="0" y="638586"/>
                    <a:pt x="0" y="575064"/>
                  </a:cubicBezTo>
                  <a:lnTo>
                    <a:pt x="0" y="115016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0367" tIns="140367" rIns="140367" bIns="140367" numCol="1" spcCol="1270" anchor="ctr" anchorCtr="0">
              <a:noAutofit/>
            </a:bodyPr>
            <a:lstStyle/>
            <a:p>
              <a:pPr lvl="0" algn="l" defTabSz="12446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kern="1200" dirty="0" smtClean="0"/>
                <a:t>Crimes</a:t>
              </a:r>
              <a:endParaRPr lang="en-US" sz="2800" kern="1200" dirty="0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1763688" y="2924944"/>
              <a:ext cx="2458616" cy="2910419"/>
            </a:xfrm>
            <a:custGeom>
              <a:avLst/>
              <a:gdLst>
                <a:gd name="connsiteX0" fmla="*/ 0 w 2458616"/>
                <a:gd name="connsiteY0" fmla="*/ 0 h 2910419"/>
                <a:gd name="connsiteX1" fmla="*/ 2458616 w 2458616"/>
                <a:gd name="connsiteY1" fmla="*/ 0 h 2910419"/>
                <a:gd name="connsiteX2" fmla="*/ 2458616 w 2458616"/>
                <a:gd name="connsiteY2" fmla="*/ 2910419 h 2910419"/>
                <a:gd name="connsiteX3" fmla="*/ 0 w 2458616"/>
                <a:gd name="connsiteY3" fmla="*/ 2910419 h 2910419"/>
                <a:gd name="connsiteX4" fmla="*/ 0 w 2458616"/>
                <a:gd name="connsiteY4" fmla="*/ 0 h 2910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58616" h="2910419">
                  <a:moveTo>
                    <a:pt x="0" y="0"/>
                  </a:moveTo>
                  <a:lnTo>
                    <a:pt x="2458616" y="0"/>
                  </a:lnTo>
                  <a:lnTo>
                    <a:pt x="2458616" y="2910419"/>
                  </a:lnTo>
                  <a:lnTo>
                    <a:pt x="0" y="291041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8061" tIns="35560" rIns="199136" bIns="35560" numCol="1" spcCol="1270" anchor="t" anchorCtr="0">
              <a:noAutofit/>
            </a:bodyPr>
            <a:lstStyle/>
            <a:p>
              <a:pPr marL="228600" lvl="1" indent="-228600" algn="l" defTabSz="977900" rtl="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•"/>
              </a:pPr>
              <a:r>
                <a:rPr lang="en-US" sz="2200" kern="1200" dirty="0" smtClean="0"/>
                <a:t>murder</a:t>
              </a:r>
            </a:p>
            <a:p>
              <a:pPr marL="228600" lvl="1" indent="-228600" algn="l" defTabSz="977900" rtl="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•"/>
              </a:pPr>
              <a:r>
                <a:rPr lang="en-US" sz="2200" kern="1200" dirty="0" smtClean="0"/>
                <a:t>treason</a:t>
              </a:r>
              <a:endParaRPr lang="en-US" sz="2200" kern="1200" dirty="0"/>
            </a:p>
            <a:p>
              <a:pPr marL="228600" lvl="1" indent="-228600" algn="l" defTabSz="977900" rtl="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•"/>
              </a:pPr>
              <a:r>
                <a:rPr lang="en-US" sz="2200" kern="1200" dirty="0" smtClean="0"/>
                <a:t>adultery</a:t>
              </a:r>
              <a:endParaRPr lang="en-US" sz="2200" kern="1200" dirty="0"/>
            </a:p>
            <a:p>
              <a:pPr marL="228600" lvl="1" indent="-228600" algn="l" defTabSz="977900" rtl="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•"/>
              </a:pPr>
              <a:r>
                <a:rPr lang="en-US" sz="2200" kern="1200" dirty="0" smtClean="0"/>
                <a:t>…</a:t>
              </a:r>
              <a:endParaRPr lang="en-US" sz="2200" kern="1200" dirty="0"/>
            </a:p>
          </p:txBody>
        </p:sp>
      </p:grp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1619672" y="5636996"/>
                <a:ext cx="620163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Do we send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n</m:t>
                    </m:r>
                    <m:r>
                      <a:rPr lang="en-US" sz="2400" i="1" dirty="0" smtClean="0">
                        <a:latin typeface="Cambria Math"/>
                      </a:rPr>
                      <m:t>∗</m:t>
                    </m:r>
                    <m:r>
                      <a:rPr lang="en-US" sz="2400" i="1" dirty="0" smtClean="0">
                        <a:latin typeface="Cambria Math"/>
                      </a:rPr>
                      <m:t>m</m:t>
                    </m:r>
                  </m:oMath>
                </a14:m>
                <a:r>
                  <a:rPr lang="en-US" sz="2400" dirty="0" smtClean="0"/>
                  <a:t> queries to the search engine?</a:t>
                </a:r>
                <a:endParaRPr lang="en-US" sz="2400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5636996"/>
                <a:ext cx="6201634" cy="461665"/>
              </a:xfrm>
              <a:prstGeom prst="rect">
                <a:avLst/>
              </a:prstGeom>
              <a:blipFill rotWithShape="1">
                <a:blip r:embed="rId2" cstate="print"/>
                <a:stretch>
                  <a:fillRect l="-1573" t="-10667" r="-1573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373100852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2-way and multi-way word association</a:t>
            </a:r>
            <a:endParaRPr lang="en-US" dirty="0"/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Compute/estimate the frequency of any two words that appear in the same page/sentence.</a:t>
                </a:r>
              </a:p>
              <a:p>
                <a:endParaRPr lang="en-US" dirty="0"/>
              </a:p>
              <a:p>
                <a:r>
                  <a:rPr lang="en-US" dirty="0" smtClean="0"/>
                  <a:t>2-way association: an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n</m:t>
                    </m:r>
                    <m:r>
                      <a:rPr lang="en-US" i="1" dirty="0" smtClean="0">
                        <a:latin typeface="Cambria Math"/>
                      </a:rPr>
                      <m:t>∗</m:t>
                    </m:r>
                    <m:r>
                      <a:rPr lang="en-US" i="1" dirty="0" smtClean="0">
                        <a:latin typeface="Cambria Math"/>
                      </a:rPr>
                      <m:t>n</m:t>
                    </m:r>
                  </m:oMath>
                </a14:m>
                <a:r>
                  <a:rPr lang="en-US" dirty="0" smtClean="0"/>
                  <a:t> matrix, where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n</m:t>
                    </m:r>
                    <m:r>
                      <a:rPr lang="en-US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is the dictionary size</a:t>
                </a:r>
              </a:p>
              <a:p>
                <a:endParaRPr lang="en-US" dirty="0"/>
              </a:p>
              <a:p>
                <a:r>
                  <a:rPr lang="en-US" dirty="0" smtClean="0"/>
                  <a:t>multiple-way association: sampling the inverted list [Li et al 09]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 cstate="print"/>
                <a:stretch>
                  <a:fillRect l="-1630" t="-1752" r="-2667" b="-12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49583355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any top-K politicians, find pairs (politician, crime) that has top associations</a:t>
            </a:r>
          </a:p>
          <a:p>
            <a:endParaRPr lang="en-US" dirty="0"/>
          </a:p>
          <a:p>
            <a:r>
              <a:rPr lang="en-US" dirty="0" smtClean="0"/>
              <a:t>For any top-K crimes, find pairs (politician, crime) that has top associations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6637838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4083239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571344"/>
            <a:ext cx="8099251" cy="4153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ounded Rectangle 3"/>
          <p:cNvSpPr/>
          <p:nvPr/>
        </p:nvSpPr>
        <p:spPr>
          <a:xfrm>
            <a:off x="971600" y="2514881"/>
            <a:ext cx="1350218" cy="314326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6099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40767"/>
            <a:ext cx="8229600" cy="4244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2301651" y="2675012"/>
            <a:ext cx="1363655" cy="314326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98523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79302"/>
            <a:ext cx="8229600" cy="43677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3741812" y="2662519"/>
            <a:ext cx="1350218" cy="314326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81359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80640"/>
            <a:ext cx="8229600" cy="4165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5181650" y="2695856"/>
            <a:ext cx="1350218" cy="314326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68242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32656"/>
            <a:ext cx="6696744" cy="6440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6084168" y="188640"/>
            <a:ext cx="2913087" cy="43204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politicians commit crimes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21952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3293</TotalTime>
  <Words>1507</Words>
  <Application>Microsoft Office PowerPoint</Application>
  <PresentationFormat>On-screen Show (4:3)</PresentationFormat>
  <Paragraphs>372</Paragraphs>
  <Slides>45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Office Theme</vt:lpstr>
      <vt:lpstr>Probabilistic Knowledge Management on  the Web</vt:lpstr>
      <vt:lpstr>Background</vt:lpstr>
      <vt:lpstr>Three Demos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Freebase </vt:lpstr>
      <vt:lpstr>Who is using Freebase?</vt:lpstr>
      <vt:lpstr>Who is using Freebase?</vt:lpstr>
      <vt:lpstr>What’s in Freebase?</vt:lpstr>
      <vt:lpstr>ProBase</vt:lpstr>
      <vt:lpstr>Probase     vs.   Freebase</vt:lpstr>
      <vt:lpstr>Scoring the data</vt:lpstr>
      <vt:lpstr>Scoring the data</vt:lpstr>
      <vt:lpstr>Scoring the data</vt:lpstr>
      <vt:lpstr>Correctness</vt:lpstr>
      <vt:lpstr>Ambiguity</vt:lpstr>
      <vt:lpstr>Probase     vs.   Freebase</vt:lpstr>
      <vt:lpstr>Why we need so many classes/subclasses?</vt:lpstr>
      <vt:lpstr>Classes/Instances in Search</vt:lpstr>
      <vt:lpstr>Slide 27</vt:lpstr>
      <vt:lpstr>What are the tasks?</vt:lpstr>
      <vt:lpstr>Data Sources for Hierarchy Construction</vt:lpstr>
      <vt:lpstr>Data Sources</vt:lpstr>
      <vt:lpstr>Hierarchy Construction</vt:lpstr>
      <vt:lpstr>Hierarchy Construction</vt:lpstr>
      <vt:lpstr>Hierarchy Construction by  Supervised Learning</vt:lpstr>
      <vt:lpstr>Data Sources for Hierarchy Construction</vt:lpstr>
      <vt:lpstr>Statements from Tables</vt:lpstr>
      <vt:lpstr>Attributes</vt:lpstr>
      <vt:lpstr>Attributes</vt:lpstr>
      <vt:lpstr>Relationships</vt:lpstr>
      <vt:lpstr>Challenges</vt:lpstr>
      <vt:lpstr>Overview</vt:lpstr>
      <vt:lpstr>App</vt:lpstr>
      <vt:lpstr>politicians commit crimes</vt:lpstr>
      <vt:lpstr>2-way and multi-way word association</vt:lpstr>
      <vt:lpstr>Method </vt:lpstr>
      <vt:lpstr>Thanks!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Probabilistic Web Knowledge Management</dc:title>
  <dc:creator>Haixun Wang</dc:creator>
  <cp:lastModifiedBy>Kenny Q. Zhu</cp:lastModifiedBy>
  <cp:revision>328</cp:revision>
  <dcterms:created xsi:type="dcterms:W3CDTF">2010-05-12T02:00:37Z</dcterms:created>
  <dcterms:modified xsi:type="dcterms:W3CDTF">2010-07-12T07:40:39Z</dcterms:modified>
</cp:coreProperties>
</file>