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12" r:id="rId3"/>
    <p:sldId id="315" r:id="rId4"/>
    <p:sldId id="319" r:id="rId5"/>
    <p:sldId id="320" r:id="rId6"/>
    <p:sldId id="280" r:id="rId7"/>
    <p:sldId id="328" r:id="rId8"/>
    <p:sldId id="329" r:id="rId9"/>
    <p:sldId id="331" r:id="rId10"/>
    <p:sldId id="333" r:id="rId11"/>
    <p:sldId id="261" r:id="rId12"/>
    <p:sldId id="361" r:id="rId13"/>
    <p:sldId id="367" r:id="rId14"/>
    <p:sldId id="332" r:id="rId15"/>
    <p:sldId id="334" r:id="rId16"/>
    <p:sldId id="346" r:id="rId17"/>
    <p:sldId id="347" r:id="rId18"/>
    <p:sldId id="348" r:id="rId19"/>
    <p:sldId id="349" r:id="rId20"/>
    <p:sldId id="350" r:id="rId21"/>
    <p:sldId id="351" r:id="rId22"/>
    <p:sldId id="335" r:id="rId23"/>
    <p:sldId id="336" r:id="rId24"/>
    <p:sldId id="338" r:id="rId25"/>
    <p:sldId id="339" r:id="rId26"/>
    <p:sldId id="345" r:id="rId27"/>
    <p:sldId id="352" r:id="rId28"/>
    <p:sldId id="353" r:id="rId29"/>
    <p:sldId id="354" r:id="rId30"/>
    <p:sldId id="365" r:id="rId31"/>
    <p:sldId id="366" r:id="rId32"/>
    <p:sldId id="355" r:id="rId33"/>
    <p:sldId id="356" r:id="rId34"/>
    <p:sldId id="357" r:id="rId35"/>
    <p:sldId id="358" r:id="rId36"/>
    <p:sldId id="364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60" r:id="rId47"/>
    <p:sldId id="342" r:id="rId48"/>
    <p:sldId id="343" r:id="rId49"/>
    <p:sldId id="344" r:id="rId50"/>
    <p:sldId id="36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1570" autoAdjust="0"/>
  </p:normalViewPr>
  <p:slideViewPr>
    <p:cSldViewPr>
      <p:cViewPr>
        <p:scale>
          <a:sx n="70" d="100"/>
          <a:sy n="70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C+K in Bing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</c:spPr>
          </c:marker>
          <c:cat>
            <c:numRef>
              <c:f>Sheet1!$A$1:$A$6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Sheet1!$C$1:$C$6</c:f>
              <c:numCache>
                <c:formatCode>General</c:formatCode>
                <c:ptCount val="6"/>
                <c:pt idx="0">
                  <c:v>0.13095238095238096</c:v>
                </c:pt>
                <c:pt idx="1">
                  <c:v>0.17857142857142858</c:v>
                </c:pt>
                <c:pt idx="2">
                  <c:v>0.19047619047619047</c:v>
                </c:pt>
                <c:pt idx="3">
                  <c:v>0.20238095238095238</c:v>
                </c:pt>
                <c:pt idx="4">
                  <c:v>0.21428571428571427</c:v>
                </c:pt>
                <c:pt idx="5">
                  <c:v>0.22619047619047619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52064"/>
        <c:axId val="68580864"/>
      </c:lineChart>
      <c:catAx>
        <c:axId val="3655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68580864"/>
        <c:crossesAt val="0"/>
        <c:auto val="1"/>
        <c:lblAlgn val="ctr"/>
        <c:lblOffset val="100"/>
        <c:noMultiLvlLbl val="0"/>
      </c:catAx>
      <c:valAx>
        <c:axId val="6858086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crossAx val="365520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C+K+C in Bing</c:v>
          </c:tx>
          <c:cat>
            <c:numRef>
              <c:f>Sheet1!$A$15:$A$20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Sheet1!$C$15:$C$20</c:f>
              <c:numCache>
                <c:formatCode>General</c:formatCode>
                <c:ptCount val="6"/>
                <c:pt idx="0">
                  <c:v>4.0540540540540543E-2</c:v>
                </c:pt>
                <c:pt idx="1">
                  <c:v>4.0540540540540543E-2</c:v>
                </c:pt>
                <c:pt idx="2">
                  <c:v>4.0540540540540543E-2</c:v>
                </c:pt>
                <c:pt idx="3">
                  <c:v>5.4054054054054057E-2</c:v>
                </c:pt>
                <c:pt idx="4">
                  <c:v>9.45945945945946E-2</c:v>
                </c:pt>
                <c:pt idx="5">
                  <c:v>9.45945945945946E-2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05056"/>
        <c:axId val="68606592"/>
      </c:lineChart>
      <c:catAx>
        <c:axId val="686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68606592"/>
        <c:crosses val="autoZero"/>
        <c:auto val="1"/>
        <c:lblAlgn val="ctr"/>
        <c:lblOffset val="100"/>
        <c:noMultiLvlLbl val="0"/>
      </c:catAx>
      <c:valAx>
        <c:axId val="68606592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crossAx val="68605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C+K+C in Google</c:v>
          </c:tx>
          <c:cat>
            <c:numRef>
              <c:f>Sheet1!$A$22:$A$27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Sheet1!$C$22:$C$27</c:f>
              <c:numCache>
                <c:formatCode>General</c:formatCode>
                <c:ptCount val="6"/>
                <c:pt idx="0">
                  <c:v>1.3513513513513514E-2</c:v>
                </c:pt>
                <c:pt idx="1">
                  <c:v>2.7027027027027029E-2</c:v>
                </c:pt>
                <c:pt idx="2">
                  <c:v>2.7027027027027029E-2</c:v>
                </c:pt>
                <c:pt idx="3">
                  <c:v>4.0540540540540543E-2</c:v>
                </c:pt>
                <c:pt idx="4">
                  <c:v>6.7567567567567571E-2</c:v>
                </c:pt>
                <c:pt idx="5">
                  <c:v>0.14864864864864866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516736"/>
        <c:axId val="74530816"/>
      </c:lineChart>
      <c:catAx>
        <c:axId val="7451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4530816"/>
        <c:crosses val="autoZero"/>
        <c:auto val="1"/>
        <c:lblAlgn val="ctr"/>
        <c:lblOffset val="100"/>
        <c:noMultiLvlLbl val="0"/>
      </c:catAx>
      <c:valAx>
        <c:axId val="74530816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crossAx val="745167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C+K in Google</c:v>
          </c:tx>
          <c:cat>
            <c:numRef>
              <c:f>Sheet1!$A$8:$A$13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Sheet1!$C$8:$C$13</c:f>
              <c:numCache>
                <c:formatCode>General</c:formatCode>
                <c:ptCount val="6"/>
                <c:pt idx="0">
                  <c:v>5.9523809523809521E-2</c:v>
                </c:pt>
                <c:pt idx="1">
                  <c:v>5.9523809523809521E-2</c:v>
                </c:pt>
                <c:pt idx="2">
                  <c:v>5.9523809523809521E-2</c:v>
                </c:pt>
                <c:pt idx="3">
                  <c:v>7.1428571428571425E-2</c:v>
                </c:pt>
                <c:pt idx="4">
                  <c:v>0.11904761904761904</c:v>
                </c:pt>
                <c:pt idx="5">
                  <c:v>0.15476190476190477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546560"/>
        <c:axId val="74548352"/>
      </c:lineChart>
      <c:catAx>
        <c:axId val="7454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4548352"/>
        <c:crosses val="autoZero"/>
        <c:auto val="1"/>
        <c:lblAlgn val="ctr"/>
        <c:lblOffset val="100"/>
        <c:noMultiLvlLbl val="0"/>
      </c:catAx>
      <c:valAx>
        <c:axId val="74548352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crossAx val="745465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E3608-9D2C-46E7-A71B-B0F57DE8CF0D}">
      <dgm:prSet custT="1"/>
      <dgm:spPr/>
      <dgm:t>
        <a:bodyPr/>
        <a:lstStyle/>
        <a:p>
          <a:pPr rtl="0"/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 K concepts</a:t>
          </a:r>
          <a:b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built by community effort</a:t>
          </a:r>
          <a:endParaRPr lang="en-U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16C16118-B81A-40D0-9671-4FF0B3113E2F}">
      <dgm:prSet custT="1"/>
      <dgm:spPr/>
      <dgm:t>
        <a:bodyPr/>
        <a:lstStyle/>
        <a:p>
          <a:pPr rtl="0"/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2.7 M concepts </a:t>
          </a: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automatically harnessed</a:t>
          </a:r>
          <a:endParaRPr lang="en-U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50518E-74A2-4D80-8DFF-B50304C3B3C2}" type="parTrans" cxnId="{2602A730-C554-4DAB-9220-33249030DC8F}">
      <dgm:prSet/>
      <dgm:spPr/>
      <dgm:t>
        <a:bodyPr/>
        <a:lstStyle/>
        <a:p>
          <a:endParaRPr lang="en-US"/>
        </a:p>
      </dgm:t>
    </dgm:pt>
    <dgm:pt modelId="{91F55952-7936-4CF3-88E2-136455CDDEFA}" type="sibTrans" cxnId="{2602A730-C554-4DAB-9220-33249030DC8F}">
      <dgm:prSet/>
      <dgm:spPr/>
      <dgm:t>
        <a:bodyPr/>
        <a:lstStyle/>
        <a:p>
          <a:endParaRPr lang="en-US"/>
        </a:p>
      </dgm:t>
    </dgm:pt>
    <dgm:pt modelId="{C222BF79-BAF6-4FE1-A8B5-EFB5D61AD478}">
      <dgm:prSet custT="1"/>
      <dgm:spPr/>
      <dgm:t>
        <a:bodyPr/>
        <a:lstStyle/>
        <a:p>
          <a:pPr rtl="0"/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120 K concepts</a:t>
          </a:r>
          <a:r>
            <a:rPr lang="en-US" sz="2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5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25 years human labor</a:t>
          </a:r>
          <a:endParaRPr lang="en-U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9E0A99-87FC-4A6A-B01A-8E57AC084399}" type="parTrans" cxnId="{520C945E-8A35-4FC1-858F-7D566ED71FB8}">
      <dgm:prSet/>
      <dgm:spPr/>
      <dgm:t>
        <a:bodyPr/>
        <a:lstStyle/>
        <a:p>
          <a:endParaRPr lang="en-US"/>
        </a:p>
      </dgm:t>
    </dgm:pt>
    <dgm:pt modelId="{929798C4-E508-46D4-AC13-0B366990FDE1}" type="sibTrans" cxnId="{520C945E-8A35-4FC1-858F-7D566ED71FB8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75A8F1-5AA3-4A3B-8CA9-7D949BB45D1E}" type="pres">
      <dgm:prSet presAssocID="{16C16118-B81A-40D0-9671-4FF0B3113E2F}" presName="linNode" presStyleCnt="0"/>
      <dgm:spPr/>
    </dgm:pt>
    <dgm:pt modelId="{C9FEC408-C4D0-43D9-A124-3D1F4E3A3138}" type="pres">
      <dgm:prSet presAssocID="{16C16118-B81A-40D0-9671-4FF0B3113E2F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5BDAC-61DE-4308-BF51-DB5E2204BDA3}" type="pres">
      <dgm:prSet presAssocID="{91F55952-7936-4CF3-88E2-136455CDDEFA}" presName="sp" presStyleCnt="0"/>
      <dgm:spPr/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1" presStyleCnt="3" custScaleX="277778" custLinFactNeighborX="80120" custLinFactNeighborY="-7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B3722-E4D4-41F7-BD27-0EC1E01ADCFF}" type="pres">
      <dgm:prSet presAssocID="{056A3DBA-BE18-444C-A0E1-01E48C07A6CF}" presName="sp" presStyleCnt="0"/>
      <dgm:spPr/>
    </dgm:pt>
    <dgm:pt modelId="{93309F2B-AFEE-4428-A49D-A97AFA711A28}" type="pres">
      <dgm:prSet presAssocID="{C222BF79-BAF6-4FE1-A8B5-EFB5D61AD478}" presName="linNode" presStyleCnt="0"/>
      <dgm:spPr/>
    </dgm:pt>
    <dgm:pt modelId="{228115FC-CFE9-45E2-8D78-6E31B912BA83}" type="pres">
      <dgm:prSet presAssocID="{C222BF79-BAF6-4FE1-A8B5-EFB5D61AD478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F5469-0F5B-442E-B447-A43E63070746}" srcId="{015D82C9-2552-4E5C-9F53-AE8E216AD3F8}" destId="{F84E3608-9D2C-46E7-A71B-B0F57DE8CF0D}" srcOrd="1" destOrd="0" parTransId="{E2B00049-39BF-4D0E-960B-D5A1D20E086C}" sibTransId="{056A3DBA-BE18-444C-A0E1-01E48C07A6CF}"/>
    <dgm:cxn modelId="{6863C8C2-CA5C-4456-8895-F32E8B6B7002}" type="presOf" srcId="{16C16118-B81A-40D0-9671-4FF0B3113E2F}" destId="{C9FEC408-C4D0-43D9-A124-3D1F4E3A3138}" srcOrd="0" destOrd="0" presId="urn:microsoft.com/office/officeart/2005/8/layout/vList5"/>
    <dgm:cxn modelId="{520C945E-8A35-4FC1-858F-7D566ED71FB8}" srcId="{015D82C9-2552-4E5C-9F53-AE8E216AD3F8}" destId="{C222BF79-BAF6-4FE1-A8B5-EFB5D61AD478}" srcOrd="2" destOrd="0" parTransId="{EC9E0A99-87FC-4A6A-B01A-8E57AC084399}" sibTransId="{929798C4-E508-46D4-AC13-0B366990FDE1}"/>
    <dgm:cxn modelId="{19A7181C-06A4-415D-BF64-B11AEA7D91E3}" type="presOf" srcId="{C222BF79-BAF6-4FE1-A8B5-EFB5D61AD478}" destId="{228115FC-CFE9-45E2-8D78-6E31B912BA83}" srcOrd="0" destOrd="0" presId="urn:microsoft.com/office/officeart/2005/8/layout/vList5"/>
    <dgm:cxn modelId="{2602A730-C554-4DAB-9220-33249030DC8F}" srcId="{015D82C9-2552-4E5C-9F53-AE8E216AD3F8}" destId="{16C16118-B81A-40D0-9671-4FF0B3113E2F}" srcOrd="0" destOrd="0" parTransId="{A650518E-74A2-4D80-8DFF-B50304C3B3C2}" sibTransId="{91F55952-7936-4CF3-88E2-136455CDDEFA}"/>
    <dgm:cxn modelId="{4F4EA550-9C21-4103-B37A-8D33FFC3BE76}" type="presOf" srcId="{F84E3608-9D2C-46E7-A71B-B0F57DE8CF0D}" destId="{C11BB6E3-0BA8-46B4-9B9A-6F8621797380}" srcOrd="0" destOrd="0" presId="urn:microsoft.com/office/officeart/2005/8/layout/vList5"/>
    <dgm:cxn modelId="{53D9641D-64F5-48A4-9CE0-2EEE843375E4}" type="presOf" srcId="{015D82C9-2552-4E5C-9F53-AE8E216AD3F8}" destId="{F591A316-C097-4726-8BDF-B3C20DB3E2CE}" srcOrd="0" destOrd="0" presId="urn:microsoft.com/office/officeart/2005/8/layout/vList5"/>
    <dgm:cxn modelId="{C7976415-3CC2-4E6C-9CB0-A73C8AFA83F9}" type="presParOf" srcId="{F591A316-C097-4726-8BDF-B3C20DB3E2CE}" destId="{2C75A8F1-5AA3-4A3B-8CA9-7D949BB45D1E}" srcOrd="0" destOrd="0" presId="urn:microsoft.com/office/officeart/2005/8/layout/vList5"/>
    <dgm:cxn modelId="{D935C10A-7E17-44EC-B050-7F0BBB7801CA}" type="presParOf" srcId="{2C75A8F1-5AA3-4A3B-8CA9-7D949BB45D1E}" destId="{C9FEC408-C4D0-43D9-A124-3D1F4E3A3138}" srcOrd="0" destOrd="0" presId="urn:microsoft.com/office/officeart/2005/8/layout/vList5"/>
    <dgm:cxn modelId="{8754EA1A-6C4C-4FB8-A623-97EAA29C8485}" type="presParOf" srcId="{F591A316-C097-4726-8BDF-B3C20DB3E2CE}" destId="{2F25BDAC-61DE-4308-BF51-DB5E2204BDA3}" srcOrd="1" destOrd="0" presId="urn:microsoft.com/office/officeart/2005/8/layout/vList5"/>
    <dgm:cxn modelId="{AB0D249C-1762-4301-BBF6-226CBB538A1D}" type="presParOf" srcId="{F591A316-C097-4726-8BDF-B3C20DB3E2CE}" destId="{4D883681-6C56-4125-99D0-6A1209649A2C}" srcOrd="2" destOrd="0" presId="urn:microsoft.com/office/officeart/2005/8/layout/vList5"/>
    <dgm:cxn modelId="{869A2844-6D0D-416E-BE6F-99C3EE7DC9E6}" type="presParOf" srcId="{4D883681-6C56-4125-99D0-6A1209649A2C}" destId="{C11BB6E3-0BA8-46B4-9B9A-6F8621797380}" srcOrd="0" destOrd="0" presId="urn:microsoft.com/office/officeart/2005/8/layout/vList5"/>
    <dgm:cxn modelId="{0C2BF7B0-7BF7-4F48-9C21-3BDC6C67DE3A}" type="presParOf" srcId="{F591A316-C097-4726-8BDF-B3C20DB3E2CE}" destId="{3ECB3722-E4D4-41F7-BD27-0EC1E01ADCFF}" srcOrd="3" destOrd="0" presId="urn:microsoft.com/office/officeart/2005/8/layout/vList5"/>
    <dgm:cxn modelId="{E061EF94-8781-4B73-BEB7-E5710C77463D}" type="presParOf" srcId="{F591A316-C097-4726-8BDF-B3C20DB3E2CE}" destId="{93309F2B-AFEE-4428-A49D-A97AFA711A28}" srcOrd="4" destOrd="0" presId="urn:microsoft.com/office/officeart/2005/8/layout/vList5"/>
    <dgm:cxn modelId="{6294E894-9876-478C-969B-0A66CC7B3802}" type="presParOf" srcId="{93309F2B-AFEE-4428-A49D-A97AFA711A28}" destId="{228115FC-CFE9-45E2-8D78-6E31B912BA8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8FEEC-5B30-4559-A93E-10C6211A3122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Knowledge is black and white.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44ADBC-6EC9-4FF5-B0AE-4196C0902DF4}" type="parTrans" cxnId="{D9D295D2-F902-4741-BBB9-DDB5CD1204D1}">
      <dgm:prSet/>
      <dgm:spPr/>
      <dgm:t>
        <a:bodyPr/>
        <a:lstStyle/>
        <a:p>
          <a:endParaRPr lang="en-US"/>
        </a:p>
      </dgm:t>
    </dgm:pt>
    <dgm:pt modelId="{49BEC142-FE69-4994-9A2D-C2E7A5DFF7C9}" type="sibTrans" cxnId="{D9D295D2-F902-4741-BBB9-DDB5CD1204D1}">
      <dgm:prSet/>
      <dgm:spPr/>
      <dgm:t>
        <a:bodyPr/>
        <a:lstStyle/>
        <a:p>
          <a:endParaRPr lang="en-US"/>
        </a:p>
      </dgm:t>
    </dgm:pt>
    <dgm:pt modelId="{7FF34F60-7288-49FF-9F88-B37C166AF2CE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Clean up everything.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ED0B9-2F02-44F3-996B-62588977A559}" type="parTrans" cxnId="{71507A8F-5947-4EE2-A271-5D2446D3F8C1}">
      <dgm:prSet/>
      <dgm:spPr/>
      <dgm:t>
        <a:bodyPr/>
        <a:lstStyle/>
        <a:p>
          <a:endParaRPr lang="en-US"/>
        </a:p>
      </dgm:t>
    </dgm:pt>
    <dgm:pt modelId="{BC725F9C-70DF-4F93-8EB5-76E0693396DB}" type="sibTrans" cxnId="{71507A8F-5947-4EE2-A271-5D2446D3F8C1}">
      <dgm:prSet/>
      <dgm:spPr/>
      <dgm:t>
        <a:bodyPr/>
        <a:lstStyle/>
        <a:p>
          <a:endParaRPr lang="en-US"/>
        </a:p>
      </dgm:t>
    </dgm:pt>
    <dgm:pt modelId="{F84E3608-9D2C-46E7-A71B-B0F57DE8CF0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unusable.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C14D9-D65D-444A-AF79-5B55FDA74639}" type="pres">
      <dgm:prSet presAssocID="{35E8FEEC-5B30-4559-A93E-10C6211A3122}" presName="linNode" presStyleCnt="0"/>
      <dgm:spPr/>
    </dgm:pt>
    <dgm:pt modelId="{B25C6620-579B-4652-BF15-F591CF34E83E}" type="pres">
      <dgm:prSet presAssocID="{35E8FEEC-5B30-4559-A93E-10C6211A3122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5767F-EBAD-4EC2-9BF4-4FE522999ED8}" type="pres">
      <dgm:prSet presAssocID="{49BEC142-FE69-4994-9A2D-C2E7A5DFF7C9}" presName="sp" presStyleCnt="0"/>
      <dgm:spPr/>
    </dgm:pt>
    <dgm:pt modelId="{77D9259F-2916-42B2-B50A-1068F6E6E1F0}" type="pres">
      <dgm:prSet presAssocID="{7FF34F60-7288-49FF-9F88-B37C166AF2CE}" presName="linNode" presStyleCnt="0"/>
      <dgm:spPr/>
    </dgm:pt>
    <dgm:pt modelId="{D6ADD2A6-2255-4827-8483-46611CBB1658}" type="pres">
      <dgm:prSet presAssocID="{7FF34F60-7288-49FF-9F88-B37C166AF2C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36E6-E262-489B-A8FD-FF36602FEE8D}" type="pres">
      <dgm:prSet presAssocID="{BC725F9C-70DF-4F93-8EB5-76E0693396DB}" presName="sp" presStyleCnt="0"/>
      <dgm:spPr/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A4E56F-5D4E-4470-BDD9-C47FCE7EB275}" type="presOf" srcId="{35E8FEEC-5B30-4559-A93E-10C6211A3122}" destId="{B25C6620-579B-4652-BF15-F591CF34E83E}" srcOrd="0" destOrd="0" presId="urn:microsoft.com/office/officeart/2005/8/layout/vList5"/>
    <dgm:cxn modelId="{F579A2E3-1D88-4A39-A4AD-C38FA4215936}" type="presOf" srcId="{015D82C9-2552-4E5C-9F53-AE8E216AD3F8}" destId="{F591A316-C097-4726-8BDF-B3C20DB3E2CE}" srcOrd="0" destOrd="0" presId="urn:microsoft.com/office/officeart/2005/8/layout/vList5"/>
    <dgm:cxn modelId="{D9D295D2-F902-4741-BBB9-DDB5CD1204D1}" srcId="{015D82C9-2552-4E5C-9F53-AE8E216AD3F8}" destId="{35E8FEEC-5B30-4559-A93E-10C6211A3122}" srcOrd="0" destOrd="0" parTransId="{4F44ADBC-6EC9-4FF5-B0AE-4196C0902DF4}" sibTransId="{49BEC142-FE69-4994-9A2D-C2E7A5DFF7C9}"/>
    <dgm:cxn modelId="{B8B1F69A-65D0-4F38-B056-9A033E3ECCB7}" type="presOf" srcId="{7FF34F60-7288-49FF-9F88-B37C166AF2CE}" destId="{D6ADD2A6-2255-4827-8483-46611CBB1658}" srcOrd="0" destOrd="0" presId="urn:microsoft.com/office/officeart/2005/8/layout/vList5"/>
    <dgm:cxn modelId="{F0ADC42E-E72A-435B-BE39-4F4EACE73CE5}" type="presOf" srcId="{F84E3608-9D2C-46E7-A71B-B0F57DE8CF0D}" destId="{C11BB6E3-0BA8-46B4-9B9A-6F8621797380}" srcOrd="0" destOrd="0" presId="urn:microsoft.com/office/officeart/2005/8/layout/vList5"/>
    <dgm:cxn modelId="{71507A8F-5947-4EE2-A271-5D2446D3F8C1}" srcId="{015D82C9-2552-4E5C-9F53-AE8E216AD3F8}" destId="{7FF34F60-7288-49FF-9F88-B37C166AF2CE}" srcOrd="1" destOrd="0" parTransId="{E01ED0B9-2F02-44F3-996B-62588977A559}" sibTransId="{BC725F9C-70DF-4F93-8EB5-76E0693396DB}"/>
    <dgm:cxn modelId="{B8FF5469-0F5B-442E-B447-A43E63070746}" srcId="{015D82C9-2552-4E5C-9F53-AE8E216AD3F8}" destId="{F84E3608-9D2C-46E7-A71B-B0F57DE8CF0D}" srcOrd="2" destOrd="0" parTransId="{E2B00049-39BF-4D0E-960B-D5A1D20E086C}" sibTransId="{056A3DBA-BE18-444C-A0E1-01E48C07A6CF}"/>
    <dgm:cxn modelId="{A2B1494B-1EAB-4624-96C0-F824F9D57739}" type="presParOf" srcId="{F591A316-C097-4726-8BDF-B3C20DB3E2CE}" destId="{EB2C14D9-D65D-444A-AF79-5B55FDA74639}" srcOrd="0" destOrd="0" presId="urn:microsoft.com/office/officeart/2005/8/layout/vList5"/>
    <dgm:cxn modelId="{B575434F-DF90-4B58-BE55-7F366A5719D3}" type="presParOf" srcId="{EB2C14D9-D65D-444A-AF79-5B55FDA74639}" destId="{B25C6620-579B-4652-BF15-F591CF34E83E}" srcOrd="0" destOrd="0" presId="urn:microsoft.com/office/officeart/2005/8/layout/vList5"/>
    <dgm:cxn modelId="{6900CB57-21C6-4A53-BD27-2666D5CBED5B}" type="presParOf" srcId="{F591A316-C097-4726-8BDF-B3C20DB3E2CE}" destId="{25C5767F-EBAD-4EC2-9BF4-4FE522999ED8}" srcOrd="1" destOrd="0" presId="urn:microsoft.com/office/officeart/2005/8/layout/vList5"/>
    <dgm:cxn modelId="{717E6B4A-4DAC-4E57-98E4-E5FBE1290390}" type="presParOf" srcId="{F591A316-C097-4726-8BDF-B3C20DB3E2CE}" destId="{77D9259F-2916-42B2-B50A-1068F6E6E1F0}" srcOrd="2" destOrd="0" presId="urn:microsoft.com/office/officeart/2005/8/layout/vList5"/>
    <dgm:cxn modelId="{0EA01560-1085-40E0-94EF-6B53B479F609}" type="presParOf" srcId="{77D9259F-2916-42B2-B50A-1068F6E6E1F0}" destId="{D6ADD2A6-2255-4827-8483-46611CBB1658}" srcOrd="0" destOrd="0" presId="urn:microsoft.com/office/officeart/2005/8/layout/vList5"/>
    <dgm:cxn modelId="{8F74F60F-5E92-479F-B1FE-B6B5FBE08FBA}" type="presParOf" srcId="{F591A316-C097-4726-8BDF-B3C20DB3E2CE}" destId="{C66036E6-E262-489B-A8FD-FF36602FEE8D}" srcOrd="3" destOrd="0" presId="urn:microsoft.com/office/officeart/2005/8/layout/vList5"/>
    <dgm:cxn modelId="{3D05B39B-BA5F-4A5F-B2EE-3D0A15691975}" type="presParOf" srcId="{F591A316-C097-4726-8BDF-B3C20DB3E2CE}" destId="{4D883681-6C56-4125-99D0-6A1209649A2C}" srcOrd="4" destOrd="0" presId="urn:microsoft.com/office/officeart/2005/8/layout/vList5"/>
    <dgm:cxn modelId="{B38C941D-735D-463B-B71F-7A6E9736FC63}" type="presParOf" srcId="{4D883681-6C56-4125-99D0-6A1209649A2C}" destId="{C11BB6E3-0BA8-46B4-9B9A-6F86217973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5D82C9-2552-4E5C-9F53-AE8E216AD3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8FEEC-5B30-4559-A93E-10C6211A3122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Correctness is a probability.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44ADBC-6EC9-4FF5-B0AE-4196C0902DF4}" type="parTrans" cxnId="{D9D295D2-F902-4741-BBB9-DDB5CD1204D1}">
      <dgm:prSet/>
      <dgm:spPr/>
      <dgm:t>
        <a:bodyPr/>
        <a:lstStyle/>
        <a:p>
          <a:endParaRPr lang="en-US"/>
        </a:p>
      </dgm:t>
    </dgm:pt>
    <dgm:pt modelId="{49BEC142-FE69-4994-9A2D-C2E7A5DFF7C9}" type="sibTrans" cxnId="{D9D295D2-F902-4741-BBB9-DDB5CD1204D1}">
      <dgm:prSet/>
      <dgm:spPr/>
      <dgm:t>
        <a:bodyPr/>
        <a:lstStyle/>
        <a:p>
          <a:endParaRPr lang="en-US"/>
        </a:p>
      </dgm:t>
    </dgm:pt>
    <dgm:pt modelId="{7FF34F60-7288-49FF-9F88-B37C166AF2CE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Live with dirty data.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1ED0B9-2F02-44F3-996B-62588977A559}" type="parTrans" cxnId="{71507A8F-5947-4EE2-A271-5D2446D3F8C1}">
      <dgm:prSet/>
      <dgm:spPr/>
      <dgm:t>
        <a:bodyPr/>
        <a:lstStyle/>
        <a:p>
          <a:endParaRPr lang="en-US"/>
        </a:p>
      </dgm:t>
    </dgm:pt>
    <dgm:pt modelId="{BC725F9C-70DF-4F93-8EB5-76E0693396DB}" type="sibTrans" cxnId="{71507A8F-5947-4EE2-A271-5D2446D3F8C1}">
      <dgm:prSet/>
      <dgm:spPr/>
      <dgm:t>
        <a:bodyPr/>
        <a:lstStyle/>
        <a:p>
          <a:endParaRPr lang="en-US"/>
        </a:p>
      </dgm:t>
    </dgm:pt>
    <dgm:pt modelId="{F84E3608-9D2C-46E7-A71B-B0F57DE8CF0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very useful.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B00049-39BF-4D0E-960B-D5A1D20E086C}" type="parTrans" cxnId="{B8FF5469-0F5B-442E-B447-A43E63070746}">
      <dgm:prSet/>
      <dgm:spPr/>
      <dgm:t>
        <a:bodyPr/>
        <a:lstStyle/>
        <a:p>
          <a:endParaRPr lang="en-US"/>
        </a:p>
      </dgm:t>
    </dgm:pt>
    <dgm:pt modelId="{056A3DBA-BE18-444C-A0E1-01E48C07A6CF}" type="sibTrans" cxnId="{B8FF5469-0F5B-442E-B447-A43E63070746}">
      <dgm:prSet/>
      <dgm:spPr/>
      <dgm:t>
        <a:bodyPr/>
        <a:lstStyle/>
        <a:p>
          <a:endParaRPr lang="en-US"/>
        </a:p>
      </dgm:t>
    </dgm:pt>
    <dgm:pt modelId="{F591A316-C097-4726-8BDF-B3C20DB3E2CE}" type="pres">
      <dgm:prSet presAssocID="{015D82C9-2552-4E5C-9F53-AE8E216AD3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C14D9-D65D-444A-AF79-5B55FDA74639}" type="pres">
      <dgm:prSet presAssocID="{35E8FEEC-5B30-4559-A93E-10C6211A3122}" presName="linNode" presStyleCnt="0"/>
      <dgm:spPr/>
    </dgm:pt>
    <dgm:pt modelId="{B25C6620-579B-4652-BF15-F591CF34E83E}" type="pres">
      <dgm:prSet presAssocID="{35E8FEEC-5B30-4559-A93E-10C6211A3122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5767F-EBAD-4EC2-9BF4-4FE522999ED8}" type="pres">
      <dgm:prSet presAssocID="{49BEC142-FE69-4994-9A2D-C2E7A5DFF7C9}" presName="sp" presStyleCnt="0"/>
      <dgm:spPr/>
    </dgm:pt>
    <dgm:pt modelId="{77D9259F-2916-42B2-B50A-1068F6E6E1F0}" type="pres">
      <dgm:prSet presAssocID="{7FF34F60-7288-49FF-9F88-B37C166AF2CE}" presName="linNode" presStyleCnt="0"/>
      <dgm:spPr/>
    </dgm:pt>
    <dgm:pt modelId="{D6ADD2A6-2255-4827-8483-46611CBB1658}" type="pres">
      <dgm:prSet presAssocID="{7FF34F60-7288-49FF-9F88-B37C166AF2CE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36E6-E262-489B-A8FD-FF36602FEE8D}" type="pres">
      <dgm:prSet presAssocID="{BC725F9C-70DF-4F93-8EB5-76E0693396DB}" presName="sp" presStyleCnt="0"/>
      <dgm:spPr/>
    </dgm:pt>
    <dgm:pt modelId="{4D883681-6C56-4125-99D0-6A1209649A2C}" type="pres">
      <dgm:prSet presAssocID="{F84E3608-9D2C-46E7-A71B-B0F57DE8CF0D}" presName="linNode" presStyleCnt="0"/>
      <dgm:spPr/>
    </dgm:pt>
    <dgm:pt modelId="{C11BB6E3-0BA8-46B4-9B9A-6F8621797380}" type="pres">
      <dgm:prSet presAssocID="{F84E3608-9D2C-46E7-A71B-B0F57DE8CF0D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59EF4-2ADC-4379-BCF1-F8983AE68180}" type="presOf" srcId="{7FF34F60-7288-49FF-9F88-B37C166AF2CE}" destId="{D6ADD2A6-2255-4827-8483-46611CBB1658}" srcOrd="0" destOrd="0" presId="urn:microsoft.com/office/officeart/2005/8/layout/vList5"/>
    <dgm:cxn modelId="{D9D295D2-F902-4741-BBB9-DDB5CD1204D1}" srcId="{015D82C9-2552-4E5C-9F53-AE8E216AD3F8}" destId="{35E8FEEC-5B30-4559-A93E-10C6211A3122}" srcOrd="0" destOrd="0" parTransId="{4F44ADBC-6EC9-4FF5-B0AE-4196C0902DF4}" sibTransId="{49BEC142-FE69-4994-9A2D-C2E7A5DFF7C9}"/>
    <dgm:cxn modelId="{054F58E8-1A8A-4690-A040-E22A804B114D}" type="presOf" srcId="{015D82C9-2552-4E5C-9F53-AE8E216AD3F8}" destId="{F591A316-C097-4726-8BDF-B3C20DB3E2CE}" srcOrd="0" destOrd="0" presId="urn:microsoft.com/office/officeart/2005/8/layout/vList5"/>
    <dgm:cxn modelId="{23633BB2-1ACB-4616-9F58-C22A2CA6E3F5}" type="presOf" srcId="{35E8FEEC-5B30-4559-A93E-10C6211A3122}" destId="{B25C6620-579B-4652-BF15-F591CF34E83E}" srcOrd="0" destOrd="0" presId="urn:microsoft.com/office/officeart/2005/8/layout/vList5"/>
    <dgm:cxn modelId="{18694084-D969-4B8E-AC0D-7430D90A15DA}" type="presOf" srcId="{F84E3608-9D2C-46E7-A71B-B0F57DE8CF0D}" destId="{C11BB6E3-0BA8-46B4-9B9A-6F8621797380}" srcOrd="0" destOrd="0" presId="urn:microsoft.com/office/officeart/2005/8/layout/vList5"/>
    <dgm:cxn modelId="{71507A8F-5947-4EE2-A271-5D2446D3F8C1}" srcId="{015D82C9-2552-4E5C-9F53-AE8E216AD3F8}" destId="{7FF34F60-7288-49FF-9F88-B37C166AF2CE}" srcOrd="1" destOrd="0" parTransId="{E01ED0B9-2F02-44F3-996B-62588977A559}" sibTransId="{BC725F9C-70DF-4F93-8EB5-76E0693396DB}"/>
    <dgm:cxn modelId="{B8FF5469-0F5B-442E-B447-A43E63070746}" srcId="{015D82C9-2552-4E5C-9F53-AE8E216AD3F8}" destId="{F84E3608-9D2C-46E7-A71B-B0F57DE8CF0D}" srcOrd="2" destOrd="0" parTransId="{E2B00049-39BF-4D0E-960B-D5A1D20E086C}" sibTransId="{056A3DBA-BE18-444C-A0E1-01E48C07A6CF}"/>
    <dgm:cxn modelId="{A327B721-462C-4F1A-B038-95E9CAA8C6D0}" type="presParOf" srcId="{F591A316-C097-4726-8BDF-B3C20DB3E2CE}" destId="{EB2C14D9-D65D-444A-AF79-5B55FDA74639}" srcOrd="0" destOrd="0" presId="urn:microsoft.com/office/officeart/2005/8/layout/vList5"/>
    <dgm:cxn modelId="{4D002CD9-1B9C-4E99-9ECE-774E414B1754}" type="presParOf" srcId="{EB2C14D9-D65D-444A-AF79-5B55FDA74639}" destId="{B25C6620-579B-4652-BF15-F591CF34E83E}" srcOrd="0" destOrd="0" presId="urn:microsoft.com/office/officeart/2005/8/layout/vList5"/>
    <dgm:cxn modelId="{6B642046-C91F-4914-AC62-62291DFF2CA9}" type="presParOf" srcId="{F591A316-C097-4726-8BDF-B3C20DB3E2CE}" destId="{25C5767F-EBAD-4EC2-9BF4-4FE522999ED8}" srcOrd="1" destOrd="0" presId="urn:microsoft.com/office/officeart/2005/8/layout/vList5"/>
    <dgm:cxn modelId="{B9E9DA50-68DD-4B08-AA73-B61309DEEBAD}" type="presParOf" srcId="{F591A316-C097-4726-8BDF-B3C20DB3E2CE}" destId="{77D9259F-2916-42B2-B50A-1068F6E6E1F0}" srcOrd="2" destOrd="0" presId="urn:microsoft.com/office/officeart/2005/8/layout/vList5"/>
    <dgm:cxn modelId="{F8F71497-6B25-403F-98F8-4F59B788DD97}" type="presParOf" srcId="{77D9259F-2916-42B2-B50A-1068F6E6E1F0}" destId="{D6ADD2A6-2255-4827-8483-46611CBB1658}" srcOrd="0" destOrd="0" presId="urn:microsoft.com/office/officeart/2005/8/layout/vList5"/>
    <dgm:cxn modelId="{4F2620EE-5A79-47D3-9C6C-F1C56E2A89E8}" type="presParOf" srcId="{F591A316-C097-4726-8BDF-B3C20DB3E2CE}" destId="{C66036E6-E262-489B-A8FD-FF36602FEE8D}" srcOrd="3" destOrd="0" presId="urn:microsoft.com/office/officeart/2005/8/layout/vList5"/>
    <dgm:cxn modelId="{3A39AEAE-6FA8-4CDF-A706-E51826A2D75B}" type="presParOf" srcId="{F591A316-C097-4726-8BDF-B3C20DB3E2CE}" destId="{4D883681-6C56-4125-99D0-6A1209649A2C}" srcOrd="4" destOrd="0" presId="urn:microsoft.com/office/officeart/2005/8/layout/vList5"/>
    <dgm:cxn modelId="{DD1B5261-252A-42FB-82A5-3F7DAB511467}" type="presParOf" srcId="{4D883681-6C56-4125-99D0-6A1209649A2C}" destId="{C11BB6E3-0BA8-46B4-9B9A-6F86217973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EC408-C4D0-43D9-A124-3D1F4E3A3138}">
      <dsp:nvSpPr>
        <dsp:cNvPr id="0" name=""/>
        <dsp:cNvSpPr/>
      </dsp:nvSpPr>
      <dsp:spPr>
        <a:xfrm>
          <a:off x="1416" y="1991"/>
          <a:ext cx="2901150" cy="1314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2.7 M concepts </a:t>
          </a: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automatically harnessed</a:t>
          </a:r>
          <a:endParaRPr lang="en-U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567" y="66142"/>
        <a:ext cx="2772848" cy="1185837"/>
      </dsp:txXfrm>
    </dsp:sp>
    <dsp:sp modelId="{C11BB6E3-0BA8-46B4-9B9A-6F8621797380}">
      <dsp:nvSpPr>
        <dsp:cNvPr id="0" name=""/>
        <dsp:cNvSpPr/>
      </dsp:nvSpPr>
      <dsp:spPr>
        <a:xfrm>
          <a:off x="2833" y="1371600"/>
          <a:ext cx="2901150" cy="1314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 K concepts</a:t>
          </a:r>
          <a:b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built by community effort</a:t>
          </a:r>
          <a:endParaRPr lang="en-U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984" y="1435751"/>
        <a:ext cx="2772848" cy="1185837"/>
      </dsp:txXfrm>
    </dsp:sp>
    <dsp:sp modelId="{228115FC-CFE9-45E2-8D78-6E31B912BA83}">
      <dsp:nvSpPr>
        <dsp:cNvPr id="0" name=""/>
        <dsp:cNvSpPr/>
      </dsp:nvSpPr>
      <dsp:spPr>
        <a:xfrm>
          <a:off x="1416" y="2761684"/>
          <a:ext cx="2901150" cy="13141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120 K concepts</a:t>
          </a:r>
          <a:r>
            <a:rPr lang="en-US" sz="25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sz="25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25 years human labor</a:t>
          </a:r>
          <a:endParaRPr lang="en-U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567" y="2825835"/>
        <a:ext cx="2772848" cy="1185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C6620-579B-4652-BF15-F591CF34E83E}">
      <dsp:nvSpPr>
        <dsp:cNvPr id="0" name=""/>
        <dsp:cNvSpPr/>
      </dsp:nvSpPr>
      <dsp:spPr>
        <a:xfrm>
          <a:off x="1580" y="1648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Knowledge is black and white.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54762"/>
        <a:ext cx="3130970" cy="981818"/>
      </dsp:txXfrm>
    </dsp:sp>
    <dsp:sp modelId="{D6ADD2A6-2255-4827-8483-46611CBB1658}">
      <dsp:nvSpPr>
        <dsp:cNvPr id="0" name=""/>
        <dsp:cNvSpPr/>
      </dsp:nvSpPr>
      <dsp:spPr>
        <a:xfrm>
          <a:off x="1580" y="1144096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Clean up everything.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1197210"/>
        <a:ext cx="3130970" cy="981818"/>
      </dsp:txXfrm>
    </dsp:sp>
    <dsp:sp modelId="{C11BB6E3-0BA8-46B4-9B9A-6F8621797380}">
      <dsp:nvSpPr>
        <dsp:cNvPr id="0" name=""/>
        <dsp:cNvSpPr/>
      </dsp:nvSpPr>
      <dsp:spPr>
        <a:xfrm>
          <a:off x="1580" y="2286545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unusable. 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2339659"/>
        <a:ext cx="3130970" cy="981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C6620-579B-4652-BF15-F591CF34E83E}">
      <dsp:nvSpPr>
        <dsp:cNvPr id="0" name=""/>
        <dsp:cNvSpPr/>
      </dsp:nvSpPr>
      <dsp:spPr>
        <a:xfrm>
          <a:off x="1580" y="1648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Correctness is a probability.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54762"/>
        <a:ext cx="3130970" cy="981818"/>
      </dsp:txXfrm>
    </dsp:sp>
    <dsp:sp modelId="{D6ADD2A6-2255-4827-8483-46611CBB1658}">
      <dsp:nvSpPr>
        <dsp:cNvPr id="0" name=""/>
        <dsp:cNvSpPr/>
      </dsp:nvSpPr>
      <dsp:spPr>
        <a:xfrm>
          <a:off x="1580" y="1144096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Live with dirty data.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1197210"/>
        <a:ext cx="3130970" cy="981818"/>
      </dsp:txXfrm>
    </dsp:sp>
    <dsp:sp modelId="{C11BB6E3-0BA8-46B4-9B9A-6F8621797380}">
      <dsp:nvSpPr>
        <dsp:cNvPr id="0" name=""/>
        <dsp:cNvSpPr/>
      </dsp:nvSpPr>
      <dsp:spPr>
        <a:xfrm>
          <a:off x="1580" y="2286545"/>
          <a:ext cx="3237198" cy="10880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Dirty data is very useful.</a:t>
          </a:r>
          <a:endParaRPr lang="en-US" sz="3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694" y="2339659"/>
        <a:ext cx="3130970" cy="981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CF28F-F3BF-4B0C-92F9-221E6288247C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578A-C0F0-41DB-9F75-B489D5A15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 of APIs can have far reaching meanings</a:t>
            </a:r>
            <a:r>
              <a:rPr lang="en-US" baseline="0" dirty="0" smtClean="0"/>
              <a:t>. </a:t>
            </a:r>
            <a:r>
              <a:rPr lang="en-US" dirty="0" smtClean="0"/>
              <a:t>Till this day, computation power is built upon the notion of “Intel Inside”.</a:t>
            </a:r>
            <a:r>
              <a:rPr lang="en-US" baseline="0" dirty="0" smtClean="0"/>
              <a:t> Today we are going to add a human touch to cold logic, and we will call it “Common Sense Inside” or even “</a:t>
            </a:r>
            <a:r>
              <a:rPr lang="en-US" baseline="0" dirty="0" err="1" smtClean="0"/>
              <a:t>Probase</a:t>
            </a:r>
            <a:r>
              <a:rPr lang="en-US" baseline="0" dirty="0" smtClean="0"/>
              <a:t> Inside”.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 of APIs can have far reaching meanings</a:t>
            </a:r>
            <a:r>
              <a:rPr lang="en-US" baseline="0" dirty="0" smtClean="0"/>
              <a:t>. </a:t>
            </a:r>
            <a:r>
              <a:rPr lang="en-US" dirty="0" smtClean="0"/>
              <a:t>Till this day, computation power is built upon the notion of “Intel Inside”.</a:t>
            </a:r>
            <a:r>
              <a:rPr lang="en-US" baseline="0" dirty="0" smtClean="0"/>
              <a:t> Today we are going to add a human touch to cold logic, and we will call it “Common Sense Inside” or even “</a:t>
            </a:r>
            <a:r>
              <a:rPr lang="en-US" baseline="0" dirty="0" err="1" smtClean="0"/>
              <a:t>Probase</a:t>
            </a:r>
            <a:r>
              <a:rPr lang="en-US" baseline="0" dirty="0" smtClean="0"/>
              <a:t> Inside”.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: </a:t>
                </a:r>
                <a:endParaRPr lang="en-US" dirty="0" smtClean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 is an instance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dirty="0" smtClean="0"/>
                  <a:t>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e.g. in “…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/>
                  <a:t> such as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dirty="0" smtClean="0"/>
                  <a:t> … “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low</a:t>
                </a:r>
              </a:p>
              <a:p>
                <a:pPr lvl="1"/>
                <a:r>
                  <a:rPr lang="en-US" dirty="0" smtClean="0"/>
                  <a:t>e.g. in </a:t>
                </a:r>
                <a:r>
                  <a:rPr lang="en-US" dirty="0" err="1" smtClean="0"/>
                  <a:t>FreeBase</a:t>
                </a:r>
                <a:r>
                  <a:rPr lang="en-US" dirty="0" smtClean="0"/>
                  <a:t>                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high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 </a:t>
                </a:r>
                <a:r>
                  <a:rPr lang="en-US" i="0" dirty="0" smtClean="0">
                    <a:latin typeface="Cambria Math"/>
                  </a:rPr>
                  <a:t>𝑓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 is an instance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</a:p>
              <a:p>
                <a:r>
                  <a:rPr lang="en-US" dirty="0" smtClean="0"/>
                  <a:t>Evidence </a:t>
                </a:r>
                <a:r>
                  <a:rPr lang="en-US" i="0" dirty="0" smtClean="0">
                    <a:latin typeface="Cambria Math"/>
                  </a:rPr>
                  <a:t>𝑠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e.g. in “…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/>
                  <a:t> such as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dirty="0" smtClean="0"/>
                  <a:t> … “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low</a:t>
                </a:r>
              </a:p>
              <a:p>
                <a:pPr lvl="1"/>
                <a:r>
                  <a:rPr lang="en-US" dirty="0" smtClean="0"/>
                  <a:t>e.g. in </a:t>
                </a:r>
                <a:r>
                  <a:rPr lang="en-US" dirty="0" err="1" smtClean="0"/>
                  <a:t>FreeBase</a:t>
                </a:r>
                <a:r>
                  <a:rPr lang="en-US" dirty="0" smtClean="0"/>
                  <a:t>                                       p(</a:t>
                </a:r>
                <a:r>
                  <a:rPr lang="en-US" dirty="0" err="1" smtClean="0"/>
                  <a:t>f|s</a:t>
                </a:r>
                <a:r>
                  <a:rPr lang="en-US" dirty="0" smtClean="0"/>
                  <a:t>) is high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TFIDF </a:t>
            </a:r>
          </a:p>
          <a:p>
            <a:pPr lvl="1"/>
            <a:r>
              <a:rPr lang="en-US" dirty="0" smtClean="0"/>
              <a:t>Document is class, Instance is term</a:t>
            </a:r>
          </a:p>
          <a:p>
            <a:pPr lvl="1"/>
            <a:r>
              <a:rPr lang="en-US" dirty="0" smtClean="0"/>
              <a:t>But unlike the term-document scenario, classes form class-subclass relations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Microsoft</a:t>
            </a:r>
            <a:r>
              <a:rPr lang="en-US" dirty="0" smtClean="0"/>
              <a:t> appears in a lot of </a:t>
            </a:r>
            <a:r>
              <a:rPr lang="en-US" dirty="0" smtClean="0">
                <a:solidFill>
                  <a:srgbClr val="FF0000"/>
                </a:solidFill>
              </a:rPr>
              <a:t>subclasses</a:t>
            </a:r>
            <a:r>
              <a:rPr lang="en-US" dirty="0" smtClean="0"/>
              <a:t> of “</a:t>
            </a:r>
            <a:r>
              <a:rPr lang="en-US" dirty="0" smtClean="0">
                <a:solidFill>
                  <a:srgbClr val="FF0000"/>
                </a:solidFill>
              </a:rPr>
              <a:t>companies</a:t>
            </a:r>
            <a:r>
              <a:rPr lang="en-US" dirty="0" smtClean="0"/>
              <a:t>” like “</a:t>
            </a:r>
            <a:r>
              <a:rPr lang="en-US" dirty="0" smtClean="0">
                <a:solidFill>
                  <a:srgbClr val="FF0000"/>
                </a:solidFill>
              </a:rPr>
              <a:t>big companies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tech companies</a:t>
            </a:r>
            <a:r>
              <a:rPr lang="en-US" dirty="0" smtClean="0"/>
              <a:t>”.  TFIDF will reduce Microsoft’s ranking.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Ranking based on hierarchy</a:t>
            </a:r>
          </a:p>
          <a:p>
            <a:pPr lvl="1"/>
            <a:r>
              <a:rPr lang="en-US" dirty="0" smtClean="0"/>
              <a:t>Generalize TFIDF score based on taxonomy</a:t>
            </a:r>
          </a:p>
          <a:p>
            <a:pPr lvl="1"/>
            <a:r>
              <a:rPr lang="en-US" dirty="0" smtClean="0"/>
              <a:t>TF is the frequency of an instance within a class and all of its descendant subclasses.</a:t>
            </a:r>
          </a:p>
          <a:p>
            <a:pPr lvl="1"/>
            <a:r>
              <a:rPr lang="en-US" dirty="0" smtClean="0"/>
              <a:t>IDF is the inverse of the number of other classes containing  the instance, except the class and all of its descendant subclasses.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</a:p>
          <a:p>
            <a:pPr lvl="1"/>
            <a:r>
              <a:rPr lang="en-US" dirty="0" smtClean="0"/>
              <a:t>A class may have multiple senses and a  “noise sense”</a:t>
            </a:r>
          </a:p>
          <a:p>
            <a:pPr lvl="1"/>
            <a:r>
              <a:rPr lang="en-US" dirty="0" smtClean="0"/>
              <a:t>A class usually has a </a:t>
            </a:r>
            <a:r>
              <a:rPr lang="en-US" dirty="0" smtClean="0">
                <a:solidFill>
                  <a:srgbClr val="FF0000"/>
                </a:solidFill>
              </a:rPr>
              <a:t>dominant</a:t>
            </a:r>
            <a:r>
              <a:rPr lang="en-US" dirty="0" smtClean="0"/>
              <a:t> sense (the </a:t>
            </a:r>
            <a:r>
              <a:rPr lang="en-US" dirty="0" smtClean="0">
                <a:solidFill>
                  <a:srgbClr val="FF0000"/>
                </a:solidFill>
              </a:rPr>
              <a:t>most frequent </a:t>
            </a:r>
            <a:r>
              <a:rPr lang="en-US" dirty="0" smtClean="0"/>
              <a:t>sense, e.g., “plants” for “living things that grow in the earth”).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Extract instances for each (</a:t>
            </a:r>
            <a:r>
              <a:rPr lang="en-US" dirty="0" smtClean="0">
                <a:solidFill>
                  <a:srgbClr val="FF0000"/>
                </a:solidFill>
              </a:rPr>
              <a:t>dominant</a:t>
            </a:r>
            <a:r>
              <a:rPr lang="en-US" dirty="0" smtClean="0"/>
              <a:t>) sense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C7C64-552F-4472-9F71-BCCAAF86FCF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8BFD-96F9-4D11-85CE-777D1A779C68}" type="datetimeFigureOut">
              <a:rPr lang="en-US" smtClean="0"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37C6-D5A5-44B9-A39E-651E38E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Probase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Understanding Data on the Web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Haixun Wang</a:t>
            </a:r>
          </a:p>
          <a:p>
            <a:r>
              <a:rPr lang="en-US" dirty="0" smtClean="0"/>
              <a:t>Microsoft Research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3609209" cy="4836781"/>
          </a:xfrm>
        </p:spPr>
        <p:txBody>
          <a:bodyPr/>
          <a:lstStyle/>
          <a:p>
            <a:pPr algn="r"/>
            <a:r>
              <a:rPr lang="en-US" b="1" dirty="0" err="1" smtClean="0"/>
              <a:t>Probase</a:t>
            </a:r>
            <a:r>
              <a:rPr lang="en-US" b="1" dirty="0" smtClean="0"/>
              <a:t>: </a:t>
            </a:r>
            <a:br>
              <a:rPr lang="en-US" b="1" dirty="0" smtClean="0"/>
            </a:br>
            <a:r>
              <a:rPr lang="en-US" b="1" dirty="0" smtClean="0"/>
              <a:t>   </a:t>
            </a:r>
            <a:br>
              <a:rPr lang="en-US" b="1" dirty="0" smtClean="0"/>
            </a:br>
            <a:r>
              <a:rPr lang="en-US" altLang="zh-CN" b="1" dirty="0" smtClean="0"/>
              <a:t>  </a:t>
            </a:r>
            <a:r>
              <a:rPr lang="en-US" b="1" dirty="0" smtClean="0"/>
              <a:t>Freebase: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Cyc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3087265"/>
              </p:ext>
            </p:extLst>
          </p:nvPr>
        </p:nvGraphicFramePr>
        <p:xfrm>
          <a:off x="4724400" y="990600"/>
          <a:ext cx="2903984" cy="407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399" y="5890441"/>
            <a:ext cx="631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Probase</a:t>
            </a:r>
            <a:r>
              <a:rPr lang="en-US" dirty="0" smtClean="0"/>
              <a:t> has a logic foundation that supports evidential reasoning.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1381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Nodes: 2.7 million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dirty="0" smtClean="0"/>
              <a:t>(size distribution)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2.7 million concepts </a:t>
            </a:r>
          </a:p>
          <a:p>
            <a:endParaRPr lang="en-US" dirty="0"/>
          </a:p>
        </p:txBody>
      </p:sp>
      <p:pic>
        <p:nvPicPr>
          <p:cNvPr id="1026" name="Picture 2" descr="C:\Users\haixunw\AppData\Local\Microsoft\Windows\Temporary Internet Files\Content.Outlook\DB7Y2VJ3\conceptcurves_v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4" y="1219200"/>
            <a:ext cx="820050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1752600" y="1956179"/>
            <a:ext cx="1219200" cy="304800"/>
          </a:xfrm>
          <a:prstGeom prst="borderCallout1">
            <a:avLst>
              <a:gd name="adj1" fmla="val 103824"/>
              <a:gd name="adj2" fmla="val 49317"/>
              <a:gd name="adj3" fmla="val 1473694"/>
              <a:gd name="adj4" fmla="val -36094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181600" y="1447800"/>
            <a:ext cx="2819400" cy="304800"/>
          </a:xfrm>
          <a:prstGeom prst="borderCallout1">
            <a:avLst>
              <a:gd name="adj1" fmla="val 103824"/>
              <a:gd name="adj2" fmla="val 50890"/>
              <a:gd name="adj3" fmla="val 1464739"/>
              <a:gd name="adj4" fmla="val -14311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watercolor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91000" y="2111991"/>
            <a:ext cx="3352800" cy="304800"/>
          </a:xfrm>
          <a:prstGeom prst="borderCallout1">
            <a:avLst>
              <a:gd name="adj1" fmla="val 99346"/>
              <a:gd name="adj2" fmla="val 49317"/>
              <a:gd name="adj3" fmla="val 1343844"/>
              <a:gd name="adj4" fmla="val 73305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Celebrity wedding dress designers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2.7 million concepts</a:t>
            </a:r>
            <a:br>
              <a:rPr lang="en-US" dirty="0" smtClean="0"/>
            </a:br>
            <a:r>
              <a:rPr lang="en-US" dirty="0" smtClean="0"/>
              <a:t>(frequency distribution)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267200"/>
          </a:xfrm>
        </p:spPr>
      </p:pic>
    </p:spTree>
    <p:extLst>
      <p:ext uri="{BB962C8B-B14F-4D97-AF65-F5344CB8AC3E}">
        <p14:creationId xmlns:p14="http://schemas.microsoft.com/office/powerpoint/2010/main" val="37453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Concepts are the glue that</a:t>
            </a:r>
            <a:r>
              <a:rPr lang="en-US" b="1" dirty="0"/>
              <a:t> holds our mental world </a:t>
            </a:r>
            <a:r>
              <a:rPr lang="en-US" b="1" dirty="0" smtClean="0"/>
              <a:t>together.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dirty="0"/>
              <a:t>Gregory </a:t>
            </a:r>
            <a:r>
              <a:rPr lang="en-US" dirty="0" smtClean="0"/>
              <a:t>L. Murphy, NYU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769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Edges: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isA</a:t>
            </a:r>
            <a:r>
              <a:rPr lang="en-US" dirty="0" smtClean="0"/>
              <a:t> (backbone of the taxonomy)</a:t>
            </a:r>
          </a:p>
          <a:p>
            <a:endParaRPr lang="en-US" dirty="0"/>
          </a:p>
          <a:p>
            <a:r>
              <a:rPr lang="en-US" dirty="0"/>
              <a:t>similarity (derived relationship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part-whole </a:t>
            </a:r>
            <a:r>
              <a:rPr lang="en-US" dirty="0" smtClean="0"/>
              <a:t>(to be incorporated)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Classes/Instances in </a:t>
            </a:r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760640" cy="339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443938"/>
            <a:ext cx="8229600" cy="12974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Concepts 0.02% only? Two reasons:</a:t>
            </a:r>
          </a:p>
          <a:p>
            <a:r>
              <a:rPr lang="en-US" sz="2000" dirty="0" smtClean="0"/>
              <a:t>Concept modifiers are often interpreted as instances, e.g., </a:t>
            </a:r>
            <a:r>
              <a:rPr lang="en-US" sz="2000" i="1" dirty="0" smtClean="0"/>
              <a:t>San Diego biotech companies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Search engines do not handle concepts very well, and users stopped trying.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96"/>
            <a:ext cx="9036496" cy="688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27808" y="1023020"/>
            <a:ext cx="36004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25554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</a:rPr>
              <a:t>Click to expand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3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8"/>
            <a:ext cx="9144000" cy="684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3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0"/>
            <a:ext cx="9144000" cy="686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1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injecting common sense into computing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2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344"/>
            <a:ext cx="9144000" cy="688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0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4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7645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8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88640"/>
            <a:ext cx="8715375" cy="596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2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9248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5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5" y="220460"/>
            <a:ext cx="820891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Are good results in our </a:t>
            </a:r>
            <a:r>
              <a:rPr lang="en-US" sz="2800" smtClean="0"/>
              <a:t>top 10 returned </a:t>
            </a:r>
            <a:r>
              <a:rPr lang="en-US" sz="2800" dirty="0" smtClean="0"/>
              <a:t>by Bing or Google? (up to their top 1000)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68220"/>
              </p:ext>
            </p:extLst>
          </p:nvPr>
        </p:nvGraphicFramePr>
        <p:xfrm>
          <a:off x="4495800" y="1524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872340"/>
              </p:ext>
            </p:extLst>
          </p:nvPr>
        </p:nvGraphicFramePr>
        <p:xfrm>
          <a:off x="0" y="41523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156820"/>
              </p:ext>
            </p:extLst>
          </p:nvPr>
        </p:nvGraphicFramePr>
        <p:xfrm>
          <a:off x="4572000" y="4113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306499"/>
              </p:ext>
            </p:extLst>
          </p:nvPr>
        </p:nvGraphicFramePr>
        <p:xfrm>
          <a:off x="32982" y="1600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451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65" y="1412776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</a:t>
            </a:r>
            <a:r>
              <a:rPr lang="en-US" dirty="0" err="1" smtClean="0"/>
              <a:t>base</a:t>
            </a:r>
            <a:r>
              <a:rPr lang="en-US" dirty="0" smtClean="0"/>
              <a:t>     </a:t>
            </a:r>
            <a:r>
              <a:rPr lang="en-US" altLang="zh-CN" dirty="0" smtClean="0"/>
              <a:t>vs.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base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1441102"/>
              </p:ext>
            </p:extLst>
          </p:nvPr>
        </p:nvGraphicFramePr>
        <p:xfrm>
          <a:off x="4716016" y="2573040"/>
          <a:ext cx="3240360" cy="3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5705245"/>
              </p:ext>
            </p:extLst>
          </p:nvPr>
        </p:nvGraphicFramePr>
        <p:xfrm>
          <a:off x="1187624" y="2564904"/>
          <a:ext cx="3240360" cy="337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157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en-US" dirty="0" smtClean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Score the data!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 smtClean="0"/>
              <a:t>Consensus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is there a company called Apple?</a:t>
            </a:r>
          </a:p>
          <a:p>
            <a:endParaRPr lang="en-US" dirty="0"/>
          </a:p>
          <a:p>
            <a:r>
              <a:rPr lang="en-US" u="sng" dirty="0" smtClean="0"/>
              <a:t>Popularity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is Apple a top-3 company, or a top-5, or a top-10 company?</a:t>
            </a:r>
          </a:p>
          <a:p>
            <a:endParaRPr lang="en-US" dirty="0" smtClean="0"/>
          </a:p>
          <a:p>
            <a:r>
              <a:rPr lang="en-US" u="sng" dirty="0" smtClean="0"/>
              <a:t>Ambiguity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does the word </a:t>
            </a:r>
            <a:r>
              <a:rPr lang="en-US" i="1" dirty="0" smtClean="0"/>
              <a:t>Apple</a:t>
            </a:r>
            <a:r>
              <a:rPr lang="en-US" dirty="0" smtClean="0"/>
              <a:t>, sans any context, represent </a:t>
            </a:r>
            <a:r>
              <a:rPr lang="en-US" i="1" dirty="0" smtClean="0"/>
              <a:t>Apple the company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u="sng" dirty="0" smtClean="0"/>
              <a:t>Similarity: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e.g., how likely is an actor also a celebrity?</a:t>
            </a:r>
          </a:p>
          <a:p>
            <a:endParaRPr lang="en-US" u="sng" dirty="0"/>
          </a:p>
          <a:p>
            <a:r>
              <a:rPr lang="en-US" u="sng" dirty="0" smtClean="0"/>
              <a:t>Freshness: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e.g., </a:t>
            </a:r>
            <a:r>
              <a:rPr lang="en-US" i="1" dirty="0" smtClean="0"/>
              <a:t>Pluto as a dwarf planet </a:t>
            </a:r>
            <a:r>
              <a:rPr lang="en-US" dirty="0" smtClean="0"/>
              <a:t>is a claim more fresh than </a:t>
            </a:r>
            <a:r>
              <a:rPr lang="en-US" i="1" dirty="0" smtClean="0"/>
              <a:t>Pluto as a planet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02574"/>
              </p:ext>
            </p:extLst>
          </p:nvPr>
        </p:nvGraphicFramePr>
        <p:xfrm>
          <a:off x="3203848" y="3015992"/>
          <a:ext cx="296754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4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28 Oct 1955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771174"/>
              </p:ext>
            </p:extLst>
          </p:nvPr>
        </p:nvGraphicFramePr>
        <p:xfrm>
          <a:off x="107504" y="3015992"/>
          <a:ext cx="311155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5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Bill Gates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2447"/>
              </p:ext>
            </p:extLst>
          </p:nvPr>
        </p:nvGraphicFramePr>
        <p:xfrm>
          <a:off x="6156176" y="3015992"/>
          <a:ext cx="280831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American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66925"/>
            <a:ext cx="91440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</a:t>
            </a:r>
            <a:r>
              <a:rPr lang="en-US" dirty="0" err="1" smtClean="0"/>
              <a:t>Probase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00324"/>
            <a:ext cx="61722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138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/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Is there a company called Apple?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is the same type of question 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Is Apple a top-3 company, or a top-5, top-10 company?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Consensus/Popularity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800" dirty="0" smtClean="0"/>
                  <a:t>Noisy-or: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=1−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3800" dirty="0" smtClean="0"/>
                  <a:t>Voting model:</a:t>
                </a:r>
              </a:p>
              <a:p>
                <a:pPr marL="857250" lvl="1" indent="-457200"/>
                <a:r>
                  <a:rPr lang="en-US" dirty="0" smtClean="0"/>
                  <a:t>an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votes to support a claim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857250" lvl="1" indent="-457200"/>
                <a:r>
                  <a:rPr lang="en-US" dirty="0" smtClean="0"/>
                  <a:t>the probability that the claim is true = the probability that it receives more than 50% votes</a:t>
                </a:r>
              </a:p>
              <a:p>
                <a:pPr marL="857250" lvl="1" indent="-457200"/>
                <a:endParaRPr lang="en-US" dirty="0"/>
              </a:p>
              <a:p>
                <a:pPr marL="457200" indent="-457200"/>
                <a:r>
                  <a:rPr lang="en-US" sz="3800" dirty="0" smtClean="0"/>
                  <a:t>Urns model:</a:t>
                </a:r>
              </a:p>
              <a:p>
                <a:pPr marL="857250" lvl="1" indent="-457200"/>
                <a:r>
                  <a:rPr lang="en-US" dirty="0" smtClean="0"/>
                  <a:t>How many times </a:t>
                </a:r>
                <a:r>
                  <a:rPr lang="en-US" i="1" dirty="0" smtClean="0"/>
                  <a:t>Paris</a:t>
                </a:r>
                <a:r>
                  <a:rPr lang="en-US" dirty="0" smtClean="0"/>
                  <a:t> is drawn from the “City” Urn?</a:t>
                </a:r>
              </a:p>
              <a:p>
                <a:pPr marL="857250" lvl="1" indent="-457200"/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3"/>
                <a:stretch>
                  <a:fillRect l="-1852" t="-3717" r="-1407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E.g. Two claims:</a:t>
            </a:r>
          </a:p>
          <a:p>
            <a:pPr lvl="1"/>
            <a:r>
              <a:rPr lang="en-US" dirty="0" smtClean="0"/>
              <a:t>China is a company                                     100 evidences</a:t>
            </a:r>
          </a:p>
          <a:p>
            <a:pPr lvl="1"/>
            <a:r>
              <a:rPr lang="en-US" dirty="0" err="1" smtClean="0"/>
              <a:t>MyCrazyStartup</a:t>
            </a:r>
            <a:r>
              <a:rPr lang="en-US" dirty="0" smtClean="0"/>
              <a:t> is a company                     10 evidences</a:t>
            </a:r>
          </a:p>
          <a:p>
            <a:pPr lvl="1"/>
            <a:endParaRPr lang="en-US" dirty="0"/>
          </a:p>
          <a:p>
            <a:r>
              <a:rPr lang="en-US" dirty="0" smtClean="0"/>
              <a:t>Negative evidences</a:t>
            </a:r>
          </a:p>
          <a:p>
            <a:pPr lvl="1"/>
            <a:r>
              <a:rPr lang="en-US" dirty="0"/>
              <a:t>treat each occurrence of </a:t>
            </a:r>
            <a:r>
              <a:rPr lang="en-US" dirty="0" smtClean="0"/>
              <a:t>China </a:t>
            </a:r>
            <a:r>
              <a:rPr lang="en-US" dirty="0"/>
              <a:t>as a negative evidence unless it’s about “China is a company”</a:t>
            </a:r>
          </a:p>
          <a:p>
            <a:pPr lvl="1"/>
            <a:r>
              <a:rPr lang="en-US" dirty="0"/>
              <a:t>treat the fact that Company and Countries have low similarity (overlap) as a negative evidence</a:t>
            </a:r>
          </a:p>
        </p:txBody>
      </p:sp>
    </p:spTree>
    <p:extLst>
      <p:ext uri="{BB962C8B-B14F-4D97-AF65-F5344CB8AC3E}">
        <p14:creationId xmlns:p14="http://schemas.microsoft.com/office/powerpoint/2010/main" val="3119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Apple is a company</a:t>
            </a:r>
          </a:p>
          <a:p>
            <a:r>
              <a:rPr lang="en-US" dirty="0"/>
              <a:t>Apple is a fruit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Tiger is a vertebrate</a:t>
            </a:r>
          </a:p>
          <a:p>
            <a:r>
              <a:rPr lang="en-US" dirty="0" smtClean="0"/>
              <a:t>Tiger is a mammal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two apples but just one tiger. How do we know?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1600200"/>
            <a:ext cx="4505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16" y="260648"/>
            <a:ext cx="8229600" cy="1143000"/>
          </a:xfrm>
        </p:spPr>
        <p:txBody>
          <a:bodyPr/>
          <a:lstStyle/>
          <a:p>
            <a:r>
              <a:rPr lang="en-US" dirty="0" smtClean="0"/>
              <a:t>What are the tasks?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979440" y="1954281"/>
            <a:ext cx="1018034" cy="1512168"/>
            <a:chOff x="2979440" y="1954281"/>
            <a:chExt cx="1018034" cy="1512168"/>
          </a:xfrm>
        </p:grpSpPr>
        <p:sp>
          <p:nvSpPr>
            <p:cNvPr id="9" name="Rounded Rectangle 8"/>
            <p:cNvSpPr/>
            <p:nvPr/>
          </p:nvSpPr>
          <p:spPr>
            <a:xfrm>
              <a:off x="2979440" y="1954281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artist</a:t>
              </a:r>
              <a:endParaRPr lang="en-US" sz="2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89362" y="3106409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painter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>
              <a:off x="3483496" y="2314321"/>
              <a:ext cx="992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03576" y="2746555"/>
            <a:ext cx="1670098" cy="1051266"/>
            <a:chOff x="4203576" y="2746555"/>
            <a:chExt cx="1670098" cy="1051266"/>
          </a:xfrm>
        </p:grpSpPr>
        <p:sp>
          <p:nvSpPr>
            <p:cNvPr id="13" name="Rectangle 12"/>
            <p:cNvSpPr/>
            <p:nvPr/>
          </p:nvSpPr>
          <p:spPr>
            <a:xfrm>
              <a:off x="4563616" y="27921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6016" y="29445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8416" y="30969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0816" y="32493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31397" y="3401777"/>
              <a:ext cx="742277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Picasso</a:t>
              </a:r>
              <a:endParaRPr lang="en-US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203576" y="2746555"/>
              <a:ext cx="216024" cy="10056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940152" y="3127895"/>
            <a:ext cx="2813518" cy="338554"/>
            <a:chOff x="6132044" y="3127895"/>
            <a:chExt cx="2621626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7652086" y="3127895"/>
              <a:ext cx="1101584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Movement</a:t>
              </a:r>
              <a:endParaRPr lang="en-US" sz="1600" u="sn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32044" y="3127895"/>
              <a:ext cx="58541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Born</a:t>
              </a:r>
              <a:endParaRPr lang="en-US" sz="16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4868" y="3127895"/>
              <a:ext cx="567784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Died</a:t>
              </a:r>
              <a:endParaRPr lang="en-US" sz="16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8474" y="3127895"/>
              <a:ext cx="32573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…</a:t>
              </a:r>
              <a:endParaRPr lang="en-US" sz="1600" u="sng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40152" y="3487935"/>
            <a:ext cx="2526299" cy="338554"/>
            <a:chOff x="6147792" y="3487935"/>
            <a:chExt cx="2318659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7667834" y="3487935"/>
              <a:ext cx="79861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Cubism</a:t>
              </a:r>
              <a:endParaRPr lang="en-US" sz="1600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7792" y="3487935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1881</a:t>
              </a:r>
              <a:endParaRPr lang="en-US" sz="1600" u="sn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30616" y="3487935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1973</a:t>
              </a:r>
              <a:endParaRPr lang="en-US" sz="1600" u="sn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4222" y="3487935"/>
              <a:ext cx="32573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600" u="sng" dirty="0" smtClean="0"/>
                <a:t>…</a:t>
              </a:r>
              <a:endParaRPr lang="en-US" sz="1600" u="sng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1537121" y="4355155"/>
            <a:ext cx="1008112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33" idx="0"/>
          </p:cNvCxnSpPr>
          <p:nvPr/>
        </p:nvCxnSpPr>
        <p:spPr>
          <a:xfrm>
            <a:off x="2041177" y="4715195"/>
            <a:ext cx="0" cy="557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495448" y="5272751"/>
            <a:ext cx="1091457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painting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7045" y="5025473"/>
            <a:ext cx="648072" cy="39604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29445" y="5177873"/>
            <a:ext cx="648072" cy="39604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81845" y="5330273"/>
            <a:ext cx="648072" cy="39604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34245" y="5482673"/>
            <a:ext cx="648072" cy="39604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6645" y="5635073"/>
            <a:ext cx="928386" cy="42148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Guernica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>
            <a:off x="2717005" y="4979851"/>
            <a:ext cx="216024" cy="1005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478518" y="5476539"/>
            <a:ext cx="325730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…</a:t>
            </a:r>
            <a:endParaRPr lang="en-US" sz="16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622749" y="5476539"/>
            <a:ext cx="541815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Year</a:t>
            </a:r>
            <a:endParaRPr lang="en-US" sz="16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105573" y="5476539"/>
            <a:ext cx="577722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Type</a:t>
            </a:r>
            <a:endParaRPr lang="en-US" sz="1200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478518" y="5802296"/>
            <a:ext cx="325730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…</a:t>
            </a:r>
            <a:endParaRPr lang="en-US" sz="12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4638497" y="5833073"/>
            <a:ext cx="601447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1937</a:t>
            </a:r>
            <a:endParaRPr lang="en-US" sz="1600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5166495" y="5833073"/>
            <a:ext cx="1301959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600" u="sng" dirty="0" smtClean="0"/>
              <a:t>Oil on Canvas</a:t>
            </a:r>
            <a:endParaRPr lang="en-US" sz="1600" u="sng" dirty="0"/>
          </a:p>
        </p:txBody>
      </p:sp>
      <p:grpSp>
        <p:nvGrpSpPr>
          <p:cNvPr id="6152" name="Group 6151"/>
          <p:cNvGrpSpPr/>
          <p:nvPr/>
        </p:nvGrpSpPr>
        <p:grpSpPr>
          <a:xfrm>
            <a:off x="4150838" y="3797821"/>
            <a:ext cx="1554033" cy="1837252"/>
            <a:chOff x="4150838" y="3797821"/>
            <a:chExt cx="1554033" cy="1837252"/>
          </a:xfrm>
        </p:grpSpPr>
        <p:cxnSp>
          <p:nvCxnSpPr>
            <p:cNvPr id="54" name="Curved Connector 53"/>
            <p:cNvCxnSpPr>
              <a:stCxn id="17" idx="2"/>
              <a:endCxn id="40" idx="0"/>
            </p:cNvCxnSpPr>
            <p:nvPr/>
          </p:nvCxnSpPr>
          <p:spPr>
            <a:xfrm rot="5400000">
              <a:off x="3908061" y="4040598"/>
              <a:ext cx="1837252" cy="135169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0289064">
              <a:off x="4506273" y="4562163"/>
              <a:ext cx="119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created by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1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273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Sources for Taxonomy Construction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 smtClean="0"/>
              <a:t>Hearst’s patterns in HF data (1.68B docs)</a:t>
            </a:r>
          </a:p>
          <a:p>
            <a:r>
              <a:rPr lang="en-US" dirty="0" smtClean="0"/>
              <a:t>HTML tables in Wikipedia </a:t>
            </a:r>
          </a:p>
          <a:p>
            <a:r>
              <a:rPr lang="en-US" dirty="0" smtClean="0"/>
              <a:t>HTML tables in HF data</a:t>
            </a:r>
          </a:p>
          <a:p>
            <a:endParaRPr lang="en-US" dirty="0"/>
          </a:p>
          <a:p>
            <a:r>
              <a:rPr lang="en-US" dirty="0" smtClean="0"/>
              <a:t>Freebase data</a:t>
            </a:r>
          </a:p>
          <a:p>
            <a:r>
              <a:rPr lang="en-US" dirty="0" smtClean="0"/>
              <a:t>Many more can be added in the future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316" y="305942"/>
            <a:ext cx="8291264" cy="1077712"/>
          </a:xfrm>
        </p:spPr>
        <p:txBody>
          <a:bodyPr/>
          <a:lstStyle/>
          <a:p>
            <a:r>
              <a:rPr lang="en-US" dirty="0" smtClean="0"/>
              <a:t>Hearst’s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Patterns for single statements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such as {NP, NP, ...,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and|or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such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NP as {NP,}* {(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or|and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 NP}* {,} or other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 NP}* {,} and other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{,} including {NP ,}* {or | and} NP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{,} especially {NP,}* {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or|and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 NP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4" name="Group 3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5" idx="2"/>
                <a:endCxn id="6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Left Brace 13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6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68242" y="3085176"/>
            <a:ext cx="5616624" cy="2448272"/>
            <a:chOff x="1691680" y="2852936"/>
            <a:chExt cx="5616624" cy="2448272"/>
          </a:xfrm>
        </p:grpSpPr>
        <p:sp>
          <p:nvSpPr>
            <p:cNvPr id="5" name="Rectangle 4"/>
            <p:cNvSpPr/>
            <p:nvPr/>
          </p:nvSpPr>
          <p:spPr>
            <a:xfrm>
              <a:off x="1691680" y="2852936"/>
              <a:ext cx="1728192" cy="7200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animals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91680" y="4581128"/>
              <a:ext cx="1728192" cy="720080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dogs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555776" y="3573016"/>
              <a:ext cx="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580112" y="2852936"/>
              <a:ext cx="1728192" cy="7200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cats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0112" y="4581128"/>
              <a:ext cx="1728192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dogs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6444208" y="3573016"/>
              <a:ext cx="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74013" y="3908117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isA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208" y="3919148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isA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1560" y="1449650"/>
            <a:ext cx="7958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… </a:t>
            </a:r>
            <a:r>
              <a:rPr lang="en-US" sz="3600" b="1" dirty="0"/>
              <a:t>animals</a:t>
            </a:r>
            <a:r>
              <a:rPr lang="en-US" sz="3600" dirty="0"/>
              <a:t> other than </a:t>
            </a:r>
            <a:r>
              <a:rPr lang="en-US" sz="3600" b="1" dirty="0"/>
              <a:t>cats</a:t>
            </a:r>
            <a:r>
              <a:rPr lang="en-US" sz="3600" dirty="0"/>
              <a:t> such as </a:t>
            </a:r>
            <a:r>
              <a:rPr lang="en-US" sz="3600" b="1" dirty="0"/>
              <a:t>dogs</a:t>
            </a:r>
            <a:r>
              <a:rPr lang="en-US" sz="3600" dirty="0"/>
              <a:t> …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19796257">
            <a:off x="1757973" y="3966720"/>
            <a:ext cx="32769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00"/>
                </a:solidFill>
                <a:latin typeface="Stencil" pitchFamily="82" charset="0"/>
              </a:rPr>
              <a:t>Correct!</a:t>
            </a:r>
            <a:endParaRPr lang="en-US" sz="5400" dirty="0">
              <a:solidFill>
                <a:srgbClr val="FF0000"/>
              </a:solidFill>
              <a:latin typeface="Stencil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Easy:  </a:t>
            </a:r>
            <a:r>
              <a:rPr lang="en-US" dirty="0" smtClean="0"/>
              <a:t>“</a:t>
            </a:r>
            <a:r>
              <a:rPr lang="en-US" i="1" dirty="0">
                <a:solidFill>
                  <a:srgbClr val="FF0000"/>
                </a:solidFill>
              </a:rPr>
              <a:t>rich countries </a:t>
            </a:r>
            <a:r>
              <a:rPr lang="en-US" dirty="0"/>
              <a:t>such as </a:t>
            </a:r>
            <a:r>
              <a:rPr lang="en-US" i="1" dirty="0">
                <a:solidFill>
                  <a:schemeClr val="tx2"/>
                </a:solidFill>
              </a:rPr>
              <a:t>USA</a:t>
            </a:r>
            <a:r>
              <a:rPr lang="en-US" dirty="0"/>
              <a:t> and </a:t>
            </a:r>
            <a:r>
              <a:rPr lang="en-US" i="1" dirty="0">
                <a:solidFill>
                  <a:schemeClr val="tx2"/>
                </a:solidFill>
              </a:rPr>
              <a:t>Japan</a:t>
            </a:r>
            <a:r>
              <a:rPr lang="en-US" dirty="0"/>
              <a:t> </a:t>
            </a:r>
            <a:r>
              <a:rPr lang="en-US" dirty="0" smtClean="0"/>
              <a:t>…”</a:t>
            </a:r>
            <a:br>
              <a:rPr lang="en-US" dirty="0" smtClean="0"/>
            </a:br>
            <a:endParaRPr lang="en-US" dirty="0"/>
          </a:p>
          <a:p>
            <a:pPr marL="5715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Tough: </a:t>
            </a:r>
            <a:r>
              <a:rPr lang="en-US" dirty="0" smtClean="0"/>
              <a:t>“</a:t>
            </a:r>
            <a:r>
              <a:rPr lang="en-US" dirty="0"/>
              <a:t>animals other than </a:t>
            </a:r>
            <a:r>
              <a:rPr lang="en-US" i="1" dirty="0">
                <a:solidFill>
                  <a:srgbClr val="FF0000"/>
                </a:solidFill>
              </a:rPr>
              <a:t>cats</a:t>
            </a:r>
            <a:r>
              <a:rPr lang="en-US" dirty="0"/>
              <a:t> such as </a:t>
            </a:r>
            <a:r>
              <a:rPr lang="en-US" i="1" dirty="0">
                <a:solidFill>
                  <a:srgbClr val="0070C0"/>
                </a:solidFill>
              </a:rPr>
              <a:t>dogs</a:t>
            </a:r>
            <a:r>
              <a:rPr lang="en-US" dirty="0"/>
              <a:t> </a:t>
            </a:r>
            <a:r>
              <a:rPr lang="en-US" dirty="0" smtClean="0"/>
              <a:t>…”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Almost hopeless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smtClean="0"/>
              <a:t>“</a:t>
            </a:r>
            <a:r>
              <a:rPr lang="en-US" dirty="0"/>
              <a:t>At </a:t>
            </a:r>
            <a:r>
              <a:rPr lang="en-US" dirty="0" err="1"/>
              <a:t>Berklee</a:t>
            </a:r>
            <a:r>
              <a:rPr lang="en-US" dirty="0"/>
              <a:t>, I was playing with </a:t>
            </a:r>
            <a:r>
              <a:rPr lang="en-US" i="1" dirty="0">
                <a:solidFill>
                  <a:srgbClr val="FF0000"/>
                </a:solidFill>
              </a:rPr>
              <a:t>cats </a:t>
            </a:r>
            <a:r>
              <a:rPr lang="en-US" i="1" dirty="0"/>
              <a:t>such as</a:t>
            </a:r>
            <a:r>
              <a:rPr lang="en-US" i="1" dirty="0">
                <a:solidFill>
                  <a:srgbClr val="0070C0"/>
                </a:solidFill>
              </a:rPr>
              <a:t> Jeff Berlin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Mike Stern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</a:rPr>
              <a:t>Bill </a:t>
            </a:r>
            <a:r>
              <a:rPr lang="en-US" i="1" dirty="0" err="1">
                <a:solidFill>
                  <a:srgbClr val="0070C0"/>
                </a:solidFill>
              </a:rPr>
              <a:t>Frisell</a:t>
            </a:r>
            <a:r>
              <a:rPr lang="en-US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Neil </a:t>
            </a:r>
            <a:r>
              <a:rPr lang="en-US" i="1" dirty="0" err="1">
                <a:solidFill>
                  <a:srgbClr val="0070C0"/>
                </a:solidFill>
              </a:rPr>
              <a:t>Stubenhaus</a:t>
            </a:r>
            <a:r>
              <a:rPr lang="en-US" i="1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/>
          <a:lstStyle/>
          <a:p>
            <a:r>
              <a:rPr lang="en-US" dirty="0" smtClean="0"/>
              <a:t>Each evidence is an edge</a:t>
            </a:r>
          </a:p>
          <a:p>
            <a:endParaRPr lang="en-US" dirty="0"/>
          </a:p>
          <a:p>
            <a:r>
              <a:rPr lang="en-US" dirty="0" smtClean="0"/>
              <a:t>Put edges together into a graph</a:t>
            </a:r>
          </a:p>
          <a:p>
            <a:endParaRPr lang="en-US" dirty="0"/>
          </a:p>
          <a:p>
            <a:r>
              <a:rPr lang="en-US" dirty="0" smtClean="0"/>
              <a:t>Problem: if two edges has end nodes of the same label, should we merge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plants</a:t>
            </a:r>
            <a:r>
              <a:rPr lang="en-US" i="1" dirty="0" smtClean="0"/>
              <a:t> </a:t>
            </a:r>
            <a:r>
              <a:rPr lang="en-US" i="1" dirty="0"/>
              <a:t>such as </a:t>
            </a:r>
            <a:r>
              <a:rPr lang="en-US" i="1" dirty="0">
                <a:solidFill>
                  <a:srgbClr val="0070C0"/>
                </a:solidFill>
              </a:rPr>
              <a:t>trees</a:t>
            </a:r>
            <a:r>
              <a:rPr lang="en-US" i="1" dirty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grass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plants </a:t>
            </a:r>
            <a:r>
              <a:rPr lang="en-US" i="1" dirty="0"/>
              <a:t>such as </a:t>
            </a:r>
            <a:r>
              <a:rPr lang="en-US" i="1" dirty="0">
                <a:solidFill>
                  <a:srgbClr val="00B050"/>
                </a:solidFill>
              </a:rPr>
              <a:t>steam turbines</a:t>
            </a:r>
            <a:r>
              <a:rPr lang="en-US" i="1" dirty="0"/>
              <a:t>, </a:t>
            </a:r>
            <a:r>
              <a:rPr lang="en-US" i="1" dirty="0">
                <a:solidFill>
                  <a:srgbClr val="00B050"/>
                </a:solidFill>
              </a:rPr>
              <a:t>pumps</a:t>
            </a:r>
            <a:r>
              <a:rPr lang="en-US" i="1" dirty="0"/>
              <a:t>, and </a:t>
            </a:r>
            <a:r>
              <a:rPr lang="en-US" i="1" dirty="0" smtClean="0">
                <a:solidFill>
                  <a:srgbClr val="00B050"/>
                </a:solidFill>
              </a:rPr>
              <a:t>boilers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Fortunately it’s extremely rare to see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plants</a:t>
            </a:r>
            <a:r>
              <a:rPr lang="en-US" i="1" dirty="0" smtClean="0"/>
              <a:t> such as </a:t>
            </a:r>
            <a:r>
              <a:rPr lang="en-US" i="1" dirty="0" smtClean="0">
                <a:solidFill>
                  <a:srgbClr val="0070C0"/>
                </a:solidFill>
              </a:rPr>
              <a:t>trees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B050"/>
                </a:solidFill>
              </a:rPr>
              <a:t>steam turbines</a:t>
            </a:r>
            <a:r>
              <a:rPr lang="en-US" dirty="0"/>
              <a:t>”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i="1" dirty="0" smtClean="0"/>
              <a:t>“such as” </a:t>
            </a:r>
            <a:r>
              <a:rPr lang="en-US" dirty="0"/>
              <a:t>naturally groups instances </a:t>
            </a:r>
            <a:r>
              <a:rPr lang="en-US" dirty="0" smtClean="0"/>
              <a:t>by their </a:t>
            </a:r>
            <a:r>
              <a:rPr lang="en-US" i="1" dirty="0"/>
              <a:t>senses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68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/>
              <a:t>Merging overlapping groups</a:t>
            </a:r>
          </a:p>
          <a:p>
            <a:pPr lvl="1"/>
            <a:r>
              <a:rPr lang="en-US" sz="3300" dirty="0" smtClean="0"/>
              <a:t>“C such as X1, X2, …” and “C such as Y1, Y2, …”</a:t>
            </a:r>
          </a:p>
          <a:p>
            <a:pPr lvl="1"/>
            <a:r>
              <a:rPr lang="en-US" sz="3300" dirty="0" smtClean="0"/>
              <a:t>“X1, X2, …” and “Y1, Y2, …” have certain overlap</a:t>
            </a:r>
          </a:p>
          <a:p>
            <a:pPr lvl="1"/>
            <a:r>
              <a:rPr lang="en-US" sz="3300" dirty="0" smtClean="0"/>
              <a:t> then merge “X1, X2, …” and “Y1, Y2, …” under C</a:t>
            </a:r>
            <a:br>
              <a:rPr lang="en-US" sz="3300" dirty="0" smtClean="0"/>
            </a:br>
            <a:endParaRPr lang="en-US" sz="3300" dirty="0" smtClean="0"/>
          </a:p>
          <a:p>
            <a:r>
              <a:rPr lang="en-US" sz="4400" dirty="0" smtClean="0"/>
              <a:t>Missing links</a:t>
            </a:r>
          </a:p>
          <a:p>
            <a:pPr lvl="1"/>
            <a:r>
              <a:rPr lang="en-US" sz="3300" dirty="0" smtClean="0"/>
              <a:t>the group with the </a:t>
            </a:r>
            <a:r>
              <a:rPr lang="en-US" sz="3300" dirty="0" smtClean="0">
                <a:solidFill>
                  <a:srgbClr val="FF0000"/>
                </a:solidFill>
              </a:rPr>
              <a:t>largest instance frequency</a:t>
            </a:r>
            <a:r>
              <a:rPr lang="en-US" sz="3300" dirty="0" smtClean="0"/>
              <a:t> usually represents the </a:t>
            </a:r>
            <a:r>
              <a:rPr lang="en-US" sz="3300" dirty="0" smtClean="0">
                <a:solidFill>
                  <a:srgbClr val="FF0000"/>
                </a:solidFill>
              </a:rPr>
              <a:t>dominant</a:t>
            </a:r>
            <a:r>
              <a:rPr lang="en-US" sz="3300" dirty="0" smtClean="0"/>
              <a:t> sense of the class label</a:t>
            </a:r>
          </a:p>
          <a:p>
            <a:pPr lvl="1"/>
            <a:r>
              <a:rPr lang="en-US" sz="3300" dirty="0" smtClean="0"/>
              <a:t>the merging may not be complete (e.g., a group </a:t>
            </a:r>
            <a:r>
              <a:rPr lang="en-US" sz="3300" i="1" dirty="0" smtClean="0">
                <a:solidFill>
                  <a:srgbClr val="0070C0"/>
                </a:solidFill>
              </a:rPr>
              <a:t>Turing</a:t>
            </a:r>
            <a:r>
              <a:rPr lang="en-US" sz="3300" dirty="0" smtClean="0"/>
              <a:t>, </a:t>
            </a:r>
            <a:r>
              <a:rPr lang="en-US" sz="3300" i="1" dirty="0" smtClean="0">
                <a:solidFill>
                  <a:srgbClr val="0070C0"/>
                </a:solidFill>
              </a:rPr>
              <a:t>Church</a:t>
            </a:r>
            <a:r>
              <a:rPr lang="en-US" sz="3300" dirty="0" smtClean="0"/>
              <a:t> under </a:t>
            </a:r>
            <a:r>
              <a:rPr lang="en-US" sz="3300" dirty="0" smtClean="0">
                <a:solidFill>
                  <a:srgbClr val="FF0000"/>
                </a:solidFill>
              </a:rPr>
              <a:t>mathematicians</a:t>
            </a:r>
            <a:r>
              <a:rPr lang="en-US" sz="3300" dirty="0" smtClean="0"/>
              <a:t> somehow does not merge with the larger group containing instances like </a:t>
            </a:r>
            <a:r>
              <a:rPr lang="en-US" sz="3300" i="1" dirty="0" smtClean="0">
                <a:solidFill>
                  <a:srgbClr val="0070C0"/>
                </a:solidFill>
              </a:rPr>
              <a:t>Leibniz</a:t>
            </a:r>
            <a:r>
              <a:rPr lang="en-US" sz="3300" dirty="0" smtClean="0"/>
              <a:t> and </a:t>
            </a:r>
            <a:r>
              <a:rPr lang="en-US" sz="3300" i="1" dirty="0" smtClean="0">
                <a:solidFill>
                  <a:srgbClr val="0070C0"/>
                </a:solidFill>
              </a:rPr>
              <a:t>Hilbert</a:t>
            </a:r>
            <a:r>
              <a:rPr lang="en-US" sz="3300" dirty="0" smtClean="0"/>
              <a:t>)</a:t>
            </a:r>
          </a:p>
          <a:p>
            <a:pPr lvl="1"/>
            <a:r>
              <a:rPr lang="en-US" sz="3400" dirty="0" smtClean="0"/>
              <a:t>use supervised learning for further merging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7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Hierarchy Construction by </a:t>
            </a:r>
            <a:br>
              <a:rPr lang="en-US" dirty="0" smtClean="0"/>
            </a:br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Instances belonging to the same group usually share similarities 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lexical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mathematicians:  </a:t>
            </a:r>
            <a:r>
              <a:rPr lang="en-US" dirty="0" smtClean="0">
                <a:solidFill>
                  <a:srgbClr val="0070C0"/>
                </a:solidFill>
              </a:rPr>
              <a:t>Leibniz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Hilbert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Turing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plants: </a:t>
            </a:r>
            <a:r>
              <a:rPr lang="en-US" dirty="0" smtClean="0">
                <a:solidFill>
                  <a:srgbClr val="0070C0"/>
                </a:solidFill>
              </a:rPr>
              <a:t>tree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grass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herb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smtClean="0"/>
              <a:t>form</a:t>
            </a:r>
          </a:p>
          <a:p>
            <a:pPr lvl="2"/>
            <a:r>
              <a:rPr lang="en-US" dirty="0" smtClean="0"/>
              <a:t>Instances belong to other same/similar classes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# of terms contained in the instance</a:t>
            </a:r>
          </a:p>
          <a:p>
            <a:pPr lvl="2"/>
            <a:r>
              <a:rPr lang="en-US" dirty="0" smtClean="0"/>
              <a:t># of terms with first char capitalized</a:t>
            </a:r>
          </a:p>
          <a:p>
            <a:pPr lvl="2"/>
            <a:r>
              <a:rPr lang="en-US" dirty="0" smtClean="0"/>
              <a:t>contain numbers</a:t>
            </a:r>
          </a:p>
          <a:p>
            <a:pPr lvl="2"/>
            <a:r>
              <a:rPr lang="en-US" dirty="0" smtClean="0"/>
              <a:t>other classes</a:t>
            </a:r>
          </a:p>
          <a:p>
            <a:pPr lvl="1"/>
            <a:r>
              <a:rPr lang="en-US" dirty="0" smtClean="0"/>
              <a:t>Positive example set:</a:t>
            </a:r>
          </a:p>
          <a:p>
            <a:pPr lvl="2"/>
            <a:r>
              <a:rPr lang="en-US" dirty="0" smtClean="0"/>
              <a:t>Top instances within the largest group (by TFIDF ranking score)</a:t>
            </a:r>
          </a:p>
          <a:p>
            <a:pPr lvl="1"/>
            <a:r>
              <a:rPr lang="en-US" dirty="0" smtClean="0"/>
              <a:t>Negative example set:</a:t>
            </a:r>
          </a:p>
          <a:p>
            <a:pPr lvl="2"/>
            <a:r>
              <a:rPr lang="en-US" dirty="0" smtClean="0"/>
              <a:t>Calculate distances of other instances outside the largest group from those within the positive example set, based on the selected features</a:t>
            </a:r>
          </a:p>
          <a:p>
            <a:pPr lvl="2"/>
            <a:r>
              <a:rPr lang="en-US" dirty="0" smtClean="0"/>
              <a:t>Pick those instances with </a:t>
            </a:r>
            <a:r>
              <a:rPr lang="en-US" dirty="0" smtClean="0">
                <a:solidFill>
                  <a:srgbClr val="FF0000"/>
                </a:solidFill>
              </a:rPr>
              <a:t>largest distance </a:t>
            </a:r>
            <a:r>
              <a:rPr lang="en-US" dirty="0" smtClean="0"/>
              <a:t>as negative examples</a:t>
            </a:r>
          </a:p>
          <a:p>
            <a:pPr lvl="1"/>
            <a:r>
              <a:rPr lang="en-US" dirty="0" smtClean="0"/>
              <a:t>For each group other than the largest group, if most of its members are marked as positive, then merge this group into the largest group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31665" y="233737"/>
            <a:ext cx="1332148" cy="1087456"/>
            <a:chOff x="1547664" y="260648"/>
            <a:chExt cx="1332148" cy="1087456"/>
          </a:xfrm>
        </p:grpSpPr>
        <p:grpSp>
          <p:nvGrpSpPr>
            <p:cNvPr id="5" name="Group 4"/>
            <p:cNvGrpSpPr/>
            <p:nvPr/>
          </p:nvGrpSpPr>
          <p:grpSpPr>
            <a:xfrm>
              <a:off x="1547664" y="260648"/>
              <a:ext cx="477215" cy="891988"/>
              <a:chOff x="2979440" y="1954281"/>
              <a:chExt cx="1018034" cy="151216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79440" y="1954281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989362" y="3106409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>
                <a:off x="3483496" y="2314321"/>
                <a:ext cx="9922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121491" y="727990"/>
              <a:ext cx="758321" cy="620114"/>
              <a:chOff x="4203576" y="2746555"/>
              <a:chExt cx="1617712" cy="105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63616" y="27921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16016" y="29445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8416" y="30969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0816" y="32493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3216" y="3401777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Left Brace 11"/>
              <p:cNvSpPr/>
              <p:nvPr/>
            </p:nvSpPr>
            <p:spPr>
              <a:xfrm>
                <a:off x="4203576" y="2746555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1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Attributes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, find its attributes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Candidate seed attributes:</a:t>
            </a:r>
          </a:p>
          <a:p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is the [</a:t>
            </a:r>
            <a:r>
              <a:rPr lang="en-US" dirty="0" smtClean="0">
                <a:solidFill>
                  <a:srgbClr val="00B050"/>
                </a:solidFill>
              </a:rPr>
              <a:t>attribute</a:t>
            </a:r>
            <a:r>
              <a:rPr lang="en-US" dirty="0" smtClean="0"/>
              <a:t>] of [</a:t>
            </a:r>
            <a:r>
              <a:rPr lang="en-US" dirty="0" smtClean="0">
                <a:solidFill>
                  <a:schemeClr val="accent1"/>
                </a:solidFill>
              </a:rPr>
              <a:t>instance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When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” are also considered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8135" y="32139"/>
            <a:ext cx="2506157" cy="1526631"/>
            <a:chOff x="275652" y="32139"/>
            <a:chExt cx="2506157" cy="1526631"/>
          </a:xfrm>
        </p:grpSpPr>
        <p:sp>
          <p:nvSpPr>
            <p:cNvPr id="7" name="Rectangle 6"/>
            <p:cNvSpPr/>
            <p:nvPr/>
          </p:nvSpPr>
          <p:spPr>
            <a:xfrm>
              <a:off x="275652" y="321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052" y="1845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0452" y="3369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2852" y="489339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Picasso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99688" y="919753"/>
              <a:ext cx="2182121" cy="282352"/>
              <a:chOff x="6132044" y="3189450"/>
              <a:chExt cx="2182121" cy="2823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442195" y="3194803"/>
                <a:ext cx="871970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Movement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32044" y="3189450"/>
                <a:ext cx="48282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Born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14868" y="3189450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Died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08474" y="318945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15436" y="1279793"/>
              <a:ext cx="1975810" cy="278977"/>
              <a:chOff x="6147792" y="3549490"/>
              <a:chExt cx="1975810" cy="27897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477271" y="3551468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Cubism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47792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1881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30616" y="35494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1973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124222" y="354949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>
                    <a:solidFill>
                      <a:srgbClr val="0070C0"/>
                    </a:solidFill>
                  </a:rPr>
                  <a:t>…</a:t>
                </a:r>
                <a:endParaRPr lang="en-US" sz="1200" u="sng" dirty="0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5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52" y="2113128"/>
            <a:ext cx="8229600" cy="3535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After building a </a:t>
            </a:r>
            <a:r>
              <a:rPr lang="en-US" sz="3600" dirty="0"/>
              <a:t>coherent set of beliefs, reasoning can then follow</a:t>
            </a:r>
            <a:r>
              <a:rPr lang="en-US" sz="3600" dirty="0" smtClean="0"/>
              <a:t>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Rules are uncertain/probabilistic as well.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04597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7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447801"/>
            <a:ext cx="48768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cities</a:t>
            </a:r>
            <a:br>
              <a:rPr lang="en-US" dirty="0" smtClean="0"/>
            </a:br>
            <a:r>
              <a:rPr lang="en-US" dirty="0" smtClean="0"/>
              <a:t>tech companies</a:t>
            </a:r>
          </a:p>
          <a:p>
            <a:pPr marL="0" indent="0">
              <a:buNone/>
            </a:pPr>
            <a:r>
              <a:rPr lang="en-US" dirty="0" smtClean="0"/>
              <a:t>basic watercolor techniques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 swimming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buy books on Amazon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499" y="2156062"/>
            <a:ext cx="3048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noun phrases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4405952"/>
            <a:ext cx="3048000" cy="113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noun phrases +</a:t>
            </a:r>
          </a:p>
          <a:p>
            <a:pPr algn="ctr"/>
            <a:r>
              <a:rPr lang="en-US" sz="2400" dirty="0" smtClean="0"/>
              <a:t>verb +</a:t>
            </a:r>
          </a:p>
          <a:p>
            <a:pPr algn="ctr"/>
            <a:r>
              <a:rPr lang="en-US" sz="2400" dirty="0" smtClean="0"/>
              <a:t>prepositional phrases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057400" y="3222862"/>
            <a:ext cx="9099" cy="118309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0" y="5522795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(high order concepts)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268" y="1786730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(low order concepts)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among concepts (noun phrases)</a:t>
            </a:r>
            <a:endParaRPr lang="en-US" dirty="0"/>
          </a:p>
          <a:p>
            <a:pPr lvl="1"/>
            <a:r>
              <a:rPr lang="en-US" dirty="0" err="1"/>
              <a:t>locatedIn</a:t>
            </a:r>
            <a:r>
              <a:rPr lang="en-US" dirty="0"/>
              <a:t>, </a:t>
            </a:r>
            <a:r>
              <a:rPr lang="en-US" dirty="0" err="1"/>
              <a:t>friendOf</a:t>
            </a:r>
            <a:r>
              <a:rPr lang="en-US" dirty="0"/>
              <a:t>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 smtClean="0"/>
              <a:t>Newton</a:t>
            </a:r>
          </a:p>
          <a:p>
            <a:endParaRPr lang="en-US" i="1" dirty="0"/>
          </a:p>
          <a:p>
            <a:r>
              <a:rPr lang="en-US" dirty="0" smtClean="0"/>
              <a:t>Relationships among high order concepts</a:t>
            </a:r>
          </a:p>
          <a:p>
            <a:pPr lvl="1"/>
            <a:r>
              <a:rPr lang="en-US" dirty="0" smtClean="0"/>
              <a:t>causal relationships</a:t>
            </a:r>
          </a:p>
          <a:p>
            <a:pPr lvl="1"/>
            <a:r>
              <a:rPr lang="en-US" dirty="0" smtClean="0"/>
              <a:t>tasks and subtasks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questions for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each </a:t>
            </a:r>
            <a:r>
              <a:rPr lang="en-US" dirty="0" smtClean="0">
                <a:solidFill>
                  <a:srgbClr val="FF0000"/>
                </a:solidFill>
              </a:rPr>
              <a:t>claim</a:t>
            </a:r>
            <a:r>
              <a:rPr lang="en-US" dirty="0" smtClean="0"/>
              <a:t>, </a:t>
            </a:r>
            <a:r>
              <a:rPr lang="en-US" dirty="0"/>
              <a:t>find all </a:t>
            </a:r>
            <a:r>
              <a:rPr lang="en-US" dirty="0" smtClean="0"/>
              <a:t>possible of </a:t>
            </a:r>
            <a:r>
              <a:rPr lang="en-US" dirty="0"/>
              <a:t>questions </a:t>
            </a:r>
            <a:r>
              <a:rPr lang="en-US" dirty="0" smtClean="0"/>
              <a:t>that the claim can be used to answer. 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China, population, 1.3 billion&gt;</a:t>
            </a:r>
          </a:p>
          <a:p>
            <a:pPr lvl="1"/>
            <a:r>
              <a:rPr lang="en-US" i="1" dirty="0" smtClean="0"/>
              <a:t>Q: </a:t>
            </a:r>
            <a:r>
              <a:rPr lang="en-US" i="1" dirty="0"/>
              <a:t>How many people are there in </a:t>
            </a:r>
            <a:r>
              <a:rPr lang="en-US" i="1" dirty="0">
                <a:solidFill>
                  <a:srgbClr val="FF0000"/>
                </a:solidFill>
              </a:rPr>
              <a:t>China</a:t>
            </a:r>
            <a:r>
              <a:rPr lang="en-US" i="1" dirty="0"/>
              <a:t>?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a set of claims </a:t>
            </a:r>
            <a:r>
              <a:rPr lang="en-US" dirty="0" smtClean="0"/>
              <a:t>of the same class, find possible aggregate questions.</a:t>
            </a:r>
          </a:p>
          <a:p>
            <a:endParaRPr lang="en-US" dirty="0" smtClean="0"/>
          </a:p>
          <a:p>
            <a:r>
              <a:rPr lang="en-US" dirty="0" smtClean="0"/>
              <a:t>&lt;China, population, 1.3 billion&gt;, &lt;India, population, 1 billion&gt;,  …</a:t>
            </a:r>
            <a:endParaRPr lang="en-US" dirty="0"/>
          </a:p>
          <a:p>
            <a:pPr lvl="1"/>
            <a:r>
              <a:rPr lang="en-US" i="1" dirty="0" smtClean="0"/>
              <a:t>Q: What’s </a:t>
            </a:r>
            <a:r>
              <a:rPr lang="en-US" i="1" dirty="0"/>
              <a:t>the most populous </a:t>
            </a:r>
            <a:r>
              <a:rPr lang="en-US" i="1" dirty="0" smtClean="0">
                <a:solidFill>
                  <a:srgbClr val="00B050"/>
                </a:solidFill>
              </a:rPr>
              <a:t>nation</a:t>
            </a:r>
            <a:r>
              <a:rPr lang="en-US" i="1" dirty="0" smtClean="0"/>
              <a:t>?</a:t>
            </a:r>
          </a:p>
          <a:p>
            <a:pPr lvl="1"/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5469" y="3200400"/>
            <a:ext cx="6179397" cy="2448272"/>
            <a:chOff x="1128907" y="2852936"/>
            <a:chExt cx="6179397" cy="2448272"/>
          </a:xfrm>
        </p:grpSpPr>
        <p:sp>
          <p:nvSpPr>
            <p:cNvPr id="5" name="Rectangle 4"/>
            <p:cNvSpPr/>
            <p:nvPr/>
          </p:nvSpPr>
          <p:spPr>
            <a:xfrm>
              <a:off x="1128907" y="2852936"/>
              <a:ext cx="2893325" cy="720080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10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household pets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555776" y="3573016"/>
              <a:ext cx="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580112" y="2852936"/>
              <a:ext cx="1728192" cy="7200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animals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80112" y="4581128"/>
              <a:ext cx="1728192" cy="72008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reptiles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6444208" y="3573016"/>
              <a:ext cx="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74013" y="3908117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isA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208" y="3919148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isA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2505" y="990600"/>
            <a:ext cx="83167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… </a:t>
            </a:r>
            <a:r>
              <a:rPr lang="en-US" sz="3600" b="1" dirty="0"/>
              <a:t>household pets </a:t>
            </a:r>
            <a:r>
              <a:rPr lang="en-US" sz="3600" dirty="0"/>
              <a:t>other than </a:t>
            </a:r>
            <a:r>
              <a:rPr lang="en-US" sz="3600" b="1" dirty="0"/>
              <a:t>animals</a:t>
            </a:r>
            <a:r>
              <a:rPr lang="en-US" sz="3600" dirty="0"/>
              <a:t> such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as </a:t>
            </a:r>
            <a:r>
              <a:rPr lang="en-US" sz="3600" b="1" dirty="0"/>
              <a:t>reptiles</a:t>
            </a:r>
            <a:r>
              <a:rPr lang="en-US" sz="3600" dirty="0"/>
              <a:t>, aquarium fish …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68242" y="4928592"/>
            <a:ext cx="1728192" cy="7200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reptiles</a:t>
            </a:r>
            <a:endParaRPr 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19796257">
            <a:off x="5646405" y="4009038"/>
            <a:ext cx="32769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00"/>
                </a:solidFill>
                <a:latin typeface="Stencil" pitchFamily="82" charset="0"/>
              </a:rPr>
              <a:t>Correct!</a:t>
            </a:r>
            <a:endParaRPr lang="en-US" sz="5400" dirty="0">
              <a:solidFill>
                <a:srgbClr val="FF0000"/>
              </a:solidFill>
              <a:latin typeface="Stencil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on Two Fronts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  <a:p>
            <a:pPr lvl="1"/>
            <a:r>
              <a:rPr lang="en-US" dirty="0" smtClean="0"/>
              <a:t>accumulating and serving knowledge</a:t>
            </a:r>
          </a:p>
          <a:p>
            <a:endParaRPr lang="en-US" dirty="0"/>
          </a:p>
          <a:p>
            <a:r>
              <a:rPr lang="en-US" dirty="0" smtClean="0"/>
              <a:t>Applications </a:t>
            </a:r>
          </a:p>
          <a:p>
            <a:pPr lvl="1"/>
            <a:r>
              <a:rPr lang="en-US" dirty="0" smtClean="0"/>
              <a:t>making smart use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96" y="277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Trinity: Distributed Graph DB with Full Transaction Support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07" y="1951861"/>
            <a:ext cx="4601926" cy="290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61097"/>
            <a:ext cx="4958483" cy="184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0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Trinity: Memory Cloud/Cell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770283" cy="511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16" y="188640"/>
            <a:ext cx="8229600" cy="1143000"/>
          </a:xfrm>
        </p:spPr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979440" y="1954281"/>
            <a:ext cx="1018034" cy="1512168"/>
            <a:chOff x="2979440" y="1954281"/>
            <a:chExt cx="1018034" cy="1512168"/>
          </a:xfrm>
        </p:grpSpPr>
        <p:sp>
          <p:nvSpPr>
            <p:cNvPr id="9" name="Rounded Rectangle 8"/>
            <p:cNvSpPr/>
            <p:nvPr/>
          </p:nvSpPr>
          <p:spPr>
            <a:xfrm>
              <a:off x="2979440" y="1954281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artist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89362" y="3106409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painter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>
              <a:off x="3483496" y="2314321"/>
              <a:ext cx="992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03576" y="2746555"/>
            <a:ext cx="1617712" cy="1051266"/>
            <a:chOff x="4203576" y="2746555"/>
            <a:chExt cx="1617712" cy="1051266"/>
          </a:xfrm>
        </p:grpSpPr>
        <p:sp>
          <p:nvSpPr>
            <p:cNvPr id="13" name="Rectangle 12"/>
            <p:cNvSpPr/>
            <p:nvPr/>
          </p:nvSpPr>
          <p:spPr>
            <a:xfrm>
              <a:off x="4563616" y="27921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16016" y="29445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8416" y="30969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0816" y="32493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73216" y="3401777"/>
              <a:ext cx="648072" cy="396044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Picasso</a:t>
              </a:r>
              <a:endParaRPr lang="en-US" dirty="0"/>
            </a:p>
          </p:txBody>
        </p:sp>
        <p:sp>
          <p:nvSpPr>
            <p:cNvPr id="23" name="Left Brace 22"/>
            <p:cNvSpPr/>
            <p:nvPr/>
          </p:nvSpPr>
          <p:spPr>
            <a:xfrm>
              <a:off x="4203576" y="2746555"/>
              <a:ext cx="216024" cy="10056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044" y="3189450"/>
            <a:ext cx="2392012" cy="276999"/>
            <a:chOff x="6132044" y="3189450"/>
            <a:chExt cx="2392012" cy="276999"/>
          </a:xfrm>
        </p:grpSpPr>
        <p:sp>
          <p:nvSpPr>
            <p:cNvPr id="24" name="TextBox 23"/>
            <p:cNvSpPr txBox="1"/>
            <p:nvPr/>
          </p:nvSpPr>
          <p:spPr>
            <a:xfrm>
              <a:off x="7652086" y="3189450"/>
              <a:ext cx="871970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Movement</a:t>
              </a:r>
              <a:endParaRPr lang="en-US" sz="1200" u="sn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32044" y="3189450"/>
              <a:ext cx="48282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Born</a:t>
              </a:r>
              <a:endParaRPr lang="en-US" sz="1200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4868" y="3189450"/>
              <a:ext cx="47160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Died</a:t>
              </a:r>
              <a:endParaRPr lang="en-US" sz="12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8474" y="3189450"/>
              <a:ext cx="300082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…</a:t>
              </a:r>
              <a:endParaRPr lang="en-US" sz="1200" u="sng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47792" y="3549490"/>
            <a:ext cx="2166373" cy="276999"/>
            <a:chOff x="6147792" y="3549490"/>
            <a:chExt cx="2166373" cy="276999"/>
          </a:xfrm>
        </p:grpSpPr>
        <p:sp>
          <p:nvSpPr>
            <p:cNvPr id="28" name="TextBox 27"/>
            <p:cNvSpPr txBox="1"/>
            <p:nvPr/>
          </p:nvSpPr>
          <p:spPr>
            <a:xfrm>
              <a:off x="7667834" y="3549490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Cubism</a:t>
              </a:r>
              <a:endParaRPr lang="en-US" sz="1200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7792" y="3549490"/>
              <a:ext cx="49885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1881</a:t>
              </a:r>
              <a:endParaRPr lang="en-US" sz="1200" u="sn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30616" y="3549490"/>
              <a:ext cx="498855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1973</a:t>
              </a:r>
              <a:endParaRPr lang="en-US" sz="1200" u="sn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4222" y="3549490"/>
              <a:ext cx="300082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200" u="sng" dirty="0" smtClean="0"/>
                <a:t>…</a:t>
              </a:r>
              <a:endParaRPr lang="en-US" sz="1200" u="sng" dirty="0"/>
            </a:p>
          </p:txBody>
        </p:sp>
      </p:grpSp>
      <p:grpSp>
        <p:nvGrpSpPr>
          <p:cNvPr id="6151" name="Group 6150"/>
          <p:cNvGrpSpPr/>
          <p:nvPr/>
        </p:nvGrpSpPr>
        <p:grpSpPr>
          <a:xfrm>
            <a:off x="1536327" y="4355155"/>
            <a:ext cx="4922294" cy="1819978"/>
            <a:chOff x="1536327" y="4355155"/>
            <a:chExt cx="4922294" cy="1819978"/>
          </a:xfrm>
        </p:grpSpPr>
        <p:sp>
          <p:nvSpPr>
            <p:cNvPr id="32" name="Rounded Rectangle 31"/>
            <p:cNvSpPr/>
            <p:nvPr/>
          </p:nvSpPr>
          <p:spPr>
            <a:xfrm>
              <a:off x="1537121" y="4355155"/>
              <a:ext cx="1008112" cy="3600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2040383" y="4715195"/>
              <a:ext cx="794" cy="557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44" name="Group 6143"/>
            <p:cNvGrpSpPr/>
            <p:nvPr/>
          </p:nvGrpSpPr>
          <p:grpSpPr>
            <a:xfrm>
              <a:off x="1536327" y="4979851"/>
              <a:ext cx="4922294" cy="1195282"/>
              <a:chOff x="1405186" y="4431407"/>
              <a:chExt cx="4922294" cy="1195282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405186" y="4724307"/>
                <a:ext cx="1008112" cy="3600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painting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45904" y="44770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98304" y="46294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250704" y="47818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403104" y="4934229"/>
                <a:ext cx="648072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555505" y="5086629"/>
                <a:ext cx="756084" cy="396044"/>
              </a:xfrm>
              <a:prstGeom prst="rect">
                <a:avLst/>
              </a:prstGeom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Guernica</a:t>
                </a:r>
                <a:endParaRPr lang="en-US" dirty="0"/>
              </a:p>
            </p:txBody>
          </p:sp>
          <p:sp>
            <p:nvSpPr>
              <p:cNvPr id="41" name="Left Brace 40"/>
              <p:cNvSpPr/>
              <p:nvPr/>
            </p:nvSpPr>
            <p:spPr>
              <a:xfrm>
                <a:off x="2585864" y="4431407"/>
                <a:ext cx="216024" cy="100564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011650" y="498965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…</a:t>
                </a:r>
                <a:endParaRPr lang="en-US" sz="1200" u="sng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91608" y="4989650"/>
                <a:ext cx="452560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Year</a:t>
                </a:r>
                <a:endParaRPr lang="en-US" sz="1200" u="sng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74432" y="4989650"/>
                <a:ext cx="47904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Type</a:t>
                </a:r>
                <a:endParaRPr lang="en-US" sz="1200" u="sn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27398" y="5349690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…</a:t>
                </a:r>
                <a:endParaRPr lang="en-US" sz="1200" u="sng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7356" y="5349690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1937</a:t>
                </a:r>
                <a:endParaRPr lang="en-US" sz="1200" u="sng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90180" y="5349690"/>
                <a:ext cx="1024639" cy="276999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u="sng" dirty="0" smtClean="0"/>
                  <a:t>Oil on Canvas</a:t>
                </a:r>
                <a:endParaRPr lang="en-US" sz="1200" u="sng" dirty="0"/>
              </a:p>
            </p:txBody>
          </p:sp>
        </p:grpSp>
      </p:grpSp>
      <p:grpSp>
        <p:nvGrpSpPr>
          <p:cNvPr id="6152" name="Group 6151"/>
          <p:cNvGrpSpPr/>
          <p:nvPr/>
        </p:nvGrpSpPr>
        <p:grpSpPr>
          <a:xfrm>
            <a:off x="4064688" y="3797821"/>
            <a:ext cx="1640183" cy="1837252"/>
            <a:chOff x="4064688" y="3797821"/>
            <a:chExt cx="1640183" cy="1837252"/>
          </a:xfrm>
        </p:grpSpPr>
        <p:cxnSp>
          <p:nvCxnSpPr>
            <p:cNvPr id="54" name="Curved Connector 53"/>
            <p:cNvCxnSpPr>
              <a:stCxn id="17" idx="2"/>
              <a:endCxn id="40" idx="0"/>
            </p:cNvCxnSpPr>
            <p:nvPr/>
          </p:nvCxnSpPr>
          <p:spPr>
            <a:xfrm rot="5400000">
              <a:off x="3862344" y="4000165"/>
              <a:ext cx="1837252" cy="143256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0289064">
              <a:off x="4506273" y="4562163"/>
              <a:ext cx="1198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created by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52" y="1124744"/>
            <a:ext cx="3333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1394</Words>
  <Application>Microsoft Office PowerPoint</Application>
  <PresentationFormat>On-screen Show (4:3)</PresentationFormat>
  <Paragraphs>311</Paragraphs>
  <Slides>50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Probase: Understanding Data on the Web</vt:lpstr>
      <vt:lpstr>What’s our Goal?</vt:lpstr>
      <vt:lpstr>PowerPoint Presentation</vt:lpstr>
      <vt:lpstr>PowerPoint Presentation</vt:lpstr>
      <vt:lpstr>PowerPoint Presentation</vt:lpstr>
      <vt:lpstr>Progress on Two Fronts</vt:lpstr>
      <vt:lpstr>Trinity: Distributed Graph DB with Full Transaction Support</vt:lpstr>
      <vt:lpstr>Trinity: Memory Cloud/Cell</vt:lpstr>
      <vt:lpstr>Knowledge Base</vt:lpstr>
      <vt:lpstr>Probase:        Freebase:  Cyc:</vt:lpstr>
      <vt:lpstr>Nodes: 2.7 million concepts (size distribution)</vt:lpstr>
      <vt:lpstr>Nodes: 2.7 million concepts (frequency distribution)</vt:lpstr>
      <vt:lpstr>PowerPoint Presentation</vt:lpstr>
      <vt:lpstr>Edges: relationships</vt:lpstr>
      <vt:lpstr>Classes/Instances in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good results in our top 10 returned by Bing or Google? (up to their top 1000)</vt:lpstr>
      <vt:lpstr>Probase     vs.   Freebase</vt:lpstr>
      <vt:lpstr>How to handle noisy data?</vt:lpstr>
      <vt:lpstr>Score the data</vt:lpstr>
      <vt:lpstr>Quality</vt:lpstr>
      <vt:lpstr>Compare with Probase</vt:lpstr>
      <vt:lpstr>Consensus / Popularity</vt:lpstr>
      <vt:lpstr>Consensus/Popularity</vt:lpstr>
      <vt:lpstr>Negative Evidence</vt:lpstr>
      <vt:lpstr>Ambiguous Identity</vt:lpstr>
      <vt:lpstr>Important Instances</vt:lpstr>
      <vt:lpstr>What are the tasks?</vt:lpstr>
      <vt:lpstr>Data Sources for Taxonomy Construction</vt:lpstr>
      <vt:lpstr>Hearst’s Patterns</vt:lpstr>
      <vt:lpstr>Examples</vt:lpstr>
      <vt:lpstr>Taxonomy Construction</vt:lpstr>
      <vt:lpstr>Example</vt:lpstr>
      <vt:lpstr>Hierarchy Construction</vt:lpstr>
      <vt:lpstr>Hierarchy Construction by  Supervised Learning</vt:lpstr>
      <vt:lpstr>Attributes</vt:lpstr>
      <vt:lpstr>Reasoning</vt:lpstr>
      <vt:lpstr>Expanding Concepts</vt:lpstr>
      <vt:lpstr>Expanding Relationships</vt:lpstr>
      <vt:lpstr>Find questions for answers</vt:lpstr>
      <vt:lpstr>Thanks!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Probase – What’s Next?</dc:title>
  <dc:creator>Haixun Wang</dc:creator>
  <cp:lastModifiedBy>Haixun Wang</cp:lastModifiedBy>
  <cp:revision>284</cp:revision>
  <dcterms:created xsi:type="dcterms:W3CDTF">2010-09-11T01:18:49Z</dcterms:created>
  <dcterms:modified xsi:type="dcterms:W3CDTF">2010-11-03T07:14:43Z</dcterms:modified>
</cp:coreProperties>
</file>