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2" r:id="rId5"/>
    <p:sldId id="273" r:id="rId6"/>
    <p:sldId id="268" r:id="rId7"/>
    <p:sldId id="269" r:id="rId8"/>
    <p:sldId id="270" r:id="rId9"/>
    <p:sldId id="271" r:id="rId10"/>
    <p:sldId id="258" r:id="rId11"/>
    <p:sldId id="259" r:id="rId12"/>
    <p:sldId id="260" r:id="rId13"/>
    <p:sldId id="257" r:id="rId14"/>
    <p:sldId id="261" r:id="rId15"/>
    <p:sldId id="263" r:id="rId16"/>
    <p:sldId id="264" r:id="rId17"/>
    <p:sldId id="265" r:id="rId18"/>
    <p:sldId id="26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28B7-CA81-49E8-B2B5-A236708DDF2F}" type="datetimeFigureOut">
              <a:rPr lang="zh-CN" altLang="en-US" smtClean="0"/>
              <a:pPr/>
              <a:t>2010/4/30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3A3-DA76-47E0-AB72-0F3DBEE08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Relationship Extraction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Overview:</a:t>
            </a:r>
          </a:p>
          <a:p>
            <a:pPr lvl="1"/>
            <a:r>
              <a:rPr lang="en-US" altLang="zh-CN" dirty="0" smtClean="0"/>
              <a:t>Generic pattern problem——ambiguity</a:t>
            </a:r>
          </a:p>
          <a:p>
            <a:pPr lvl="1"/>
            <a:r>
              <a:rPr lang="en-US" altLang="zh-CN" dirty="0" smtClean="0"/>
              <a:t>Introduce semantic classes into pattern induction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28596" y="2857496"/>
            <a:ext cx="8358246" cy="2071702"/>
            <a:chOff x="428596" y="2428868"/>
            <a:chExt cx="8358246" cy="2071702"/>
          </a:xfrm>
        </p:grpSpPr>
        <p:sp>
          <p:nvSpPr>
            <p:cNvPr id="4" name="椭圆 3"/>
            <p:cNvSpPr/>
            <p:nvPr/>
          </p:nvSpPr>
          <p:spPr>
            <a:xfrm>
              <a:off x="428596" y="3071810"/>
              <a:ext cx="2643206" cy="785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Generic Pattern:</a:t>
              </a:r>
            </a:p>
            <a:p>
              <a:pPr algn="ctr"/>
              <a:r>
                <a:rPr lang="en-US" altLang="zh-CN" i="1" dirty="0" smtClean="0">
                  <a:solidFill>
                    <a:schemeClr val="tx1"/>
                  </a:solidFill>
                </a:rPr>
                <a:t>X </a:t>
              </a:r>
              <a:r>
                <a:rPr lang="en-US" altLang="zh-CN" b="1" i="1" dirty="0" smtClean="0">
                  <a:solidFill>
                    <a:schemeClr val="tx1"/>
                  </a:solidFill>
                </a:rPr>
                <a:t>by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y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7"/>
              <a:endCxn id="10" idx="2"/>
            </p:cNvCxnSpPr>
            <p:nvPr/>
          </p:nvCxnSpPr>
          <p:spPr>
            <a:xfrm rot="5400000" flipH="1" flipV="1">
              <a:off x="2838577" y="2667914"/>
              <a:ext cx="365113" cy="6728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" idx="5"/>
              <a:endCxn id="11" idx="2"/>
            </p:cNvCxnSpPr>
            <p:nvPr/>
          </p:nvCxnSpPr>
          <p:spPr>
            <a:xfrm rot="16200000" flipH="1">
              <a:off x="2838577" y="3588683"/>
              <a:ext cx="365113" cy="6728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357554" y="2428868"/>
              <a:ext cx="2500330" cy="785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Injury by  accident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57554" y="3714752"/>
              <a:ext cx="2500330" cy="785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house by  the sea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0" idx="6"/>
              <a:endCxn id="29" idx="1"/>
            </p:cNvCxnSpPr>
            <p:nvPr/>
          </p:nvCxnSpPr>
          <p:spPr>
            <a:xfrm>
              <a:off x="5857884" y="2821777"/>
              <a:ext cx="916745" cy="31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6"/>
              <a:endCxn id="29" idx="3"/>
            </p:cNvCxnSpPr>
            <p:nvPr/>
          </p:nvCxnSpPr>
          <p:spPr>
            <a:xfrm flipV="1">
              <a:off x="5857884" y="3793062"/>
              <a:ext cx="916745" cy="3145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429388" y="3000372"/>
              <a:ext cx="2357454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Pattern ambiguity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2910" y="2071678"/>
            <a:ext cx="251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Generic pattern problem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785786" y="2500306"/>
            <a:ext cx="3357586" cy="3929090"/>
            <a:chOff x="785786" y="1928802"/>
            <a:chExt cx="3357586" cy="3929090"/>
          </a:xfrm>
        </p:grpSpPr>
        <p:sp>
          <p:nvSpPr>
            <p:cNvPr id="15" name="椭圆 14"/>
            <p:cNvSpPr/>
            <p:nvPr/>
          </p:nvSpPr>
          <p:spPr>
            <a:xfrm>
              <a:off x="785786" y="4214818"/>
              <a:ext cx="3357586" cy="164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85786" y="1928802"/>
              <a:ext cx="3357586" cy="15001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285852" y="2643182"/>
              <a:ext cx="1071570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injury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2714620"/>
              <a:ext cx="1071570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death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14" idx="4"/>
              <a:endCxn id="15" idx="0"/>
            </p:cNvCxnSpPr>
            <p:nvPr/>
          </p:nvCxnSpPr>
          <p:spPr>
            <a:xfrm rot="5400000">
              <a:off x="2071670" y="3821909"/>
              <a:ext cx="7858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071538" y="4929198"/>
              <a:ext cx="1428760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accident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643174" y="5000636"/>
              <a:ext cx="1143008" cy="5000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illness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28860" y="3643314"/>
              <a:ext cx="1714512" cy="36933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By  (</a:t>
              </a:r>
              <a:r>
                <a:rPr lang="en-US" altLang="zh-CN" dirty="0"/>
                <a:t>causality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1604" y="2071678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Physical status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604" y="442913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event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14876" y="2500306"/>
            <a:ext cx="3643338" cy="4071966"/>
            <a:chOff x="4714876" y="1857364"/>
            <a:chExt cx="3643338" cy="4071966"/>
          </a:xfrm>
        </p:grpSpPr>
        <p:sp>
          <p:nvSpPr>
            <p:cNvPr id="17" name="椭圆 16"/>
            <p:cNvSpPr/>
            <p:nvPr/>
          </p:nvSpPr>
          <p:spPr>
            <a:xfrm>
              <a:off x="4714876" y="1857364"/>
              <a:ext cx="3643338" cy="16430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4942" y="2643182"/>
              <a:ext cx="1214446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hotel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572264" y="2643182"/>
              <a:ext cx="1214446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supermaket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7" idx="4"/>
              <a:endCxn id="22" idx="0"/>
            </p:cNvCxnSpPr>
            <p:nvPr/>
          </p:nvCxnSpPr>
          <p:spPr>
            <a:xfrm rot="5400000">
              <a:off x="6179355" y="3857628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4714876" y="4214818"/>
              <a:ext cx="3643338" cy="1714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214942" y="4857760"/>
              <a:ext cx="1357322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The sea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715140" y="4857760"/>
              <a:ext cx="1357322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The hill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0826" y="3571876"/>
              <a:ext cx="1428760" cy="36933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By (</a:t>
              </a:r>
              <a:r>
                <a:rPr lang="en-US" altLang="zh-CN" dirty="0"/>
                <a:t>proximity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8" y="200024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house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570" y="4357694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location</a:t>
              </a:r>
              <a:endParaRPr lang="zh-CN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14348" y="1714488"/>
            <a:ext cx="771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Divide the generic pattern into different sub-pattern by introducing noun classes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Large Scale Relation Acquisition Using Class Dependent Patterns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857224" y="2357430"/>
            <a:ext cx="7715304" cy="4071966"/>
            <a:chOff x="857224" y="2357430"/>
            <a:chExt cx="7715304" cy="4071966"/>
          </a:xfrm>
        </p:grpSpPr>
        <p:sp>
          <p:nvSpPr>
            <p:cNvPr id="7" name="流程图: 多文档 6"/>
            <p:cNvSpPr/>
            <p:nvPr/>
          </p:nvSpPr>
          <p:spPr>
            <a:xfrm>
              <a:off x="857224" y="2357430"/>
              <a:ext cx="1643074" cy="71438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Web Pages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>
            <a:xfrm>
              <a:off x="2500298" y="2714620"/>
              <a:ext cx="6429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过程 14"/>
            <p:cNvSpPr/>
            <p:nvPr/>
          </p:nvSpPr>
          <p:spPr>
            <a:xfrm>
              <a:off x="3143240" y="2428868"/>
              <a:ext cx="1571636" cy="50006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Kurohashi</a:t>
              </a:r>
              <a:r>
                <a:rPr lang="en-US" altLang="zh-CN" dirty="0">
                  <a:solidFill>
                    <a:schemeClr val="tx1"/>
                  </a:solidFill>
                </a:rPr>
                <a:t>-Nagao Parser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5" idx="2"/>
            </p:cNvCxnSpPr>
            <p:nvPr/>
          </p:nvCxnSpPr>
          <p:spPr>
            <a:xfrm rot="5400000">
              <a:off x="3714744" y="3143248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714876" y="2714620"/>
              <a:ext cx="6429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数据 24"/>
            <p:cNvSpPr/>
            <p:nvPr/>
          </p:nvSpPr>
          <p:spPr>
            <a:xfrm>
              <a:off x="5286380" y="2428868"/>
              <a:ext cx="1357322" cy="50006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Noun pairs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流程图: 数据 25"/>
            <p:cNvSpPr/>
            <p:nvPr/>
          </p:nvSpPr>
          <p:spPr>
            <a:xfrm>
              <a:off x="3000364" y="3357562"/>
              <a:ext cx="1714512" cy="50006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patterns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6500826" y="2714620"/>
              <a:ext cx="6429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过程 31"/>
            <p:cNvSpPr/>
            <p:nvPr/>
          </p:nvSpPr>
          <p:spPr>
            <a:xfrm>
              <a:off x="7143768" y="2428868"/>
              <a:ext cx="1357322" cy="50006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Noun clustering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7430314" y="3142454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图: 数据 34"/>
            <p:cNvSpPr/>
            <p:nvPr/>
          </p:nvSpPr>
          <p:spPr>
            <a:xfrm>
              <a:off x="6786578" y="3357562"/>
              <a:ext cx="1785950" cy="50006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Noun classes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929190" y="4000504"/>
              <a:ext cx="1857388" cy="50006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Scoring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25" idx="3"/>
            </p:cNvCxnSpPr>
            <p:nvPr/>
          </p:nvCxnSpPr>
          <p:spPr>
            <a:xfrm rot="16200000" flipH="1">
              <a:off x="5307810" y="3450432"/>
              <a:ext cx="1071572" cy="28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形状 41"/>
            <p:cNvCxnSpPr>
              <a:stCxn id="26" idx="4"/>
              <a:endCxn id="36" idx="1"/>
            </p:cNvCxnSpPr>
            <p:nvPr/>
          </p:nvCxnSpPr>
          <p:spPr>
            <a:xfrm rot="16200000" flipH="1">
              <a:off x="4196951" y="3518297"/>
              <a:ext cx="392909" cy="107157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形状 43"/>
            <p:cNvCxnSpPr>
              <a:stCxn id="35" idx="4"/>
              <a:endCxn id="36" idx="3"/>
            </p:cNvCxnSpPr>
            <p:nvPr/>
          </p:nvCxnSpPr>
          <p:spPr>
            <a:xfrm rot="5400000">
              <a:off x="7036612" y="3607595"/>
              <a:ext cx="392909" cy="8929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6" idx="2"/>
              <a:endCxn id="60" idx="1"/>
            </p:cNvCxnSpPr>
            <p:nvPr/>
          </p:nvCxnSpPr>
          <p:spPr>
            <a:xfrm rot="5400000">
              <a:off x="5643570" y="4714884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数据 50"/>
            <p:cNvSpPr/>
            <p:nvPr/>
          </p:nvSpPr>
          <p:spPr>
            <a:xfrm>
              <a:off x="1000100" y="3929066"/>
              <a:ext cx="1714512" cy="64294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Seed patterns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>
              <a:off x="2500298" y="4356105"/>
              <a:ext cx="2428892" cy="15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流程图: 数据 59"/>
            <p:cNvSpPr/>
            <p:nvPr/>
          </p:nvSpPr>
          <p:spPr>
            <a:xfrm>
              <a:off x="4857752" y="4929198"/>
              <a:ext cx="2000264" cy="571504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Induced patterns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61"/>
            <p:cNvCxnSpPr>
              <a:stCxn id="60" idx="4"/>
              <a:endCxn id="63" idx="0"/>
            </p:cNvCxnSpPr>
            <p:nvPr/>
          </p:nvCxnSpPr>
          <p:spPr>
            <a:xfrm rot="5400000">
              <a:off x="5643570" y="5715016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072066" y="5929330"/>
              <a:ext cx="157163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Noun pairs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928662" y="1643050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Process flows: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Scoring</a:t>
            </a:r>
          </a:p>
          <a:p>
            <a:pPr lvl="1"/>
            <a:r>
              <a:rPr lang="en-US" altLang="zh-CN" dirty="0" err="1" smtClean="0"/>
              <a:t>CScore</a:t>
            </a:r>
            <a:r>
              <a:rPr lang="en-US" altLang="zh-CN" dirty="0" smtClean="0"/>
              <a:t>  -- how well class pairs match the target relation? (class pairs &amp; SP)</a:t>
            </a:r>
          </a:p>
          <a:p>
            <a:pPr lvl="1"/>
            <a:r>
              <a:rPr lang="en-US" altLang="zh-CN" dirty="0" smtClean="0"/>
              <a:t>Para --  the degree a class dependent pattern paraphrases the seed pattern (dependent pattern &amp; SP )</a:t>
            </a:r>
          </a:p>
          <a:p>
            <a:pPr lvl="1"/>
            <a:r>
              <a:rPr lang="en-US" altLang="zh-CN" dirty="0" smtClean="0"/>
              <a:t>Assoc – the association strength between patterns and noun pairs (patterns &amp; SP)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The final score is combined by these three  components:</a:t>
            </a:r>
          </a:p>
          <a:p>
            <a:pPr lvl="1">
              <a:buNone/>
            </a:pPr>
            <a:r>
              <a:rPr lang="en-US" altLang="zh-CN" dirty="0" smtClean="0"/>
              <a:t>Score=max{</a:t>
            </a:r>
            <a:r>
              <a:rPr lang="en-US" altLang="zh-CN" dirty="0" err="1" smtClean="0"/>
              <a:t>CScore·Para·Assoc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1785926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CScore</a:t>
            </a:r>
            <a:r>
              <a:rPr lang="en-US" altLang="zh-CN" sz="2400" b="1" dirty="0" smtClean="0"/>
              <a:t>:  </a:t>
            </a:r>
            <a:r>
              <a:rPr lang="en-US" altLang="zh-CN" sz="2400" dirty="0" smtClean="0"/>
              <a:t>the overlap degree of all the noun pairs belong to the given class pair.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85918" y="2988230"/>
            <a:ext cx="569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∑ </a:t>
            </a:r>
            <a:r>
              <a:rPr lang="en-US" altLang="zh-CN" dirty="0" smtClean="0"/>
              <a:t>The frequency that the noun pair occurs in seed patterns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1714480" y="3345420"/>
            <a:ext cx="5786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85918" y="3416858"/>
            <a:ext cx="519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∑ </a:t>
            </a:r>
            <a:r>
              <a:rPr lang="en-US" altLang="zh-CN" dirty="0" smtClean="0"/>
              <a:t>The frequency that the noun pair occurs in patterns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Para:  </a:t>
            </a:r>
            <a:r>
              <a:rPr lang="en-US" altLang="zh-CN" sz="2400" dirty="0" smtClean="0"/>
              <a:t>depends on the noun pairs occur in both.  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72295" y="2285992"/>
            <a:ext cx="6937699" cy="3810498"/>
            <a:chOff x="1172295" y="2690336"/>
            <a:chExt cx="6937699" cy="3810498"/>
          </a:xfrm>
        </p:grpSpPr>
        <p:sp>
          <p:nvSpPr>
            <p:cNvPr id="5" name="椭圆 4"/>
            <p:cNvSpPr/>
            <p:nvPr/>
          </p:nvSpPr>
          <p:spPr>
            <a:xfrm>
              <a:off x="2643174" y="3357562"/>
              <a:ext cx="2571768" cy="24288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071934" y="3429000"/>
              <a:ext cx="2214578" cy="22145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2295" y="6131502"/>
              <a:ext cx="567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The noun pairs occur in the given class dependent pattern  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2690336"/>
              <a:ext cx="432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he noun pairs occur in the seed patterns   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0"/>
              <a:endCxn id="5" idx="3"/>
            </p:cNvCxnSpPr>
            <p:nvPr/>
          </p:nvCxnSpPr>
          <p:spPr>
            <a:xfrm rot="16200000" flipV="1">
              <a:off x="3165165" y="5285388"/>
              <a:ext cx="700751" cy="991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2"/>
              <a:endCxn id="6" idx="7"/>
            </p:cNvCxnSpPr>
            <p:nvPr/>
          </p:nvCxnSpPr>
          <p:spPr>
            <a:xfrm rot="16200000" flipH="1">
              <a:off x="5608317" y="3399439"/>
              <a:ext cx="693649" cy="14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14810" y="4002479"/>
              <a:ext cx="857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Noun pairs occur in both 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Assoc:  </a:t>
            </a:r>
            <a:r>
              <a:rPr lang="en-US" altLang="zh-CN" dirty="0" smtClean="0"/>
              <a:t>describes  the association strength between patterns and noun pairs. Assoc depends on the frequency that the noun pair occurs in the pattern.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Large Scale Relation Acquisition Using Class Dependent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Who provide seed patterns , and how?</a:t>
            </a:r>
          </a:p>
          <a:p>
            <a:r>
              <a:rPr lang="en-US" altLang="zh-CN" dirty="0" smtClean="0"/>
              <a:t>Noun pairs are scored and ranked in this paper, but why?</a:t>
            </a:r>
          </a:p>
          <a:p>
            <a:r>
              <a:rPr lang="en-US" altLang="zh-CN" dirty="0" smtClean="0"/>
              <a:t>Why they use the three components in scoring?</a:t>
            </a:r>
          </a:p>
          <a:p>
            <a:r>
              <a:rPr lang="en-US" altLang="zh-CN" dirty="0" smtClean="0"/>
              <a:t>How to get relation from the patterns?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All of the papers use clustering techniques, but there are some differences</a:t>
            </a:r>
          </a:p>
          <a:p>
            <a:r>
              <a:rPr lang="en-US" altLang="zh-CN" dirty="0" smtClean="0"/>
              <a:t>The first and third papers introduce classes to entities/nouns to solve the ambiguity problem</a:t>
            </a:r>
          </a:p>
          <a:p>
            <a:r>
              <a:rPr lang="en-US" altLang="zh-CN" dirty="0" smtClean="0"/>
              <a:t>Probability </a:t>
            </a:r>
            <a:r>
              <a:rPr lang="en-US" altLang="zh-CN" dirty="0" smtClean="0"/>
              <a:t>&amp; Statistics theories are used in these papers</a:t>
            </a:r>
          </a:p>
          <a:p>
            <a:r>
              <a:rPr lang="en-US" altLang="zh-CN" dirty="0" smtClean="0"/>
              <a:t>The method introduced in the first paper may be used to extract relations from ontology because it is based on a graph structure.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three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Knowledge Discovery of Semantic Relationships </a:t>
            </a:r>
            <a:r>
              <a:rPr lang="en-US" altLang="zh-CN" sz="2800" dirty="0" smtClean="0"/>
              <a:t>between Words </a:t>
            </a:r>
            <a:r>
              <a:rPr lang="en-US" altLang="zh-CN" sz="2800" dirty="0"/>
              <a:t>Using Nonparametric Bayesian Graph </a:t>
            </a:r>
            <a:r>
              <a:rPr lang="en-US" altLang="zh-CN" sz="2800" dirty="0" smtClean="0"/>
              <a:t>Model</a:t>
            </a:r>
          </a:p>
          <a:p>
            <a:r>
              <a:rPr lang="en-US" altLang="zh-CN" sz="2800" dirty="0"/>
              <a:t>Unsupervised Relation Extraction by Massive Clustering</a:t>
            </a:r>
            <a:endParaRPr lang="en-US" altLang="zh-CN" sz="2800" dirty="0" smtClean="0"/>
          </a:p>
          <a:p>
            <a:r>
              <a:rPr lang="en-US" altLang="zh-CN" sz="2800" dirty="0" smtClean="0"/>
              <a:t>Large Scale Relation Acquisition Using Class Dependent Patterns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700" dirty="0" smtClean="0"/>
              <a:t>Knowledge Discovery of Semantic Relationships between Words Using Nonparametric Bayesian Graph Model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pPr lvl="1"/>
            <a:r>
              <a:rPr lang="en-US" altLang="zh-CN" dirty="0" smtClean="0"/>
              <a:t>Based on subject-predicate structure</a:t>
            </a:r>
          </a:p>
          <a:p>
            <a:pPr lvl="1"/>
            <a:r>
              <a:rPr lang="en-US" altLang="zh-CN" dirty="0" smtClean="0"/>
              <a:t>Use hierarchical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process to generate the graph structure</a:t>
            </a:r>
          </a:p>
          <a:p>
            <a:pPr lvl="1"/>
            <a:r>
              <a:rPr lang="en-US" altLang="zh-CN" dirty="0" smtClean="0"/>
              <a:t>Words that link to the same vertices tends to have a similar meaning.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700" dirty="0" smtClean="0"/>
              <a:t>Knowledge Discovery of Semantic Relationships between Words Using Nonparametric Bayesian Graph Model</a:t>
            </a:r>
            <a:endParaRPr lang="zh-CN" altLang="en-US" sz="27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14480" y="3143248"/>
            <a:ext cx="5214974" cy="2500330"/>
            <a:chOff x="1714480" y="3143248"/>
            <a:chExt cx="5214974" cy="2500330"/>
          </a:xfrm>
        </p:grpSpPr>
        <p:sp>
          <p:nvSpPr>
            <p:cNvPr id="5" name="椭圆 4"/>
            <p:cNvSpPr/>
            <p:nvPr/>
          </p:nvSpPr>
          <p:spPr>
            <a:xfrm>
              <a:off x="1714480" y="4572008"/>
              <a:ext cx="1000132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make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标注 5"/>
            <p:cNvSpPr/>
            <p:nvPr/>
          </p:nvSpPr>
          <p:spPr>
            <a:xfrm>
              <a:off x="3071802" y="3143248"/>
              <a:ext cx="1928826" cy="2500330"/>
            </a:xfrm>
            <a:prstGeom prst="wedgeRectCallout">
              <a:avLst>
                <a:gd name="adj1" fmla="val -67587"/>
                <a:gd name="adj2" fmla="val 19834"/>
              </a:avLst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28992" y="3429000"/>
              <a:ext cx="1285884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class1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4572008"/>
              <a:ext cx="1285884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class2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29322" y="3143248"/>
              <a:ext cx="1000132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food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29322" y="4643446"/>
              <a:ext cx="1000132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him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>
              <a:stCxn id="7" idx="6"/>
              <a:endCxn id="9" idx="2"/>
            </p:cNvCxnSpPr>
            <p:nvPr/>
          </p:nvCxnSpPr>
          <p:spPr>
            <a:xfrm flipV="1">
              <a:off x="4714876" y="3607595"/>
              <a:ext cx="1214446" cy="107157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6"/>
              <a:endCxn id="10" idx="2"/>
            </p:cNvCxnSpPr>
            <p:nvPr/>
          </p:nvCxnSpPr>
          <p:spPr>
            <a:xfrm>
              <a:off x="4714876" y="4857760"/>
              <a:ext cx="1214446" cy="250033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71472" y="1702346"/>
            <a:ext cx="438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graph model can be expressed as follow: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4414" y="228599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link: </a:t>
            </a:r>
            <a:r>
              <a:rPr lang="en-US" altLang="zh-CN" dirty="0" err="1" smtClean="0"/>
              <a:t>Vertex</a:t>
            </a:r>
            <a:r>
              <a:rPr lang="en-US" altLang="zh-CN" dirty="0" err="1" smtClean="0">
                <a:sym typeface="Wingdings" pitchFamily="2" charset="2"/>
              </a:rPr>
              <a:t>classvertex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smtClean="0"/>
              <a:t>Knowledge Discovery of Semantic Relationships between Words Using Nonparametric Bayesian Graph Model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Dirichlet</a:t>
            </a:r>
            <a:r>
              <a:rPr lang="en-US" altLang="zh-CN" dirty="0" smtClean="0"/>
              <a:t> process &amp; Pitman-</a:t>
            </a:r>
            <a:r>
              <a:rPr lang="en-US" altLang="zh-CN" dirty="0" err="1" smtClean="0"/>
              <a:t>Yor</a:t>
            </a:r>
            <a:r>
              <a:rPr lang="en-US" altLang="zh-CN" dirty="0" smtClean="0"/>
              <a:t> process</a:t>
            </a:r>
          </a:p>
          <a:p>
            <a:r>
              <a:rPr lang="en-US" altLang="zh-CN" dirty="0" smtClean="0"/>
              <a:t>EM algorithm</a:t>
            </a:r>
          </a:p>
          <a:p>
            <a:r>
              <a:rPr lang="en-US" altLang="zh-CN" dirty="0" smtClean="0"/>
              <a:t>How to generate the relationships from the graph model?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Unsupervised Relation Extraction by Massive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pPr lvl="1"/>
            <a:r>
              <a:rPr lang="en-US" altLang="zh-CN" dirty="0" smtClean="0"/>
              <a:t>Each pair of entities occur in the same sentence must be classified as related or unrelated</a:t>
            </a:r>
          </a:p>
          <a:p>
            <a:pPr lvl="1"/>
            <a:r>
              <a:rPr lang="en-US" altLang="zh-CN" dirty="0" smtClean="0"/>
              <a:t>Generate context feature instances</a:t>
            </a:r>
          </a:p>
          <a:p>
            <a:pPr lvl="1"/>
            <a:r>
              <a:rPr lang="en-US" altLang="zh-CN" dirty="0" smtClean="0"/>
              <a:t>Use a scorer to calculate the score for the instances and use filter to assign them to “related” or “unrelated” classes.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Unsupervised Relation Extraction by Massive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Process flows:</a:t>
            </a:r>
          </a:p>
          <a:p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3071802" y="1714488"/>
            <a:ext cx="4786346" cy="4357718"/>
            <a:chOff x="3071802" y="1714488"/>
            <a:chExt cx="4786346" cy="4357718"/>
          </a:xfrm>
        </p:grpSpPr>
        <p:sp>
          <p:nvSpPr>
            <p:cNvPr id="4" name="矩形 3"/>
            <p:cNvSpPr/>
            <p:nvPr/>
          </p:nvSpPr>
          <p:spPr>
            <a:xfrm>
              <a:off x="3143240" y="1785926"/>
              <a:ext cx="2000264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Corpus Pre-Processing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图: 数据 4"/>
            <p:cNvSpPr/>
            <p:nvPr/>
          </p:nvSpPr>
          <p:spPr>
            <a:xfrm>
              <a:off x="3143240" y="2643182"/>
              <a:ext cx="2000264" cy="50006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entities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  <a:endCxn id="5" idx="1"/>
            </p:cNvCxnSpPr>
            <p:nvPr/>
          </p:nvCxnSpPr>
          <p:spPr>
            <a:xfrm rot="5400000">
              <a:off x="3964777" y="2464587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857884" y="2643182"/>
              <a:ext cx="2000264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Instance generating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5" idx="5"/>
              <a:endCxn id="13" idx="1"/>
            </p:cNvCxnSpPr>
            <p:nvPr/>
          </p:nvCxnSpPr>
          <p:spPr>
            <a:xfrm>
              <a:off x="4943478" y="2893215"/>
              <a:ext cx="9144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3071802" y="3571876"/>
              <a:ext cx="2000264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Instance clustering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流程图: 数据 22"/>
            <p:cNvSpPr/>
            <p:nvPr/>
          </p:nvSpPr>
          <p:spPr>
            <a:xfrm>
              <a:off x="5857884" y="3571876"/>
              <a:ext cx="2000264" cy="50006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Feature instances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流程图: 库存数据 23"/>
            <p:cNvSpPr/>
            <p:nvPr/>
          </p:nvSpPr>
          <p:spPr>
            <a:xfrm>
              <a:off x="5929322" y="1714488"/>
              <a:ext cx="1857388" cy="642942"/>
            </a:xfrm>
            <a:prstGeom prst="flowChartOnlineStorag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corpus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4" idx="1"/>
              <a:endCxn id="4" idx="3"/>
            </p:cNvCxnSpPr>
            <p:nvPr/>
          </p:nvCxnSpPr>
          <p:spPr>
            <a:xfrm rot="10800000">
              <a:off x="5143504" y="2035959"/>
              <a:ext cx="7858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7" idx="2"/>
              <a:endCxn id="61" idx="0"/>
            </p:cNvCxnSpPr>
            <p:nvPr/>
          </p:nvCxnSpPr>
          <p:spPr>
            <a:xfrm rot="5400000">
              <a:off x="6607983" y="5322107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2"/>
              <a:endCxn id="18" idx="3"/>
            </p:cNvCxnSpPr>
            <p:nvPr/>
          </p:nvCxnSpPr>
          <p:spPr>
            <a:xfrm rot="10800000">
              <a:off x="5072066" y="3821909"/>
              <a:ext cx="98584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数据 47"/>
            <p:cNvSpPr/>
            <p:nvPr/>
          </p:nvSpPr>
          <p:spPr>
            <a:xfrm>
              <a:off x="3071802" y="4572008"/>
              <a:ext cx="2000264" cy="500066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18" idx="2"/>
              <a:endCxn id="48" idx="1"/>
            </p:cNvCxnSpPr>
            <p:nvPr/>
          </p:nvCxnSpPr>
          <p:spPr>
            <a:xfrm rot="5400000">
              <a:off x="3821901" y="4321975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8" idx="5"/>
              <a:endCxn id="57" idx="1"/>
            </p:cNvCxnSpPr>
            <p:nvPr/>
          </p:nvCxnSpPr>
          <p:spPr>
            <a:xfrm>
              <a:off x="4872040" y="4822041"/>
              <a:ext cx="98584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5857884" y="4572008"/>
              <a:ext cx="2000264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 scoring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857884" y="5572140"/>
              <a:ext cx="2000264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Learn the threshold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箭头连接符 63"/>
            <p:cNvCxnSpPr>
              <a:stCxn id="13" idx="2"/>
              <a:endCxn id="23" idx="1"/>
            </p:cNvCxnSpPr>
            <p:nvPr/>
          </p:nvCxnSpPr>
          <p:spPr>
            <a:xfrm rot="5400000">
              <a:off x="6643702" y="3357562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Unsupervised Relation Extraction by Massive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Scorer:</a:t>
            </a:r>
          </a:p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928662" y="2428868"/>
            <a:ext cx="6858048" cy="3112978"/>
            <a:chOff x="928662" y="2387724"/>
            <a:chExt cx="6858048" cy="3112978"/>
          </a:xfrm>
        </p:grpSpPr>
        <p:sp>
          <p:nvSpPr>
            <p:cNvPr id="5" name="流程图: 过程 4"/>
            <p:cNvSpPr/>
            <p:nvPr/>
          </p:nvSpPr>
          <p:spPr>
            <a:xfrm>
              <a:off x="3143240" y="3571876"/>
              <a:ext cx="1857388" cy="71438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clustering model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928662" y="2387724"/>
              <a:ext cx="1785950" cy="71438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EM algorithm + an massive approach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6" idx="3"/>
              <a:endCxn id="9" idx="2"/>
            </p:cNvCxnSpPr>
            <p:nvPr/>
          </p:nvCxnSpPr>
          <p:spPr>
            <a:xfrm>
              <a:off x="2714612" y="2744914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数据 8"/>
            <p:cNvSpPr/>
            <p:nvPr/>
          </p:nvSpPr>
          <p:spPr>
            <a:xfrm>
              <a:off x="3214678" y="2387724"/>
              <a:ext cx="2143140" cy="71438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parameters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3"/>
              <a:endCxn id="5" idx="0"/>
            </p:cNvCxnSpPr>
            <p:nvPr/>
          </p:nvCxnSpPr>
          <p:spPr>
            <a:xfrm rot="5400000">
              <a:off x="3837048" y="3336990"/>
              <a:ext cx="4697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数据 13"/>
            <p:cNvSpPr/>
            <p:nvPr/>
          </p:nvSpPr>
          <p:spPr>
            <a:xfrm>
              <a:off x="5715008" y="3571876"/>
              <a:ext cx="2071702" cy="71438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Clusters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5" idx="3"/>
              <a:endCxn id="14" idx="2"/>
            </p:cNvCxnSpPr>
            <p:nvPr/>
          </p:nvCxnSpPr>
          <p:spPr>
            <a:xfrm>
              <a:off x="5000628" y="3929066"/>
              <a:ext cx="9215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3"/>
              <a:endCxn id="39" idx="0"/>
            </p:cNvCxnSpPr>
            <p:nvPr/>
          </p:nvCxnSpPr>
          <p:spPr>
            <a:xfrm rot="5400000">
              <a:off x="6290084" y="4532717"/>
              <a:ext cx="500066" cy="71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过程 38"/>
            <p:cNvSpPr/>
            <p:nvPr/>
          </p:nvSpPr>
          <p:spPr>
            <a:xfrm>
              <a:off x="5572132" y="4786322"/>
              <a:ext cx="1928826" cy="71438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Scoring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Unsupervised Relation Extraction by Massive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generate clusters with a probabilistic model?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665</Words>
  <Application>Microsoft Office PowerPoint</Application>
  <PresentationFormat>全屏显示(4:3)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Relationship Extraction</vt:lpstr>
      <vt:lpstr>The three papers</vt:lpstr>
      <vt:lpstr>Knowledge Discovery of Semantic Relationships between Words Using Nonparametric Bayesian Graph Model</vt:lpstr>
      <vt:lpstr>Knowledge Discovery of Semantic Relationships between Words Using Nonparametric Bayesian Graph Model</vt:lpstr>
      <vt:lpstr>Knowledge Discovery of Semantic Relationships between Words Using Nonparametric Bayesian Graph Model</vt:lpstr>
      <vt:lpstr>Unsupervised Relation Extraction by Massive Clustering</vt:lpstr>
      <vt:lpstr>Unsupervised Relation Extraction by Massive Clustering</vt:lpstr>
      <vt:lpstr>Unsupervised Relation Extraction by Massive Clustering</vt:lpstr>
      <vt:lpstr>Unsupervised Relation Extraction by Massive Clustering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Large Scale Relation Acquisition Using Class Dependent Patterns</vt:lpstr>
      <vt:lpstr>Summaries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Extraction</dc:title>
  <dc:creator>MC</dc:creator>
  <cp:lastModifiedBy>MC</cp:lastModifiedBy>
  <cp:revision>70</cp:revision>
  <dcterms:created xsi:type="dcterms:W3CDTF">2010-04-28T09:57:29Z</dcterms:created>
  <dcterms:modified xsi:type="dcterms:W3CDTF">2010-04-30T00:55:59Z</dcterms:modified>
</cp:coreProperties>
</file>