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5" r:id="rId19"/>
    <p:sldId id="276" r:id="rId20"/>
    <p:sldId id="277" r:id="rId21"/>
    <p:sldId id="278" r:id="rId22"/>
    <p:sldId id="279" r:id="rId23"/>
    <p:sldId id="272" r:id="rId24"/>
    <p:sldId id="280" r:id="rId25"/>
    <p:sldId id="281" r:id="rId26"/>
    <p:sldId id="283" r:id="rId27"/>
    <p:sldId id="282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972" autoAdjust="0"/>
  </p:normalViewPr>
  <p:slideViewPr>
    <p:cSldViewPr>
      <p:cViewPr varScale="1">
        <p:scale>
          <a:sx n="57" d="100"/>
          <a:sy n="57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34DA9-BD9F-4812-A072-0DD804C280A6}" type="datetimeFigureOut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86AC8-57DF-4BCE-8443-F4876A408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6AC8-57DF-4BCE-8443-F4876A4087F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Explaining Negative occurrence</a:t>
            </a:r>
          </a:p>
          <a:p>
            <a:r>
              <a:rPr lang="en-US" altLang="zh-CN" dirty="0" smtClean="0"/>
              <a:t>Just an example</a:t>
            </a:r>
          </a:p>
          <a:p>
            <a:r>
              <a:rPr lang="en-US" altLang="zh-CN" dirty="0" smtClean="0"/>
              <a:t>learning</a:t>
            </a:r>
            <a:r>
              <a:rPr lang="en-US" altLang="zh-CN" baseline="0" dirty="0" smtClean="0"/>
              <a:t> rate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6AC8-57DF-4BCE-8443-F4876A4087F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P: a set of patterns are used to generate T</a:t>
            </a:r>
          </a:p>
          <a:p>
            <a:r>
              <a:rPr lang="en-US" altLang="zh-CN" dirty="0" smtClean="0"/>
              <a:t>Prob(p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): probability of pattern</a:t>
            </a:r>
            <a:r>
              <a:rPr lang="en-US" altLang="zh-CN" baseline="0" dirty="0" smtClean="0"/>
              <a:t> P</a:t>
            </a:r>
            <a:r>
              <a:rPr lang="en-US" altLang="zh-CN" baseline="-25000" dirty="0" smtClean="0"/>
              <a:t>i</a:t>
            </a:r>
            <a:r>
              <a:rPr lang="en-US" altLang="zh-CN" baseline="0" dirty="0" smtClean="0"/>
              <a:t> that generates this valid tuple.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6AC8-57DF-4BCE-8443-F4876A4087F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 example,</a:t>
            </a:r>
            <a:r>
              <a:rPr lang="en-US" altLang="zh-CN" baseline="0" dirty="0" smtClean="0"/>
              <a:t> extract all attributes associated with country, didn’t care the other entity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6AC8-57DF-4BCE-8443-F4876A4087F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举例子，“</a:t>
            </a:r>
            <a:r>
              <a:rPr lang="en-US" altLang="zh-CN" dirty="0" smtClean="0"/>
              <a:t>Mr. Cooper,</a:t>
            </a:r>
            <a:r>
              <a:rPr lang="en-US" altLang="zh-CN" baseline="0" dirty="0" smtClean="0"/>
              <a:t> the president of …”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Two features could predict a same label.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6AC8-57DF-4BCE-8443-F4876A4087F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On SE: learn Relations, then give more informative suggestions.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6AC8-57DF-4BCE-8443-F4876A4087F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Given input</a:t>
            </a:r>
          </a:p>
          <a:p>
            <a:r>
              <a:rPr lang="en-US" altLang="zh-CN" dirty="0" smtClean="0"/>
              <a:t>Ouput:tuples consisting two entities and the relation connecting them</a:t>
            </a:r>
          </a:p>
          <a:p>
            <a:r>
              <a:rPr lang="en-US" altLang="zh-CN" dirty="0" smtClean="0"/>
              <a:t>noisy</a:t>
            </a:r>
            <a:r>
              <a:rPr lang="en-US" altLang="zh-CN" baseline="0" dirty="0" smtClean="0"/>
              <a:t> data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ADD PICTURE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6AC8-57DF-4BCE-8443-F4876A4087F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class</a:t>
            </a:r>
            <a:r>
              <a:rPr lang="en-US" altLang="zh-CN" baseline="0" dirty="0" smtClean="0"/>
              <a:t> = ?</a:t>
            </a:r>
            <a:endParaRPr lang="en-US" altLang="zh-CN" dirty="0" smtClean="0"/>
          </a:p>
          <a:p>
            <a:r>
              <a:rPr lang="en-US" altLang="zh-CN" dirty="0" smtClean="0"/>
              <a:t>just want</a:t>
            </a:r>
            <a:r>
              <a:rPr lang="en-US" altLang="zh-CN" baseline="0" dirty="0" smtClean="0"/>
              <a:t> to know what relations are associated with book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Additional information needed(Simple talk, not write here)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high precision is crucial</a:t>
            </a:r>
            <a:r>
              <a:rPr lang="en-US" altLang="zh-CN" baseline="0" dirty="0" smtClean="0"/>
              <a:t> For other programs / For our generation</a:t>
            </a:r>
            <a:endParaRPr lang="zh-CN" altLang="en-US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6AC8-57DF-4BCE-8443-F4876A4087F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Not a single way </a:t>
            </a:r>
          </a:p>
          <a:p>
            <a:r>
              <a:rPr lang="en-US" altLang="zh-CN" dirty="0" smtClean="0"/>
              <a:t>different goals</a:t>
            </a:r>
            <a:r>
              <a:rPr lang="en-US" altLang="zh-CN" baseline="0" dirty="0" smtClean="0"/>
              <a:t> will lead to different ways of approach.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6AC8-57DF-4BCE-8443-F4876A4087F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interaction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6AC8-57DF-4BCE-8443-F4876A4087F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Init</a:t>
            </a:r>
          </a:p>
          <a:p>
            <a:r>
              <a:rPr lang="en-US" altLang="zh-CN" dirty="0" smtClean="0"/>
              <a:t>Search Occ</a:t>
            </a:r>
          </a:p>
          <a:p>
            <a:r>
              <a:rPr lang="en-US" altLang="zh-CN" dirty="0" smtClean="0"/>
              <a:t>Gen Pattern</a:t>
            </a:r>
          </a:p>
          <a:p>
            <a:r>
              <a:rPr lang="en-US" altLang="zh-CN" dirty="0" smtClean="0"/>
              <a:t>Find</a:t>
            </a:r>
            <a:r>
              <a:rPr lang="en-US" altLang="zh-CN" baseline="0" dirty="0" smtClean="0"/>
              <a:t> New Tuple</a:t>
            </a:r>
          </a:p>
          <a:p>
            <a:r>
              <a:rPr lang="en-US" altLang="zh-CN" baseline="0" dirty="0" smtClean="0"/>
              <a:t>Large Enough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6AC8-57DF-4BCE-8443-F4876A4087F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Use patterns satisfying those constraint to extract more tuples.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6AC8-57DF-4BCE-8443-F4876A4087F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vectors are scaled so</a:t>
            </a:r>
            <a:r>
              <a:rPr lang="en-US" altLang="zh-CN" baseline="0" dirty="0" smtClean="0"/>
              <a:t> that their norm is 1.</a:t>
            </a:r>
          </a:p>
          <a:p>
            <a:r>
              <a:rPr lang="en-US" altLang="zh-CN" baseline="0" dirty="0" smtClean="0"/>
              <a:t>Why we use vector? Easy to calculate similarity and probability, Easy to perform a probabilistic approach.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86AC8-57DF-4BCE-8443-F4876A4087F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17B4-723A-49F6-BDAA-55BAE6CF1E3F}" type="datetime1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4336-CFEF-492C-B1FD-19A797085A89}" type="datetime1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7D76-817E-4710-BB14-F94BCDC0C772}" type="datetime1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1CC-FE8B-472A-8CD5-2C9DBCC6EC33}" type="datetime1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EB9C9CC-15A6-4242-9BF9-223DFF10BDD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1D6-1FED-4A2D-8C10-E403C90EE162}" type="datetime1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0943-61AD-4BCA-A50E-5CEA6D6801B3}" type="datetime1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C4-92DC-4D61-A97F-BF23C46C347F}" type="datetime1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34A9-36ED-4ACA-890E-36E8A17514FC}" type="datetime1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C620-4944-4EA9-94FF-4F515980B11E}" type="datetime1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DA47-76DF-4AC2-95D3-AE2A713910F0}" type="datetime1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223A-723B-4BA6-9F11-6781B9068C8D}" type="datetime1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3ADE-C4C1-402B-97BC-AE4FE1790A38}" type="datetime1">
              <a:rPr lang="zh-CN" altLang="en-US" smtClean="0"/>
              <a:pPr/>
              <a:t>2012/10/17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9C9CC-15A6-4242-9BF9-223DFF10BDD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Relationship Extraction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357562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Kangqi Luo</a:t>
            </a:r>
          </a:p>
          <a:p>
            <a:r>
              <a:rPr lang="en-US" altLang="zh-CN" dirty="0" smtClean="0"/>
              <a:t>ADAPT Lab, SEIEE</a:t>
            </a:r>
          </a:p>
          <a:p>
            <a:r>
              <a:rPr lang="en-US" altLang="zh-CN" dirty="0" smtClean="0"/>
              <a:t>Shanghai Jiao Tong University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4678" y="5643578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2012-10-17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Extracting Patterns and </a:t>
            </a:r>
            <a:r>
              <a:rPr lang="en-US" dirty="0" smtClean="0"/>
              <a:t>Relations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the World Wide 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Overview</a:t>
            </a:r>
          </a:p>
          <a:p>
            <a:pPr lvl="1"/>
            <a:r>
              <a:rPr lang="en-US" altLang="zh-CN" dirty="0" smtClean="0"/>
              <a:t>Extract tuples for a specified data type.</a:t>
            </a:r>
          </a:p>
          <a:p>
            <a:pPr lvl="2"/>
            <a:r>
              <a:rPr lang="en-US" altLang="zh-CN" dirty="0" smtClean="0"/>
              <a:t>relation of books: &lt;title, author&gt;</a:t>
            </a:r>
          </a:p>
          <a:p>
            <a:pPr lvl="1"/>
            <a:r>
              <a:rPr lang="en-US" altLang="zh-CN" dirty="0" smtClean="0"/>
              <a:t>Pattern-based method.</a:t>
            </a:r>
          </a:p>
          <a:p>
            <a:pPr lvl="1"/>
            <a:r>
              <a:rPr lang="en-US" altLang="zh-CN" dirty="0" smtClean="0"/>
              <a:t>Bootstrapped by seed tuples.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Patterns and Relations </a:t>
            </a:r>
            <a:br>
              <a:rPr lang="en-US" dirty="0" smtClean="0"/>
            </a:br>
            <a:r>
              <a:rPr lang="en-US" dirty="0" smtClean="0"/>
              <a:t>from the World Wide 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dirty="0" smtClean="0"/>
              <a:t>ual 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/>
              <a:t>terative 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/>
              <a:t>attern 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elation </a:t>
            </a:r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en-US" altLang="zh-CN" dirty="0" smtClean="0"/>
              <a:t>xtraction</a:t>
            </a:r>
          </a:p>
          <a:p>
            <a:pPr lvl="1"/>
            <a:r>
              <a:rPr lang="en-US" altLang="zh-CN" dirty="0" smtClean="0"/>
              <a:t>Duality between patterns and tuples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4209170"/>
            <a:ext cx="157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Good </a:t>
            </a:r>
          </a:p>
          <a:p>
            <a:pPr algn="ctr"/>
            <a:r>
              <a:rPr lang="en-US" altLang="zh-CN" sz="3200" dirty="0" smtClean="0"/>
              <a:t>Tuples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072330" y="4209170"/>
            <a:ext cx="157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Good </a:t>
            </a:r>
          </a:p>
          <a:p>
            <a:pPr algn="ctr"/>
            <a:r>
              <a:rPr lang="en-US" altLang="zh-CN" sz="3200" dirty="0" smtClean="0"/>
              <a:t>Patterns</a:t>
            </a:r>
            <a:endParaRPr lang="zh-CN" altLang="en-US" sz="32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000232" y="4641858"/>
            <a:ext cx="507209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 flipV="1">
            <a:off x="2000232" y="4929198"/>
            <a:ext cx="5072098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14612" y="4143380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Searching Occurrences</a:t>
            </a:r>
            <a:endParaRPr lang="zh-CN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071670" y="5000636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Discovering similarity in the context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Patterns and Relations</a:t>
            </a:r>
            <a:br>
              <a:rPr lang="en-US" dirty="0" smtClean="0"/>
            </a:br>
            <a:r>
              <a:rPr lang="en-US" dirty="0" smtClean="0"/>
              <a:t>from the World Wide 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29"/>
          </a:xfrm>
        </p:spPr>
        <p:txBody>
          <a:bodyPr/>
          <a:lstStyle/>
          <a:p>
            <a:r>
              <a:rPr lang="en-US" altLang="zh-CN" dirty="0" smtClean="0"/>
              <a:t>Work Flow</a:t>
            </a:r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71472" y="2571744"/>
            <a:ext cx="2143140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Seed tuples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214810" y="2571744"/>
            <a:ext cx="2643206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Target Relation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6286512" y="5072074"/>
            <a:ext cx="2143140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Occurrences</a:t>
            </a:r>
            <a:endParaRPr lang="zh-CN" alt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1500166" y="5072074"/>
            <a:ext cx="3143272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Generated Patterns</a:t>
            </a:r>
            <a:endParaRPr lang="zh-CN" altLang="en-US" sz="28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857488" y="2857496"/>
            <a:ext cx="121444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6200000" flipH="1">
            <a:off x="6107917" y="3679033"/>
            <a:ext cx="1643074" cy="857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4786314" y="5357826"/>
            <a:ext cx="135732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3393273" y="3750471"/>
            <a:ext cx="1643074" cy="7143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000892" y="2857496"/>
            <a:ext cx="1285884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Patterns and Relations</a:t>
            </a:r>
            <a:br>
              <a:rPr lang="en-US" dirty="0" smtClean="0"/>
            </a:br>
            <a:r>
              <a:rPr lang="en-US" dirty="0" smtClean="0"/>
              <a:t>from the World Wide 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Good pattern: not too specify or too general.</a:t>
            </a:r>
          </a:p>
          <a:p>
            <a:pPr lvl="1"/>
            <a:r>
              <a:rPr lang="en-US" altLang="zh-CN" dirty="0" smtClean="0"/>
              <a:t>pattern: &lt;order, url, prefix, middle, suffix&gt;</a:t>
            </a:r>
          </a:p>
          <a:p>
            <a:pPr lvl="1"/>
            <a:r>
              <a:rPr lang="en-US" altLang="zh-CN" dirty="0" smtClean="0"/>
              <a:t>occurrence:&lt;title, author, order, url, pre, mid, suf&gt;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specificity(p)=|url|*|prefix|*|middle|*|suffix|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Patterns and Relations</a:t>
            </a:r>
            <a:br>
              <a:rPr lang="en-US" dirty="0" smtClean="0"/>
            </a:br>
            <a:r>
              <a:rPr lang="en-US" dirty="0" smtClean="0"/>
              <a:t>from the World Wide 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Selecting good patterns</a:t>
            </a:r>
          </a:p>
          <a:p>
            <a:pPr lvl="1"/>
            <a:r>
              <a:rPr lang="en-US" altLang="zh-CN" dirty="0" smtClean="0"/>
              <a:t>Not too general: specificity(p) &gt;= t</a:t>
            </a:r>
            <a:r>
              <a:rPr lang="en-US" altLang="zh-CN" baseline="-25000" dirty="0" smtClean="0"/>
              <a:t>1</a:t>
            </a:r>
          </a:p>
          <a:p>
            <a:pPr lvl="1"/>
            <a:r>
              <a:rPr lang="en-US" altLang="zh-CN" dirty="0" smtClean="0"/>
              <a:t>Not too specify: specificity(p) * num(p) &gt;= t</a:t>
            </a:r>
            <a:r>
              <a:rPr lang="en-US" altLang="zh-CN" baseline="-25000" dirty="0" smtClean="0"/>
              <a:t>2</a:t>
            </a:r>
          </a:p>
          <a:p>
            <a:pPr lvl="1"/>
            <a:r>
              <a:rPr lang="en-US" altLang="zh-CN" dirty="0" smtClean="0"/>
              <a:t>num(p): Number of occurrences supporting p.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Patterns and Relations </a:t>
            </a:r>
            <a:br>
              <a:rPr lang="en-US" dirty="0" smtClean="0"/>
            </a:br>
            <a:r>
              <a:rPr lang="en-US" dirty="0" smtClean="0"/>
              <a:t>from the World Wide 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60597"/>
            <a:ext cx="8229600" cy="4197361"/>
          </a:xfrm>
        </p:spPr>
        <p:txBody>
          <a:bodyPr/>
          <a:lstStyle/>
          <a:p>
            <a:pPr>
              <a:buNone/>
            </a:pPr>
            <a:r>
              <a:rPr lang="en-US" altLang="zh-CN" sz="3600" dirty="0" smtClean="0"/>
              <a:t>Weakness</a:t>
            </a:r>
          </a:p>
          <a:p>
            <a:r>
              <a:rPr lang="en-US" altLang="zh-CN" dirty="0" smtClean="0"/>
              <a:t>Noisy data in searching occurrences</a:t>
            </a:r>
          </a:p>
          <a:p>
            <a:pPr lvl="1"/>
            <a:r>
              <a:rPr lang="en-US" altLang="zh-CN" dirty="0" smtClean="0"/>
              <a:t>Find some non-title or non-author tuples</a:t>
            </a:r>
          </a:p>
          <a:p>
            <a:r>
              <a:rPr lang="en-US" altLang="zh-CN" dirty="0" smtClean="0"/>
              <a:t>The specificity(p) won’t be changed</a:t>
            </a:r>
          </a:p>
          <a:p>
            <a:r>
              <a:rPr lang="en-US" altLang="zh-CN" dirty="0" smtClean="0"/>
              <a:t>No measures for quality of tuples</a:t>
            </a:r>
          </a:p>
          <a:p>
            <a:pPr lvl="1"/>
            <a:r>
              <a:rPr lang="en-US" altLang="zh-CN" dirty="0" smtClean="0"/>
              <a:t>In fact, we only need good tuples.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Snowball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>
              <a:buNone/>
            </a:pPr>
            <a:r>
              <a:rPr lang="en-US" altLang="zh-CN" sz="3600" dirty="0" smtClean="0"/>
              <a:t>Overview</a:t>
            </a:r>
          </a:p>
          <a:p>
            <a:r>
              <a:rPr lang="en-US" altLang="zh-CN" dirty="0" smtClean="0"/>
              <a:t>Improvement of DIPRE mentioned before.</a:t>
            </a:r>
          </a:p>
          <a:p>
            <a:r>
              <a:rPr lang="en-US" altLang="zh-CN" dirty="0" smtClean="0"/>
              <a:t>Also extract relations for a specified type.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Snowball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02"/>
            <a:ext cx="8043890" cy="4197361"/>
          </a:xfrm>
        </p:spPr>
        <p:txBody>
          <a:bodyPr/>
          <a:lstStyle/>
          <a:p>
            <a:pPr>
              <a:buNone/>
            </a:pPr>
            <a:r>
              <a:rPr lang="en-US" altLang="zh-CN" sz="3600" dirty="0" smtClean="0"/>
              <a:t>Improvements</a:t>
            </a:r>
          </a:p>
          <a:p>
            <a:r>
              <a:rPr lang="en-US" altLang="zh-CN" dirty="0" smtClean="0"/>
              <a:t>Named entity tagger</a:t>
            </a:r>
          </a:p>
          <a:p>
            <a:r>
              <a:rPr lang="en-US" altLang="zh-CN" dirty="0" smtClean="0"/>
              <a:t>Vector in patterns and tuples</a:t>
            </a:r>
          </a:p>
          <a:p>
            <a:r>
              <a:rPr lang="en-US" altLang="zh-CN" dirty="0" smtClean="0"/>
              <a:t>Confidence of patterns and tuples can be learned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Snowball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Named entity tagger</a:t>
            </a:r>
          </a:p>
          <a:p>
            <a:pPr lvl="1"/>
            <a:r>
              <a:rPr lang="en-US" altLang="zh-CN" dirty="0" smtClean="0"/>
              <a:t>Identifying entities like </a:t>
            </a:r>
            <a:r>
              <a:rPr lang="en-US" altLang="zh-CN" i="1" dirty="0" smtClean="0">
                <a:solidFill>
                  <a:srgbClr val="0070C0"/>
                </a:solidFill>
              </a:rPr>
              <a:t>person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location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org</a:t>
            </a:r>
            <a:r>
              <a:rPr lang="en-US" altLang="zh-CN" dirty="0" smtClean="0"/>
              <a:t>, etc.</a:t>
            </a:r>
          </a:p>
          <a:p>
            <a:r>
              <a:rPr lang="en-US" altLang="zh-CN" dirty="0" smtClean="0"/>
              <a:t>Pattern: &lt;prefix, tag1, middle, tag2, suffix&gt;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Example: &lt;“the”, </a:t>
            </a:r>
            <a:r>
              <a:rPr lang="en-US" altLang="zh-CN" i="1" dirty="0" smtClean="0">
                <a:solidFill>
                  <a:srgbClr val="0070C0"/>
                </a:solidFill>
              </a:rPr>
              <a:t>location</a:t>
            </a:r>
            <a:r>
              <a:rPr lang="en-US" altLang="zh-CN" dirty="0" smtClean="0"/>
              <a:t>, “-based”, </a:t>
            </a:r>
            <a:r>
              <a:rPr lang="en-US" altLang="zh-CN" i="1" dirty="0" smtClean="0">
                <a:solidFill>
                  <a:srgbClr val="0070C0"/>
                </a:solidFill>
              </a:rPr>
              <a:t>org</a:t>
            </a:r>
            <a:r>
              <a:rPr lang="en-US" altLang="zh-CN" dirty="0" smtClean="0"/>
              <a:t>, “,”&gt;</a:t>
            </a:r>
          </a:p>
          <a:p>
            <a:pPr lvl="1"/>
            <a:r>
              <a:rPr lang="en-US" altLang="zh-CN" i="1" dirty="0" smtClean="0">
                <a:solidFill>
                  <a:srgbClr val="0070C0"/>
                </a:solidFill>
              </a:rPr>
              <a:t>location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only match strings identified by tagger as an entity of type </a:t>
            </a:r>
            <a:r>
              <a:rPr lang="en-US" altLang="zh-CN" i="1" dirty="0" smtClean="0">
                <a:solidFill>
                  <a:srgbClr val="0070C0"/>
                </a:solidFill>
              </a:rPr>
              <a:t>location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“the pattern-based approach, ” won’t be matched.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Snowball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43050"/>
            <a:ext cx="8358246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Vector in patterns and tuples</a:t>
            </a:r>
          </a:p>
          <a:p>
            <a:pPr lvl="1"/>
            <a:r>
              <a:rPr lang="en-US" altLang="zh-CN" dirty="0" smtClean="0"/>
              <a:t>Pattern: &lt;prefix, tag1, middle, tag2, suffix&gt;</a:t>
            </a:r>
          </a:p>
          <a:p>
            <a:pPr lvl="1"/>
            <a:r>
              <a:rPr lang="en-US" altLang="zh-CN" dirty="0" smtClean="0"/>
              <a:t>Occurrence: &lt;prefix, entity1, middle, entity2, suffix&gt;</a:t>
            </a:r>
          </a:p>
          <a:p>
            <a:r>
              <a:rPr lang="en-US" altLang="zh-CN" dirty="0" smtClean="0"/>
              <a:t>prefix, middle, suffix are vectors</a:t>
            </a:r>
          </a:p>
          <a:p>
            <a:pPr lvl="1"/>
            <a:r>
              <a:rPr lang="en-US" altLang="zh-CN" dirty="0" smtClean="0"/>
              <a:t>Consisting terms and corresponding weights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&lt; {&lt;“the”, 0.2&gt;} , 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location </a:t>
            </a:r>
            <a:r>
              <a:rPr lang="en-US" altLang="zh-CN" sz="2800" dirty="0" smtClean="0"/>
              <a:t>, {&lt;“-”, 0.5&gt;, &lt;“based”, 0.5&gt;} , 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organization</a:t>
            </a:r>
            <a:r>
              <a:rPr lang="en-US" altLang="zh-CN" sz="2800" dirty="0" smtClean="0"/>
              <a:t>, {} 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we extract relations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Goal of relationship extraction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How to extract relations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Snowball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Using vectors to measure the similarity between a pattern and a tuple.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Match(p, t) = pre</a:t>
            </a:r>
            <a:r>
              <a:rPr lang="en-US" altLang="zh-CN" sz="3200" baseline="-25000" dirty="0" smtClean="0"/>
              <a:t>p</a:t>
            </a:r>
            <a:r>
              <a:rPr lang="en-US" altLang="zh-CN" sz="3200" dirty="0" smtClean="0"/>
              <a:t>·pre</a:t>
            </a:r>
            <a:r>
              <a:rPr lang="en-US" altLang="zh-CN" sz="3200" baseline="-25000" dirty="0" smtClean="0"/>
              <a:t>t</a:t>
            </a:r>
            <a:r>
              <a:rPr lang="en-US" altLang="zh-CN" sz="3200" dirty="0" smtClean="0"/>
              <a:t>+mid</a:t>
            </a:r>
            <a:r>
              <a:rPr lang="en-US" altLang="zh-CN" sz="3200" baseline="-25000" dirty="0" smtClean="0"/>
              <a:t>p</a:t>
            </a:r>
            <a:r>
              <a:rPr lang="en-US" altLang="zh-CN" sz="3200" dirty="0" smtClean="0"/>
              <a:t>·mid</a:t>
            </a:r>
            <a:r>
              <a:rPr lang="en-US" altLang="zh-CN" sz="3200" baseline="-25000" dirty="0" smtClean="0"/>
              <a:t>t</a:t>
            </a:r>
            <a:r>
              <a:rPr lang="en-US" altLang="zh-CN" sz="3200" dirty="0" smtClean="0"/>
              <a:t>+suf</a:t>
            </a:r>
            <a:r>
              <a:rPr lang="en-US" altLang="zh-CN" sz="3200" baseline="-25000" dirty="0" smtClean="0"/>
              <a:t>p</a:t>
            </a:r>
            <a:r>
              <a:rPr lang="en-US" altLang="zh-CN" sz="3200" dirty="0" smtClean="0"/>
              <a:t>·suf</a:t>
            </a:r>
            <a:r>
              <a:rPr lang="en-US" altLang="zh-CN" sz="3200" baseline="-25000" dirty="0" smtClean="0"/>
              <a:t>t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Cluster occurrences using Match function and a minimum similarity threshold. </a:t>
            </a:r>
          </a:p>
          <a:p>
            <a:pPr lvl="1"/>
            <a:r>
              <a:rPr lang="en-US" altLang="zh-CN" dirty="0" smtClean="0"/>
              <a:t>The centroid of each cluster forms a pattern.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Snowball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Learning quality of pattern</a:t>
            </a:r>
          </a:p>
          <a:p>
            <a:pPr lvl="1"/>
            <a:r>
              <a:rPr lang="en-US" altLang="zh-CN" dirty="0" smtClean="0"/>
              <a:t>Confidence of pattern is influenced by positive/negative occurrences.</a:t>
            </a:r>
          </a:p>
          <a:p>
            <a:pPr lvl="1"/>
            <a:r>
              <a:rPr lang="en-US" altLang="zh-CN" dirty="0" smtClean="0"/>
              <a:t>Example: Conf(p) = p.pos / (p.pos + p.neg)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New occurrences will come in each iteration</a:t>
            </a:r>
          </a:p>
          <a:p>
            <a:pPr lvl="1"/>
            <a:r>
              <a:rPr lang="en-US" altLang="zh-CN" dirty="0" smtClean="0"/>
              <a:t>Conf(p) will adjusted to a better value</a:t>
            </a:r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14414" y="5286388"/>
          <a:ext cx="6278607" cy="500066"/>
        </p:xfrm>
        <a:graphic>
          <a:graphicData uri="http://schemas.openxmlformats.org/presentationml/2006/ole">
            <p:oleObj spid="_x0000_s37891" name="公式" r:id="rId4" imgW="28699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Snowball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similarity to get confidence of tuple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Adding tuples with higher confidence into seeds for next iteration of work.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357290" y="2786058"/>
          <a:ext cx="6387935" cy="857256"/>
        </p:xfrm>
        <a:graphic>
          <a:graphicData uri="http://schemas.openxmlformats.org/presentationml/2006/ole">
            <p:oleObj spid="_x0000_s38914" name="公式" r:id="rId4" imgW="274320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Lightly-supervised Attribute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sz="3600" dirty="0" smtClean="0"/>
              <a:t>Overview</a:t>
            </a:r>
          </a:p>
          <a:p>
            <a:r>
              <a:rPr lang="en-US" altLang="zh-CN" dirty="0" smtClean="0"/>
              <a:t>Extract &lt;Class, Attribute&gt; </a:t>
            </a:r>
          </a:p>
          <a:p>
            <a:r>
              <a:rPr lang="en-US" altLang="zh-CN" dirty="0" smtClean="0"/>
              <a:t>Method: Decision List Co-Training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Lightly-supervised Attribute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Extract &lt;proper noun, noun&gt; pairs as an entity-attribute instance.</a:t>
            </a:r>
          </a:p>
          <a:p>
            <a:r>
              <a:rPr lang="en-US" altLang="zh-CN" dirty="0" smtClean="0"/>
              <a:t>Each instance is represent by the set of its features X = {x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…, x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}, and using a label Y (+1 or -1) to show this instance is correct or not.</a:t>
            </a:r>
          </a:p>
          <a:p>
            <a:r>
              <a:rPr lang="en-US" altLang="zh-CN" dirty="0" smtClean="0"/>
              <a:t>We can split this set of features into two parts: content &amp; context features.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Lightly-supervised Attribute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Decision list: a list of rules with weight d(x, y)</a:t>
            </a:r>
          </a:p>
          <a:p>
            <a:pPr lvl="1"/>
            <a:r>
              <a:rPr lang="en-US" altLang="zh-CN" dirty="0" smtClean="0"/>
              <a:t>Approximation of p(y|x)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9938" name="公式" r:id="rId3" imgW="114120" imgH="215640" progId="Equation.3">
              <p:embed/>
            </p:oleObj>
          </a:graphicData>
        </a:graphic>
      </p:graphicFrame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2714622"/>
            <a:ext cx="4797054" cy="121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Lightly-supervised Attribute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Work Flow</a:t>
            </a:r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214414" y="2571744"/>
            <a:ext cx="2143140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Seed tuples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1000100" y="4143380"/>
            <a:ext cx="2643206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Rank confidence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4643438" y="2571744"/>
            <a:ext cx="3571900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Training Decision List</a:t>
            </a:r>
            <a:endParaRPr lang="zh-CN" alt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4786314" y="4143380"/>
            <a:ext cx="3286148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Find Candidate Tuple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5500702"/>
            <a:ext cx="2357454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Top-K Tuples</a:t>
            </a:r>
            <a:endParaRPr lang="zh-CN" altLang="en-US" sz="2800" dirty="0"/>
          </a:p>
        </p:txBody>
      </p: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3357554" y="2857496"/>
            <a:ext cx="128588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 rot="5400000">
            <a:off x="5929322" y="3643314"/>
            <a:ext cx="100013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1"/>
            <a:endCxn id="5" idx="3"/>
          </p:cNvCxnSpPr>
          <p:nvPr/>
        </p:nvCxnSpPr>
        <p:spPr>
          <a:xfrm rot="10800000">
            <a:off x="3643306" y="4429132"/>
            <a:ext cx="114300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 rot="5400000">
            <a:off x="1928794" y="5107793"/>
            <a:ext cx="78581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Lightly-supervised Attribute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Co-Training to learn d(x, y)</a:t>
            </a:r>
          </a:p>
          <a:p>
            <a:pPr lvl="1"/>
            <a:r>
              <a:rPr lang="en-US" altLang="zh-CN" dirty="0" smtClean="0"/>
              <a:t>Two features could predict a same label</a:t>
            </a:r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endParaRPr lang="en-US" altLang="zh-CN" dirty="0" smtClean="0"/>
          </a:p>
          <a:p>
            <a:r>
              <a:rPr lang="en-US" altLang="zh-CN" dirty="0" smtClean="0"/>
              <a:t>Iteratively Training</a:t>
            </a:r>
          </a:p>
          <a:p>
            <a:pPr lvl="1"/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5104827"/>
            <a:ext cx="157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Content </a:t>
            </a:r>
          </a:p>
          <a:p>
            <a:pPr algn="ctr"/>
            <a:r>
              <a:rPr lang="en-US" altLang="zh-CN" sz="3200" dirty="0" smtClean="0"/>
              <a:t>List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072330" y="5104827"/>
            <a:ext cx="157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Context</a:t>
            </a:r>
          </a:p>
          <a:p>
            <a:pPr algn="ctr"/>
            <a:r>
              <a:rPr lang="en-US" altLang="zh-CN" sz="3200" dirty="0" smtClean="0"/>
              <a:t>List</a:t>
            </a:r>
            <a:endParaRPr lang="zh-CN" altLang="en-US" sz="32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000232" y="5537515"/>
            <a:ext cx="507209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0800000" flipV="1">
            <a:off x="2000232" y="5824855"/>
            <a:ext cx="5072098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28860" y="5039037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Calc confidence of context feature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071670" y="5896293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Calc confidence of content feature</a:t>
            </a:r>
            <a:endParaRPr lang="zh-CN" altLang="en-US" sz="24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714620"/>
            <a:ext cx="4485985" cy="173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Why we extract relations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Goal of relationship extraction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How to extract relations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Summary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All these papers are pattern-based approach.</a:t>
            </a:r>
          </a:p>
          <a:p>
            <a:r>
              <a:rPr lang="en-US" altLang="zh-CN" dirty="0" smtClean="0">
                <a:sym typeface="Wingdings" pitchFamily="2" charset="2"/>
              </a:rPr>
              <a:t>Using statistical or probabilistic method to get high-confidence patterns and tuples.</a:t>
            </a:r>
          </a:p>
          <a:p>
            <a:r>
              <a:rPr lang="en-US" altLang="zh-CN" dirty="0" smtClean="0">
                <a:sym typeface="Wingdings" pitchFamily="2" charset="2"/>
              </a:rPr>
              <a:t>All of them need seed tuples to bootstrap.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we extract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Why we extract relations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Goal of relationship extraction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How to extract relations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78605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Thank You!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we extract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2006"/>
          </a:xfrm>
        </p:spPr>
        <p:txBody>
          <a:bodyPr/>
          <a:lstStyle/>
          <a:p>
            <a:r>
              <a:rPr lang="en-US" altLang="zh-CN" dirty="0" smtClean="0"/>
              <a:t>Make computer more clever</a:t>
            </a:r>
          </a:p>
          <a:p>
            <a:pPr lvl="1"/>
            <a:r>
              <a:rPr lang="en-US" altLang="zh-CN" dirty="0" smtClean="0"/>
              <a:t>Know what you want more precisely</a:t>
            </a:r>
            <a:endParaRPr lang="en-US" altLang="zh-CN" dirty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“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President</a:t>
            </a:r>
            <a:r>
              <a:rPr lang="en-US" altLang="zh-CN" dirty="0" smtClean="0"/>
              <a:t> of </a:t>
            </a:r>
            <a:r>
              <a:rPr lang="en-US" altLang="zh-CN" dirty="0" smtClean="0">
                <a:solidFill>
                  <a:srgbClr val="0070C0"/>
                </a:solidFill>
              </a:rPr>
              <a:t>US</a:t>
            </a:r>
            <a:r>
              <a:rPr lang="en-US" altLang="zh-CN" dirty="0" smtClean="0"/>
              <a:t>”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&lt;</a:t>
            </a:r>
            <a:r>
              <a:rPr lang="en-US" altLang="zh-CN" dirty="0" smtClean="0">
                <a:solidFill>
                  <a:srgbClr val="0070C0"/>
                </a:solidFill>
              </a:rPr>
              <a:t>US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President</a:t>
            </a:r>
            <a:r>
              <a:rPr lang="en-US" altLang="zh-CN" dirty="0" smtClean="0"/>
              <a:t>, ?&gt;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1285852" y="4000504"/>
            <a:ext cx="1928826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482" name="Picture 2" descr="C:\Users\DELL\AppData\Local\Temp\3RA`W2$@37ZWO49)83L7MD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9339" y="3441694"/>
            <a:ext cx="1744363" cy="1701818"/>
          </a:xfrm>
          <a:prstGeom prst="rect">
            <a:avLst/>
          </a:prstGeom>
          <a:noFill/>
        </p:spPr>
      </p:pic>
      <p:sp>
        <p:nvSpPr>
          <p:cNvPr id="8" name="圆角矩形标注 7"/>
          <p:cNvSpPr/>
          <p:nvPr/>
        </p:nvSpPr>
        <p:spPr>
          <a:xfrm>
            <a:off x="7215238" y="3000372"/>
            <a:ext cx="1714480" cy="714380"/>
          </a:xfrm>
          <a:prstGeom prst="wedgeRoundRectCallout">
            <a:avLst>
              <a:gd name="adj1" fmla="val -45278"/>
              <a:gd name="adj2" fmla="val 86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Obama!</a:t>
            </a:r>
            <a:endParaRPr lang="zh-CN" altLang="en-US" sz="2800" dirty="0"/>
          </a:p>
        </p:txBody>
      </p:sp>
      <p:pic>
        <p:nvPicPr>
          <p:cNvPr id="20481" name="Picture 1" descr="C:\Users\DELL\AppData\Local\Temp\NY[%5MSJWPK[PP~RO0B5$%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3357562"/>
            <a:ext cx="2228865" cy="18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 of relationship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Why we extract relations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b="1" dirty="0" smtClean="0"/>
              <a:t>Goal of relationship extraction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How to extract relations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 of relationship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Input: large-scale text corpus</a:t>
            </a:r>
          </a:p>
          <a:p>
            <a:r>
              <a:rPr lang="en-US" altLang="zh-CN" dirty="0" smtClean="0"/>
              <a:t>Output: tuples &lt;</a:t>
            </a:r>
            <a:r>
              <a:rPr lang="en-US" altLang="zh-CN" dirty="0" smtClean="0">
                <a:solidFill>
                  <a:srgbClr val="0070C0"/>
                </a:solidFill>
              </a:rPr>
              <a:t>entity1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relation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C00000"/>
                </a:solidFill>
              </a:rPr>
              <a:t>entity2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0070C0"/>
                </a:solidFill>
              </a:rPr>
              <a:t>China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capital-of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C00000"/>
                </a:solidFill>
              </a:rPr>
              <a:t>Beijing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0070C0"/>
                </a:solidFill>
              </a:rPr>
              <a:t>Harry Potter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author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C00000"/>
                </a:solidFill>
              </a:rPr>
              <a:t>J. K. Rowling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0070C0"/>
                </a:solidFill>
              </a:rPr>
              <a:t>Barrack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Obama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succession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C00000"/>
                </a:solidFill>
              </a:rPr>
              <a:t>George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W.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Bush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 of relationship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kinds of relations we want to get?</a:t>
            </a:r>
          </a:p>
          <a:p>
            <a:pPr lvl="1"/>
            <a:r>
              <a:rPr lang="en-US" altLang="zh-CN" dirty="0" smtClean="0"/>
              <a:t>specified relation</a:t>
            </a:r>
          </a:p>
          <a:p>
            <a:pPr lvl="1"/>
            <a:r>
              <a:rPr lang="en-US" altLang="zh-CN" dirty="0" smtClean="0"/>
              <a:t>generic relations</a:t>
            </a:r>
          </a:p>
          <a:p>
            <a:pPr lvl="1"/>
            <a:r>
              <a:rPr lang="en-US" altLang="zh-CN" dirty="0" smtClean="0"/>
              <a:t>relation associated with a class</a:t>
            </a:r>
          </a:p>
          <a:p>
            <a:pPr lvl="1"/>
            <a:endParaRPr lang="en-US" altLang="zh-CN" dirty="0" smtClean="0"/>
          </a:p>
          <a:p>
            <a:r>
              <a:rPr lang="en-US" altLang="zh-CN" b="1" dirty="0" smtClean="0"/>
              <a:t>High precision</a:t>
            </a:r>
            <a:r>
              <a:rPr lang="en-US" altLang="zh-CN" dirty="0" smtClean="0"/>
              <a:t> is crucial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extract relations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Why we extract relations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Goal of relationship extraction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b="1" dirty="0" smtClean="0"/>
              <a:t>How to extract relations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extract relations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Different goal </a:t>
            </a:r>
            <a:r>
              <a:rPr lang="en-US" altLang="zh-CN" dirty="0" smtClean="0">
                <a:sym typeface="Wingdings" pitchFamily="2" charset="2"/>
              </a:rPr>
              <a:t> Different approach</a:t>
            </a: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Pic. Pattern-based/Clustering-based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C9CC-15A6-4242-9BF9-223DFF10BDD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1073</Words>
  <Application>Microsoft Office PowerPoint</Application>
  <PresentationFormat>全屏显示(4:3)</PresentationFormat>
  <Paragraphs>270</Paragraphs>
  <Slides>30</Slides>
  <Notes>13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</vt:lpstr>
      <vt:lpstr>公式</vt:lpstr>
      <vt:lpstr>Relationship Extraction</vt:lpstr>
      <vt:lpstr>Contents</vt:lpstr>
      <vt:lpstr>Why we extract relations</vt:lpstr>
      <vt:lpstr>Why we extract relations</vt:lpstr>
      <vt:lpstr>Goal of relationship extraction</vt:lpstr>
      <vt:lpstr>Goal of relationship extraction</vt:lpstr>
      <vt:lpstr>Goal of relationship extraction</vt:lpstr>
      <vt:lpstr>How to extract relations</vt:lpstr>
      <vt:lpstr>How to extract relations</vt:lpstr>
      <vt:lpstr>Extracting Patterns and Relations from the World Wide Web</vt:lpstr>
      <vt:lpstr>Extracting Patterns and Relations  from the World Wide Web</vt:lpstr>
      <vt:lpstr>Extracting Patterns and Relations from the World Wide Web</vt:lpstr>
      <vt:lpstr>Extracting Patterns and Relations from the World Wide Web</vt:lpstr>
      <vt:lpstr>Extracting Patterns and Relations from the World Wide Web</vt:lpstr>
      <vt:lpstr>Extracting Patterns and Relations  from the World Wide Web</vt:lpstr>
      <vt:lpstr>Snowball</vt:lpstr>
      <vt:lpstr>Snowball</vt:lpstr>
      <vt:lpstr>Snowball</vt:lpstr>
      <vt:lpstr>Snowball</vt:lpstr>
      <vt:lpstr>Snowball</vt:lpstr>
      <vt:lpstr>Snowball</vt:lpstr>
      <vt:lpstr>Snowball</vt:lpstr>
      <vt:lpstr>Lightly-supervised Attribute Extraction</vt:lpstr>
      <vt:lpstr>Lightly-supervised Attribute Extraction</vt:lpstr>
      <vt:lpstr>Lightly-supervised Attribute Extraction</vt:lpstr>
      <vt:lpstr>Lightly-supervised Attribute Extraction</vt:lpstr>
      <vt:lpstr>Lightly-supervised Attribute Extraction</vt:lpstr>
      <vt:lpstr>Summary</vt:lpstr>
      <vt:lpstr>Summary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76</cp:revision>
  <dcterms:created xsi:type="dcterms:W3CDTF">2012-10-15T02:38:44Z</dcterms:created>
  <dcterms:modified xsi:type="dcterms:W3CDTF">2012-10-17T09:22:02Z</dcterms:modified>
</cp:coreProperties>
</file>