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7" autoAdjust="0"/>
    <p:restoredTop sz="94660"/>
  </p:normalViewPr>
  <p:slideViewPr>
    <p:cSldViewPr>
      <p:cViewPr varScale="1">
        <p:scale>
          <a:sx n="71" d="100"/>
          <a:sy n="71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2EABE38-F1F5-4819-BE2B-BC3BF4D7397C}" type="datetimeFigureOut">
              <a:rPr lang="zh-CN" altLang="en-US" smtClean="0"/>
              <a:pPr/>
              <a:t>2010/12/6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D895168-DB3F-4D09-B51D-91AF312FA14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Robust Learning with Missing Data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robust Bayesian estimator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Rubin (1976) classifies missing data mechanisms into three categories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missing completely at random (MCAR): the probability that an entry will be missing is independent of both observed and unobserved values in the data set;</a:t>
            </a:r>
          </a:p>
          <a:p>
            <a:r>
              <a:rPr lang="en-US" altLang="zh-CN" dirty="0" smtClean="0"/>
              <a:t>missing at random (MAR): the probability that an entry will be missing is a function of the observed values in the data set;</a:t>
            </a:r>
          </a:p>
          <a:p>
            <a:r>
              <a:rPr lang="en-US" altLang="zh-CN" dirty="0" smtClean="0"/>
              <a:t>informatively missing (IM): the probability that an entry will be missing depends on both observed and unobserved values in the data set.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frequencies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altLang="zh-CN" dirty="0" smtClean="0"/>
          </a:p>
          <a:p>
            <a:endParaRPr lang="zh-CN" altLang="en-US" dirty="0"/>
          </a:p>
        </p:txBody>
      </p:sp>
      <p:pic>
        <p:nvPicPr>
          <p:cNvPr id="4" name="图片 3" descr="截图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5112568" cy="1152128"/>
          </a:xfrm>
          <a:prstGeom prst="rect">
            <a:avLst/>
          </a:prstGeom>
        </p:spPr>
      </p:pic>
      <p:pic>
        <p:nvPicPr>
          <p:cNvPr id="5" name="图片 4" descr="截图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077073"/>
            <a:ext cx="4896544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frequencies</a:t>
            </a:r>
            <a:endParaRPr lang="zh-CN" altLang="en-US" dirty="0"/>
          </a:p>
        </p:txBody>
      </p:sp>
      <p:pic>
        <p:nvPicPr>
          <p:cNvPr id="4" name="内容占位符 3" descr="截图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556792"/>
            <a:ext cx="4536504" cy="4320480"/>
          </a:xfrm>
        </p:spPr>
      </p:pic>
      <p:pic>
        <p:nvPicPr>
          <p:cNvPr id="5" name="图片 4" descr="截图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844824"/>
            <a:ext cx="4427984" cy="1152128"/>
          </a:xfrm>
          <a:prstGeom prst="rect">
            <a:avLst/>
          </a:prstGeom>
        </p:spPr>
      </p:pic>
      <p:pic>
        <p:nvPicPr>
          <p:cNvPr id="6" name="图片 5" descr="截图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6016" y="3356992"/>
            <a:ext cx="4427984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The robust Bayesian estimator</a:t>
            </a:r>
            <a:endParaRPr lang="zh-CN" altLang="en-US" dirty="0"/>
          </a:p>
        </p:txBody>
      </p:sp>
      <p:pic>
        <p:nvPicPr>
          <p:cNvPr id="4" name="内容占位符 3" descr="截图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9150" y="1772816"/>
            <a:ext cx="7505700" cy="3256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 descr="截图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3" y="476672"/>
            <a:ext cx="8712968" cy="58098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截图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132856"/>
            <a:ext cx="4447183" cy="1571997"/>
          </a:xfrm>
        </p:spPr>
      </p:pic>
      <p:pic>
        <p:nvPicPr>
          <p:cNvPr id="5" name="图片 4" descr="截图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437113"/>
            <a:ext cx="5184576" cy="720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Interval-based 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width </a:t>
            </a:r>
            <a:r>
              <a:rPr lang="en-US" altLang="zh-CN" i="1" dirty="0" smtClean="0"/>
              <a:t>w</a:t>
            </a:r>
          </a:p>
          <a:p>
            <a:endParaRPr lang="en-US" altLang="zh-CN" i="1" dirty="0" smtClean="0"/>
          </a:p>
          <a:p>
            <a:r>
              <a:rPr lang="en-US" altLang="zh-CN" dirty="0" smtClean="0"/>
              <a:t>1 − </a:t>
            </a:r>
            <a:r>
              <a:rPr lang="en-US" altLang="zh-CN" i="1" dirty="0" smtClean="0"/>
              <a:t>w</a:t>
            </a:r>
          </a:p>
          <a:p>
            <a:endParaRPr lang="en-US" altLang="zh-CN" i="1" dirty="0" smtClean="0"/>
          </a:p>
          <a:p>
            <a:r>
              <a:rPr lang="en-US" altLang="zh-CN" dirty="0" smtClean="0"/>
              <a:t>small </a:t>
            </a:r>
            <a:r>
              <a:rPr lang="en-US" altLang="zh-CN" dirty="0" smtClean="0"/>
              <a:t>values denoting </a:t>
            </a:r>
            <a:r>
              <a:rPr lang="en-US" altLang="zh-CN" dirty="0" smtClean="0"/>
              <a:t>lack of reliability and values near 1 denoting high reliability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i="1" dirty="0" smtClean="0"/>
              <a:t>stochastic dominance criterion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selects the value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 of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if the minimum probability </a:t>
            </a:r>
            <a:r>
              <a:rPr lang="en-US" altLang="zh-CN" dirty="0" smtClean="0"/>
              <a:t>is </a:t>
            </a:r>
            <a:r>
              <a:rPr lang="en-US" altLang="zh-CN" dirty="0" smtClean="0"/>
              <a:t>larger than </a:t>
            </a:r>
            <a:r>
              <a:rPr lang="en-US" altLang="zh-CN" dirty="0" smtClean="0"/>
              <a:t>the maximum </a:t>
            </a:r>
            <a:r>
              <a:rPr lang="en-US" altLang="zh-CN" dirty="0" smtClean="0"/>
              <a:t>probability </a:t>
            </a:r>
            <a:r>
              <a:rPr lang="en-US" altLang="zh-CN" dirty="0" smtClean="0"/>
              <a:t>, for </a:t>
            </a:r>
            <a:r>
              <a:rPr lang="en-US" altLang="zh-CN" dirty="0" smtClean="0"/>
              <a:t>any h </a:t>
            </a:r>
            <a:r>
              <a:rPr lang="en-US" altLang="zh-CN" dirty="0" smtClean="0"/>
              <a:t>!= </a:t>
            </a:r>
            <a:r>
              <a:rPr lang="en-US" altLang="zh-CN" dirty="0" smtClean="0"/>
              <a:t>k.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Stochastic </a:t>
            </a:r>
            <a:r>
              <a:rPr lang="en-US" altLang="zh-CN" dirty="0" smtClean="0"/>
              <a:t>dominance is the safest and </a:t>
            </a:r>
            <a:r>
              <a:rPr lang="en-US" altLang="zh-CN" dirty="0" smtClean="0"/>
              <a:t>most conservative </a:t>
            </a:r>
            <a:r>
              <a:rPr lang="en-US" altLang="zh-CN" dirty="0" smtClean="0"/>
              <a:t>criterion since the prediction is independent of the distribution of </a:t>
            </a:r>
            <a:r>
              <a:rPr lang="en-US" altLang="zh-CN" dirty="0" smtClean="0"/>
              <a:t>missing data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When the probability intervals are overlapping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q(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) be the probability that an unknown value of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 </a:t>
            </a:r>
            <a:r>
              <a:rPr lang="en-US" altLang="zh-CN" dirty="0" smtClean="0"/>
              <a:t>completed as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ik</a:t>
            </a:r>
            <a:endParaRPr lang="zh-CN" altLang="en-US" baseline="-25000" dirty="0"/>
          </a:p>
        </p:txBody>
      </p:sp>
      <p:pic>
        <p:nvPicPr>
          <p:cNvPr id="4" name="内容占位符 3" descr="截图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068960"/>
            <a:ext cx="6264696" cy="1386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MAR or </a:t>
            </a:r>
            <a:r>
              <a:rPr lang="en-US" altLang="zh-CN" dirty="0" smtClean="0"/>
              <a:t>MCAR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Stochastic </a:t>
            </a:r>
            <a:r>
              <a:rPr lang="en-US" altLang="zh-CN" dirty="0" smtClean="0"/>
              <a:t>dominance</a:t>
            </a:r>
          </a:p>
          <a:p>
            <a:r>
              <a:rPr lang="en-US" altLang="zh-CN" dirty="0" smtClean="0"/>
              <a:t>Let q(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) = </a:t>
            </a:r>
            <a:r>
              <a:rPr lang="en-US" altLang="zh-CN" dirty="0" smtClean="0"/>
              <a:t>0</a:t>
            </a:r>
          </a:p>
          <a:p>
            <a:endParaRPr lang="zh-CN" altLang="en-US" dirty="0"/>
          </a:p>
        </p:txBody>
      </p:sp>
      <p:pic>
        <p:nvPicPr>
          <p:cNvPr id="4" name="图片 3" descr="截图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348880"/>
            <a:ext cx="3096344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Bayesian estimation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classification and clustering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Unfortunately, when the database is incomplete, i.e., some entries are reported as unknown, the simplicity and efficiency of this analysis are lost.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evaluate the reliability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612068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截图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052736"/>
            <a:ext cx="8640960" cy="53285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An application to a classification task</a:t>
            </a:r>
            <a:endParaRPr lang="zh-CN" altLang="en-US" dirty="0"/>
          </a:p>
        </p:txBody>
      </p:sp>
      <p:pic>
        <p:nvPicPr>
          <p:cNvPr id="4" name="内容占位符 3" descr="截图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3" y="1412776"/>
            <a:ext cx="4680520" cy="4095725"/>
          </a:xfrm>
        </p:spPr>
      </p:pic>
      <p:pic>
        <p:nvPicPr>
          <p:cNvPr id="5" name="图片 4" descr="截图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132856"/>
            <a:ext cx="3312368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calculate the posterior probability of </a:t>
            </a:r>
            <a:r>
              <a:rPr lang="en-US" altLang="zh-CN" dirty="0" smtClean="0"/>
              <a:t>the C </a:t>
            </a:r>
            <a:r>
              <a:rPr lang="en-US" altLang="zh-CN" dirty="0" smtClean="0"/>
              <a:t>= c</a:t>
            </a:r>
            <a:r>
              <a:rPr lang="en-US" altLang="zh-CN" baseline="-25000" dirty="0" smtClean="0"/>
              <a:t> j 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given the set </a:t>
            </a:r>
            <a:r>
              <a:rPr lang="en-US" altLang="zh-CN" dirty="0" smtClean="0"/>
              <a:t>of attribute </a:t>
            </a:r>
            <a:r>
              <a:rPr lang="en-US" altLang="zh-CN" dirty="0" smtClean="0"/>
              <a:t>values </a:t>
            </a:r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k</a:t>
            </a:r>
            <a:endParaRPr lang="en-US" altLang="zh-CN" baseline="-25000" dirty="0" smtClean="0"/>
          </a:p>
          <a:p>
            <a:endParaRPr lang="zh-CN" altLang="en-US" baseline="-25000" dirty="0"/>
          </a:p>
        </p:txBody>
      </p:sp>
      <p:pic>
        <p:nvPicPr>
          <p:cNvPr id="4" name="图片 3" descr="截图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212976"/>
            <a:ext cx="5616624" cy="1279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截图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484784"/>
            <a:ext cx="5904656" cy="1414264"/>
          </a:xfrm>
        </p:spPr>
      </p:pic>
      <p:pic>
        <p:nvPicPr>
          <p:cNvPr id="6" name="图片 5" descr="截图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429000"/>
            <a:ext cx="7272808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截图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24744"/>
            <a:ext cx="8229600" cy="489654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Conclusions</a:t>
            </a:r>
            <a:endParaRPr lang="zh-CN" altLang="en-US" dirty="0"/>
          </a:p>
        </p:txBody>
      </p:sp>
      <p:pic>
        <p:nvPicPr>
          <p:cNvPr id="2050" name="Picture 2" descr="C:\Program Files\Microsoft Office\MEDIA\CAGCAT10\j0292020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780928"/>
            <a:ext cx="2446685" cy="2049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Exact Bayesian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replacing the missing entries with some value and then computes their average estimate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number of the completed databases increases exponentially with the number of missing entries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If data are missing at</a:t>
            </a:r>
            <a:br>
              <a:rPr lang="en-US" altLang="zh-CN" dirty="0" smtClean="0"/>
            </a:br>
            <a:r>
              <a:rPr lang="en-US" altLang="zh-CN" dirty="0" smtClean="0"/>
              <a:t>random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expectation maximization algorithm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Gibbs sampling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missing values can be inferred from the available 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 Bayesian estimator (RBE)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assumption about the missing data mechanism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 conditional probabilities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 = {X1, . . . , Xv}------a set of variables</a:t>
            </a:r>
          </a:p>
          <a:p>
            <a:r>
              <a:rPr lang="en-US" altLang="zh-CN" dirty="0" smtClean="0"/>
              <a:t>S------a graph of conditional dependencies among the variables in X</a:t>
            </a:r>
          </a:p>
          <a:p>
            <a:r>
              <a:rPr lang="en-US" altLang="zh-CN" dirty="0" smtClean="0"/>
              <a:t>A conditional dependency links a child variable Xi to a set of parent variables ∏</a:t>
            </a:r>
            <a:r>
              <a:rPr lang="en-US" altLang="zh-CN" baseline="-25000" dirty="0" err="1" smtClean="0"/>
              <a:t>i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87993"/>
            <a:ext cx="8229600" cy="231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the database is complete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 |</a:t>
            </a:r>
            <a:r>
              <a:rPr lang="el-GR" altLang="zh-CN" dirty="0" smtClean="0"/>
              <a:t>π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)------the frequency of cases in which the variable 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appears in its state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ik</a:t>
            </a:r>
            <a:r>
              <a:rPr lang="en-US" altLang="zh-CN" dirty="0" smtClean="0"/>
              <a:t> together with the combination </a:t>
            </a:r>
            <a:r>
              <a:rPr lang="en-US" altLang="zh-CN" dirty="0" err="1" smtClean="0"/>
              <a:t>π</a:t>
            </a:r>
            <a:r>
              <a:rPr lang="en-US" altLang="zh-CN" baseline="-25000" dirty="0" err="1" smtClean="0"/>
              <a:t>ij</a:t>
            </a:r>
            <a:r>
              <a:rPr lang="en-US" altLang="zh-CN" dirty="0" smtClean="0"/>
              <a:t> of its parents ∏</a:t>
            </a:r>
            <a:r>
              <a:rPr lang="en-US" altLang="zh-CN" baseline="-25000" dirty="0" err="1" smtClean="0"/>
              <a:t>i</a:t>
            </a:r>
            <a:endParaRPr lang="en-US" altLang="zh-CN" dirty="0" smtClean="0"/>
          </a:p>
          <a:p>
            <a:r>
              <a:rPr lang="pt-BR" altLang="zh-CN" dirty="0" smtClean="0"/>
              <a:t>n(π</a:t>
            </a:r>
            <a:r>
              <a:rPr lang="pt-BR" altLang="zh-CN" baseline="-25000" dirty="0" smtClean="0"/>
              <a:t>ij</a:t>
            </a:r>
            <a:r>
              <a:rPr lang="pt-BR" altLang="zh-CN" dirty="0" smtClean="0"/>
              <a:t> ) = ∑</a:t>
            </a:r>
            <a:r>
              <a:rPr lang="pt-BR" altLang="zh-CN" baseline="-25000" dirty="0" smtClean="0"/>
              <a:t>k</a:t>
            </a:r>
            <a:r>
              <a:rPr lang="pt-BR" altLang="zh-CN" dirty="0" smtClean="0"/>
              <a:t> n(x</a:t>
            </a:r>
            <a:r>
              <a:rPr lang="pt-BR" altLang="zh-CN" baseline="-25000" dirty="0" smtClean="0"/>
              <a:t>ik</a:t>
            </a:r>
            <a:r>
              <a:rPr lang="pt-BR" altLang="zh-CN" dirty="0" smtClean="0"/>
              <a:t>|π</a:t>
            </a:r>
            <a:r>
              <a:rPr lang="pt-BR" altLang="zh-CN" baseline="-25000" dirty="0" smtClean="0"/>
              <a:t>ij</a:t>
            </a:r>
            <a:r>
              <a:rPr lang="pt-BR" altLang="zh-CN" dirty="0" smtClean="0"/>
              <a:t> 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700808"/>
            <a:ext cx="4390688" cy="1296144"/>
          </a:xfrm>
        </p:spPr>
      </p:pic>
      <p:pic>
        <p:nvPicPr>
          <p:cNvPr id="5" name="图片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17032"/>
            <a:ext cx="4248472" cy="142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172</TotalTime>
  <Words>419</Words>
  <Application>Microsoft Office PowerPoint</Application>
  <PresentationFormat>全屏显示(4:3)</PresentationFormat>
  <Paragraphs>56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暗香扑面</vt:lpstr>
      <vt:lpstr>Robust Learning with Missing Data</vt:lpstr>
      <vt:lpstr>Introduction</vt:lpstr>
      <vt:lpstr>Exact Bayesian analysis</vt:lpstr>
      <vt:lpstr>If data are missing at random</vt:lpstr>
      <vt:lpstr>robust Bayesian estimator (RBE)</vt:lpstr>
      <vt:lpstr>Learning conditional probabilities</vt:lpstr>
      <vt:lpstr>幻灯片 7</vt:lpstr>
      <vt:lpstr>When the database is complete</vt:lpstr>
      <vt:lpstr>幻灯片 9</vt:lpstr>
      <vt:lpstr>Rubin (1976) classifies missing data mechanisms into three categories</vt:lpstr>
      <vt:lpstr>Virtual frequencies</vt:lpstr>
      <vt:lpstr>Virtual frequencies</vt:lpstr>
      <vt:lpstr>The robust Bayesian estimator</vt:lpstr>
      <vt:lpstr>幻灯片 14</vt:lpstr>
      <vt:lpstr>幻灯片 15</vt:lpstr>
      <vt:lpstr>Interval-based inference</vt:lpstr>
      <vt:lpstr>The stochastic dominance criterion</vt:lpstr>
      <vt:lpstr>When the probability intervals are overlapping</vt:lpstr>
      <vt:lpstr>幻灯片 19</vt:lpstr>
      <vt:lpstr>evaluate the reliability</vt:lpstr>
      <vt:lpstr>幻灯片 21</vt:lpstr>
      <vt:lpstr>An application to a classification task</vt:lpstr>
      <vt:lpstr>幻灯片 23</vt:lpstr>
      <vt:lpstr>幻灯片 24</vt:lpstr>
      <vt:lpstr>幻灯片 25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Learning with Missing Data</dc:title>
  <dc:creator>Dennis</dc:creator>
  <cp:lastModifiedBy>Dennis</cp:lastModifiedBy>
  <cp:revision>25</cp:revision>
  <dcterms:created xsi:type="dcterms:W3CDTF">2010-12-06T13:16:05Z</dcterms:created>
  <dcterms:modified xsi:type="dcterms:W3CDTF">2010-12-06T16:08:25Z</dcterms:modified>
</cp:coreProperties>
</file>